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49"/>
  </p:notesMasterIdLst>
  <p:sldIdLst>
    <p:sldId id="4142" r:id="rId2"/>
    <p:sldId id="3943" r:id="rId3"/>
    <p:sldId id="4926" r:id="rId4"/>
    <p:sldId id="4349" r:id="rId5"/>
    <p:sldId id="4002" r:id="rId6"/>
    <p:sldId id="4680" r:id="rId7"/>
    <p:sldId id="4348" r:id="rId8"/>
    <p:sldId id="3982" r:id="rId9"/>
    <p:sldId id="4347" r:id="rId10"/>
    <p:sldId id="4754" r:id="rId11"/>
    <p:sldId id="4539" r:id="rId12"/>
    <p:sldId id="4756" r:id="rId13"/>
    <p:sldId id="4925" r:id="rId14"/>
    <p:sldId id="4897" r:id="rId15"/>
    <p:sldId id="4758" r:id="rId16"/>
    <p:sldId id="4770" r:id="rId17"/>
    <p:sldId id="4759" r:id="rId18"/>
    <p:sldId id="4781" r:id="rId19"/>
    <p:sldId id="4485" r:id="rId20"/>
    <p:sldId id="4777" r:id="rId21"/>
    <p:sldId id="4778" r:id="rId22"/>
    <p:sldId id="4779" r:id="rId23"/>
    <p:sldId id="4780" r:id="rId24"/>
    <p:sldId id="4927" r:id="rId25"/>
    <p:sldId id="4776" r:id="rId26"/>
    <p:sldId id="4755" r:id="rId27"/>
    <p:sldId id="4359" r:id="rId28"/>
    <p:sldId id="4771" r:id="rId29"/>
    <p:sldId id="4782" r:id="rId30"/>
    <p:sldId id="4898" r:id="rId31"/>
    <p:sldId id="4221" r:id="rId32"/>
    <p:sldId id="4677" r:id="rId33"/>
    <p:sldId id="4168" r:id="rId34"/>
    <p:sldId id="4783" r:id="rId35"/>
    <p:sldId id="4784" r:id="rId36"/>
    <p:sldId id="4785" r:id="rId37"/>
    <p:sldId id="4786" r:id="rId38"/>
    <p:sldId id="4763" r:id="rId39"/>
    <p:sldId id="4438" r:id="rId40"/>
    <p:sldId id="4896" r:id="rId41"/>
    <p:sldId id="4899" r:id="rId42"/>
    <p:sldId id="4928" r:id="rId43"/>
    <p:sldId id="4924" r:id="rId44"/>
    <p:sldId id="4749" r:id="rId45"/>
    <p:sldId id="4740" r:id="rId46"/>
    <p:sldId id="4746" r:id="rId47"/>
    <p:sldId id="119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000"/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3" autoAdjust="0"/>
    <p:restoredTop sz="94795"/>
  </p:normalViewPr>
  <p:slideViewPr>
    <p:cSldViewPr snapToGrid="0" snapToObjects="1">
      <p:cViewPr varScale="1">
        <p:scale>
          <a:sx n="107" d="100"/>
          <a:sy n="107" d="100"/>
        </p:scale>
        <p:origin x="176" y="4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4/13/26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insights/worlds-top-economies/#countries-by-gdp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1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E82BB-9928-6CAD-F17B-1BB354617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B1B7B-B349-8711-209E-765669158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42C408-B2B1-DF67-E662-72F3C379E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A5E12-0D77-2D7A-1917-E1C8FE67A6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66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7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38F0A-7BCA-8AF1-8E39-0F9C44807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FFAEDE-5B70-C650-E408-0872237C1B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07919A-452B-E324-CB2B-0960CF9BB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50B7A-0EBE-3FF2-B04B-C3BBD2EB4F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67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6725F-2F80-A0AB-AE33-13F8E6293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3E951D-A78A-6DF2-8708-4B351DA979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FB0E7-8C88-2708-9C37-157DCE710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07979-0F7C-B37F-C6A8-68A7038A73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02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B6335-3831-FA63-6D5F-62520413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5511A4-96FA-596C-8076-FE49750121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815322-CA8E-4C4F-B999-D8D5AAF44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16059-D365-FC68-BF8A-CF43F05F22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27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https://www.investopedia.com/insights/worlds-top-economies/#countries-by-gdp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50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B170-4240-8A74-1E88-261EEA8D2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5B975-4C9A-A68E-1AD7-5072C47DE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A6D20-F8F2-A424-45DA-74EF2D49A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24A9E-46D1-45CE-B930-57D4C1452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64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6CD18-7453-35EF-0CB9-58D2DE006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66C793-4893-94EA-42AE-596901A352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A30B69-0308-E181-EA1A-1E7697D6B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9A428-E6DB-A749-4C2A-714AC71D7D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79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3328A-1F01-8AFC-3811-1639DAA6D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5EEA35-BA4A-8114-1861-7F3FD80CD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2A91A-0B40-9716-413F-7C25C4C85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958F7-8689-6A1C-ADBF-9747B3DC9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14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5A7E3-AD9A-1EF8-66A4-5D123DFDD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85A9AD-4EB1-F013-4CD0-257F45876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B82EF2-EEC1-4B67-66AC-7524E61E67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76183-DBAD-87D1-FBA5-85BF2C088F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6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E82BB-9928-6CAD-F17B-1BB354617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B1B7B-B349-8711-209E-765669158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42C408-B2B1-DF67-E662-72F3C379E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A5E12-0D77-2D7A-1917-E1C8FE67A6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31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/gdp_history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Big5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Investment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Private_Inv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Government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FED_Recent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Consumption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pending/Goods_v_Services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recent.pn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roll_recession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roll_recent.p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roll_pandemic.p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tocks/Since_Inauguration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Monetary/FEDFUNDS_UpperLimit.pn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Policy/EPU_history.pn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Policy/EPUTrade_history.pn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Nativity_Index.p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National/gdp_shares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National/emp_shares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U.S. Economic Update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24000" y="3456406"/>
            <a:ext cx="9144000" cy="2011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100" dirty="0">
                <a:solidFill>
                  <a:schemeClr val="tx2"/>
                </a:solidFill>
              </a:rPr>
              <a:t>Belvedere Tiburon Public Library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April 13,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F5922-3E2B-9F06-67BF-241FC009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858183" y="4340821"/>
            <a:ext cx="30175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CC4A96-3031-68D3-E8EC-A243A54F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31481" y="224110"/>
            <a:ext cx="3226085" cy="1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2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C9842-7485-78E4-5DCA-8464EC1F3057}"/>
              </a:ext>
            </a:extLst>
          </p:cNvPr>
          <p:cNvSpPr txBox="1"/>
          <p:nvPr/>
        </p:nvSpPr>
        <p:spPr>
          <a:xfrm>
            <a:off x="8178151" y="1337138"/>
            <a:ext cx="163859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Q1-2025: -0.6%</a:t>
            </a:r>
          </a:p>
          <a:p>
            <a:r>
              <a:rPr lang="en-US" dirty="0"/>
              <a:t>Q2-2025:	 3.8%</a:t>
            </a:r>
          </a:p>
          <a:p>
            <a:r>
              <a:rPr lang="en-US" dirty="0"/>
              <a:t>Q3-2025:  4.4%</a:t>
            </a:r>
          </a:p>
          <a:p>
            <a:r>
              <a:rPr lang="en-US" dirty="0"/>
              <a:t>Q4-2025:  0.5%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46BDB-204B-4602-0090-C72177FA51D2}"/>
              </a:ext>
            </a:extLst>
          </p:cNvPr>
          <p:cNvSpPr txBox="1"/>
          <p:nvPr/>
        </p:nvSpPr>
        <p:spPr>
          <a:xfrm>
            <a:off x="4973618" y="3887407"/>
            <a:ext cx="23189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Growth in 2025:  2.1%</a:t>
            </a:r>
          </a:p>
        </p:txBody>
      </p:sp>
    </p:spTree>
    <p:extLst>
      <p:ext uri="{BB962C8B-B14F-4D97-AF65-F5344CB8AC3E}">
        <p14:creationId xmlns:p14="http://schemas.microsoft.com/office/powerpoint/2010/main" val="4233757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FEB8-890E-A35D-70A4-09736A07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Drove GDP Growth?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C5EEB-A9E1-3443-F01A-A02EC736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83D8-A589-C519-358A-8F51285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7C805-79B4-9DC8-4C2F-7642B13E84B6}"/>
              </a:ext>
            </a:extLst>
          </p:cNvPr>
          <p:cNvGrpSpPr/>
          <p:nvPr/>
        </p:nvGrpSpPr>
        <p:grpSpPr>
          <a:xfrm>
            <a:off x="3521113" y="1931905"/>
            <a:ext cx="1269270" cy="871130"/>
            <a:chOff x="4369904" y="3591339"/>
            <a:chExt cx="1269270" cy="8711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A1893E-4DDC-6CAB-4C29-6AF095EFF1CE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2.3%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F5C02E-5614-79CC-D651-B225F1957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1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0B6E-224F-1D62-FECD-43AB5AFEF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756E-670F-4412-7AC9-1C280ADE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</a:t>
            </a:r>
            <a:r>
              <a:rPr lang="en-US" dirty="0"/>
              <a:t>estment Levels Are Low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E91F01-15AF-4F5E-5D07-3EB029D50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8A8EA-4750-D2F9-95C7-ECBF9253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531B4D-415C-29B7-D6D7-D07D813F70F3}"/>
              </a:ext>
            </a:extLst>
          </p:cNvPr>
          <p:cNvGrpSpPr/>
          <p:nvPr/>
        </p:nvGrpSpPr>
        <p:grpSpPr>
          <a:xfrm>
            <a:off x="5130353" y="4199247"/>
            <a:ext cx="1321227" cy="992873"/>
            <a:chOff x="4382067" y="3244797"/>
            <a:chExt cx="1321227" cy="9928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4FBB02-404E-C45D-E521-13041DF40260}"/>
                </a:ext>
              </a:extLst>
            </p:cNvPr>
            <p:cNvSpPr txBox="1"/>
            <p:nvPr/>
          </p:nvSpPr>
          <p:spPr>
            <a:xfrm>
              <a:off x="4598504" y="3591339"/>
              <a:ext cx="11047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About 0.8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CA22A6-0FB5-EDF6-91CB-8779AD170E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82067" y="3244797"/>
              <a:ext cx="543697" cy="346542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3C6A05-DA60-3CEC-5DD3-BD1BDC167543}"/>
              </a:ext>
            </a:extLst>
          </p:cNvPr>
          <p:cNvGrpSpPr/>
          <p:nvPr/>
        </p:nvGrpSpPr>
        <p:grpSpPr>
          <a:xfrm>
            <a:off x="3144430" y="4199247"/>
            <a:ext cx="1104790" cy="992873"/>
            <a:chOff x="4598504" y="3244797"/>
            <a:chExt cx="1104790" cy="99287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2AEA8F-9759-3D78-A70B-EBCA2D04EAFB}"/>
                </a:ext>
              </a:extLst>
            </p:cNvPr>
            <p:cNvSpPr txBox="1"/>
            <p:nvPr/>
          </p:nvSpPr>
          <p:spPr>
            <a:xfrm>
              <a:off x="4598504" y="3591339"/>
              <a:ext cx="11047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About 0.9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D5BC20-4615-CCE4-E619-6B00439CAF87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5146090" y="3244797"/>
              <a:ext cx="4809" cy="346542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37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0ACB7-5298-77DA-8500-6A59FB2C6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B01F-2AEB-F4CD-A39A-4A4052564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</a:t>
            </a:r>
            <a:r>
              <a:rPr lang="en-US" dirty="0"/>
              <a:t>estment Levels Are Low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B980F5-DA27-91F0-4A0B-10C80AA79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16C19-873D-8ACB-5F1B-8D407849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649E7A-B3C9-1514-41B1-A4812E8FC7E9}"/>
              </a:ext>
            </a:extLst>
          </p:cNvPr>
          <p:cNvSpPr/>
          <p:nvPr/>
        </p:nvSpPr>
        <p:spPr>
          <a:xfrm>
            <a:off x="10180320" y="2331720"/>
            <a:ext cx="822960" cy="9601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3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7FE28-5F30-68EA-2D3A-0F708021D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Hou</a:t>
            </a:r>
            <a:r>
              <a:rPr lang="en-US" dirty="0"/>
              <a:t>sing Starts Were Quite Low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6F7103-B394-29CB-2EE7-BE1D3E605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138" y="1157634"/>
            <a:ext cx="10087597" cy="50437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B5DE1-051B-C885-22B7-6348CE4A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68D71A-7C05-EDB2-7F11-C36B07C97440}"/>
              </a:ext>
            </a:extLst>
          </p:cNvPr>
          <p:cNvSpPr/>
          <p:nvPr/>
        </p:nvSpPr>
        <p:spPr>
          <a:xfrm>
            <a:off x="9098280" y="2948940"/>
            <a:ext cx="1386840" cy="11049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4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F5513-23C6-9C94-0B69-8BD012A29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55B9B-4E48-5061-580C-02872AF0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Gov</a:t>
            </a:r>
            <a:r>
              <a:rPr lang="en-US" dirty="0"/>
              <a:t>ernment Spending Didn’t Help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75ADF7-7C1C-72BC-F14B-D7D5E9B81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2D21A-41AD-5804-56EA-2B4458B5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10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0A2EC-D53B-AE68-7176-850973BA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1093-EE8F-5D27-717F-08DC6AC2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Federal Gov’t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CF2F1-9C26-1D1D-9305-596A632E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36E41-C9D1-000E-30F9-4AEA3003D344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78885" y="1025335"/>
            <a:ext cx="7189636" cy="52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62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2714C-BB49-B80F-E753-09C617F1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278F-14A2-30C2-8394-B2A30B07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sumers Also Tightened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2D3CB2-0CA2-8E7E-AE8F-1E9A82DB5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0428-8F9F-2F5B-D90B-6A6C5A72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B233A-1FFD-7DEC-F5BA-5C34CF12607E}"/>
              </a:ext>
            </a:extLst>
          </p:cNvPr>
          <p:cNvGrpSpPr/>
          <p:nvPr/>
        </p:nvGrpSpPr>
        <p:grpSpPr>
          <a:xfrm>
            <a:off x="4947683" y="2165821"/>
            <a:ext cx="1269270" cy="871130"/>
            <a:chOff x="4369904" y="3591339"/>
            <a:chExt cx="1269270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D9AC64-7515-BBF1-8BDF-AAFC62EB0C02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Normally</a:t>
              </a:r>
            </a:p>
            <a:p>
              <a:pPr algn="ctr"/>
              <a:r>
                <a:rPr lang="en-US" dirty="0"/>
                <a:t>2+%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BBDAA77-1695-26FC-6728-98C9EC2B0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9BF0E1-7111-912A-D5B1-6446AC376440}"/>
              </a:ext>
            </a:extLst>
          </p:cNvPr>
          <p:cNvGrpSpPr/>
          <p:nvPr/>
        </p:nvGrpSpPr>
        <p:grpSpPr>
          <a:xfrm>
            <a:off x="6216953" y="3943613"/>
            <a:ext cx="1269270" cy="871130"/>
            <a:chOff x="4369904" y="3591339"/>
            <a:chExt cx="1269270" cy="8711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31FF08-8AA1-6615-C563-5B533C7A8765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Normally</a:t>
              </a:r>
            </a:p>
            <a:p>
              <a:pPr algn="ctr"/>
              <a:r>
                <a:rPr lang="en-US" dirty="0"/>
                <a:t>0.8%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AF9B2A1-C797-E273-400E-41FA794327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FC101-EB64-1A08-C02F-8478015CB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34977-F40C-8BC6-80C4-221A9948E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sumers Spending Less on Goods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20DF59-D079-F10B-0670-245EAFD92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AE08D-1BA6-5586-3286-66B26B63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5EF069-FD96-CEED-76B4-BC118B567BB9}"/>
              </a:ext>
            </a:extLst>
          </p:cNvPr>
          <p:cNvGrpSpPr/>
          <p:nvPr/>
        </p:nvGrpSpPr>
        <p:grpSpPr>
          <a:xfrm>
            <a:off x="9661716" y="1679944"/>
            <a:ext cx="719942" cy="1314475"/>
            <a:chOff x="4758869" y="2800084"/>
            <a:chExt cx="719942" cy="13144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3F15F9-3084-27C2-0047-7AD8B3BE3109}"/>
                </a:ext>
              </a:extLst>
            </p:cNvPr>
            <p:cNvSpPr txBox="1"/>
            <p:nvPr/>
          </p:nvSpPr>
          <p:spPr>
            <a:xfrm>
              <a:off x="4758869" y="3591339"/>
              <a:ext cx="7199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Flat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EDEAE2D-C14B-891E-9CA1-3B76B7204D06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5038595" y="2800084"/>
              <a:ext cx="80245" cy="791255"/>
            </a:xfrm>
            <a:prstGeom prst="line">
              <a:avLst/>
            </a:prstGeom>
            <a:ln w="38100">
              <a:solidFill>
                <a:srgbClr val="9D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323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B54D6-A693-6872-5007-81FFB823D052}"/>
              </a:ext>
            </a:extLst>
          </p:cNvPr>
          <p:cNvSpPr txBox="1"/>
          <p:nvPr/>
        </p:nvSpPr>
        <p:spPr>
          <a:xfrm>
            <a:off x="8434464" y="1672252"/>
            <a:ext cx="2097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Jan:	   160,000</a:t>
            </a:r>
          </a:p>
          <a:p>
            <a:r>
              <a:rPr lang="en-US" dirty="0"/>
              <a:t>Feb:	  -133,000</a:t>
            </a:r>
          </a:p>
          <a:p>
            <a:r>
              <a:rPr lang="en-US" dirty="0"/>
              <a:t>Mar:	   178,000</a:t>
            </a:r>
          </a:p>
        </p:txBody>
      </p:sp>
    </p:spTree>
    <p:extLst>
      <p:ext uri="{BB962C8B-B14F-4D97-AF65-F5344CB8AC3E}">
        <p14:creationId xmlns:p14="http://schemas.microsoft.com/office/powerpoint/2010/main" val="146642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493" y="1602225"/>
            <a:ext cx="6563014" cy="4351338"/>
          </a:xfrm>
        </p:spPr>
        <p:txBody>
          <a:bodyPr>
            <a:normAutofit/>
          </a:bodyPr>
          <a:lstStyle/>
          <a:p>
            <a:r>
              <a:rPr lang="en-US" dirty="0"/>
              <a:t>U.S. Economy</a:t>
            </a:r>
          </a:p>
          <a:p>
            <a:r>
              <a:rPr lang="en-US" dirty="0"/>
              <a:t>Economic Indicators</a:t>
            </a:r>
          </a:p>
          <a:p>
            <a:r>
              <a:rPr lang="en-US" dirty="0"/>
              <a:t>Inflation</a:t>
            </a:r>
          </a:p>
          <a:p>
            <a:r>
              <a:rPr lang="en-US" dirty="0"/>
              <a:t>Federal Reserve</a:t>
            </a:r>
          </a:p>
          <a:p>
            <a:r>
              <a:rPr lang="en-US" dirty="0"/>
              <a:t>Big Picture: Uncertainty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7FD3E-B83F-8D72-C9B0-4D938832E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A8CC-5DB8-7C5A-26A5-7C3CA2362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38F2B-EE2E-BF5E-FA51-809B1BAB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33AC21-05C3-3CA7-CE9E-4F5E82EF0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034796" y="1169022"/>
            <a:ext cx="10122408" cy="5061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9A8815-5F52-638E-B307-E0226A228A40}"/>
              </a:ext>
            </a:extLst>
          </p:cNvPr>
          <p:cNvSpPr txBox="1"/>
          <p:nvPr/>
        </p:nvSpPr>
        <p:spPr>
          <a:xfrm>
            <a:off x="8434464" y="1672252"/>
            <a:ext cx="2097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Jan:	   160,000</a:t>
            </a:r>
          </a:p>
          <a:p>
            <a:r>
              <a:rPr lang="en-US" dirty="0"/>
              <a:t>Feb:	  -133,000</a:t>
            </a:r>
          </a:p>
          <a:p>
            <a:r>
              <a:rPr lang="en-US" dirty="0"/>
              <a:t>Mar:	   178,000</a:t>
            </a:r>
          </a:p>
        </p:txBody>
      </p:sp>
    </p:spTree>
    <p:extLst>
      <p:ext uri="{BB962C8B-B14F-4D97-AF65-F5344CB8AC3E}">
        <p14:creationId xmlns:p14="http://schemas.microsoft.com/office/powerpoint/2010/main" val="1444551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26433-4FCD-9C12-95DF-81D80CA6F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F584B-3BF2-4889-EE4D-075A8149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F987D-378C-9714-5B7D-F84A4CDF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290FD05-D978-B581-7C67-F2B44B9C3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2617426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FA488-B31C-AA0A-D4AF-FA929AA1C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270AD-E98B-466E-BE4B-F5AFAEB60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04C4D-AF8E-95F1-4F75-62260B3A2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0429443-FBD0-1C74-C3C7-35C8F33FD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4280886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7649D-9CB6-F5C1-0F0C-05DB3F5D0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145AD-FF55-6243-8822-E86CC99F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0E076-EE8D-6A66-D6DB-8F1EF43D0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8E09525-AD89-399E-A550-D76A73B82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4124366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7649D-9CB6-F5C1-0F0C-05DB3F5D0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145AD-FF55-6243-8822-E86CC99F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Ann</a:t>
            </a:r>
            <a:r>
              <a:rPr lang="en-US" dirty="0"/>
              <a:t>ual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0E076-EE8D-6A66-D6DB-8F1EF43D0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pic>
        <p:nvPicPr>
          <p:cNvPr id="7" name="Picture 6" descr="A graph of growth in the year&#10;&#10;Description automatically generated with medium confidence">
            <a:extLst>
              <a:ext uri="{FF2B5EF4-FFF2-40B4-BE49-F238E27FC236}">
                <a16:creationId xmlns:a16="http://schemas.microsoft.com/office/drawing/2014/main" id="{FE2FE3C2-9375-63EE-1D2B-71A4F8ACF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" y="1158240"/>
            <a:ext cx="9906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46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A73DC-AD6F-58D0-61A1-ED7A186E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Gre</a:t>
            </a:r>
            <a:r>
              <a:rPr lang="en-US" dirty="0"/>
              <a:t>at Hesitation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603276-0D0A-A352-3173-13CB29759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009" y="1119464"/>
            <a:ext cx="9797981" cy="48989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55F73-F2B3-C51E-39AC-211AD9A62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941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5B22-3BD1-B421-1FB5-AD006877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Stocks?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6EAD3-E432-8C7F-7483-8CA1B139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0E5F0-DCB0-3DAE-54F7-E418FF7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50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09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012744-0F19-4912-01FB-B8FC306735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52269" y="1106647"/>
            <a:ext cx="7720482" cy="4985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C341C-6A6C-A688-FE0A-7632E58C7116}"/>
              </a:ext>
            </a:extLst>
          </p:cNvPr>
          <p:cNvSpPr txBox="1"/>
          <p:nvPr/>
        </p:nvSpPr>
        <p:spPr>
          <a:xfrm>
            <a:off x="7232718" y="2006715"/>
            <a:ext cx="40012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 uptick is entirely because of the war.</a:t>
            </a:r>
          </a:p>
        </p:txBody>
      </p:sp>
    </p:spTree>
    <p:extLst>
      <p:ext uri="{BB962C8B-B14F-4D97-AF65-F5344CB8AC3E}">
        <p14:creationId xmlns:p14="http://schemas.microsoft.com/office/powerpoint/2010/main" val="218248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4E52D-4016-E2C2-54D8-3AB78E975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3C3B0-D911-A90A-C435-A0B12A5B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Monthly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C4407-0D14-5E50-4DE1-3367F14B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FA532-0426-2A26-20CE-17BF6081E07C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D8698-5D5E-B13C-6251-55C9A99F8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87" y="1232452"/>
            <a:ext cx="7772400" cy="469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91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2133-B8F4-E444-8925-B85C9CDC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Economy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F2E2-CDBB-454D-8411-7DB79FE3E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C103-F7D3-4943-ABEE-FF90027B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650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D29CF-8A26-EC01-9513-D6D506F7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Gas Prices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3D9968-13E5-8B8D-CD37-AFB9B3E38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983" y="1125276"/>
            <a:ext cx="10116033" cy="50580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AF305-D56B-765D-40D4-A69042AD3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207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38C0-D6BB-E04A-B038-3AE0C4CE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Fed: Going to Sit Tight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F1762-7F27-034B-9A1E-7DF4CA0A6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F6F8E-D5F7-554C-87DD-571BD9B8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038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EB9C4-8D8B-444B-9AC5-074A2872132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96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4664-FC0B-752A-BEC6-15CD9512F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F203-97A0-659E-B5A8-1A2A4260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969"/>
            <a:ext cx="10678610" cy="48200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Is a recession on the horizon? </a:t>
            </a:r>
          </a:p>
          <a:p>
            <a:pPr lvl="1"/>
            <a:r>
              <a:rPr lang="en-US" dirty="0"/>
              <a:t>I wouldn’t be surprised, but not betting on it.</a:t>
            </a:r>
          </a:p>
          <a:p>
            <a:pPr lvl="2"/>
            <a:r>
              <a:rPr lang="en-US" dirty="0"/>
              <a:t>Jobs growth is slow.</a:t>
            </a:r>
          </a:p>
          <a:p>
            <a:pPr lvl="2"/>
            <a:r>
              <a:rPr lang="en-US" dirty="0"/>
              <a:t>GDP growth is slow – but that was artificial.</a:t>
            </a:r>
          </a:p>
          <a:p>
            <a:pPr lvl="2"/>
            <a:r>
              <a:rPr lang="en-US" dirty="0"/>
              <a:t>Inflation has ticked up.</a:t>
            </a:r>
          </a:p>
          <a:p>
            <a:r>
              <a:rPr lang="en-US" dirty="0"/>
              <a:t>Stagflation likely on the horizon.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problem?</a:t>
            </a:r>
          </a:p>
          <a:p>
            <a:pPr lvl="1"/>
            <a:r>
              <a:rPr lang="en-US" dirty="0"/>
              <a:t>Uncertainties abound!</a:t>
            </a:r>
          </a:p>
        </p:txBody>
      </p:sp>
    </p:spTree>
    <p:extLst>
      <p:ext uri="{BB962C8B-B14F-4D97-AF65-F5344CB8AC3E}">
        <p14:creationId xmlns:p14="http://schemas.microsoft.com/office/powerpoint/2010/main" val="2543692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DC3CF-E153-DBCE-E13D-4999B519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A5374-65F3-1E2A-EB5F-FB1ABA4FF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03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Poli</a:t>
            </a:r>
            <a:r>
              <a:rPr lang="en-US" dirty="0"/>
              <a:t>cy Uncertainty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60A19-FC7A-0D41-21C9-62A1A59F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3F27D-E5E7-3A6A-6BDA-98EB1A32E536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02DCE6-05C4-341F-0981-A43969FF220E}"/>
              </a:ext>
            </a:extLst>
          </p:cNvPr>
          <p:cNvSpPr/>
          <p:nvPr/>
        </p:nvSpPr>
        <p:spPr>
          <a:xfrm>
            <a:off x="9750708" y="1543050"/>
            <a:ext cx="1007780" cy="35403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3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AC3D9-72EF-FCE5-1858-D184537BC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5E00D-64AB-A7FC-AEB6-7026FB901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Poli</a:t>
            </a:r>
            <a:r>
              <a:rPr lang="en-US" dirty="0"/>
              <a:t>cy Uncertainty Index – Last 10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D6580-476C-6717-4CAC-2F4799FC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AECF3-5463-D580-DDFB-354ACCEB86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D81A1F-D039-179F-4D7D-4CB1E7962A6A}"/>
              </a:ext>
            </a:extLst>
          </p:cNvPr>
          <p:cNvSpPr/>
          <p:nvPr/>
        </p:nvSpPr>
        <p:spPr>
          <a:xfrm>
            <a:off x="8558213" y="1543050"/>
            <a:ext cx="1857375" cy="354038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6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99E9C-EFF2-7601-D3F6-2407434B5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051D7-04D3-46FC-8B4D-6087E5F34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Poli</a:t>
            </a:r>
            <a:r>
              <a:rPr lang="en-US" dirty="0"/>
              <a:t>cy Uncertainty Index –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2C85F-1FF6-E3CC-67A3-DFA5B539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000BA-5C1A-DA90-CA4A-0B233B3EA5A3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B3C1B4-3AD7-4D51-87E7-167D6381E605}"/>
              </a:ext>
            </a:extLst>
          </p:cNvPr>
          <p:cNvSpPr/>
          <p:nvPr/>
        </p:nvSpPr>
        <p:spPr>
          <a:xfrm>
            <a:off x="9750708" y="1325564"/>
            <a:ext cx="1007780" cy="37578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1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B39A-D845-DF32-1627-C3A676D99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9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certainties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3AD65-18FB-EED9-DBF5-62E4C2A3D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effect will continued deportations have?</a:t>
            </a:r>
          </a:p>
          <a:p>
            <a:r>
              <a:rPr lang="en-US" dirty="0"/>
              <a:t>Will AI continue to drive growth?</a:t>
            </a:r>
          </a:p>
          <a:p>
            <a:r>
              <a:rPr lang="en-US" dirty="0"/>
              <a:t>Will tariffs continue to drive inflation?</a:t>
            </a:r>
          </a:p>
          <a:p>
            <a:pPr lvl="1"/>
            <a:r>
              <a:rPr lang="en-US" dirty="0"/>
              <a:t>Fed says that ALL of the inflation above 2% is from tariffs, until…</a:t>
            </a:r>
          </a:p>
          <a:p>
            <a:r>
              <a:rPr lang="en-US" dirty="0"/>
              <a:t>Will the war drive inflation beyond fuel prices?</a:t>
            </a:r>
          </a:p>
          <a:p>
            <a:pPr lvl="1"/>
            <a:r>
              <a:rPr lang="en-US" dirty="0"/>
              <a:t>It is clear in fuel prices, but every other sector of the economy depends on fuel. Higher fuel prices drive prices in the rest of the economy up.</a:t>
            </a:r>
          </a:p>
          <a:p>
            <a:r>
              <a:rPr lang="en-US" dirty="0"/>
              <a:t>Will consumers continue to hold up?</a:t>
            </a:r>
          </a:p>
          <a:p>
            <a:pPr lvl="1"/>
            <a:r>
              <a:rPr lang="en-US" dirty="0"/>
              <a:t>Evidence that spending is in decline.</a:t>
            </a:r>
          </a:p>
          <a:p>
            <a:r>
              <a:rPr lang="en-US" dirty="0"/>
              <a:t>What happens to Fed policy once Jerome Powell is gone?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0331E-1B2C-B11E-4202-173A5A47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2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B3DD908-68C7-DC06-2616-057875C62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421977" y="1103921"/>
            <a:ext cx="8939939" cy="49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8018331" y="6456851"/>
            <a:ext cx="3543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 CBO – The Demographic Outlook, 2026-2056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8A2B8-B904-CBD2-F27A-45703552BFA1}"/>
              </a:ext>
            </a:extLst>
          </p:cNvPr>
          <p:cNvSpPr txBox="1"/>
          <p:nvPr/>
        </p:nvSpPr>
        <p:spPr>
          <a:xfrm>
            <a:off x="5625021" y="2106318"/>
            <a:ext cx="3647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Native-born population growth turns</a:t>
            </a:r>
          </a:p>
          <a:p>
            <a:r>
              <a:rPr lang="en-US" dirty="0"/>
              <a:t>negative by the end of THIS decade.</a:t>
            </a:r>
          </a:p>
        </p:txBody>
      </p:sp>
    </p:spTree>
    <p:extLst>
      <p:ext uri="{BB962C8B-B14F-4D97-AF65-F5344CB8AC3E}">
        <p14:creationId xmlns:p14="http://schemas.microsoft.com/office/powerpoint/2010/main" val="2575321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903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EA9A-3C36-4643-A6DF-0C6CABDC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Basic Statistics, April 2026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F32882-32CA-7F48-B318-EB2AC54163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2674273"/>
              </p:ext>
            </p:extLst>
          </p:nvPr>
        </p:nvGraphicFramePr>
        <p:xfrm>
          <a:off x="1858822" y="1196444"/>
          <a:ext cx="8474356" cy="446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941">
                  <a:extLst>
                    <a:ext uri="{9D8B030D-6E8A-4147-A177-3AD203B41FA5}">
                      <a16:colId xmlns:a16="http://schemas.microsoft.com/office/drawing/2014/main" val="1312289277"/>
                    </a:ext>
                  </a:extLst>
                </a:gridCol>
                <a:gridCol w="3937415">
                  <a:extLst>
                    <a:ext uri="{9D8B030D-6E8A-4147-A177-3AD203B41FA5}">
                      <a16:colId xmlns:a16="http://schemas.microsoft.com/office/drawing/2014/main" val="2451204267"/>
                    </a:ext>
                  </a:extLst>
                </a:gridCol>
              </a:tblGrid>
              <a:tr h="632887">
                <a:tc>
                  <a:txBody>
                    <a:bodyPr/>
                    <a:lstStyle/>
                    <a:p>
                      <a:r>
                        <a:rPr lang="en-US" sz="2600" dirty="0"/>
                        <a:t>Statistic: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Value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94460252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600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342.5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399478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600" dirty="0"/>
                        <a:t>Labor Force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170.1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77635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600" dirty="0"/>
                        <a:t>Employment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162.8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5078"/>
                  </a:ext>
                </a:extLst>
              </a:tr>
              <a:tr h="686314">
                <a:tc>
                  <a:txBody>
                    <a:bodyPr/>
                    <a:lstStyle/>
                    <a:p>
                      <a:r>
                        <a:rPr lang="en-US" sz="2600" dirty="0"/>
                        <a:t>Gross Domestic Product (GDP)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$31.4 Trillion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00142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r>
                        <a:rPr lang="en-US" sz="2600" dirty="0"/>
                        <a:t>Income per Capita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$77,354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538101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600" dirty="0"/>
                        <a:t>Ave. Hourly Earnings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$37.38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6397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50105-51EA-004E-ACC2-10F4529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1F518-1D5D-EB4B-921B-42892DB98A70}"/>
              </a:ext>
            </a:extLst>
          </p:cNvPr>
          <p:cNvSpPr txBox="1"/>
          <p:nvPr/>
        </p:nvSpPr>
        <p:spPr>
          <a:xfrm>
            <a:off x="9417749" y="6441462"/>
            <a:ext cx="2102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 err="1"/>
              <a:t>fred.stlouisfed.org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89929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CA384-B050-52FC-78DB-82A20889C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792" y="0"/>
            <a:ext cx="1034200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AI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and Investment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6AF61-C543-EC5E-CAFB-EB121868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368529-728B-3E30-B3FD-7D5874FA34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75" y="1192508"/>
            <a:ext cx="589761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603F28-7943-9668-D1BD-6216BF870729}"/>
              </a:ext>
            </a:extLst>
          </p:cNvPr>
          <p:cNvSpPr txBox="1"/>
          <p:nvPr/>
        </p:nvSpPr>
        <p:spPr>
          <a:xfrm>
            <a:off x="492388" y="5215868"/>
            <a:ext cx="374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Parthenon:   Macroeconomics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AC37599-6214-B459-4FD3-9BE0B1D1D442}"/>
              </a:ext>
            </a:extLst>
          </p:cNvPr>
          <p:cNvGraphicFramePr>
            <a:graphicFrameLocks noGrp="1"/>
          </p:cNvGraphicFramePr>
          <p:nvPr/>
        </p:nvGraphicFramePr>
        <p:xfrm>
          <a:off x="6254750" y="2359044"/>
          <a:ext cx="5937250" cy="2225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995">
                  <a:extLst>
                    <a:ext uri="{9D8B030D-6E8A-4147-A177-3AD203B41FA5}">
                      <a16:colId xmlns:a16="http://schemas.microsoft.com/office/drawing/2014/main" val="1999062570"/>
                    </a:ext>
                  </a:extLst>
                </a:gridCol>
                <a:gridCol w="1483995">
                  <a:extLst>
                    <a:ext uri="{9D8B030D-6E8A-4147-A177-3AD203B41FA5}">
                      <a16:colId xmlns:a16="http://schemas.microsoft.com/office/drawing/2014/main" val="2656256078"/>
                    </a:ext>
                  </a:extLst>
                </a:gridCol>
                <a:gridCol w="1484630">
                  <a:extLst>
                    <a:ext uri="{9D8B030D-6E8A-4147-A177-3AD203B41FA5}">
                      <a16:colId xmlns:a16="http://schemas.microsoft.com/office/drawing/2014/main" val="385396756"/>
                    </a:ext>
                  </a:extLst>
                </a:gridCol>
                <a:gridCol w="1484630">
                  <a:extLst>
                    <a:ext uri="{9D8B030D-6E8A-4147-A177-3AD203B41FA5}">
                      <a16:colId xmlns:a16="http://schemas.microsoft.com/office/drawing/2014/main" val="3189923655"/>
                    </a:ext>
                  </a:extLst>
                </a:gridCol>
              </a:tblGrid>
              <a:tr h="315577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AI Investment &amp; GDP Growth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414249"/>
                  </a:ext>
                </a:extLst>
              </a:tr>
              <a:tr h="3155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Period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GDP Growth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AI Contribution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Difference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0712528"/>
                  </a:ext>
                </a:extLst>
              </a:tr>
              <a:tr h="3155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25Q1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2.0 percent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1.3 percent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0.7 percent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0921606"/>
                  </a:ext>
                </a:extLst>
              </a:tr>
              <a:tr h="3155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25Q2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2.1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1.2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0.9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7542550"/>
                  </a:ext>
                </a:extLst>
              </a:tr>
              <a:tr h="3155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25Q3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2.3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0.5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1.8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3353228"/>
                  </a:ext>
                </a:extLst>
              </a:tr>
              <a:tr h="647412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Source:  BEA &amp; https://www.stlouisfed.org/on-the-economy/2026/jan/tracking-ai-contribution-gdp-growth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540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6938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9C933-FF6E-FAB7-0A11-49E5D496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6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Tari</a:t>
            </a:r>
            <a:r>
              <a:rPr lang="en-US" dirty="0"/>
              <a:t>ffs and Price Effects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2EF3AE-BC66-6238-84A0-0820C2652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765" y="1112838"/>
            <a:ext cx="10275499" cy="49736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30528-0867-E603-89DB-A75242FBF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514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7F69-5B41-9F20-2D12-0EB9FCB27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 Confidence is Waning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634EB2-D5BD-567F-D545-10940EB09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262" y="1099720"/>
            <a:ext cx="8498883" cy="50319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C2CC2-1ECA-E7D4-7C5D-7DB6DDC6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908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9665-5DBD-30E4-B890-AA13423E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netary Policy after Jerome Powell?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202A1-B7AD-A499-194C-C9994C2F2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pic>
        <p:nvPicPr>
          <p:cNvPr id="2050" name="Picture 2" descr="Who is Kevin Warsh, Trump's pick to ...">
            <a:extLst>
              <a:ext uri="{FF2B5EF4-FFF2-40B4-BE49-F238E27FC236}">
                <a16:creationId xmlns:a16="http://schemas.microsoft.com/office/drawing/2014/main" id="{5C8D8904-CA99-954D-102A-7EAE5D83D2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971" y="1325563"/>
            <a:ext cx="575950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07257-B379-4C1F-1A3F-D938C8C9C495}"/>
              </a:ext>
            </a:extLst>
          </p:cNvPr>
          <p:cNvSpPr txBox="1"/>
          <p:nvPr/>
        </p:nvSpPr>
        <p:spPr>
          <a:xfrm>
            <a:off x="2993971" y="4983163"/>
            <a:ext cx="5759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Kevin Warsh:  Trump Nominee to replace Jerome Powell as the Chair of the Fed in May</a:t>
            </a:r>
          </a:p>
        </p:txBody>
      </p:sp>
    </p:spTree>
    <p:extLst>
      <p:ext uri="{BB962C8B-B14F-4D97-AF65-F5344CB8AC3E}">
        <p14:creationId xmlns:p14="http://schemas.microsoft.com/office/powerpoint/2010/main" val="3919483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B7C1-3B6A-49B3-3A2D-66F60C32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6B4F9-93F4-A34E-14E3-90D2930CD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F2632-4705-E1D1-BDD5-04620108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084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943B-06A1-6B4F-A3EE-C0592873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82845-578F-EE76-7681-A616710DC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221"/>
            <a:ext cx="10515600" cy="46818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Inflation: was getting close to Fed’s 2% target.</a:t>
            </a:r>
          </a:p>
          <a:p>
            <a:pPr lvl="1"/>
            <a:r>
              <a:rPr lang="en-US" dirty="0"/>
              <a:t>But is now going in the wrong direction</a:t>
            </a:r>
          </a:p>
          <a:p>
            <a:r>
              <a:rPr lang="en-US" dirty="0"/>
              <a:t>Current immigration and trade policies will exacerbate inflation.</a:t>
            </a:r>
          </a:p>
          <a:p>
            <a:r>
              <a:rPr lang="en-US" dirty="0"/>
              <a:t>Immigration: deportations tax the economy and are expensive.</a:t>
            </a:r>
          </a:p>
          <a:p>
            <a:pPr lvl="1"/>
            <a:r>
              <a:rPr lang="en-US" dirty="0"/>
              <a:t>Many, MANY ag workers are unauthorized immigrants. (50% of Central Valley)</a:t>
            </a:r>
          </a:p>
          <a:p>
            <a:r>
              <a:rPr lang="en-US" dirty="0"/>
              <a:t>Tariffs: are a tax.</a:t>
            </a:r>
          </a:p>
          <a:p>
            <a:pPr lvl="1"/>
            <a:r>
              <a:rPr lang="en-US" dirty="0"/>
              <a:t>Taxes raise prices. Period. Full Stop.</a:t>
            </a:r>
          </a:p>
          <a:p>
            <a:pPr lvl="1"/>
            <a:r>
              <a:rPr lang="en-US" dirty="0"/>
              <a:t>Taxes often cost jobs. Tariffs likely will.</a:t>
            </a:r>
          </a:p>
          <a:p>
            <a:r>
              <a:rPr lang="en-US" dirty="0"/>
              <a:t>The war is going to drive up prices and uncertainty.</a:t>
            </a:r>
          </a:p>
          <a:p>
            <a:pPr lvl="1"/>
            <a:r>
              <a:rPr lang="en-US" dirty="0"/>
              <a:t>Nobody invests into uncertainty.</a:t>
            </a:r>
          </a:p>
          <a:p>
            <a:r>
              <a:rPr lang="en-US" dirty="0"/>
              <a:t>What if the AI bubble bursts?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46CF-B072-0217-29E4-013CB7BA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48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63F9-DD18-E191-E267-7D1AE947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Are</a:t>
            </a:r>
            <a:r>
              <a:rPr lang="en-US" dirty="0"/>
              <a:t> We Headed for A Recession?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CABD5-25E0-F640-3F0B-5C32983C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159"/>
            <a:ext cx="10515600" cy="4855779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Uncertain.</a:t>
            </a:r>
          </a:p>
          <a:p>
            <a:r>
              <a:rPr lang="en-US" dirty="0"/>
              <a:t>Forecasts are all over the place.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IMF forecasting 2.4% in 2026.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30-50% chance of a recession by some models.</a:t>
            </a:r>
          </a:p>
          <a:p>
            <a:pPr>
              <a:spcAft>
                <a:spcPts val="1000"/>
              </a:spcAft>
            </a:pPr>
            <a:r>
              <a:rPr lang="en-US" dirty="0"/>
              <a:t>A slowdown in economic growth seems inevitable.</a:t>
            </a:r>
          </a:p>
          <a:p>
            <a:r>
              <a:rPr lang="en-US" dirty="0"/>
              <a:t>A bout of stagflation unlikely, but possible.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C91C1-8B56-9F9E-781D-D41E7ECC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55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24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6306-E787-8C4F-BBB6-C58FB563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</a:t>
            </a:r>
            <a:r>
              <a:rPr lang="en-US" dirty="0"/>
              <a:t> Economy in Global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C48F-C405-BA42-B876-B4DBBD17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5A3588-7189-5A44-87E1-48F71AEFE0CC}"/>
              </a:ext>
            </a:extLst>
          </p:cNvPr>
          <p:cNvGrpSpPr/>
          <p:nvPr/>
        </p:nvGrpSpPr>
        <p:grpSpPr>
          <a:xfrm>
            <a:off x="504972" y="907379"/>
            <a:ext cx="11056759" cy="5950621"/>
            <a:chOff x="504972" y="907379"/>
            <a:chExt cx="11056759" cy="59506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5E5678-4AC1-334D-A543-C44C30048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122835" y="907379"/>
              <a:ext cx="5438896" cy="5950621"/>
            </a:xfrm>
            <a:prstGeom prst="rect">
              <a:avLst/>
            </a:prstGeom>
          </p:spPr>
        </p:pic>
        <p:pic>
          <p:nvPicPr>
            <p:cNvPr id="8" name="Picture 7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1D47F4E6-D576-014D-8D3D-AB355C455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972" y="4236121"/>
              <a:ext cx="5590761" cy="17145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0D4B8E3-2E9D-2D44-9A5C-B356C235199F}"/>
              </a:ext>
            </a:extLst>
          </p:cNvPr>
          <p:cNvSpPr/>
          <p:nvPr/>
        </p:nvSpPr>
        <p:spPr>
          <a:xfrm>
            <a:off x="274745" y="5404726"/>
            <a:ext cx="5795447" cy="545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3EE8C-02E6-294B-AC0E-D3DEEF5699D4}"/>
              </a:ext>
            </a:extLst>
          </p:cNvPr>
          <p:cNvSpPr txBox="1"/>
          <p:nvPr/>
        </p:nvSpPr>
        <p:spPr>
          <a:xfrm>
            <a:off x="1098208" y="1450270"/>
            <a:ext cx="37994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U.S. Nominal GDP: 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21.9 trillion</a:t>
            </a:r>
            <a:r>
              <a:rPr lang="en-US" sz="2800" b="1" dirty="0"/>
              <a:t> in 2019-Q4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19.9 trillion </a:t>
            </a:r>
            <a:r>
              <a:rPr lang="en-US" sz="2800" b="1" dirty="0"/>
              <a:t>in 2020-Q2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31.4 trillion </a:t>
            </a:r>
            <a:r>
              <a:rPr lang="en-US" sz="2800" b="1" dirty="0"/>
              <a:t>in 2025-Q4</a:t>
            </a:r>
          </a:p>
        </p:txBody>
      </p:sp>
    </p:spTree>
    <p:extLst>
      <p:ext uri="{BB962C8B-B14F-4D97-AF65-F5344CB8AC3E}">
        <p14:creationId xmlns:p14="http://schemas.microsoft.com/office/powerpoint/2010/main" val="57291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449DC-7AD7-9F27-29DF-87D5AE154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Diff</a:t>
            </a:r>
            <a:r>
              <a:rPr lang="en-US" dirty="0"/>
              <a:t>erent Breakdown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2D73F-F438-130A-119F-CA23949B2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1026" name="Picture 2" descr="U.S. GDP by industry in 2023">
            <a:extLst>
              <a:ext uri="{FF2B5EF4-FFF2-40B4-BE49-F238E27FC236}">
                <a16:creationId xmlns:a16="http://schemas.microsoft.com/office/drawing/2014/main" id="{F3D4FB76-FEA6-A7A4-08C8-CA25C126A3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7" y="914400"/>
            <a:ext cx="475487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C406E4-0894-1CE3-6644-0269CF4CDD7B}"/>
              </a:ext>
            </a:extLst>
          </p:cNvPr>
          <p:cNvSpPr txBox="1"/>
          <p:nvPr/>
        </p:nvSpPr>
        <p:spPr>
          <a:xfrm>
            <a:off x="8403220" y="4155311"/>
            <a:ext cx="3089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Note:  State and Local Government comprises 10% of GDP!</a:t>
            </a:r>
          </a:p>
        </p:txBody>
      </p:sp>
    </p:spTree>
    <p:extLst>
      <p:ext uri="{BB962C8B-B14F-4D97-AF65-F5344CB8AC3E}">
        <p14:creationId xmlns:p14="http://schemas.microsoft.com/office/powerpoint/2010/main" val="62576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B741-D15D-9A4A-BF56-9B002E85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07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mposition of the U.S. Economy: GDP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8E4B5-17A0-3346-9AE1-8493D9AAF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82" y="1325563"/>
            <a:ext cx="9720036" cy="4860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25374-7042-A740-9080-03868948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08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2E5-E5BB-A24C-B4F4-1AC66AE84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83" y="248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Co</a:t>
            </a:r>
            <a:r>
              <a:rPr lang="en-US" sz="3800" dirty="0"/>
              <a:t>mposition of the U.S. Economy: Employment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F79A9-D87F-554E-AAF6-51DE59A4E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64" y="1342480"/>
            <a:ext cx="9720072" cy="48600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4A2E-C7AE-3C45-BBA5-54FB9247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B8D33-371A-6D44-A892-CA1C7CE43137}"/>
              </a:ext>
            </a:extLst>
          </p:cNvPr>
          <p:cNvSpPr txBox="1"/>
          <p:nvPr/>
        </p:nvSpPr>
        <p:spPr>
          <a:xfrm>
            <a:off x="2193367" y="2016497"/>
            <a:ext cx="1970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Manufacturing</a:t>
            </a:r>
          </a:p>
          <a:p>
            <a:r>
              <a:rPr lang="en-US" dirty="0"/>
              <a:t>GDP Share = 10.3%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A95A-4835-5946-8CBF-6063282B9EB8}"/>
              </a:ext>
            </a:extLst>
          </p:cNvPr>
          <p:cNvSpPr txBox="1"/>
          <p:nvPr/>
        </p:nvSpPr>
        <p:spPr>
          <a:xfrm>
            <a:off x="7257738" y="2016497"/>
            <a:ext cx="252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GDP Share = 7.1%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0A952-DB98-514F-9A89-DDE8D236A6D6}"/>
              </a:ext>
            </a:extLst>
          </p:cNvPr>
          <p:cNvCxnSpPr>
            <a:cxnSpLocks/>
          </p:cNvCxnSpPr>
          <p:nvPr/>
        </p:nvCxnSpPr>
        <p:spPr>
          <a:xfrm>
            <a:off x="2578308" y="2662828"/>
            <a:ext cx="603804" cy="507092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1853A1-9522-9B43-AB68-BC0CEEF63C3B}"/>
              </a:ext>
            </a:extLst>
          </p:cNvPr>
          <p:cNvCxnSpPr>
            <a:cxnSpLocks/>
          </p:cNvCxnSpPr>
          <p:nvPr/>
        </p:nvCxnSpPr>
        <p:spPr>
          <a:xfrm>
            <a:off x="8994098" y="2385829"/>
            <a:ext cx="792089" cy="276999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802197-7E8A-F144-9247-9BA044043297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211869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2133-B8F4-E444-8925-B85C9CDC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F2E2-CDBB-454D-8411-7DB79FE3E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C103-F7D3-4943-ABEE-FF90027B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2342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38084</TotalTime>
  <Words>1559</Words>
  <Application>Microsoft Macintosh PowerPoint</Application>
  <PresentationFormat>Widescreen</PresentationFormat>
  <Paragraphs>281</Paragraphs>
  <Slides>47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Courier New</vt:lpstr>
      <vt:lpstr>Times New Roman</vt:lpstr>
      <vt:lpstr>Custom Design</vt:lpstr>
      <vt:lpstr>PowerPoint Presentation</vt:lpstr>
      <vt:lpstr>Outline</vt:lpstr>
      <vt:lpstr>U.S. Economy</vt:lpstr>
      <vt:lpstr>Some Basic Statistics, April 2026</vt:lpstr>
      <vt:lpstr>U.S. Economy in Global Perspective</vt:lpstr>
      <vt:lpstr>Different Breakdown</vt:lpstr>
      <vt:lpstr> Composition of the U.S. Economy: GDP</vt:lpstr>
      <vt:lpstr> Composition of the U.S. Economy: Employment</vt:lpstr>
      <vt:lpstr>Economic Indicators</vt:lpstr>
      <vt:lpstr>GDP: Quarterly Growth</vt:lpstr>
      <vt:lpstr>What Drove GDP Growth?</vt:lpstr>
      <vt:lpstr>Investment Levels Are Low</vt:lpstr>
      <vt:lpstr>Investment Levels Are Low</vt:lpstr>
      <vt:lpstr>Housing Starts Were Quite Low</vt:lpstr>
      <vt:lpstr>Government Spending Didn’t Help</vt:lpstr>
      <vt:lpstr>Monthly Changes in Federal Gov’t Employment</vt:lpstr>
      <vt:lpstr>Consumers Also Tightened</vt:lpstr>
      <vt:lpstr>Consumers Spending Less on Goods</vt:lpstr>
      <vt:lpstr>Monthly Changes in Nonfarm Employment</vt:lpstr>
      <vt:lpstr>Monthly Changes in Nonfarm Employment</vt:lpstr>
      <vt:lpstr>Monthly Changes in Nonfarm Employment</vt:lpstr>
      <vt:lpstr>Monthly Changes in Nonfarm Employment</vt:lpstr>
      <vt:lpstr>Monthly Changes in Nonfarm Employment</vt:lpstr>
      <vt:lpstr>Annual Changes in Nonfarm Employment</vt:lpstr>
      <vt:lpstr>Great Hesitation</vt:lpstr>
      <vt:lpstr>And Stocks?</vt:lpstr>
      <vt:lpstr>Inflation</vt:lpstr>
      <vt:lpstr>Inflation: Latest Figures</vt:lpstr>
      <vt:lpstr>Inflation: Latest Monthly Figures</vt:lpstr>
      <vt:lpstr>Inflation: Gas Prices</vt:lpstr>
      <vt:lpstr>The Fed: Going to Sit Tight</vt:lpstr>
      <vt:lpstr>Federal Funds Rate</vt:lpstr>
      <vt:lpstr>Takeaways</vt:lpstr>
      <vt:lpstr>Policy Uncertainty Index</vt:lpstr>
      <vt:lpstr>Policy Uncertainty Index – Last 10 Years</vt:lpstr>
      <vt:lpstr>Policy Uncertainty Index – Trade</vt:lpstr>
      <vt:lpstr>Uncertainties</vt:lpstr>
      <vt:lpstr>Is Immigration Saving the Day?</vt:lpstr>
      <vt:lpstr>Immigrants to the Rescue?</vt:lpstr>
      <vt:lpstr>AI and Investment</vt:lpstr>
      <vt:lpstr>Tariffs and Price Effects</vt:lpstr>
      <vt:lpstr>Consumer Confidence is Waning</vt:lpstr>
      <vt:lpstr>Monetary Policy after Jerome Powell?</vt:lpstr>
      <vt:lpstr>Bigger Picture</vt:lpstr>
      <vt:lpstr>Summary</vt:lpstr>
      <vt:lpstr>Are We Headed for A Recession?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495</cp:revision>
  <cp:lastPrinted>2025-06-24T18:01:37Z</cp:lastPrinted>
  <dcterms:created xsi:type="dcterms:W3CDTF">2017-05-03T22:30:38Z</dcterms:created>
  <dcterms:modified xsi:type="dcterms:W3CDTF">2026-04-13T19:17:06Z</dcterms:modified>
</cp:coreProperties>
</file>