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4"/>
  </p:notesMasterIdLst>
  <p:sldIdLst>
    <p:sldId id="4142" r:id="rId2"/>
    <p:sldId id="328" r:id="rId3"/>
    <p:sldId id="3935" r:id="rId4"/>
    <p:sldId id="1029" r:id="rId5"/>
    <p:sldId id="4001" r:id="rId6"/>
    <p:sldId id="1091" r:id="rId7"/>
    <p:sldId id="263" r:id="rId8"/>
    <p:sldId id="264" r:id="rId9"/>
    <p:sldId id="4378" r:id="rId10"/>
    <p:sldId id="272" r:id="rId11"/>
    <p:sldId id="4391" r:id="rId12"/>
    <p:sldId id="4389" r:id="rId13"/>
    <p:sldId id="4385" r:id="rId14"/>
    <p:sldId id="4388" r:id="rId15"/>
    <p:sldId id="279" r:id="rId16"/>
    <p:sldId id="4403" r:id="rId17"/>
    <p:sldId id="4406" r:id="rId18"/>
    <p:sldId id="4404" r:id="rId19"/>
    <p:sldId id="4405" r:id="rId20"/>
    <p:sldId id="294" r:id="rId21"/>
    <p:sldId id="4397" r:id="rId22"/>
    <p:sldId id="4390" r:id="rId23"/>
    <p:sldId id="4394" r:id="rId24"/>
    <p:sldId id="4395" r:id="rId25"/>
    <p:sldId id="4400" r:id="rId26"/>
    <p:sldId id="4399" r:id="rId27"/>
    <p:sldId id="4407" r:id="rId28"/>
    <p:sldId id="4402" r:id="rId29"/>
    <p:sldId id="4408" r:id="rId30"/>
    <p:sldId id="299" r:id="rId31"/>
    <p:sldId id="4100" r:id="rId32"/>
    <p:sldId id="405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83" autoAdjust="0"/>
    <p:restoredTop sz="94718"/>
  </p:normalViewPr>
  <p:slideViewPr>
    <p:cSldViewPr snapToGrid="0" snapToObjects="1">
      <p:cViewPr varScale="1">
        <p:scale>
          <a:sx n="99" d="100"/>
          <a:sy n="99" d="100"/>
        </p:scale>
        <p:origin x="208" y="560"/>
      </p:cViewPr>
      <p:guideLst>
        <p:guide orient="horz" pos="2160"/>
        <p:guide pos="3840"/>
      </p:guideLst>
    </p:cSldViewPr>
  </p:slideViewPr>
  <p:notesTextViewPr>
    <p:cViewPr>
      <p:scale>
        <a:sx n="3" d="2"/>
        <a:sy n="3" d="2"/>
      </p:scale>
      <p:origin x="0" y="0"/>
    </p:cViewPr>
  </p:notesTextViewPr>
  <p:sorterViewPr>
    <p:cViewPr>
      <p:scale>
        <a:sx n="1" d="1"/>
        <a:sy n="1" d="1"/>
      </p:scale>
      <p:origin x="0" y="-20902"/>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lgn="ctr">
              <a:defRPr sz="2800" b="0" i="0" u="none" strike="noStrike" kern="1200" spc="0" baseline="0">
                <a:solidFill>
                  <a:schemeClr val="tx1">
                    <a:lumMod val="65000"/>
                    <a:lumOff val="35000"/>
                  </a:schemeClr>
                </a:solidFill>
                <a:latin typeface="+mn-lt"/>
                <a:ea typeface="+mn-ea"/>
                <a:cs typeface="+mn-cs"/>
              </a:defRPr>
            </a:pPr>
            <a:r>
              <a:rPr lang="en-US" sz="2800"/>
              <a:t>Labor Force during the</a:t>
            </a:r>
            <a:r>
              <a:rPr lang="en-US" sz="2800" baseline="0"/>
              <a:t> Recovery</a:t>
            </a:r>
            <a:endParaRPr lang="en-US" sz="2800"/>
          </a:p>
        </c:rich>
      </c:tx>
      <c:layout>
        <c:manualLayout>
          <c:xMode val="edge"/>
          <c:yMode val="edge"/>
          <c:x val="0.27661118101999044"/>
          <c:y val="6.0377553833967611E-2"/>
        </c:manualLayout>
      </c:layout>
      <c:overlay val="0"/>
      <c:spPr>
        <a:noFill/>
        <a:ln>
          <a:noFill/>
        </a:ln>
        <a:effectLst/>
      </c:spPr>
    </c:title>
    <c:autoTitleDeleted val="0"/>
    <c:plotArea>
      <c:layout>
        <c:manualLayout>
          <c:layoutTarget val="inner"/>
          <c:xMode val="edge"/>
          <c:yMode val="edge"/>
          <c:x val="5.4698147150558457E-2"/>
          <c:y val="0.13221566243834532"/>
          <c:w val="0.92178154308510996"/>
          <c:h val="0.58846835674938192"/>
        </c:manualLayout>
      </c:layout>
      <c:lineChart>
        <c:grouping val="standard"/>
        <c:varyColors val="0"/>
        <c:ser>
          <c:idx val="0"/>
          <c:order val="0"/>
          <c:tx>
            <c:v>Civilian Labor Force</c:v>
          </c:tx>
          <c:spPr>
            <a:ln w="28575" cap="rnd">
              <a:solidFill>
                <a:schemeClr val="accent1"/>
              </a:solidFill>
              <a:round/>
            </a:ln>
            <a:effectLst/>
          </c:spPr>
          <c:marker>
            <c:symbol val="none"/>
          </c:marker>
          <c:cat>
            <c:numRef>
              <c:f>'FRED Graph'!$A$12:$A$108</c:f>
              <c:numCache>
                <c:formatCode>yyyy\-mm\-dd</c:formatCode>
                <c:ptCount val="9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44562</c:v>
                </c:pt>
                <c:pt idx="86">
                  <c:v>44593</c:v>
                </c:pt>
                <c:pt idx="87">
                  <c:v>44621</c:v>
                </c:pt>
                <c:pt idx="88">
                  <c:v>44652</c:v>
                </c:pt>
                <c:pt idx="89">
                  <c:v>44682</c:v>
                </c:pt>
                <c:pt idx="90">
                  <c:v>44713</c:v>
                </c:pt>
                <c:pt idx="91">
                  <c:v>44743</c:v>
                </c:pt>
                <c:pt idx="92">
                  <c:v>44774</c:v>
                </c:pt>
                <c:pt idx="93">
                  <c:v>44805</c:v>
                </c:pt>
                <c:pt idx="94">
                  <c:v>44835</c:v>
                </c:pt>
                <c:pt idx="95">
                  <c:v>44866</c:v>
                </c:pt>
                <c:pt idx="96">
                  <c:v>44896</c:v>
                </c:pt>
              </c:numCache>
            </c:numRef>
          </c:cat>
          <c:val>
            <c:numRef>
              <c:f>'FRED Graph'!$B$12:$B$108</c:f>
              <c:numCache>
                <c:formatCode>0</c:formatCode>
                <c:ptCount val="97"/>
                <c:pt idx="0">
                  <c:v>157030</c:v>
                </c:pt>
                <c:pt idx="1">
                  <c:v>156644</c:v>
                </c:pt>
                <c:pt idx="2">
                  <c:v>156643</c:v>
                </c:pt>
                <c:pt idx="3">
                  <c:v>157060</c:v>
                </c:pt>
                <c:pt idx="4">
                  <c:v>157651</c:v>
                </c:pt>
                <c:pt idx="5">
                  <c:v>157062</c:v>
                </c:pt>
                <c:pt idx="6">
                  <c:v>156997</c:v>
                </c:pt>
                <c:pt idx="7">
                  <c:v>157172</c:v>
                </c:pt>
                <c:pt idx="8">
                  <c:v>156733</c:v>
                </c:pt>
                <c:pt idx="9">
                  <c:v>157167</c:v>
                </c:pt>
                <c:pt idx="10">
                  <c:v>157463</c:v>
                </c:pt>
                <c:pt idx="11">
                  <c:v>158035</c:v>
                </c:pt>
                <c:pt idx="12">
                  <c:v>158280</c:v>
                </c:pt>
                <c:pt idx="13">
                  <c:v>158640</c:v>
                </c:pt>
                <c:pt idx="14">
                  <c:v>159179</c:v>
                </c:pt>
                <c:pt idx="15">
                  <c:v>159141</c:v>
                </c:pt>
                <c:pt idx="16">
                  <c:v>158784</c:v>
                </c:pt>
                <c:pt idx="17">
                  <c:v>158967</c:v>
                </c:pt>
                <c:pt idx="18">
                  <c:v>159194</c:v>
                </c:pt>
                <c:pt idx="19">
                  <c:v>159562</c:v>
                </c:pt>
                <c:pt idx="20">
                  <c:v>159714</c:v>
                </c:pt>
                <c:pt idx="21">
                  <c:v>159605</c:v>
                </c:pt>
                <c:pt idx="22">
                  <c:v>159506</c:v>
                </c:pt>
                <c:pt idx="23">
                  <c:v>159678</c:v>
                </c:pt>
                <c:pt idx="24">
                  <c:v>159620</c:v>
                </c:pt>
                <c:pt idx="25">
                  <c:v>159859</c:v>
                </c:pt>
                <c:pt idx="26">
                  <c:v>160137</c:v>
                </c:pt>
                <c:pt idx="27">
                  <c:v>160345</c:v>
                </c:pt>
                <c:pt idx="28">
                  <c:v>160068</c:v>
                </c:pt>
                <c:pt idx="29">
                  <c:v>160192</c:v>
                </c:pt>
                <c:pt idx="30">
                  <c:v>160462</c:v>
                </c:pt>
                <c:pt idx="31">
                  <c:v>160586</c:v>
                </c:pt>
                <c:pt idx="32">
                  <c:v>161140</c:v>
                </c:pt>
                <c:pt idx="33">
                  <c:v>160309</c:v>
                </c:pt>
                <c:pt idx="34">
                  <c:v>160579</c:v>
                </c:pt>
                <c:pt idx="35">
                  <c:v>160535</c:v>
                </c:pt>
                <c:pt idx="36">
                  <c:v>160998</c:v>
                </c:pt>
                <c:pt idx="37">
                  <c:v>161846</c:v>
                </c:pt>
                <c:pt idx="38">
                  <c:v>161760</c:v>
                </c:pt>
                <c:pt idx="39">
                  <c:v>161809</c:v>
                </c:pt>
                <c:pt idx="40">
                  <c:v>161882</c:v>
                </c:pt>
                <c:pt idx="41">
                  <c:v>162180</c:v>
                </c:pt>
                <c:pt idx="42">
                  <c:v>162288</c:v>
                </c:pt>
                <c:pt idx="43">
                  <c:v>161679</c:v>
                </c:pt>
                <c:pt idx="44">
                  <c:v>162035</c:v>
                </c:pt>
                <c:pt idx="45">
                  <c:v>162525</c:v>
                </c:pt>
                <c:pt idx="46">
                  <c:v>162738</c:v>
                </c:pt>
                <c:pt idx="47">
                  <c:v>163146</c:v>
                </c:pt>
                <c:pt idx="48">
                  <c:v>163072</c:v>
                </c:pt>
                <c:pt idx="49">
                  <c:v>163114</c:v>
                </c:pt>
                <c:pt idx="50">
                  <c:v>163035</c:v>
                </c:pt>
                <c:pt idx="51">
                  <c:v>162642</c:v>
                </c:pt>
                <c:pt idx="52">
                  <c:v>162803</c:v>
                </c:pt>
                <c:pt idx="53">
                  <c:v>163029</c:v>
                </c:pt>
                <c:pt idx="54">
                  <c:v>163472</c:v>
                </c:pt>
                <c:pt idx="55">
                  <c:v>163774</c:v>
                </c:pt>
                <c:pt idx="56">
                  <c:v>164015</c:v>
                </c:pt>
                <c:pt idx="57">
                  <c:v>164336</c:v>
                </c:pt>
                <c:pt idx="58">
                  <c:v>164434</c:v>
                </c:pt>
                <c:pt idx="59">
                  <c:v>164633</c:v>
                </c:pt>
                <c:pt idx="60">
                  <c:v>164479</c:v>
                </c:pt>
                <c:pt idx="61">
                  <c:v>164583</c:v>
                </c:pt>
                <c:pt idx="62">
                  <c:v>162764</c:v>
                </c:pt>
                <c:pt idx="63">
                  <c:v>156358</c:v>
                </c:pt>
                <c:pt idx="64">
                  <c:v>158122</c:v>
                </c:pt>
                <c:pt idx="65">
                  <c:v>159834</c:v>
                </c:pt>
                <c:pt idx="66">
                  <c:v>160015</c:v>
                </c:pt>
                <c:pt idx="67">
                  <c:v>160707</c:v>
                </c:pt>
                <c:pt idx="68">
                  <c:v>160153</c:v>
                </c:pt>
                <c:pt idx="69">
                  <c:v>160834</c:v>
                </c:pt>
                <c:pt idx="70">
                  <c:v>160539</c:v>
                </c:pt>
                <c:pt idx="71">
                  <c:v>160671</c:v>
                </c:pt>
                <c:pt idx="72">
                  <c:v>160184</c:v>
                </c:pt>
                <c:pt idx="73">
                  <c:v>160359</c:v>
                </c:pt>
                <c:pt idx="74">
                  <c:v>160631</c:v>
                </c:pt>
                <c:pt idx="75">
                  <c:v>160978</c:v>
                </c:pt>
                <c:pt idx="76">
                  <c:v>160801</c:v>
                </c:pt>
                <c:pt idx="77">
                  <c:v>161114</c:v>
                </c:pt>
                <c:pt idx="78">
                  <c:v>161375</c:v>
                </c:pt>
                <c:pt idx="79">
                  <c:v>161505</c:v>
                </c:pt>
                <c:pt idx="80">
                  <c:v>161471</c:v>
                </c:pt>
                <c:pt idx="81">
                  <c:v>161610</c:v>
                </c:pt>
                <c:pt idx="82">
                  <c:v>162126</c:v>
                </c:pt>
                <c:pt idx="83">
                  <c:v>162294</c:v>
                </c:pt>
                <c:pt idx="84">
                  <c:v>163687</c:v>
                </c:pt>
                <c:pt idx="85">
                  <c:v>163633</c:v>
                </c:pt>
                <c:pt idx="86">
                  <c:v>163862</c:v>
                </c:pt>
                <c:pt idx="87">
                  <c:v>164301</c:v>
                </c:pt>
                <c:pt idx="88">
                  <c:v>163950</c:v>
                </c:pt>
                <c:pt idx="89">
                  <c:v>164278</c:v>
                </c:pt>
                <c:pt idx="90">
                  <c:v>164002</c:v>
                </c:pt>
                <c:pt idx="91">
                  <c:v>163990</c:v>
                </c:pt>
                <c:pt idx="92">
                  <c:v>164714</c:v>
                </c:pt>
                <c:pt idx="93">
                  <c:v>164619</c:v>
                </c:pt>
                <c:pt idx="94">
                  <c:v>164646</c:v>
                </c:pt>
                <c:pt idx="95">
                  <c:v>164527</c:v>
                </c:pt>
                <c:pt idx="96">
                  <c:v>164966</c:v>
                </c:pt>
              </c:numCache>
            </c:numRef>
          </c:val>
          <c:smooth val="0"/>
          <c:extLst>
            <c:ext xmlns:c16="http://schemas.microsoft.com/office/drawing/2014/chart" uri="{C3380CC4-5D6E-409C-BE32-E72D297353CC}">
              <c16:uniqueId val="{00000000-CE4F-45B6-B5AB-88EB7DE4736E}"/>
            </c:ext>
          </c:extLst>
        </c:ser>
        <c:ser>
          <c:idx val="1"/>
          <c:order val="1"/>
          <c:tx>
            <c:v>Projection of PreCovid Trend</c:v>
          </c:tx>
          <c:spPr>
            <a:ln w="28575" cap="rnd">
              <a:solidFill>
                <a:schemeClr val="tx1">
                  <a:lumMod val="95000"/>
                  <a:lumOff val="5000"/>
                </a:schemeClr>
              </a:solidFill>
              <a:prstDash val="dash"/>
              <a:round/>
            </a:ln>
            <a:effectLst/>
          </c:spPr>
          <c:marker>
            <c:symbol val="none"/>
          </c:marker>
          <c:cat>
            <c:numRef>
              <c:f>'FRED Graph'!$A$12:$A$108</c:f>
              <c:numCache>
                <c:formatCode>yyyy\-mm\-dd</c:formatCode>
                <c:ptCount val="9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44562</c:v>
                </c:pt>
                <c:pt idx="86">
                  <c:v>44593</c:v>
                </c:pt>
                <c:pt idx="87">
                  <c:v>44621</c:v>
                </c:pt>
                <c:pt idx="88">
                  <c:v>44652</c:v>
                </c:pt>
                <c:pt idx="89">
                  <c:v>44682</c:v>
                </c:pt>
                <c:pt idx="90">
                  <c:v>44713</c:v>
                </c:pt>
                <c:pt idx="91">
                  <c:v>44743</c:v>
                </c:pt>
                <c:pt idx="92">
                  <c:v>44774</c:v>
                </c:pt>
                <c:pt idx="93">
                  <c:v>44805</c:v>
                </c:pt>
                <c:pt idx="94">
                  <c:v>44835</c:v>
                </c:pt>
                <c:pt idx="95">
                  <c:v>44866</c:v>
                </c:pt>
                <c:pt idx="96">
                  <c:v>44896</c:v>
                </c:pt>
              </c:numCache>
            </c:numRef>
          </c:cat>
          <c:val>
            <c:numRef>
              <c:f>'FRED Graph'!$C$12:$C$108</c:f>
              <c:numCache>
                <c:formatCode>General</c:formatCode>
                <c:ptCount val="97"/>
                <c:pt idx="60">
                  <c:v>164759.71666666667</c:v>
                </c:pt>
                <c:pt idx="61">
                  <c:v>164886.43333333335</c:v>
                </c:pt>
                <c:pt idx="62">
                  <c:v>165013.85</c:v>
                </c:pt>
                <c:pt idx="63">
                  <c:v>165141.26666666666</c:v>
                </c:pt>
                <c:pt idx="64">
                  <c:v>165268.68333333332</c:v>
                </c:pt>
                <c:pt idx="65">
                  <c:v>165396.09999999998</c:v>
                </c:pt>
                <c:pt idx="66">
                  <c:v>165523.51666666663</c:v>
                </c:pt>
                <c:pt idx="67">
                  <c:v>165650.93333333329</c:v>
                </c:pt>
                <c:pt idx="68">
                  <c:v>165778.34999999995</c:v>
                </c:pt>
                <c:pt idx="69">
                  <c:v>165905.7666666666</c:v>
                </c:pt>
                <c:pt idx="70">
                  <c:v>166033.18333333326</c:v>
                </c:pt>
                <c:pt idx="71">
                  <c:v>166160.59999999992</c:v>
                </c:pt>
                <c:pt idx="72">
                  <c:v>166288.01666666658</c:v>
                </c:pt>
                <c:pt idx="73">
                  <c:v>166415.43333333323</c:v>
                </c:pt>
                <c:pt idx="74">
                  <c:v>166542.84999999989</c:v>
                </c:pt>
                <c:pt idx="75">
                  <c:v>166670.26666666655</c:v>
                </c:pt>
                <c:pt idx="76">
                  <c:v>166797.6833333332</c:v>
                </c:pt>
                <c:pt idx="77">
                  <c:v>166925.09999999986</c:v>
                </c:pt>
                <c:pt idx="78">
                  <c:v>167052.51666666652</c:v>
                </c:pt>
                <c:pt idx="79">
                  <c:v>167179.93333333317</c:v>
                </c:pt>
                <c:pt idx="80">
                  <c:v>167307.34999999983</c:v>
                </c:pt>
                <c:pt idx="81">
                  <c:v>167434.76666666649</c:v>
                </c:pt>
                <c:pt idx="82">
                  <c:v>167562.18333333315</c:v>
                </c:pt>
                <c:pt idx="83">
                  <c:v>167689.5999999998</c:v>
                </c:pt>
                <c:pt idx="84">
                  <c:v>167817.01666666646</c:v>
                </c:pt>
                <c:pt idx="85">
                  <c:v>167944.43333333312</c:v>
                </c:pt>
                <c:pt idx="86">
                  <c:v>168071.84999999977</c:v>
                </c:pt>
                <c:pt idx="87">
                  <c:v>168199.26666666643</c:v>
                </c:pt>
                <c:pt idx="88">
                  <c:v>168326.68333333309</c:v>
                </c:pt>
                <c:pt idx="89">
                  <c:v>168454.09999999974</c:v>
                </c:pt>
                <c:pt idx="90">
                  <c:v>168581.5166666664</c:v>
                </c:pt>
                <c:pt idx="91">
                  <c:v>168708.93333333306</c:v>
                </c:pt>
                <c:pt idx="92">
                  <c:v>168836.34999999971</c:v>
                </c:pt>
                <c:pt idx="93">
                  <c:v>168963.76666666637</c:v>
                </c:pt>
                <c:pt idx="94">
                  <c:v>169091.18333333303</c:v>
                </c:pt>
                <c:pt idx="95">
                  <c:v>169218.59999999969</c:v>
                </c:pt>
                <c:pt idx="96">
                  <c:v>169346.01666666634</c:v>
                </c:pt>
              </c:numCache>
            </c:numRef>
          </c:val>
          <c:smooth val="0"/>
          <c:extLst>
            <c:ext xmlns:c16="http://schemas.microsoft.com/office/drawing/2014/chart" uri="{C3380CC4-5D6E-409C-BE32-E72D297353CC}">
              <c16:uniqueId val="{00000001-CE4F-45B6-B5AB-88EB7DE4736E}"/>
            </c:ext>
          </c:extLst>
        </c:ser>
        <c:dLbls>
          <c:showLegendKey val="0"/>
          <c:showVal val="0"/>
          <c:showCatName val="0"/>
          <c:showSerName val="0"/>
          <c:showPercent val="0"/>
          <c:showBubbleSize val="0"/>
        </c:dLbls>
        <c:smooth val="0"/>
        <c:axId val="1760531935"/>
        <c:axId val="1"/>
      </c:lineChart>
      <c:dateAx>
        <c:axId val="1760531935"/>
        <c:scaling>
          <c:orientation val="minMax"/>
        </c:scaling>
        <c:delete val="0"/>
        <c:axPos val="b"/>
        <c:numFmt formatCode="yyyy\-mm\-d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Offset val="100"/>
        <c:baseTimeUnit val="months"/>
      </c:dateAx>
      <c:valAx>
        <c:axId val="1"/>
        <c:scaling>
          <c:orientation val="minMax"/>
          <c:min val="155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0531935"/>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t>Two Measures of Rents</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CPI Shelter Price Index</c:v>
          </c:tx>
          <c:spPr>
            <a:ln w="28575" cap="rnd">
              <a:solidFill>
                <a:schemeClr val="accent1"/>
              </a:solidFill>
              <a:round/>
            </a:ln>
            <a:effectLst/>
          </c:spPr>
          <c:marker>
            <c:symbol val="none"/>
          </c:marker>
          <c:cat>
            <c:numRef>
              <c:f>'FRED Graph'!$A$24:$A$105</c:f>
              <c:numCache>
                <c:formatCode>yyyy\-mm\-dd</c:formatCode>
                <c:ptCount val="8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numCache>
            </c:numRef>
          </c:cat>
          <c:val>
            <c:numRef>
              <c:f>'FRED Graph'!$D$24:$D$105</c:f>
              <c:numCache>
                <c:formatCode>0.00%</c:formatCode>
                <c:ptCount val="82"/>
                <c:pt idx="0">
                  <c:v>3.208594864221137E-2</c:v>
                </c:pt>
                <c:pt idx="1">
                  <c:v>3.1949112464485951E-2</c:v>
                </c:pt>
                <c:pt idx="2">
                  <c:v>3.3622317349130126E-2</c:v>
                </c:pt>
                <c:pt idx="3">
                  <c:v>3.4263558091733648E-2</c:v>
                </c:pt>
                <c:pt idx="4">
                  <c:v>3.291817176161449E-2</c:v>
                </c:pt>
                <c:pt idx="5">
                  <c:v>3.3745235262806483E-2</c:v>
                </c:pt>
                <c:pt idx="6">
                  <c:v>3.4309691989299562E-2</c:v>
                </c:pt>
                <c:pt idx="7">
                  <c:v>3.5351722814635389E-2</c:v>
                </c:pt>
                <c:pt idx="8">
                  <c:v>3.5792137639165E-2</c:v>
                </c:pt>
                <c:pt idx="9">
                  <c:v>3.6378231764027769E-2</c:v>
                </c:pt>
                <c:pt idx="10">
                  <c:v>3.5440619779073312E-2</c:v>
                </c:pt>
                <c:pt idx="11">
                  <c:v>3.5293249256595827E-2</c:v>
                </c:pt>
                <c:pt idx="12">
                  <c:v>3.4686905956046843E-2</c:v>
                </c:pt>
                <c:pt idx="13">
                  <c:v>3.4591205969501715E-2</c:v>
                </c:pt>
                <c:pt idx="14">
                  <c:v>3.3487301946976578E-2</c:v>
                </c:pt>
                <c:pt idx="15">
                  <c:v>3.2645516800489105E-2</c:v>
                </c:pt>
                <c:pt idx="16">
                  <c:v>3.1720064881950893E-2</c:v>
                </c:pt>
                <c:pt idx="17">
                  <c:v>3.2958146575110314E-2</c:v>
                </c:pt>
                <c:pt idx="18">
                  <c:v>3.2172855917814935E-2</c:v>
                </c:pt>
                <c:pt idx="19">
                  <c:v>3.2384050957862343E-2</c:v>
                </c:pt>
                <c:pt idx="20">
                  <c:v>3.1492640994843057E-2</c:v>
                </c:pt>
                <c:pt idx="21">
                  <c:v>3.1945022622890562E-2</c:v>
                </c:pt>
                <c:pt idx="22">
                  <c:v>3.21204756117901E-2</c:v>
                </c:pt>
                <c:pt idx="23">
                  <c:v>3.1323100532010706E-2</c:v>
                </c:pt>
                <c:pt idx="24">
                  <c:v>3.3174921698100324E-2</c:v>
                </c:pt>
                <c:pt idx="25">
                  <c:v>3.3637540956445111E-2</c:v>
                </c:pt>
                <c:pt idx="26">
                  <c:v>3.4867992754527455E-2</c:v>
                </c:pt>
                <c:pt idx="27">
                  <c:v>3.3608667126491021E-2</c:v>
                </c:pt>
                <c:pt idx="28">
                  <c:v>3.4846611752375134E-2</c:v>
                </c:pt>
                <c:pt idx="29">
                  <c:v>3.3706474319513902E-2</c:v>
                </c:pt>
                <c:pt idx="30">
                  <c:v>3.283162780144866E-2</c:v>
                </c:pt>
                <c:pt idx="31">
                  <c:v>3.1953300045875377E-2</c:v>
                </c:pt>
                <c:pt idx="32">
                  <c:v>3.2674252728660091E-2</c:v>
                </c:pt>
                <c:pt idx="33">
                  <c:v>3.2291983546496983E-2</c:v>
                </c:pt>
                <c:pt idx="34">
                  <c:v>3.2318068633433006E-2</c:v>
                </c:pt>
                <c:pt idx="35">
                  <c:v>3.3736161359454009E-2</c:v>
                </c:pt>
                <c:pt idx="36">
                  <c:v>3.3694336267507508E-2</c:v>
                </c:pt>
                <c:pt idx="37">
                  <c:v>3.4381348363859976E-2</c:v>
                </c:pt>
                <c:pt idx="38">
                  <c:v>3.3419383437962358E-2</c:v>
                </c:pt>
                <c:pt idx="39">
                  <c:v>3.4989778778921954E-2</c:v>
                </c:pt>
                <c:pt idx="40">
                  <c:v>3.4686040207889013E-2</c:v>
                </c:pt>
                <c:pt idx="41">
                  <c:v>3.3507131552629854E-2</c:v>
                </c:pt>
                <c:pt idx="42">
                  <c:v>3.5108915816779662E-2</c:v>
                </c:pt>
                <c:pt idx="43">
                  <c:v>3.3615096673603295E-2</c:v>
                </c:pt>
                <c:pt idx="44">
                  <c:v>3.3249914064231945E-2</c:v>
                </c:pt>
                <c:pt idx="45">
                  <c:v>3.239011640198064E-2</c:v>
                </c:pt>
                <c:pt idx="46">
                  <c:v>3.3325452709869419E-2</c:v>
                </c:pt>
                <c:pt idx="47">
                  <c:v>3.3125595111092698E-2</c:v>
                </c:pt>
                <c:pt idx="48">
                  <c:v>3.0044212537571058E-2</c:v>
                </c:pt>
                <c:pt idx="49">
                  <c:v>2.610381437006426E-2</c:v>
                </c:pt>
                <c:pt idx="50">
                  <c:v>2.5588943103790784E-2</c:v>
                </c:pt>
                <c:pt idx="51">
                  <c:v>2.3720486990215672E-2</c:v>
                </c:pt>
                <c:pt idx="52">
                  <c:v>2.3401959000294958E-2</c:v>
                </c:pt>
                <c:pt idx="53">
                  <c:v>2.2991745268247321E-2</c:v>
                </c:pt>
                <c:pt idx="54">
                  <c:v>2.0501281135013816E-2</c:v>
                </c:pt>
                <c:pt idx="55">
                  <c:v>2.0345258538744249E-2</c:v>
                </c:pt>
                <c:pt idx="56">
                  <c:v>1.9105864210005929E-2</c:v>
                </c:pt>
                <c:pt idx="57">
                  <c:v>1.8376946131936744E-2</c:v>
                </c:pt>
                <c:pt idx="58">
                  <c:v>1.5947562879713217E-2</c:v>
                </c:pt>
                <c:pt idx="59">
                  <c:v>1.4493602409230144E-2</c:v>
                </c:pt>
                <c:pt idx="60">
                  <c:v>1.6941161970203567E-2</c:v>
                </c:pt>
                <c:pt idx="61">
                  <c:v>2.1016911540346461E-2</c:v>
                </c:pt>
                <c:pt idx="62">
                  <c:v>2.2010431659101437E-2</c:v>
                </c:pt>
                <c:pt idx="63">
                  <c:v>2.5536490575892135E-2</c:v>
                </c:pt>
                <c:pt idx="64">
                  <c:v>2.7802558607940675E-2</c:v>
                </c:pt>
                <c:pt idx="65">
                  <c:v>2.8205489264526706E-2</c:v>
                </c:pt>
                <c:pt idx="66">
                  <c:v>3.1530209059659642E-2</c:v>
                </c:pt>
                <c:pt idx="67">
                  <c:v>3.5053101967384315E-2</c:v>
                </c:pt>
                <c:pt idx="68">
                  <c:v>3.8749260160964694E-2</c:v>
                </c:pt>
                <c:pt idx="69">
                  <c:v>4.1842737844614675E-2</c:v>
                </c:pt>
                <c:pt idx="70">
                  <c:v>4.3765387576728543E-2</c:v>
                </c:pt>
                <c:pt idx="71">
                  <c:v>4.7511401581789015E-2</c:v>
                </c:pt>
                <c:pt idx="72">
                  <c:v>4.9943490499434917E-2</c:v>
                </c:pt>
                <c:pt idx="73">
                  <c:v>5.1371682484484094E-2</c:v>
                </c:pt>
                <c:pt idx="74">
                  <c:v>5.4456384038324313E-2</c:v>
                </c:pt>
                <c:pt idx="75">
                  <c:v>5.6149211969790835E-2</c:v>
                </c:pt>
                <c:pt idx="76">
                  <c:v>5.7229867983845439E-2</c:v>
                </c:pt>
                <c:pt idx="77">
                  <c:v>6.2538703377316374E-2</c:v>
                </c:pt>
                <c:pt idx="78">
                  <c:v>6.6021737454713625E-2</c:v>
                </c:pt>
                <c:pt idx="79">
                  <c:v>6.9062901155327205E-2</c:v>
                </c:pt>
                <c:pt idx="80">
                  <c:v>7.0912695498935419E-2</c:v>
                </c:pt>
                <c:pt idx="81">
                  <c:v>7.4756625716817293E-2</c:v>
                </c:pt>
              </c:numCache>
            </c:numRef>
          </c:val>
          <c:smooth val="0"/>
          <c:extLst>
            <c:ext xmlns:c16="http://schemas.microsoft.com/office/drawing/2014/chart" uri="{C3380CC4-5D6E-409C-BE32-E72D297353CC}">
              <c16:uniqueId val="{00000000-6AD8-4786-A272-F2AFD4F0528A}"/>
            </c:ext>
          </c:extLst>
        </c:ser>
        <c:ser>
          <c:idx val="1"/>
          <c:order val="1"/>
          <c:tx>
            <c:v>Zillow Asking Rents</c:v>
          </c:tx>
          <c:spPr>
            <a:ln w="28575" cap="rnd">
              <a:solidFill>
                <a:schemeClr val="accent2"/>
              </a:solidFill>
              <a:round/>
            </a:ln>
            <a:effectLst/>
          </c:spPr>
          <c:marker>
            <c:symbol val="none"/>
          </c:marker>
          <c:cat>
            <c:numRef>
              <c:f>'FRED Graph'!$A$24:$A$105</c:f>
              <c:numCache>
                <c:formatCode>yyyy\-mm\-dd</c:formatCode>
                <c:ptCount val="8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numCache>
            </c:numRef>
          </c:cat>
          <c:val>
            <c:numRef>
              <c:f>'FRED Graph'!$E$24:$E$105</c:f>
              <c:numCache>
                <c:formatCode>0.00%</c:formatCode>
                <c:ptCount val="82"/>
                <c:pt idx="0">
                  <c:v>4.7132105876647179E-2</c:v>
                </c:pt>
                <c:pt idx="1">
                  <c:v>4.477574932483841E-2</c:v>
                </c:pt>
                <c:pt idx="2">
                  <c:v>4.3192925656492465E-2</c:v>
                </c:pt>
                <c:pt idx="3">
                  <c:v>3.9947494479714685E-2</c:v>
                </c:pt>
                <c:pt idx="4">
                  <c:v>3.9019256629523547E-2</c:v>
                </c:pt>
                <c:pt idx="5">
                  <c:v>3.6378420962807745E-2</c:v>
                </c:pt>
                <c:pt idx="6">
                  <c:v>3.4815791224747539E-2</c:v>
                </c:pt>
                <c:pt idx="7">
                  <c:v>3.2582767402806079E-2</c:v>
                </c:pt>
                <c:pt idx="8">
                  <c:v>3.1425489998627043E-2</c:v>
                </c:pt>
                <c:pt idx="9">
                  <c:v>3.0877567815532192E-2</c:v>
                </c:pt>
                <c:pt idx="10">
                  <c:v>3.0801590824602654E-2</c:v>
                </c:pt>
                <c:pt idx="11">
                  <c:v>3.1911821149422703E-2</c:v>
                </c:pt>
                <c:pt idx="12">
                  <c:v>3.2037139807797876E-2</c:v>
                </c:pt>
                <c:pt idx="13">
                  <c:v>3.3832952001738192E-2</c:v>
                </c:pt>
                <c:pt idx="14">
                  <c:v>3.4851635877500842E-2</c:v>
                </c:pt>
                <c:pt idx="15">
                  <c:v>3.6350402018601402E-2</c:v>
                </c:pt>
                <c:pt idx="16">
                  <c:v>3.7263548388547951E-2</c:v>
                </c:pt>
                <c:pt idx="17">
                  <c:v>3.7764797934036087E-2</c:v>
                </c:pt>
                <c:pt idx="18">
                  <c:v>3.792610337763791E-2</c:v>
                </c:pt>
                <c:pt idx="19">
                  <c:v>3.7623242103872467E-2</c:v>
                </c:pt>
                <c:pt idx="20">
                  <c:v>3.7691475300412502E-2</c:v>
                </c:pt>
                <c:pt idx="21">
                  <c:v>3.8360129296701961E-2</c:v>
                </c:pt>
                <c:pt idx="22">
                  <c:v>3.8448620682398182E-2</c:v>
                </c:pt>
                <c:pt idx="23">
                  <c:v>3.7253250296240381E-2</c:v>
                </c:pt>
                <c:pt idx="24">
                  <c:v>3.646696789039261E-2</c:v>
                </c:pt>
                <c:pt idx="25">
                  <c:v>3.5769322285354122E-2</c:v>
                </c:pt>
                <c:pt idx="26">
                  <c:v>3.5841632449499672E-2</c:v>
                </c:pt>
                <c:pt idx="27">
                  <c:v>3.6219672867930264E-2</c:v>
                </c:pt>
                <c:pt idx="28">
                  <c:v>3.6527907414762195E-2</c:v>
                </c:pt>
                <c:pt idx="29">
                  <c:v>3.7884758274341346E-2</c:v>
                </c:pt>
                <c:pt idx="30">
                  <c:v>3.8142891661942402E-2</c:v>
                </c:pt>
                <c:pt idx="31">
                  <c:v>3.8997039688097423E-2</c:v>
                </c:pt>
                <c:pt idx="32">
                  <c:v>3.9722557353474519E-2</c:v>
                </c:pt>
                <c:pt idx="33">
                  <c:v>4.0447080792138879E-2</c:v>
                </c:pt>
                <c:pt idx="34">
                  <c:v>4.0192495920372551E-2</c:v>
                </c:pt>
                <c:pt idx="35">
                  <c:v>3.9960852843940353E-2</c:v>
                </c:pt>
                <c:pt idx="36">
                  <c:v>3.9694896229536258E-2</c:v>
                </c:pt>
                <c:pt idx="37">
                  <c:v>4.00466067551839E-2</c:v>
                </c:pt>
                <c:pt idx="38">
                  <c:v>4.0304447914209396E-2</c:v>
                </c:pt>
                <c:pt idx="39">
                  <c:v>4.067856719596219E-2</c:v>
                </c:pt>
                <c:pt idx="40">
                  <c:v>4.0806039379879255E-2</c:v>
                </c:pt>
                <c:pt idx="41">
                  <c:v>4.0065172528170434E-2</c:v>
                </c:pt>
                <c:pt idx="42">
                  <c:v>3.9715370726796539E-2</c:v>
                </c:pt>
                <c:pt idx="43">
                  <c:v>3.9207630258873971E-2</c:v>
                </c:pt>
                <c:pt idx="44">
                  <c:v>3.8326113306091036E-2</c:v>
                </c:pt>
                <c:pt idx="45">
                  <c:v>3.8047417090287361E-2</c:v>
                </c:pt>
                <c:pt idx="46">
                  <c:v>3.8304079946986036E-2</c:v>
                </c:pt>
                <c:pt idx="47">
                  <c:v>3.983450155379753E-2</c:v>
                </c:pt>
                <c:pt idx="48">
                  <c:v>3.9008009230744323E-2</c:v>
                </c:pt>
                <c:pt idx="49">
                  <c:v>3.1377446625667549E-2</c:v>
                </c:pt>
                <c:pt idx="50">
                  <c:v>2.1149914446083384E-2</c:v>
                </c:pt>
                <c:pt idx="51">
                  <c:v>1.2274128080411506E-2</c:v>
                </c:pt>
                <c:pt idx="52">
                  <c:v>1.0413614353718348E-2</c:v>
                </c:pt>
                <c:pt idx="53">
                  <c:v>9.2340459357624916E-3</c:v>
                </c:pt>
                <c:pt idx="54">
                  <c:v>8.2055372476699251E-3</c:v>
                </c:pt>
                <c:pt idx="55">
                  <c:v>7.154237303369726E-3</c:v>
                </c:pt>
                <c:pt idx="56">
                  <c:v>9.0409235336483817E-3</c:v>
                </c:pt>
                <c:pt idx="57">
                  <c:v>1.0517210666212362E-2</c:v>
                </c:pt>
                <c:pt idx="58">
                  <c:v>1.1601939752739598E-2</c:v>
                </c:pt>
                <c:pt idx="59">
                  <c:v>1.1166489635902055E-2</c:v>
                </c:pt>
                <c:pt idx="60">
                  <c:v>1.5584477742035974E-2</c:v>
                </c:pt>
                <c:pt idx="61">
                  <c:v>3.0793090836976011E-2</c:v>
                </c:pt>
                <c:pt idx="62">
                  <c:v>5.3101363510346555E-2</c:v>
                </c:pt>
                <c:pt idx="63">
                  <c:v>7.7010820845022865E-2</c:v>
                </c:pt>
                <c:pt idx="64">
                  <c:v>9.6827286612277907E-2</c:v>
                </c:pt>
                <c:pt idx="65">
                  <c:v>0.11758667941421375</c:v>
                </c:pt>
                <c:pt idx="66">
                  <c:v>0.13673340126143696</c:v>
                </c:pt>
                <c:pt idx="67">
                  <c:v>0.15071640342940928</c:v>
                </c:pt>
                <c:pt idx="68">
                  <c:v>0.15801463514804737</c:v>
                </c:pt>
                <c:pt idx="69">
                  <c:v>0.16338403531296186</c:v>
                </c:pt>
                <c:pt idx="70">
                  <c:v>0.16497271322756402</c:v>
                </c:pt>
                <c:pt idx="71">
                  <c:v>0.17027334264102945</c:v>
                </c:pt>
                <c:pt idx="72">
                  <c:v>0.1692497398831756</c:v>
                </c:pt>
                <c:pt idx="73">
                  <c:v>0.16802095263087335</c:v>
                </c:pt>
                <c:pt idx="74">
                  <c:v>0.15979800940430611</c:v>
                </c:pt>
                <c:pt idx="75">
                  <c:v>0.1508164590449701</c:v>
                </c:pt>
                <c:pt idx="76">
                  <c:v>0.13823525128754999</c:v>
                </c:pt>
                <c:pt idx="77">
                  <c:v>0.1228640548997062</c:v>
                </c:pt>
                <c:pt idx="78">
                  <c:v>0.10804420219736044</c:v>
                </c:pt>
                <c:pt idx="79">
                  <c:v>9.5851756987831438E-2</c:v>
                </c:pt>
                <c:pt idx="80">
                  <c:v>8.4118521434835669E-2</c:v>
                </c:pt>
                <c:pt idx="81">
                  <c:v>7.4478086294604617E-2</c:v>
                </c:pt>
              </c:numCache>
            </c:numRef>
          </c:val>
          <c:smooth val="0"/>
          <c:extLst>
            <c:ext xmlns:c16="http://schemas.microsoft.com/office/drawing/2014/chart" uri="{C3380CC4-5D6E-409C-BE32-E72D297353CC}">
              <c16:uniqueId val="{00000001-6AD8-4786-A272-F2AFD4F0528A}"/>
            </c:ext>
          </c:extLst>
        </c:ser>
        <c:dLbls>
          <c:showLegendKey val="0"/>
          <c:showVal val="0"/>
          <c:showCatName val="0"/>
          <c:showSerName val="0"/>
          <c:showPercent val="0"/>
          <c:showBubbleSize val="0"/>
        </c:dLbls>
        <c:smooth val="0"/>
        <c:axId val="753204895"/>
        <c:axId val="753180767"/>
      </c:lineChart>
      <c:dateAx>
        <c:axId val="753204895"/>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180767"/>
        <c:crosses val="autoZero"/>
        <c:auto val="1"/>
        <c:lblOffset val="100"/>
        <c:baseTimeUnit val="months"/>
      </c:dateAx>
      <c:valAx>
        <c:axId val="7531807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204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sz="3200" dirty="0"/>
              <a:t>Two Measures of Wages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v>Atlanta Fed Wage Growth Tracker</c:v>
          </c:tx>
          <c:spPr>
            <a:ln w="22225" cap="rnd" cmpd="sng" algn="ctr">
              <a:solidFill>
                <a:schemeClr val="accent1"/>
              </a:solidFill>
              <a:round/>
            </a:ln>
            <a:effectLst/>
          </c:spPr>
          <c:marker>
            <c:symbol val="none"/>
          </c:marker>
          <c:cat>
            <c:numRef>
              <c:f>data_overall!$A$230:$A$314</c:f>
              <c:numCache>
                <c:formatCode>m/d/yyyy</c:formatCode>
                <c:ptCount val="85"/>
                <c:pt idx="0">
                  <c:v>42339</c:v>
                </c:pt>
                <c:pt idx="1">
                  <c:v>42370</c:v>
                </c:pt>
                <c:pt idx="2">
                  <c:v>42401</c:v>
                </c:pt>
                <c:pt idx="3">
                  <c:v>42430</c:v>
                </c:pt>
                <c:pt idx="4">
                  <c:v>42461</c:v>
                </c:pt>
                <c:pt idx="5">
                  <c:v>42491</c:v>
                </c:pt>
                <c:pt idx="6">
                  <c:v>42522</c:v>
                </c:pt>
                <c:pt idx="7">
                  <c:v>42552</c:v>
                </c:pt>
                <c:pt idx="8">
                  <c:v>42583</c:v>
                </c:pt>
                <c:pt idx="9">
                  <c:v>42614</c:v>
                </c:pt>
                <c:pt idx="10">
                  <c:v>42644</c:v>
                </c:pt>
                <c:pt idx="11">
                  <c:v>42675</c:v>
                </c:pt>
                <c:pt idx="12">
                  <c:v>42705</c:v>
                </c:pt>
                <c:pt idx="13">
                  <c:v>42736</c:v>
                </c:pt>
                <c:pt idx="14">
                  <c:v>42767</c:v>
                </c:pt>
                <c:pt idx="15">
                  <c:v>42795</c:v>
                </c:pt>
                <c:pt idx="16">
                  <c:v>42826</c:v>
                </c:pt>
                <c:pt idx="17">
                  <c:v>42856</c:v>
                </c:pt>
                <c:pt idx="18">
                  <c:v>42887</c:v>
                </c:pt>
                <c:pt idx="19">
                  <c:v>42917</c:v>
                </c:pt>
                <c:pt idx="20">
                  <c:v>42948</c:v>
                </c:pt>
                <c:pt idx="21">
                  <c:v>42979</c:v>
                </c:pt>
                <c:pt idx="22">
                  <c:v>43009</c:v>
                </c:pt>
                <c:pt idx="23">
                  <c:v>43040</c:v>
                </c:pt>
                <c:pt idx="24">
                  <c:v>43070</c:v>
                </c:pt>
                <c:pt idx="25">
                  <c:v>43101</c:v>
                </c:pt>
                <c:pt idx="26">
                  <c:v>43132</c:v>
                </c:pt>
                <c:pt idx="27">
                  <c:v>43160</c:v>
                </c:pt>
                <c:pt idx="28">
                  <c:v>43191</c:v>
                </c:pt>
                <c:pt idx="29">
                  <c:v>43221</c:v>
                </c:pt>
                <c:pt idx="30">
                  <c:v>43252</c:v>
                </c:pt>
                <c:pt idx="31">
                  <c:v>43282</c:v>
                </c:pt>
                <c:pt idx="32">
                  <c:v>43313</c:v>
                </c:pt>
                <c:pt idx="33">
                  <c:v>43344</c:v>
                </c:pt>
                <c:pt idx="34">
                  <c:v>43374</c:v>
                </c:pt>
                <c:pt idx="35">
                  <c:v>43405</c:v>
                </c:pt>
                <c:pt idx="36">
                  <c:v>43435</c:v>
                </c:pt>
                <c:pt idx="37">
                  <c:v>43466</c:v>
                </c:pt>
                <c:pt idx="38">
                  <c:v>43497</c:v>
                </c:pt>
                <c:pt idx="39">
                  <c:v>43525</c:v>
                </c:pt>
                <c:pt idx="40">
                  <c:v>43556</c:v>
                </c:pt>
                <c:pt idx="41">
                  <c:v>43586</c:v>
                </c:pt>
                <c:pt idx="42">
                  <c:v>43617</c:v>
                </c:pt>
                <c:pt idx="43">
                  <c:v>43647</c:v>
                </c:pt>
                <c:pt idx="44">
                  <c:v>43678</c:v>
                </c:pt>
                <c:pt idx="45">
                  <c:v>43709</c:v>
                </c:pt>
                <c:pt idx="46">
                  <c:v>43739</c:v>
                </c:pt>
                <c:pt idx="47">
                  <c:v>43770</c:v>
                </c:pt>
                <c:pt idx="48">
                  <c:v>43800</c:v>
                </c:pt>
                <c:pt idx="49">
                  <c:v>43831</c:v>
                </c:pt>
                <c:pt idx="50">
                  <c:v>43862</c:v>
                </c:pt>
                <c:pt idx="51">
                  <c:v>43891</c:v>
                </c:pt>
                <c:pt idx="52">
                  <c:v>43922</c:v>
                </c:pt>
                <c:pt idx="53">
                  <c:v>43952</c:v>
                </c:pt>
                <c:pt idx="54">
                  <c:v>43983</c:v>
                </c:pt>
                <c:pt idx="55">
                  <c:v>44013</c:v>
                </c:pt>
                <c:pt idx="56">
                  <c:v>44044</c:v>
                </c:pt>
                <c:pt idx="57">
                  <c:v>44075</c:v>
                </c:pt>
                <c:pt idx="58">
                  <c:v>44105</c:v>
                </c:pt>
                <c:pt idx="59">
                  <c:v>44136</c:v>
                </c:pt>
                <c:pt idx="60">
                  <c:v>44166</c:v>
                </c:pt>
                <c:pt idx="61">
                  <c:v>44197</c:v>
                </c:pt>
                <c:pt idx="62">
                  <c:v>44228</c:v>
                </c:pt>
                <c:pt idx="63">
                  <c:v>44256</c:v>
                </c:pt>
                <c:pt idx="64">
                  <c:v>44287</c:v>
                </c:pt>
                <c:pt idx="65">
                  <c:v>44317</c:v>
                </c:pt>
                <c:pt idx="66">
                  <c:v>44348</c:v>
                </c:pt>
                <c:pt idx="67">
                  <c:v>44378</c:v>
                </c:pt>
                <c:pt idx="68">
                  <c:v>44409</c:v>
                </c:pt>
                <c:pt idx="69">
                  <c:v>44440</c:v>
                </c:pt>
                <c:pt idx="70">
                  <c:v>44470</c:v>
                </c:pt>
                <c:pt idx="71">
                  <c:v>44501</c:v>
                </c:pt>
                <c:pt idx="72">
                  <c:v>44531</c:v>
                </c:pt>
                <c:pt idx="73">
                  <c:v>44562</c:v>
                </c:pt>
                <c:pt idx="74">
                  <c:v>44593</c:v>
                </c:pt>
                <c:pt idx="75">
                  <c:v>44621</c:v>
                </c:pt>
                <c:pt idx="76">
                  <c:v>44652</c:v>
                </c:pt>
                <c:pt idx="77">
                  <c:v>44682</c:v>
                </c:pt>
                <c:pt idx="78">
                  <c:v>44713</c:v>
                </c:pt>
                <c:pt idx="79">
                  <c:v>44743</c:v>
                </c:pt>
                <c:pt idx="80">
                  <c:v>44774</c:v>
                </c:pt>
                <c:pt idx="81">
                  <c:v>44805</c:v>
                </c:pt>
                <c:pt idx="82">
                  <c:v>44835</c:v>
                </c:pt>
                <c:pt idx="83">
                  <c:v>44866</c:v>
                </c:pt>
                <c:pt idx="84">
                  <c:v>44896</c:v>
                </c:pt>
              </c:numCache>
            </c:numRef>
          </c:cat>
          <c:val>
            <c:numRef>
              <c:f>data_overall!$B$230:$B$314</c:f>
              <c:numCache>
                <c:formatCode>0.0</c:formatCode>
                <c:ptCount val="85"/>
                <c:pt idx="0">
                  <c:v>3.1</c:v>
                </c:pt>
                <c:pt idx="1">
                  <c:v>3.1</c:v>
                </c:pt>
                <c:pt idx="2">
                  <c:v>3.2</c:v>
                </c:pt>
                <c:pt idx="3">
                  <c:v>3.2</c:v>
                </c:pt>
                <c:pt idx="4">
                  <c:v>3.4</c:v>
                </c:pt>
                <c:pt idx="5">
                  <c:v>3.5</c:v>
                </c:pt>
                <c:pt idx="6">
                  <c:v>3.6</c:v>
                </c:pt>
                <c:pt idx="7">
                  <c:v>3.4</c:v>
                </c:pt>
                <c:pt idx="8">
                  <c:v>3.3</c:v>
                </c:pt>
                <c:pt idx="9">
                  <c:v>3.6</c:v>
                </c:pt>
                <c:pt idx="10">
                  <c:v>3.9</c:v>
                </c:pt>
                <c:pt idx="11">
                  <c:v>3.9</c:v>
                </c:pt>
                <c:pt idx="12">
                  <c:v>3.5</c:v>
                </c:pt>
                <c:pt idx="13">
                  <c:v>3.2</c:v>
                </c:pt>
                <c:pt idx="14">
                  <c:v>3.2</c:v>
                </c:pt>
                <c:pt idx="15">
                  <c:v>3.4</c:v>
                </c:pt>
                <c:pt idx="16">
                  <c:v>3.5</c:v>
                </c:pt>
                <c:pt idx="17">
                  <c:v>3.4</c:v>
                </c:pt>
                <c:pt idx="18">
                  <c:v>3.2</c:v>
                </c:pt>
                <c:pt idx="19">
                  <c:v>3.3</c:v>
                </c:pt>
                <c:pt idx="20">
                  <c:v>3.4</c:v>
                </c:pt>
                <c:pt idx="21">
                  <c:v>3.6</c:v>
                </c:pt>
                <c:pt idx="22">
                  <c:v>3.4</c:v>
                </c:pt>
                <c:pt idx="23">
                  <c:v>3.2</c:v>
                </c:pt>
                <c:pt idx="24">
                  <c:v>2.9</c:v>
                </c:pt>
                <c:pt idx="25">
                  <c:v>3</c:v>
                </c:pt>
                <c:pt idx="26">
                  <c:v>2.9</c:v>
                </c:pt>
                <c:pt idx="27">
                  <c:v>3.3</c:v>
                </c:pt>
                <c:pt idx="28">
                  <c:v>3.3</c:v>
                </c:pt>
                <c:pt idx="29">
                  <c:v>3.2</c:v>
                </c:pt>
                <c:pt idx="30">
                  <c:v>3.2</c:v>
                </c:pt>
                <c:pt idx="31">
                  <c:v>3.3</c:v>
                </c:pt>
                <c:pt idx="32">
                  <c:v>3.5</c:v>
                </c:pt>
                <c:pt idx="33">
                  <c:v>3.5</c:v>
                </c:pt>
                <c:pt idx="34">
                  <c:v>3.7</c:v>
                </c:pt>
                <c:pt idx="35">
                  <c:v>3.9</c:v>
                </c:pt>
                <c:pt idx="36">
                  <c:v>3.8</c:v>
                </c:pt>
                <c:pt idx="37">
                  <c:v>3.8</c:v>
                </c:pt>
                <c:pt idx="38">
                  <c:v>3.4</c:v>
                </c:pt>
                <c:pt idx="39">
                  <c:v>3.5</c:v>
                </c:pt>
                <c:pt idx="40">
                  <c:v>3.6</c:v>
                </c:pt>
                <c:pt idx="41">
                  <c:v>3.7</c:v>
                </c:pt>
                <c:pt idx="42">
                  <c:v>3.9</c:v>
                </c:pt>
                <c:pt idx="43">
                  <c:v>3.9</c:v>
                </c:pt>
                <c:pt idx="44">
                  <c:v>3.7</c:v>
                </c:pt>
                <c:pt idx="45">
                  <c:v>3.6</c:v>
                </c:pt>
                <c:pt idx="46">
                  <c:v>3.5</c:v>
                </c:pt>
                <c:pt idx="47">
                  <c:v>3.7</c:v>
                </c:pt>
                <c:pt idx="48">
                  <c:v>3.7</c:v>
                </c:pt>
                <c:pt idx="49">
                  <c:v>3.8</c:v>
                </c:pt>
                <c:pt idx="50">
                  <c:v>3.7</c:v>
                </c:pt>
                <c:pt idx="51">
                  <c:v>3.5</c:v>
                </c:pt>
                <c:pt idx="52">
                  <c:v>3.3</c:v>
                </c:pt>
                <c:pt idx="53">
                  <c:v>3.5</c:v>
                </c:pt>
                <c:pt idx="54">
                  <c:v>3.8</c:v>
                </c:pt>
                <c:pt idx="55">
                  <c:v>3.9</c:v>
                </c:pt>
                <c:pt idx="56">
                  <c:v>3.5</c:v>
                </c:pt>
                <c:pt idx="57">
                  <c:v>3.5</c:v>
                </c:pt>
                <c:pt idx="58">
                  <c:v>3.5</c:v>
                </c:pt>
                <c:pt idx="59">
                  <c:v>3.7</c:v>
                </c:pt>
                <c:pt idx="60">
                  <c:v>3.4</c:v>
                </c:pt>
                <c:pt idx="61">
                  <c:v>3.4</c:v>
                </c:pt>
                <c:pt idx="62">
                  <c:v>3.4</c:v>
                </c:pt>
                <c:pt idx="63">
                  <c:v>3.4</c:v>
                </c:pt>
                <c:pt idx="64">
                  <c:v>3.2</c:v>
                </c:pt>
                <c:pt idx="65">
                  <c:v>3</c:v>
                </c:pt>
                <c:pt idx="66">
                  <c:v>3.2</c:v>
                </c:pt>
                <c:pt idx="67">
                  <c:v>3.7</c:v>
                </c:pt>
                <c:pt idx="68">
                  <c:v>3.9</c:v>
                </c:pt>
                <c:pt idx="69">
                  <c:v>4.2</c:v>
                </c:pt>
                <c:pt idx="70">
                  <c:v>4.0999999999999996</c:v>
                </c:pt>
                <c:pt idx="71">
                  <c:v>4.3</c:v>
                </c:pt>
                <c:pt idx="72">
                  <c:v>4.5</c:v>
                </c:pt>
                <c:pt idx="73">
                  <c:v>5.0999999999999996</c:v>
                </c:pt>
                <c:pt idx="74">
                  <c:v>5.8</c:v>
                </c:pt>
                <c:pt idx="75">
                  <c:v>6</c:v>
                </c:pt>
                <c:pt idx="76">
                  <c:v>6</c:v>
                </c:pt>
                <c:pt idx="77">
                  <c:v>6.1</c:v>
                </c:pt>
                <c:pt idx="78">
                  <c:v>6.7</c:v>
                </c:pt>
                <c:pt idx="79">
                  <c:v>6.7</c:v>
                </c:pt>
                <c:pt idx="80">
                  <c:v>6.7</c:v>
                </c:pt>
                <c:pt idx="81">
                  <c:v>6.3</c:v>
                </c:pt>
                <c:pt idx="82">
                  <c:v>6.4</c:v>
                </c:pt>
                <c:pt idx="83">
                  <c:v>6.4</c:v>
                </c:pt>
                <c:pt idx="84">
                  <c:v>6.1</c:v>
                </c:pt>
              </c:numCache>
            </c:numRef>
          </c:val>
          <c:smooth val="0"/>
          <c:extLst>
            <c:ext xmlns:c16="http://schemas.microsoft.com/office/drawing/2014/chart" uri="{C3380CC4-5D6E-409C-BE32-E72D297353CC}">
              <c16:uniqueId val="{00000000-BC18-4B31-B2E3-53D369814EC7}"/>
            </c:ext>
          </c:extLst>
        </c:ser>
        <c:ser>
          <c:idx val="1"/>
          <c:order val="1"/>
          <c:tx>
            <c:v>BLS Avg. Hourly Earnings</c:v>
          </c:tx>
          <c:spPr>
            <a:ln w="22225" cap="rnd" cmpd="sng" algn="ctr">
              <a:solidFill>
                <a:schemeClr val="accent2"/>
              </a:solidFill>
              <a:round/>
            </a:ln>
            <a:effectLst/>
          </c:spPr>
          <c:marker>
            <c:symbol val="none"/>
          </c:marker>
          <c:cat>
            <c:numRef>
              <c:f>data_overall!$A$230:$A$314</c:f>
              <c:numCache>
                <c:formatCode>m/d/yyyy</c:formatCode>
                <c:ptCount val="85"/>
                <c:pt idx="0">
                  <c:v>42339</c:v>
                </c:pt>
                <c:pt idx="1">
                  <c:v>42370</c:v>
                </c:pt>
                <c:pt idx="2">
                  <c:v>42401</c:v>
                </c:pt>
                <c:pt idx="3">
                  <c:v>42430</c:v>
                </c:pt>
                <c:pt idx="4">
                  <c:v>42461</c:v>
                </c:pt>
                <c:pt idx="5">
                  <c:v>42491</c:v>
                </c:pt>
                <c:pt idx="6">
                  <c:v>42522</c:v>
                </c:pt>
                <c:pt idx="7">
                  <c:v>42552</c:v>
                </c:pt>
                <c:pt idx="8">
                  <c:v>42583</c:v>
                </c:pt>
                <c:pt idx="9">
                  <c:v>42614</c:v>
                </c:pt>
                <c:pt idx="10">
                  <c:v>42644</c:v>
                </c:pt>
                <c:pt idx="11">
                  <c:v>42675</c:v>
                </c:pt>
                <c:pt idx="12">
                  <c:v>42705</c:v>
                </c:pt>
                <c:pt idx="13">
                  <c:v>42736</c:v>
                </c:pt>
                <c:pt idx="14">
                  <c:v>42767</c:v>
                </c:pt>
                <c:pt idx="15">
                  <c:v>42795</c:v>
                </c:pt>
                <c:pt idx="16">
                  <c:v>42826</c:v>
                </c:pt>
                <c:pt idx="17">
                  <c:v>42856</c:v>
                </c:pt>
                <c:pt idx="18">
                  <c:v>42887</c:v>
                </c:pt>
                <c:pt idx="19">
                  <c:v>42917</c:v>
                </c:pt>
                <c:pt idx="20">
                  <c:v>42948</c:v>
                </c:pt>
                <c:pt idx="21">
                  <c:v>42979</c:v>
                </c:pt>
                <c:pt idx="22">
                  <c:v>43009</c:v>
                </c:pt>
                <c:pt idx="23">
                  <c:v>43040</c:v>
                </c:pt>
                <c:pt idx="24">
                  <c:v>43070</c:v>
                </c:pt>
                <c:pt idx="25">
                  <c:v>43101</c:v>
                </c:pt>
                <c:pt idx="26">
                  <c:v>43132</c:v>
                </c:pt>
                <c:pt idx="27">
                  <c:v>43160</c:v>
                </c:pt>
                <c:pt idx="28">
                  <c:v>43191</c:v>
                </c:pt>
                <c:pt idx="29">
                  <c:v>43221</c:v>
                </c:pt>
                <c:pt idx="30">
                  <c:v>43252</c:v>
                </c:pt>
                <c:pt idx="31">
                  <c:v>43282</c:v>
                </c:pt>
                <c:pt idx="32">
                  <c:v>43313</c:v>
                </c:pt>
                <c:pt idx="33">
                  <c:v>43344</c:v>
                </c:pt>
                <c:pt idx="34">
                  <c:v>43374</c:v>
                </c:pt>
                <c:pt idx="35">
                  <c:v>43405</c:v>
                </c:pt>
                <c:pt idx="36">
                  <c:v>43435</c:v>
                </c:pt>
                <c:pt idx="37">
                  <c:v>43466</c:v>
                </c:pt>
                <c:pt idx="38">
                  <c:v>43497</c:v>
                </c:pt>
                <c:pt idx="39">
                  <c:v>43525</c:v>
                </c:pt>
                <c:pt idx="40">
                  <c:v>43556</c:v>
                </c:pt>
                <c:pt idx="41">
                  <c:v>43586</c:v>
                </c:pt>
                <c:pt idx="42">
                  <c:v>43617</c:v>
                </c:pt>
                <c:pt idx="43">
                  <c:v>43647</c:v>
                </c:pt>
                <c:pt idx="44">
                  <c:v>43678</c:v>
                </c:pt>
                <c:pt idx="45">
                  <c:v>43709</c:v>
                </c:pt>
                <c:pt idx="46">
                  <c:v>43739</c:v>
                </c:pt>
                <c:pt idx="47">
                  <c:v>43770</c:v>
                </c:pt>
                <c:pt idx="48">
                  <c:v>43800</c:v>
                </c:pt>
                <c:pt idx="49">
                  <c:v>43831</c:v>
                </c:pt>
                <c:pt idx="50">
                  <c:v>43862</c:v>
                </c:pt>
                <c:pt idx="51">
                  <c:v>43891</c:v>
                </c:pt>
                <c:pt idx="52">
                  <c:v>43922</c:v>
                </c:pt>
                <c:pt idx="53">
                  <c:v>43952</c:v>
                </c:pt>
                <c:pt idx="54">
                  <c:v>43983</c:v>
                </c:pt>
                <c:pt idx="55">
                  <c:v>44013</c:v>
                </c:pt>
                <c:pt idx="56">
                  <c:v>44044</c:v>
                </c:pt>
                <c:pt idx="57">
                  <c:v>44075</c:v>
                </c:pt>
                <c:pt idx="58">
                  <c:v>44105</c:v>
                </c:pt>
                <c:pt idx="59">
                  <c:v>44136</c:v>
                </c:pt>
                <c:pt idx="60">
                  <c:v>44166</c:v>
                </c:pt>
                <c:pt idx="61">
                  <c:v>44197</c:v>
                </c:pt>
                <c:pt idx="62">
                  <c:v>44228</c:v>
                </c:pt>
                <c:pt idx="63">
                  <c:v>44256</c:v>
                </c:pt>
                <c:pt idx="64">
                  <c:v>44287</c:v>
                </c:pt>
                <c:pt idx="65">
                  <c:v>44317</c:v>
                </c:pt>
                <c:pt idx="66">
                  <c:v>44348</c:v>
                </c:pt>
                <c:pt idx="67">
                  <c:v>44378</c:v>
                </c:pt>
                <c:pt idx="68">
                  <c:v>44409</c:v>
                </c:pt>
                <c:pt idx="69">
                  <c:v>44440</c:v>
                </c:pt>
                <c:pt idx="70">
                  <c:v>44470</c:v>
                </c:pt>
                <c:pt idx="71">
                  <c:v>44501</c:v>
                </c:pt>
                <c:pt idx="72">
                  <c:v>44531</c:v>
                </c:pt>
                <c:pt idx="73">
                  <c:v>44562</c:v>
                </c:pt>
                <c:pt idx="74">
                  <c:v>44593</c:v>
                </c:pt>
                <c:pt idx="75">
                  <c:v>44621</c:v>
                </c:pt>
                <c:pt idx="76">
                  <c:v>44652</c:v>
                </c:pt>
                <c:pt idx="77">
                  <c:v>44682</c:v>
                </c:pt>
                <c:pt idx="78">
                  <c:v>44713</c:v>
                </c:pt>
                <c:pt idx="79">
                  <c:v>44743</c:v>
                </c:pt>
                <c:pt idx="80">
                  <c:v>44774</c:v>
                </c:pt>
                <c:pt idx="81">
                  <c:v>44805</c:v>
                </c:pt>
                <c:pt idx="82">
                  <c:v>44835</c:v>
                </c:pt>
                <c:pt idx="83">
                  <c:v>44866</c:v>
                </c:pt>
                <c:pt idx="84">
                  <c:v>44896</c:v>
                </c:pt>
              </c:numCache>
            </c:numRef>
          </c:cat>
          <c:val>
            <c:numRef>
              <c:f>data_overall!$C$230:$C$314</c:f>
              <c:numCache>
                <c:formatCode>0.0</c:formatCode>
                <c:ptCount val="85"/>
                <c:pt idx="0">
                  <c:v>2.5152100000000002</c:v>
                </c:pt>
                <c:pt idx="1">
                  <c:v>2.5475099999999999</c:v>
                </c:pt>
                <c:pt idx="2">
                  <c:v>2.4616600000000002</c:v>
                </c:pt>
                <c:pt idx="3">
                  <c:v>2.4557199999999999</c:v>
                </c:pt>
                <c:pt idx="4">
                  <c:v>2.57131</c:v>
                </c:pt>
                <c:pt idx="5">
                  <c:v>2.4439099999999998</c:v>
                </c:pt>
                <c:pt idx="6">
                  <c:v>2.6020799999999999</c:v>
                </c:pt>
                <c:pt idx="7">
                  <c:v>2.7189100000000002</c:v>
                </c:pt>
                <c:pt idx="8">
                  <c:v>2.4701200000000001</c:v>
                </c:pt>
                <c:pt idx="9">
                  <c:v>2.6284299999999998</c:v>
                </c:pt>
                <c:pt idx="10">
                  <c:v>2.69841</c:v>
                </c:pt>
                <c:pt idx="11">
                  <c:v>2.6545200000000002</c:v>
                </c:pt>
                <c:pt idx="12">
                  <c:v>2.65137</c:v>
                </c:pt>
                <c:pt idx="13">
                  <c:v>2.6419600000000001</c:v>
                </c:pt>
                <c:pt idx="14">
                  <c:v>2.7176100000000001</c:v>
                </c:pt>
                <c:pt idx="15">
                  <c:v>2.5933199999999998</c:v>
                </c:pt>
                <c:pt idx="16">
                  <c:v>2.50685</c:v>
                </c:pt>
                <c:pt idx="17">
                  <c:v>2.5029300000000001</c:v>
                </c:pt>
                <c:pt idx="18">
                  <c:v>2.4580600000000001</c:v>
                </c:pt>
                <c:pt idx="19">
                  <c:v>2.5690900000000001</c:v>
                </c:pt>
                <c:pt idx="20">
                  <c:v>2.5272199999999998</c:v>
                </c:pt>
                <c:pt idx="21">
                  <c:v>2.7939500000000002</c:v>
                </c:pt>
                <c:pt idx="22">
                  <c:v>2.35703</c:v>
                </c:pt>
                <c:pt idx="23">
                  <c:v>2.4314900000000002</c:v>
                </c:pt>
                <c:pt idx="24">
                  <c:v>2.7370899999999998</c:v>
                </c:pt>
                <c:pt idx="25">
                  <c:v>2.6892</c:v>
                </c:pt>
                <c:pt idx="26">
                  <c:v>2.5690200000000001</c:v>
                </c:pt>
                <c:pt idx="27">
                  <c:v>2.8341599999999998</c:v>
                </c:pt>
                <c:pt idx="28">
                  <c:v>2.7512400000000001</c:v>
                </c:pt>
                <c:pt idx="29">
                  <c:v>2.8996599999999999</c:v>
                </c:pt>
                <c:pt idx="30">
                  <c:v>2.93222</c:v>
                </c:pt>
                <c:pt idx="31">
                  <c:v>2.8462999999999998</c:v>
                </c:pt>
                <c:pt idx="32">
                  <c:v>3.1854399999999998</c:v>
                </c:pt>
                <c:pt idx="33">
                  <c:v>3.09551</c:v>
                </c:pt>
                <c:pt idx="34">
                  <c:v>3.2842600000000002</c:v>
                </c:pt>
                <c:pt idx="35">
                  <c:v>3.3534299999999999</c:v>
                </c:pt>
                <c:pt idx="36">
                  <c:v>3.4146299999999998</c:v>
                </c:pt>
                <c:pt idx="37">
                  <c:v>3.2547700000000002</c:v>
                </c:pt>
                <c:pt idx="38">
                  <c:v>3.5514000000000001</c:v>
                </c:pt>
                <c:pt idx="39">
                  <c:v>3.5381800000000001</c:v>
                </c:pt>
                <c:pt idx="40">
                  <c:v>3.3097799999999999</c:v>
                </c:pt>
                <c:pt idx="41">
                  <c:v>3.26288</c:v>
                </c:pt>
                <c:pt idx="42">
                  <c:v>3.3666299999999998</c:v>
                </c:pt>
                <c:pt idx="43">
                  <c:v>3.4317299999999999</c:v>
                </c:pt>
                <c:pt idx="44">
                  <c:v>3.3811100000000001</c:v>
                </c:pt>
                <c:pt idx="45">
                  <c:v>3.0758000000000001</c:v>
                </c:pt>
                <c:pt idx="46">
                  <c:v>3.1798199999999999</c:v>
                </c:pt>
                <c:pt idx="47">
                  <c:v>3.35399</c:v>
                </c:pt>
                <c:pt idx="48">
                  <c:v>2.9390399999999999</c:v>
                </c:pt>
                <c:pt idx="49">
                  <c:v>3.00725</c:v>
                </c:pt>
                <c:pt idx="50">
                  <c:v>3.1046900000000002</c:v>
                </c:pt>
                <c:pt idx="51">
                  <c:v>3.56115</c:v>
                </c:pt>
                <c:pt idx="52">
                  <c:v>8.0273599999999998</c:v>
                </c:pt>
                <c:pt idx="53">
                  <c:v>6.6786399999999997</c:v>
                </c:pt>
                <c:pt idx="54">
                  <c:v>5.0823200000000002</c:v>
                </c:pt>
                <c:pt idx="55">
                  <c:v>4.9233000000000002</c:v>
                </c:pt>
                <c:pt idx="56">
                  <c:v>4.79915</c:v>
                </c:pt>
                <c:pt idx="57">
                  <c:v>4.8312600000000003</c:v>
                </c:pt>
                <c:pt idx="58">
                  <c:v>4.6050300000000002</c:v>
                </c:pt>
                <c:pt idx="59">
                  <c:v>4.5855399999999999</c:v>
                </c:pt>
                <c:pt idx="60">
                  <c:v>5.4635199999999999</c:v>
                </c:pt>
                <c:pt idx="61">
                  <c:v>5.2761199999999997</c:v>
                </c:pt>
                <c:pt idx="62">
                  <c:v>5.1820700000000004</c:v>
                </c:pt>
                <c:pt idx="63">
                  <c:v>4.4112499999999999</c:v>
                </c:pt>
                <c:pt idx="64">
                  <c:v>0.63312000000000002</c:v>
                </c:pt>
                <c:pt idx="65">
                  <c:v>2.1878199999999999</c:v>
                </c:pt>
                <c:pt idx="66">
                  <c:v>3.9509500000000002</c:v>
                </c:pt>
                <c:pt idx="67">
                  <c:v>4.2842599999999997</c:v>
                </c:pt>
                <c:pt idx="68">
                  <c:v>4.3419299999999996</c:v>
                </c:pt>
                <c:pt idx="69">
                  <c:v>4.7780399999999998</c:v>
                </c:pt>
                <c:pt idx="70">
                  <c:v>5.3504899999999997</c:v>
                </c:pt>
                <c:pt idx="71">
                  <c:v>5.3288399999999996</c:v>
                </c:pt>
                <c:pt idx="72">
                  <c:v>4.8796799999999996</c:v>
                </c:pt>
                <c:pt idx="73">
                  <c:v>5.44604</c:v>
                </c:pt>
                <c:pt idx="74">
                  <c:v>5.1930800000000001</c:v>
                </c:pt>
                <c:pt idx="75">
                  <c:v>5.62209</c:v>
                </c:pt>
                <c:pt idx="76">
                  <c:v>5.4966900000000001</c:v>
                </c:pt>
                <c:pt idx="77">
                  <c:v>5.3359699999999997</c:v>
                </c:pt>
                <c:pt idx="78">
                  <c:v>5.2096999999999998</c:v>
                </c:pt>
                <c:pt idx="79">
                  <c:v>5.2168200000000002</c:v>
                </c:pt>
                <c:pt idx="80">
                  <c:v>5.2015599999999997</c:v>
                </c:pt>
                <c:pt idx="81">
                  <c:v>5.0776199999999996</c:v>
                </c:pt>
                <c:pt idx="82">
                  <c:v>4.7894600000000001</c:v>
                </c:pt>
                <c:pt idx="83">
                  <c:v>4.80307</c:v>
                </c:pt>
                <c:pt idx="84">
                  <c:v>4.5889100000000003</c:v>
                </c:pt>
              </c:numCache>
            </c:numRef>
          </c:val>
          <c:smooth val="0"/>
          <c:extLst>
            <c:ext xmlns:c16="http://schemas.microsoft.com/office/drawing/2014/chart" uri="{C3380CC4-5D6E-409C-BE32-E72D297353CC}">
              <c16:uniqueId val="{00000001-BC18-4B31-B2E3-53D369814EC7}"/>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917052847"/>
        <c:axId val="917054095"/>
      </c:lineChart>
      <c:dateAx>
        <c:axId val="917052847"/>
        <c:scaling>
          <c:orientation val="minMax"/>
        </c:scaling>
        <c:delete val="0"/>
        <c:axPos val="b"/>
        <c:numFmt formatCode="m/d/yy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917054095"/>
        <c:crosses val="autoZero"/>
        <c:auto val="1"/>
        <c:lblOffset val="100"/>
        <c:baseTimeUnit val="months"/>
      </c:dateAx>
      <c:valAx>
        <c:axId val="917054095"/>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917052847"/>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NY Fed Index</a:t>
            </a:r>
            <a:r>
              <a:rPr lang="en-US" sz="2400" baseline="0" dirty="0"/>
              <a:t> of Supply Chain Pressure</a:t>
            </a:r>
          </a:p>
          <a:p>
            <a:pPr>
              <a:defRPr sz="2400"/>
            </a:pPr>
            <a:r>
              <a:rPr lang="en-US" sz="1800" dirty="0"/>
              <a:t>(standard deviations +/- average)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'GSCPI Monthly Data'!$A$257:$A$305</c:f>
              <c:strCache>
                <c:ptCount val="49"/>
                <c:pt idx="0">
                  <c:v>31-Dec-2018</c:v>
                </c:pt>
                <c:pt idx="1">
                  <c:v>31-Jan-2019</c:v>
                </c:pt>
                <c:pt idx="2">
                  <c:v>28-Feb-2019</c:v>
                </c:pt>
                <c:pt idx="3">
                  <c:v>31-Mar-2019</c:v>
                </c:pt>
                <c:pt idx="4">
                  <c:v>30-Apr-2019</c:v>
                </c:pt>
                <c:pt idx="5">
                  <c:v>31-May-2019</c:v>
                </c:pt>
                <c:pt idx="6">
                  <c:v>30-Jun-2019</c:v>
                </c:pt>
                <c:pt idx="7">
                  <c:v>31-Jul-2019</c:v>
                </c:pt>
                <c:pt idx="8">
                  <c:v>31-Aug-2019</c:v>
                </c:pt>
                <c:pt idx="9">
                  <c:v>30-Sep-2019</c:v>
                </c:pt>
                <c:pt idx="10">
                  <c:v>31-Oct-2019</c:v>
                </c:pt>
                <c:pt idx="11">
                  <c:v>30-Nov-2019</c:v>
                </c:pt>
                <c:pt idx="12">
                  <c:v>31-Dec-2019</c:v>
                </c:pt>
                <c:pt idx="13">
                  <c:v>31-Jan-2020</c:v>
                </c:pt>
                <c:pt idx="14">
                  <c:v>29-Feb-2020</c:v>
                </c:pt>
                <c:pt idx="15">
                  <c:v>31-Mar-2020</c:v>
                </c:pt>
                <c:pt idx="16">
                  <c:v>30-Apr-2020</c:v>
                </c:pt>
                <c:pt idx="17">
                  <c:v>31-May-2020</c:v>
                </c:pt>
                <c:pt idx="18">
                  <c:v>30-Jun-2020</c:v>
                </c:pt>
                <c:pt idx="19">
                  <c:v>31-Jul-2020</c:v>
                </c:pt>
                <c:pt idx="20">
                  <c:v>31-Aug-2020</c:v>
                </c:pt>
                <c:pt idx="21">
                  <c:v>30-Sep-2020</c:v>
                </c:pt>
                <c:pt idx="22">
                  <c:v>31-Oct-2020</c:v>
                </c:pt>
                <c:pt idx="23">
                  <c:v>30-Nov-2020</c:v>
                </c:pt>
                <c:pt idx="24">
                  <c:v>31-Dec-2020</c:v>
                </c:pt>
                <c:pt idx="25">
                  <c:v>31-Jan-2021</c:v>
                </c:pt>
                <c:pt idx="26">
                  <c:v>28-Feb-2021</c:v>
                </c:pt>
                <c:pt idx="27">
                  <c:v>31-Mar-2021</c:v>
                </c:pt>
                <c:pt idx="28">
                  <c:v>30-Apr-2021</c:v>
                </c:pt>
                <c:pt idx="29">
                  <c:v>31-May-2021</c:v>
                </c:pt>
                <c:pt idx="30">
                  <c:v>30-Jun-2021</c:v>
                </c:pt>
                <c:pt idx="31">
                  <c:v>31-Jul-2021</c:v>
                </c:pt>
                <c:pt idx="32">
                  <c:v>31-Aug-2021</c:v>
                </c:pt>
                <c:pt idx="33">
                  <c:v>30-Sep-2021</c:v>
                </c:pt>
                <c:pt idx="34">
                  <c:v>31-Oct-2021</c:v>
                </c:pt>
                <c:pt idx="35">
                  <c:v>30-Nov-2021</c:v>
                </c:pt>
                <c:pt idx="36">
                  <c:v>31-Dec-2021</c:v>
                </c:pt>
                <c:pt idx="37">
                  <c:v>31-Jan-2022</c:v>
                </c:pt>
                <c:pt idx="38">
                  <c:v>28-Feb-2022</c:v>
                </c:pt>
                <c:pt idx="39">
                  <c:v>31-Mar-2022</c:v>
                </c:pt>
                <c:pt idx="40">
                  <c:v>30-Apr-2022</c:v>
                </c:pt>
                <c:pt idx="41">
                  <c:v>31-May-2022</c:v>
                </c:pt>
                <c:pt idx="42">
                  <c:v>30-Jun-2022</c:v>
                </c:pt>
                <c:pt idx="43">
                  <c:v>31-Jul-2022</c:v>
                </c:pt>
                <c:pt idx="44">
                  <c:v>31-Aug-2022</c:v>
                </c:pt>
                <c:pt idx="45">
                  <c:v>30-Sep-2022</c:v>
                </c:pt>
                <c:pt idx="46">
                  <c:v>31-Oct-2022</c:v>
                </c:pt>
                <c:pt idx="47">
                  <c:v>30-Nov-2022</c:v>
                </c:pt>
                <c:pt idx="48">
                  <c:v>31-Dec-2022</c:v>
                </c:pt>
              </c:strCache>
            </c:strRef>
          </c:cat>
          <c:val>
            <c:numRef>
              <c:f>'GSCPI Monthly Data'!$B$257:$B$305</c:f>
              <c:numCache>
                <c:formatCode>0.00</c:formatCode>
                <c:ptCount val="49"/>
                <c:pt idx="0">
                  <c:v>0.44770705425041568</c:v>
                </c:pt>
                <c:pt idx="1">
                  <c:v>0.61769280124279247</c:v>
                </c:pt>
                <c:pt idx="2">
                  <c:v>0.11018049750024751</c:v>
                </c:pt>
                <c:pt idx="3">
                  <c:v>0.20451708743670982</c:v>
                </c:pt>
                <c:pt idx="4">
                  <c:v>-3.8265288251245193E-2</c:v>
                </c:pt>
                <c:pt idx="5">
                  <c:v>-0.65153779356195585</c:v>
                </c:pt>
                <c:pt idx="6">
                  <c:v>-0.51915098203613552</c:v>
                </c:pt>
                <c:pt idx="7">
                  <c:v>-0.46945028279176843</c:v>
                </c:pt>
                <c:pt idx="8">
                  <c:v>-0.33454136577495042</c:v>
                </c:pt>
                <c:pt idx="9">
                  <c:v>8.1145412641955517E-2</c:v>
                </c:pt>
                <c:pt idx="10">
                  <c:v>2.5649429586623064E-2</c:v>
                </c:pt>
                <c:pt idx="11">
                  <c:v>7.202796124613163E-2</c:v>
                </c:pt>
                <c:pt idx="12">
                  <c:v>2.1474824200650774E-3</c:v>
                </c:pt>
                <c:pt idx="13">
                  <c:v>-1.8352943732193025E-2</c:v>
                </c:pt>
                <c:pt idx="14">
                  <c:v>1.0879594159513497</c:v>
                </c:pt>
                <c:pt idx="15">
                  <c:v>2.4446565967431546</c:v>
                </c:pt>
                <c:pt idx="16">
                  <c:v>3.098586087324279</c:v>
                </c:pt>
                <c:pt idx="17">
                  <c:v>2.4293066208182581</c:v>
                </c:pt>
                <c:pt idx="18">
                  <c:v>2.1542203750856479</c:v>
                </c:pt>
                <c:pt idx="19">
                  <c:v>2.6736999210609911</c:v>
                </c:pt>
                <c:pt idx="20">
                  <c:v>1.2951059063718007</c:v>
                </c:pt>
                <c:pt idx="21">
                  <c:v>0.56338787277029234</c:v>
                </c:pt>
                <c:pt idx="22">
                  <c:v>0.10468516656058989</c:v>
                </c:pt>
                <c:pt idx="23">
                  <c:v>0.68194092885081659</c:v>
                </c:pt>
                <c:pt idx="24">
                  <c:v>1.6319372946160846</c:v>
                </c:pt>
                <c:pt idx="25">
                  <c:v>1.3022033213690685</c:v>
                </c:pt>
                <c:pt idx="26">
                  <c:v>1.9041067658470894</c:v>
                </c:pt>
                <c:pt idx="27">
                  <c:v>2.2073143101555006</c:v>
                </c:pt>
                <c:pt idx="28">
                  <c:v>2.925979169556173</c:v>
                </c:pt>
                <c:pt idx="29">
                  <c:v>2.9944758546384036</c:v>
                </c:pt>
                <c:pt idx="30">
                  <c:v>2.7252997808812225</c:v>
                </c:pt>
                <c:pt idx="31">
                  <c:v>2.4516501041249876</c:v>
                </c:pt>
                <c:pt idx="32">
                  <c:v>3.2439053541831031</c:v>
                </c:pt>
                <c:pt idx="33">
                  <c:v>3.2576149225566295</c:v>
                </c:pt>
                <c:pt idx="34">
                  <c:v>4.1198532505345149</c:v>
                </c:pt>
                <c:pt idx="35">
                  <c:v>4.2297683140200659</c:v>
                </c:pt>
                <c:pt idx="36">
                  <c:v>4.2979121909053157</c:v>
                </c:pt>
                <c:pt idx="37">
                  <c:v>3.5877873895419028</c:v>
                </c:pt>
                <c:pt idx="38">
                  <c:v>2.7411739177382031</c:v>
                </c:pt>
                <c:pt idx="39">
                  <c:v>2.7620497585185464</c:v>
                </c:pt>
                <c:pt idx="40">
                  <c:v>3.2917860236413925</c:v>
                </c:pt>
                <c:pt idx="41">
                  <c:v>2.6477478424172771</c:v>
                </c:pt>
                <c:pt idx="42">
                  <c:v>2.3506443429193298</c:v>
                </c:pt>
                <c:pt idx="43">
                  <c:v>1.783795053273781</c:v>
                </c:pt>
                <c:pt idx="44">
                  <c:v>1.4655650717785285</c:v>
                </c:pt>
                <c:pt idx="45">
                  <c:v>0.93657973973588782</c:v>
                </c:pt>
                <c:pt idx="46">
                  <c:v>1.1186591214183612</c:v>
                </c:pt>
                <c:pt idx="47">
                  <c:v>1.2279292735101079</c:v>
                </c:pt>
                <c:pt idx="48">
                  <c:v>1.1807175615150498</c:v>
                </c:pt>
              </c:numCache>
            </c:numRef>
          </c:val>
          <c:smooth val="0"/>
          <c:extLst>
            <c:ext xmlns:c16="http://schemas.microsoft.com/office/drawing/2014/chart" uri="{C3380CC4-5D6E-409C-BE32-E72D297353CC}">
              <c16:uniqueId val="{00000000-666E-4485-BA27-78752A159AF7}"/>
            </c:ext>
          </c:extLst>
        </c:ser>
        <c:dLbls>
          <c:showLegendKey val="0"/>
          <c:showVal val="0"/>
          <c:showCatName val="0"/>
          <c:showSerName val="0"/>
          <c:showPercent val="0"/>
          <c:showBubbleSize val="0"/>
        </c:dLbls>
        <c:smooth val="0"/>
        <c:axId val="1121238528"/>
        <c:axId val="1159970720"/>
      </c:lineChart>
      <c:catAx>
        <c:axId val="112123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9970720"/>
        <c:crosses val="autoZero"/>
        <c:auto val="1"/>
        <c:lblAlgn val="ctr"/>
        <c:lblOffset val="100"/>
        <c:noMultiLvlLbl val="0"/>
      </c:catAx>
      <c:valAx>
        <c:axId val="1159970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1238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a:latin typeface="Arial" panose="020B0604020202020204" pitchFamily="34" charset="0"/>
                <a:cs typeface="Arial" panose="020B0604020202020204" pitchFamily="34" charset="0"/>
              </a:rPr>
              <a:t>Survey or Professional Forecasters</a:t>
            </a:r>
            <a:endParaRPr lang="en-US">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162073490813629E-2"/>
          <c:y val="0.16138888888888886"/>
          <c:w val="0.87028237095363081"/>
          <c:h val="0.57845071449402163"/>
        </c:manualLayout>
      </c:layout>
      <c:lineChart>
        <c:grouping val="standard"/>
        <c:varyColors val="0"/>
        <c:ser>
          <c:idx val="0"/>
          <c:order val="0"/>
          <c:tx>
            <c:v>1-yr ahead</c:v>
          </c:tx>
          <c:spPr>
            <a:ln w="28575" cap="rnd">
              <a:solidFill>
                <a:schemeClr val="accent1"/>
              </a:solidFill>
              <a:round/>
            </a:ln>
            <a:effectLst/>
          </c:spPr>
          <c:marker>
            <c:symbol val="none"/>
          </c:marker>
          <c:cat>
            <c:numRef>
              <c:f>INFLATION!$A$90:$A$213</c:f>
              <c:numCache>
                <c:formatCode>##0</c:formatCode>
                <c:ptCount val="124"/>
                <c:pt idx="0">
                  <c:v>1992</c:v>
                </c:pt>
                <c:pt idx="1">
                  <c:v>1992</c:v>
                </c:pt>
                <c:pt idx="2">
                  <c:v>1992</c:v>
                </c:pt>
                <c:pt idx="3">
                  <c:v>1992</c:v>
                </c:pt>
                <c:pt idx="4">
                  <c:v>1993</c:v>
                </c:pt>
                <c:pt idx="5">
                  <c:v>1993</c:v>
                </c:pt>
                <c:pt idx="6">
                  <c:v>1993</c:v>
                </c:pt>
                <c:pt idx="7">
                  <c:v>1993</c:v>
                </c:pt>
                <c:pt idx="8">
                  <c:v>1994</c:v>
                </c:pt>
                <c:pt idx="9">
                  <c:v>1994</c:v>
                </c:pt>
                <c:pt idx="10">
                  <c:v>1994</c:v>
                </c:pt>
                <c:pt idx="11">
                  <c:v>1994</c:v>
                </c:pt>
                <c:pt idx="12">
                  <c:v>1995</c:v>
                </c:pt>
                <c:pt idx="13">
                  <c:v>1995</c:v>
                </c:pt>
                <c:pt idx="14">
                  <c:v>1995</c:v>
                </c:pt>
                <c:pt idx="15">
                  <c:v>1995</c:v>
                </c:pt>
                <c:pt idx="16">
                  <c:v>1996</c:v>
                </c:pt>
                <c:pt idx="17">
                  <c:v>1996</c:v>
                </c:pt>
                <c:pt idx="18">
                  <c:v>1996</c:v>
                </c:pt>
                <c:pt idx="19">
                  <c:v>1996</c:v>
                </c:pt>
                <c:pt idx="20">
                  <c:v>1997</c:v>
                </c:pt>
                <c:pt idx="21">
                  <c:v>1997</c:v>
                </c:pt>
                <c:pt idx="22">
                  <c:v>1997</c:v>
                </c:pt>
                <c:pt idx="23">
                  <c:v>1997</c:v>
                </c:pt>
                <c:pt idx="24">
                  <c:v>1998</c:v>
                </c:pt>
                <c:pt idx="25">
                  <c:v>1998</c:v>
                </c:pt>
                <c:pt idx="26">
                  <c:v>1998</c:v>
                </c:pt>
                <c:pt idx="27">
                  <c:v>1998</c:v>
                </c:pt>
                <c:pt idx="28">
                  <c:v>1999</c:v>
                </c:pt>
                <c:pt idx="29">
                  <c:v>1999</c:v>
                </c:pt>
                <c:pt idx="30">
                  <c:v>1999</c:v>
                </c:pt>
                <c:pt idx="31">
                  <c:v>1999</c:v>
                </c:pt>
                <c:pt idx="32">
                  <c:v>2000</c:v>
                </c:pt>
                <c:pt idx="33">
                  <c:v>2000</c:v>
                </c:pt>
                <c:pt idx="34">
                  <c:v>2000</c:v>
                </c:pt>
                <c:pt idx="35">
                  <c:v>2000</c:v>
                </c:pt>
                <c:pt idx="36">
                  <c:v>2001</c:v>
                </c:pt>
                <c:pt idx="37">
                  <c:v>2001</c:v>
                </c:pt>
                <c:pt idx="38">
                  <c:v>2001</c:v>
                </c:pt>
                <c:pt idx="39">
                  <c:v>2001</c:v>
                </c:pt>
                <c:pt idx="40">
                  <c:v>2002</c:v>
                </c:pt>
                <c:pt idx="41">
                  <c:v>2002</c:v>
                </c:pt>
                <c:pt idx="42">
                  <c:v>2002</c:v>
                </c:pt>
                <c:pt idx="43">
                  <c:v>2002</c:v>
                </c:pt>
                <c:pt idx="44">
                  <c:v>2003</c:v>
                </c:pt>
                <c:pt idx="45">
                  <c:v>2003</c:v>
                </c:pt>
                <c:pt idx="46">
                  <c:v>2003</c:v>
                </c:pt>
                <c:pt idx="47">
                  <c:v>2003</c:v>
                </c:pt>
                <c:pt idx="48">
                  <c:v>2004</c:v>
                </c:pt>
                <c:pt idx="49">
                  <c:v>2004</c:v>
                </c:pt>
                <c:pt idx="50">
                  <c:v>2004</c:v>
                </c:pt>
                <c:pt idx="51">
                  <c:v>2004</c:v>
                </c:pt>
                <c:pt idx="52">
                  <c:v>2005</c:v>
                </c:pt>
                <c:pt idx="53">
                  <c:v>2005</c:v>
                </c:pt>
                <c:pt idx="54">
                  <c:v>2005</c:v>
                </c:pt>
                <c:pt idx="55">
                  <c:v>2005</c:v>
                </c:pt>
                <c:pt idx="56">
                  <c:v>2006</c:v>
                </c:pt>
                <c:pt idx="57">
                  <c:v>2006</c:v>
                </c:pt>
                <c:pt idx="58">
                  <c:v>2006</c:v>
                </c:pt>
                <c:pt idx="59">
                  <c:v>2006</c:v>
                </c:pt>
                <c:pt idx="60">
                  <c:v>2007</c:v>
                </c:pt>
                <c:pt idx="61">
                  <c:v>2007</c:v>
                </c:pt>
                <c:pt idx="62">
                  <c:v>2007</c:v>
                </c:pt>
                <c:pt idx="63">
                  <c:v>2007</c:v>
                </c:pt>
                <c:pt idx="64">
                  <c:v>2008</c:v>
                </c:pt>
                <c:pt idx="65">
                  <c:v>2008</c:v>
                </c:pt>
                <c:pt idx="66">
                  <c:v>2008</c:v>
                </c:pt>
                <c:pt idx="67">
                  <c:v>2008</c:v>
                </c:pt>
                <c:pt idx="68">
                  <c:v>2009</c:v>
                </c:pt>
                <c:pt idx="69">
                  <c:v>2009</c:v>
                </c:pt>
                <c:pt idx="70">
                  <c:v>2009</c:v>
                </c:pt>
                <c:pt idx="71">
                  <c:v>2009</c:v>
                </c:pt>
                <c:pt idx="72">
                  <c:v>2010</c:v>
                </c:pt>
                <c:pt idx="73">
                  <c:v>2010</c:v>
                </c:pt>
                <c:pt idx="74">
                  <c:v>2010</c:v>
                </c:pt>
                <c:pt idx="75">
                  <c:v>2010</c:v>
                </c:pt>
                <c:pt idx="76">
                  <c:v>2011</c:v>
                </c:pt>
                <c:pt idx="77">
                  <c:v>2011</c:v>
                </c:pt>
                <c:pt idx="78">
                  <c:v>2011</c:v>
                </c:pt>
                <c:pt idx="79">
                  <c:v>2011</c:v>
                </c:pt>
                <c:pt idx="80">
                  <c:v>2012</c:v>
                </c:pt>
                <c:pt idx="81">
                  <c:v>2012</c:v>
                </c:pt>
                <c:pt idx="82">
                  <c:v>2012</c:v>
                </c:pt>
                <c:pt idx="83">
                  <c:v>2012</c:v>
                </c:pt>
                <c:pt idx="84">
                  <c:v>2013</c:v>
                </c:pt>
                <c:pt idx="85">
                  <c:v>2013</c:v>
                </c:pt>
                <c:pt idx="86">
                  <c:v>2013</c:v>
                </c:pt>
                <c:pt idx="87">
                  <c:v>2013</c:v>
                </c:pt>
                <c:pt idx="88">
                  <c:v>2014</c:v>
                </c:pt>
                <c:pt idx="89">
                  <c:v>2014</c:v>
                </c:pt>
                <c:pt idx="90">
                  <c:v>2014</c:v>
                </c:pt>
                <c:pt idx="91">
                  <c:v>2014</c:v>
                </c:pt>
                <c:pt idx="92">
                  <c:v>2015</c:v>
                </c:pt>
                <c:pt idx="93">
                  <c:v>2015</c:v>
                </c:pt>
                <c:pt idx="94">
                  <c:v>2015</c:v>
                </c:pt>
                <c:pt idx="95">
                  <c:v>2015</c:v>
                </c:pt>
                <c:pt idx="96">
                  <c:v>2016</c:v>
                </c:pt>
                <c:pt idx="97">
                  <c:v>2016</c:v>
                </c:pt>
                <c:pt idx="98">
                  <c:v>2016</c:v>
                </c:pt>
                <c:pt idx="99">
                  <c:v>2016</c:v>
                </c:pt>
                <c:pt idx="100">
                  <c:v>2017</c:v>
                </c:pt>
                <c:pt idx="101">
                  <c:v>2017</c:v>
                </c:pt>
                <c:pt idx="102">
                  <c:v>2017</c:v>
                </c:pt>
                <c:pt idx="103">
                  <c:v>2017</c:v>
                </c:pt>
                <c:pt idx="104">
                  <c:v>2018</c:v>
                </c:pt>
                <c:pt idx="105">
                  <c:v>2018</c:v>
                </c:pt>
                <c:pt idx="106">
                  <c:v>2018</c:v>
                </c:pt>
                <c:pt idx="107">
                  <c:v>2018</c:v>
                </c:pt>
                <c:pt idx="108">
                  <c:v>2019</c:v>
                </c:pt>
                <c:pt idx="109">
                  <c:v>2019</c:v>
                </c:pt>
                <c:pt idx="110">
                  <c:v>2019</c:v>
                </c:pt>
                <c:pt idx="111">
                  <c:v>2019</c:v>
                </c:pt>
                <c:pt idx="112">
                  <c:v>2020</c:v>
                </c:pt>
                <c:pt idx="113">
                  <c:v>2020</c:v>
                </c:pt>
                <c:pt idx="114">
                  <c:v>2020</c:v>
                </c:pt>
                <c:pt idx="115">
                  <c:v>2020</c:v>
                </c:pt>
                <c:pt idx="116">
                  <c:v>2021</c:v>
                </c:pt>
                <c:pt idx="117">
                  <c:v>2021</c:v>
                </c:pt>
                <c:pt idx="118">
                  <c:v>2021</c:v>
                </c:pt>
                <c:pt idx="119">
                  <c:v>2021</c:v>
                </c:pt>
                <c:pt idx="120">
                  <c:v>2022</c:v>
                </c:pt>
                <c:pt idx="121">
                  <c:v>2022</c:v>
                </c:pt>
                <c:pt idx="122">
                  <c:v>2022</c:v>
                </c:pt>
                <c:pt idx="123">
                  <c:v>2022</c:v>
                </c:pt>
              </c:numCache>
            </c:numRef>
          </c:cat>
          <c:val>
            <c:numRef>
              <c:f>INFLATION!$D$90:$D$213</c:f>
              <c:numCache>
                <c:formatCode>#,##0.00</c:formatCode>
                <c:ptCount val="124"/>
                <c:pt idx="0">
                  <c:v>3.3999000000000001</c:v>
                </c:pt>
                <c:pt idx="1">
                  <c:v>3.5249000000000001</c:v>
                </c:pt>
                <c:pt idx="2">
                  <c:v>3.3250000000000002</c:v>
                </c:pt>
                <c:pt idx="3">
                  <c:v>3.2498999999999998</c:v>
                </c:pt>
                <c:pt idx="4">
                  <c:v>3.2124999999999999</c:v>
                </c:pt>
                <c:pt idx="5">
                  <c:v>3.3748999999999998</c:v>
                </c:pt>
                <c:pt idx="6">
                  <c:v>3.3</c:v>
                </c:pt>
                <c:pt idx="7">
                  <c:v>3.03</c:v>
                </c:pt>
                <c:pt idx="8">
                  <c:v>3.2</c:v>
                </c:pt>
                <c:pt idx="9">
                  <c:v>3.2749999999999999</c:v>
                </c:pt>
                <c:pt idx="10">
                  <c:v>3.3250000000000002</c:v>
                </c:pt>
                <c:pt idx="11">
                  <c:v>3.4249999999999998</c:v>
                </c:pt>
                <c:pt idx="12">
                  <c:v>3.4125000000000001</c:v>
                </c:pt>
                <c:pt idx="13">
                  <c:v>3.5249999999999999</c:v>
                </c:pt>
                <c:pt idx="14">
                  <c:v>3.2749999999999999</c:v>
                </c:pt>
                <c:pt idx="15">
                  <c:v>2.95</c:v>
                </c:pt>
                <c:pt idx="16">
                  <c:v>2.7749999999999999</c:v>
                </c:pt>
                <c:pt idx="17">
                  <c:v>2.8748999999999998</c:v>
                </c:pt>
                <c:pt idx="18">
                  <c:v>3.0024999999999999</c:v>
                </c:pt>
                <c:pt idx="19">
                  <c:v>3.0249999999999999</c:v>
                </c:pt>
                <c:pt idx="20">
                  <c:v>3.0625</c:v>
                </c:pt>
                <c:pt idx="21">
                  <c:v>2.9998999999999998</c:v>
                </c:pt>
                <c:pt idx="22">
                  <c:v>2.8498999999999999</c:v>
                </c:pt>
                <c:pt idx="23">
                  <c:v>2.6</c:v>
                </c:pt>
                <c:pt idx="24">
                  <c:v>2.2624</c:v>
                </c:pt>
                <c:pt idx="25">
                  <c:v>2.4499</c:v>
                </c:pt>
                <c:pt idx="26">
                  <c:v>2.4750000000000001</c:v>
                </c:pt>
                <c:pt idx="27">
                  <c:v>2.3123999999999998</c:v>
                </c:pt>
                <c:pt idx="28">
                  <c:v>2.1749000000000001</c:v>
                </c:pt>
                <c:pt idx="29">
                  <c:v>2.2000000000000002</c:v>
                </c:pt>
                <c:pt idx="30">
                  <c:v>2.3786999999999998</c:v>
                </c:pt>
                <c:pt idx="31">
                  <c:v>2.5249999999999999</c:v>
                </c:pt>
                <c:pt idx="32">
                  <c:v>2.4624999999999999</c:v>
                </c:pt>
                <c:pt idx="33">
                  <c:v>2.6061999999999999</c:v>
                </c:pt>
                <c:pt idx="34">
                  <c:v>2.7124999999999999</c:v>
                </c:pt>
                <c:pt idx="35">
                  <c:v>2.6749999999999998</c:v>
                </c:pt>
                <c:pt idx="36">
                  <c:v>2.4874999999999998</c:v>
                </c:pt>
                <c:pt idx="37">
                  <c:v>2.5125000000000002</c:v>
                </c:pt>
                <c:pt idx="38">
                  <c:v>2.6</c:v>
                </c:pt>
                <c:pt idx="39">
                  <c:v>2.1497999999999999</c:v>
                </c:pt>
                <c:pt idx="40">
                  <c:v>2.1999</c:v>
                </c:pt>
                <c:pt idx="41">
                  <c:v>2.3498999999999999</c:v>
                </c:pt>
                <c:pt idx="42">
                  <c:v>2.2873999999999999</c:v>
                </c:pt>
                <c:pt idx="43">
                  <c:v>2.1875</c:v>
                </c:pt>
                <c:pt idx="44">
                  <c:v>2.125</c:v>
                </c:pt>
                <c:pt idx="45">
                  <c:v>2.0922999999999998</c:v>
                </c:pt>
                <c:pt idx="46">
                  <c:v>1.8247</c:v>
                </c:pt>
                <c:pt idx="47">
                  <c:v>2.125</c:v>
                </c:pt>
                <c:pt idx="48">
                  <c:v>1.6274</c:v>
                </c:pt>
                <c:pt idx="49">
                  <c:v>2.1318000000000001</c:v>
                </c:pt>
                <c:pt idx="50">
                  <c:v>2.2999999999999998</c:v>
                </c:pt>
                <c:pt idx="51">
                  <c:v>2.2629999999999999</c:v>
                </c:pt>
                <c:pt idx="52">
                  <c:v>2.25</c:v>
                </c:pt>
                <c:pt idx="53">
                  <c:v>2.375</c:v>
                </c:pt>
                <c:pt idx="54">
                  <c:v>2.4371999999999998</c:v>
                </c:pt>
                <c:pt idx="55">
                  <c:v>2.3929999999999998</c:v>
                </c:pt>
                <c:pt idx="56">
                  <c:v>2.4295</c:v>
                </c:pt>
                <c:pt idx="57">
                  <c:v>2.3864999999999998</c:v>
                </c:pt>
                <c:pt idx="58">
                  <c:v>2.6282999999999999</c:v>
                </c:pt>
                <c:pt idx="59">
                  <c:v>2.6179999999999999</c:v>
                </c:pt>
                <c:pt idx="60">
                  <c:v>2.4563000000000001</c:v>
                </c:pt>
                <c:pt idx="61">
                  <c:v>2.4340999999999999</c:v>
                </c:pt>
                <c:pt idx="62">
                  <c:v>2.2284999999999999</c:v>
                </c:pt>
                <c:pt idx="63">
                  <c:v>2.4424000000000001</c:v>
                </c:pt>
                <c:pt idx="64">
                  <c:v>2.3818999999999999</c:v>
                </c:pt>
                <c:pt idx="65">
                  <c:v>2.6650999999999998</c:v>
                </c:pt>
                <c:pt idx="66">
                  <c:v>2.5230000000000001</c:v>
                </c:pt>
                <c:pt idx="67">
                  <c:v>1.756</c:v>
                </c:pt>
                <c:pt idx="68">
                  <c:v>1.5550999999999999</c:v>
                </c:pt>
                <c:pt idx="69">
                  <c:v>1.7069000000000001</c:v>
                </c:pt>
                <c:pt idx="70">
                  <c:v>1.8022</c:v>
                </c:pt>
                <c:pt idx="71">
                  <c:v>1.6329</c:v>
                </c:pt>
                <c:pt idx="72">
                  <c:v>1.7883</c:v>
                </c:pt>
                <c:pt idx="73">
                  <c:v>1.8774999999999999</c:v>
                </c:pt>
                <c:pt idx="74">
                  <c:v>1.7209000000000001</c:v>
                </c:pt>
                <c:pt idx="75">
                  <c:v>1.609</c:v>
                </c:pt>
                <c:pt idx="76">
                  <c:v>1.7246999999999999</c:v>
                </c:pt>
                <c:pt idx="77">
                  <c:v>2.1303999999999998</c:v>
                </c:pt>
                <c:pt idx="78">
                  <c:v>2.0125000000000002</c:v>
                </c:pt>
                <c:pt idx="79">
                  <c:v>1.9692000000000001</c:v>
                </c:pt>
                <c:pt idx="80">
                  <c:v>2.0750000000000002</c:v>
                </c:pt>
                <c:pt idx="81">
                  <c:v>2.1831</c:v>
                </c:pt>
                <c:pt idx="82">
                  <c:v>2.1097999999999999</c:v>
                </c:pt>
                <c:pt idx="83">
                  <c:v>2.1930999999999998</c:v>
                </c:pt>
                <c:pt idx="84">
                  <c:v>2.1</c:v>
                </c:pt>
                <c:pt idx="85">
                  <c:v>2.0413999999999999</c:v>
                </c:pt>
                <c:pt idx="86">
                  <c:v>1.8626</c:v>
                </c:pt>
                <c:pt idx="87">
                  <c:v>1.984</c:v>
                </c:pt>
                <c:pt idx="88">
                  <c:v>1.8880999999999999</c:v>
                </c:pt>
                <c:pt idx="89">
                  <c:v>1.9582999999999999</c:v>
                </c:pt>
                <c:pt idx="90">
                  <c:v>2.0990000000000002</c:v>
                </c:pt>
                <c:pt idx="91">
                  <c:v>1.9161999999999999</c:v>
                </c:pt>
                <c:pt idx="92">
                  <c:v>1.8937999999999999</c:v>
                </c:pt>
                <c:pt idx="93">
                  <c:v>1.9731000000000001</c:v>
                </c:pt>
                <c:pt idx="94">
                  <c:v>2.0421999999999998</c:v>
                </c:pt>
                <c:pt idx="95">
                  <c:v>2.0434999999999999</c:v>
                </c:pt>
                <c:pt idx="96">
                  <c:v>1.9849000000000001</c:v>
                </c:pt>
                <c:pt idx="97">
                  <c:v>2.0573999999999999</c:v>
                </c:pt>
                <c:pt idx="98">
                  <c:v>2.2275999999999998</c:v>
                </c:pt>
                <c:pt idx="99">
                  <c:v>2.2029000000000001</c:v>
                </c:pt>
                <c:pt idx="100">
                  <c:v>2.3595999999999999</c:v>
                </c:pt>
                <c:pt idx="101">
                  <c:v>2.2749999999999999</c:v>
                </c:pt>
                <c:pt idx="102">
                  <c:v>2.2052999999999998</c:v>
                </c:pt>
                <c:pt idx="103">
                  <c:v>2.0907</c:v>
                </c:pt>
                <c:pt idx="104">
                  <c:v>2.2117</c:v>
                </c:pt>
                <c:pt idx="105">
                  <c:v>2.2597</c:v>
                </c:pt>
                <c:pt idx="106">
                  <c:v>2.2589000000000001</c:v>
                </c:pt>
                <c:pt idx="107">
                  <c:v>2.3658000000000001</c:v>
                </c:pt>
                <c:pt idx="108">
                  <c:v>2.2650999999999999</c:v>
                </c:pt>
                <c:pt idx="109">
                  <c:v>2.0855000000000001</c:v>
                </c:pt>
                <c:pt idx="110">
                  <c:v>2.0369000000000002</c:v>
                </c:pt>
                <c:pt idx="111">
                  <c:v>2.1383999999999999</c:v>
                </c:pt>
                <c:pt idx="112">
                  <c:v>2.1581999999999999</c:v>
                </c:pt>
                <c:pt idx="113">
                  <c:v>1.859</c:v>
                </c:pt>
                <c:pt idx="114">
                  <c:v>1.7697000000000001</c:v>
                </c:pt>
                <c:pt idx="115">
                  <c:v>2.0670000000000002</c:v>
                </c:pt>
                <c:pt idx="116">
                  <c:v>2.1545999999999998</c:v>
                </c:pt>
                <c:pt idx="117">
                  <c:v>2.3694999999999999</c:v>
                </c:pt>
                <c:pt idx="118">
                  <c:v>2.3849999999999998</c:v>
                </c:pt>
                <c:pt idx="119">
                  <c:v>2.6145999999999998</c:v>
                </c:pt>
                <c:pt idx="120">
                  <c:v>2.9512</c:v>
                </c:pt>
                <c:pt idx="121">
                  <c:v>3.6013999999999999</c:v>
                </c:pt>
                <c:pt idx="122">
                  <c:v>3.573</c:v>
                </c:pt>
                <c:pt idx="123">
                  <c:v>3.5003000000000002</c:v>
                </c:pt>
              </c:numCache>
            </c:numRef>
          </c:val>
          <c:smooth val="0"/>
          <c:extLst>
            <c:ext xmlns:c16="http://schemas.microsoft.com/office/drawing/2014/chart" uri="{C3380CC4-5D6E-409C-BE32-E72D297353CC}">
              <c16:uniqueId val="{00000000-FAB7-4F4D-BE76-1CCBFE21B3F6}"/>
            </c:ext>
          </c:extLst>
        </c:ser>
        <c:ser>
          <c:idx val="1"/>
          <c:order val="1"/>
          <c:tx>
            <c:v>10-yr ahead</c:v>
          </c:tx>
          <c:spPr>
            <a:ln w="28575" cap="rnd">
              <a:solidFill>
                <a:schemeClr val="accent2"/>
              </a:solidFill>
              <a:round/>
            </a:ln>
            <a:effectLst/>
          </c:spPr>
          <c:marker>
            <c:symbol val="none"/>
          </c:marker>
          <c:cat>
            <c:numRef>
              <c:f>INFLATION!$A$90:$A$213</c:f>
              <c:numCache>
                <c:formatCode>##0</c:formatCode>
                <c:ptCount val="124"/>
                <c:pt idx="0">
                  <c:v>1992</c:v>
                </c:pt>
                <c:pt idx="1">
                  <c:v>1992</c:v>
                </c:pt>
                <c:pt idx="2">
                  <c:v>1992</c:v>
                </c:pt>
                <c:pt idx="3">
                  <c:v>1992</c:v>
                </c:pt>
                <c:pt idx="4">
                  <c:v>1993</c:v>
                </c:pt>
                <c:pt idx="5">
                  <c:v>1993</c:v>
                </c:pt>
                <c:pt idx="6">
                  <c:v>1993</c:v>
                </c:pt>
                <c:pt idx="7">
                  <c:v>1993</c:v>
                </c:pt>
                <c:pt idx="8">
                  <c:v>1994</c:v>
                </c:pt>
                <c:pt idx="9">
                  <c:v>1994</c:v>
                </c:pt>
                <c:pt idx="10">
                  <c:v>1994</c:v>
                </c:pt>
                <c:pt idx="11">
                  <c:v>1994</c:v>
                </c:pt>
                <c:pt idx="12">
                  <c:v>1995</c:v>
                </c:pt>
                <c:pt idx="13">
                  <c:v>1995</c:v>
                </c:pt>
                <c:pt idx="14">
                  <c:v>1995</c:v>
                </c:pt>
                <c:pt idx="15">
                  <c:v>1995</c:v>
                </c:pt>
                <c:pt idx="16">
                  <c:v>1996</c:v>
                </c:pt>
                <c:pt idx="17">
                  <c:v>1996</c:v>
                </c:pt>
                <c:pt idx="18">
                  <c:v>1996</c:v>
                </c:pt>
                <c:pt idx="19">
                  <c:v>1996</c:v>
                </c:pt>
                <c:pt idx="20">
                  <c:v>1997</c:v>
                </c:pt>
                <c:pt idx="21">
                  <c:v>1997</c:v>
                </c:pt>
                <c:pt idx="22">
                  <c:v>1997</c:v>
                </c:pt>
                <c:pt idx="23">
                  <c:v>1997</c:v>
                </c:pt>
                <c:pt idx="24">
                  <c:v>1998</c:v>
                </c:pt>
                <c:pt idx="25">
                  <c:v>1998</c:v>
                </c:pt>
                <c:pt idx="26">
                  <c:v>1998</c:v>
                </c:pt>
                <c:pt idx="27">
                  <c:v>1998</c:v>
                </c:pt>
                <c:pt idx="28">
                  <c:v>1999</c:v>
                </c:pt>
                <c:pt idx="29">
                  <c:v>1999</c:v>
                </c:pt>
                <c:pt idx="30">
                  <c:v>1999</c:v>
                </c:pt>
                <c:pt idx="31">
                  <c:v>1999</c:v>
                </c:pt>
                <c:pt idx="32">
                  <c:v>2000</c:v>
                </c:pt>
                <c:pt idx="33">
                  <c:v>2000</c:v>
                </c:pt>
                <c:pt idx="34">
                  <c:v>2000</c:v>
                </c:pt>
                <c:pt idx="35">
                  <c:v>2000</c:v>
                </c:pt>
                <c:pt idx="36">
                  <c:v>2001</c:v>
                </c:pt>
                <c:pt idx="37">
                  <c:v>2001</c:v>
                </c:pt>
                <c:pt idx="38">
                  <c:v>2001</c:v>
                </c:pt>
                <c:pt idx="39">
                  <c:v>2001</c:v>
                </c:pt>
                <c:pt idx="40">
                  <c:v>2002</c:v>
                </c:pt>
                <c:pt idx="41">
                  <c:v>2002</c:v>
                </c:pt>
                <c:pt idx="42">
                  <c:v>2002</c:v>
                </c:pt>
                <c:pt idx="43">
                  <c:v>2002</c:v>
                </c:pt>
                <c:pt idx="44">
                  <c:v>2003</c:v>
                </c:pt>
                <c:pt idx="45">
                  <c:v>2003</c:v>
                </c:pt>
                <c:pt idx="46">
                  <c:v>2003</c:v>
                </c:pt>
                <c:pt idx="47">
                  <c:v>2003</c:v>
                </c:pt>
                <c:pt idx="48">
                  <c:v>2004</c:v>
                </c:pt>
                <c:pt idx="49">
                  <c:v>2004</c:v>
                </c:pt>
                <c:pt idx="50">
                  <c:v>2004</c:v>
                </c:pt>
                <c:pt idx="51">
                  <c:v>2004</c:v>
                </c:pt>
                <c:pt idx="52">
                  <c:v>2005</c:v>
                </c:pt>
                <c:pt idx="53">
                  <c:v>2005</c:v>
                </c:pt>
                <c:pt idx="54">
                  <c:v>2005</c:v>
                </c:pt>
                <c:pt idx="55">
                  <c:v>2005</c:v>
                </c:pt>
                <c:pt idx="56">
                  <c:v>2006</c:v>
                </c:pt>
                <c:pt idx="57">
                  <c:v>2006</c:v>
                </c:pt>
                <c:pt idx="58">
                  <c:v>2006</c:v>
                </c:pt>
                <c:pt idx="59">
                  <c:v>2006</c:v>
                </c:pt>
                <c:pt idx="60">
                  <c:v>2007</c:v>
                </c:pt>
                <c:pt idx="61">
                  <c:v>2007</c:v>
                </c:pt>
                <c:pt idx="62">
                  <c:v>2007</c:v>
                </c:pt>
                <c:pt idx="63">
                  <c:v>2007</c:v>
                </c:pt>
                <c:pt idx="64">
                  <c:v>2008</c:v>
                </c:pt>
                <c:pt idx="65">
                  <c:v>2008</c:v>
                </c:pt>
                <c:pt idx="66">
                  <c:v>2008</c:v>
                </c:pt>
                <c:pt idx="67">
                  <c:v>2008</c:v>
                </c:pt>
                <c:pt idx="68">
                  <c:v>2009</c:v>
                </c:pt>
                <c:pt idx="69">
                  <c:v>2009</c:v>
                </c:pt>
                <c:pt idx="70">
                  <c:v>2009</c:v>
                </c:pt>
                <c:pt idx="71">
                  <c:v>2009</c:v>
                </c:pt>
                <c:pt idx="72">
                  <c:v>2010</c:v>
                </c:pt>
                <c:pt idx="73">
                  <c:v>2010</c:v>
                </c:pt>
                <c:pt idx="74">
                  <c:v>2010</c:v>
                </c:pt>
                <c:pt idx="75">
                  <c:v>2010</c:v>
                </c:pt>
                <c:pt idx="76">
                  <c:v>2011</c:v>
                </c:pt>
                <c:pt idx="77">
                  <c:v>2011</c:v>
                </c:pt>
                <c:pt idx="78">
                  <c:v>2011</c:v>
                </c:pt>
                <c:pt idx="79">
                  <c:v>2011</c:v>
                </c:pt>
                <c:pt idx="80">
                  <c:v>2012</c:v>
                </c:pt>
                <c:pt idx="81">
                  <c:v>2012</c:v>
                </c:pt>
                <c:pt idx="82">
                  <c:v>2012</c:v>
                </c:pt>
                <c:pt idx="83">
                  <c:v>2012</c:v>
                </c:pt>
                <c:pt idx="84">
                  <c:v>2013</c:v>
                </c:pt>
                <c:pt idx="85">
                  <c:v>2013</c:v>
                </c:pt>
                <c:pt idx="86">
                  <c:v>2013</c:v>
                </c:pt>
                <c:pt idx="87">
                  <c:v>2013</c:v>
                </c:pt>
                <c:pt idx="88">
                  <c:v>2014</c:v>
                </c:pt>
                <c:pt idx="89">
                  <c:v>2014</c:v>
                </c:pt>
                <c:pt idx="90">
                  <c:v>2014</c:v>
                </c:pt>
                <c:pt idx="91">
                  <c:v>2014</c:v>
                </c:pt>
                <c:pt idx="92">
                  <c:v>2015</c:v>
                </c:pt>
                <c:pt idx="93">
                  <c:v>2015</c:v>
                </c:pt>
                <c:pt idx="94">
                  <c:v>2015</c:v>
                </c:pt>
                <c:pt idx="95">
                  <c:v>2015</c:v>
                </c:pt>
                <c:pt idx="96">
                  <c:v>2016</c:v>
                </c:pt>
                <c:pt idx="97">
                  <c:v>2016</c:v>
                </c:pt>
                <c:pt idx="98">
                  <c:v>2016</c:v>
                </c:pt>
                <c:pt idx="99">
                  <c:v>2016</c:v>
                </c:pt>
                <c:pt idx="100">
                  <c:v>2017</c:v>
                </c:pt>
                <c:pt idx="101">
                  <c:v>2017</c:v>
                </c:pt>
                <c:pt idx="102">
                  <c:v>2017</c:v>
                </c:pt>
                <c:pt idx="103">
                  <c:v>2017</c:v>
                </c:pt>
                <c:pt idx="104">
                  <c:v>2018</c:v>
                </c:pt>
                <c:pt idx="105">
                  <c:v>2018</c:v>
                </c:pt>
                <c:pt idx="106">
                  <c:v>2018</c:v>
                </c:pt>
                <c:pt idx="107">
                  <c:v>2018</c:v>
                </c:pt>
                <c:pt idx="108">
                  <c:v>2019</c:v>
                </c:pt>
                <c:pt idx="109">
                  <c:v>2019</c:v>
                </c:pt>
                <c:pt idx="110">
                  <c:v>2019</c:v>
                </c:pt>
                <c:pt idx="111">
                  <c:v>2019</c:v>
                </c:pt>
                <c:pt idx="112">
                  <c:v>2020</c:v>
                </c:pt>
                <c:pt idx="113">
                  <c:v>2020</c:v>
                </c:pt>
                <c:pt idx="114">
                  <c:v>2020</c:v>
                </c:pt>
                <c:pt idx="115">
                  <c:v>2020</c:v>
                </c:pt>
                <c:pt idx="116">
                  <c:v>2021</c:v>
                </c:pt>
                <c:pt idx="117">
                  <c:v>2021</c:v>
                </c:pt>
                <c:pt idx="118">
                  <c:v>2021</c:v>
                </c:pt>
                <c:pt idx="119">
                  <c:v>2021</c:v>
                </c:pt>
                <c:pt idx="120">
                  <c:v>2022</c:v>
                </c:pt>
                <c:pt idx="121">
                  <c:v>2022</c:v>
                </c:pt>
                <c:pt idx="122">
                  <c:v>2022</c:v>
                </c:pt>
                <c:pt idx="123">
                  <c:v>2022</c:v>
                </c:pt>
              </c:numCache>
            </c:numRef>
          </c:cat>
          <c:val>
            <c:numRef>
              <c:f>INFLATION!$E$90:$E$213</c:f>
              <c:numCache>
                <c:formatCode>#,##0.00</c:formatCode>
                <c:ptCount val="124"/>
                <c:pt idx="0">
                  <c:v>3.7</c:v>
                </c:pt>
                <c:pt idx="1">
                  <c:v>3.9</c:v>
                </c:pt>
                <c:pt idx="2">
                  <c:v>3.75</c:v>
                </c:pt>
                <c:pt idx="3">
                  <c:v>3.6</c:v>
                </c:pt>
                <c:pt idx="4">
                  <c:v>3.5</c:v>
                </c:pt>
                <c:pt idx="5">
                  <c:v>3.7</c:v>
                </c:pt>
                <c:pt idx="6">
                  <c:v>3.45</c:v>
                </c:pt>
                <c:pt idx="7">
                  <c:v>3.45</c:v>
                </c:pt>
                <c:pt idx="8">
                  <c:v>3.45</c:v>
                </c:pt>
                <c:pt idx="9">
                  <c:v>3.5</c:v>
                </c:pt>
                <c:pt idx="10">
                  <c:v>3.5</c:v>
                </c:pt>
                <c:pt idx="11">
                  <c:v>3.5</c:v>
                </c:pt>
                <c:pt idx="12">
                  <c:v>3.3</c:v>
                </c:pt>
                <c:pt idx="13">
                  <c:v>3.35</c:v>
                </c:pt>
                <c:pt idx="14">
                  <c:v>3.2</c:v>
                </c:pt>
                <c:pt idx="15">
                  <c:v>3</c:v>
                </c:pt>
                <c:pt idx="16">
                  <c:v>3</c:v>
                </c:pt>
                <c:pt idx="17">
                  <c:v>3</c:v>
                </c:pt>
                <c:pt idx="18">
                  <c:v>3</c:v>
                </c:pt>
                <c:pt idx="19">
                  <c:v>3</c:v>
                </c:pt>
                <c:pt idx="20">
                  <c:v>3</c:v>
                </c:pt>
                <c:pt idx="21">
                  <c:v>2.85</c:v>
                </c:pt>
                <c:pt idx="22">
                  <c:v>3</c:v>
                </c:pt>
                <c:pt idx="23">
                  <c:v>2.65</c:v>
                </c:pt>
                <c:pt idx="24">
                  <c:v>2.6</c:v>
                </c:pt>
                <c:pt idx="25">
                  <c:v>2.5</c:v>
                </c:pt>
                <c:pt idx="26">
                  <c:v>2.5</c:v>
                </c:pt>
                <c:pt idx="27">
                  <c:v>2.5</c:v>
                </c:pt>
                <c:pt idx="28">
                  <c:v>2.2999999999999998</c:v>
                </c:pt>
                <c:pt idx="29">
                  <c:v>2.5</c:v>
                </c:pt>
                <c:pt idx="30">
                  <c:v>2.5</c:v>
                </c:pt>
                <c:pt idx="31">
                  <c:v>2.5</c:v>
                </c:pt>
                <c:pt idx="32">
                  <c:v>2.5</c:v>
                </c:pt>
                <c:pt idx="33">
                  <c:v>2.5</c:v>
                </c:pt>
                <c:pt idx="34">
                  <c:v>2.5</c:v>
                </c:pt>
                <c:pt idx="35">
                  <c:v>2.5</c:v>
                </c:pt>
                <c:pt idx="36">
                  <c:v>2.5</c:v>
                </c:pt>
                <c:pt idx="37">
                  <c:v>2.5</c:v>
                </c:pt>
                <c:pt idx="38">
                  <c:v>2.5</c:v>
                </c:pt>
                <c:pt idx="39">
                  <c:v>2.5499999999999998</c:v>
                </c:pt>
                <c:pt idx="40">
                  <c:v>2.5</c:v>
                </c:pt>
                <c:pt idx="41">
                  <c:v>2.5</c:v>
                </c:pt>
                <c:pt idx="42">
                  <c:v>2.5</c:v>
                </c:pt>
                <c:pt idx="43">
                  <c:v>2.4500000000000002</c:v>
                </c:pt>
                <c:pt idx="44">
                  <c:v>2.5</c:v>
                </c:pt>
                <c:pt idx="45">
                  <c:v>2.5</c:v>
                </c:pt>
                <c:pt idx="46">
                  <c:v>2.5</c:v>
                </c:pt>
                <c:pt idx="47">
                  <c:v>2.5</c:v>
                </c:pt>
                <c:pt idx="48">
                  <c:v>2.5</c:v>
                </c:pt>
                <c:pt idx="49">
                  <c:v>2.5</c:v>
                </c:pt>
                <c:pt idx="50">
                  <c:v>2.5</c:v>
                </c:pt>
                <c:pt idx="51">
                  <c:v>2.5</c:v>
                </c:pt>
                <c:pt idx="52">
                  <c:v>2.4500000000000002</c:v>
                </c:pt>
                <c:pt idx="53">
                  <c:v>2.5</c:v>
                </c:pt>
                <c:pt idx="54">
                  <c:v>2.5</c:v>
                </c:pt>
                <c:pt idx="55">
                  <c:v>2.5</c:v>
                </c:pt>
                <c:pt idx="56">
                  <c:v>2.5</c:v>
                </c:pt>
                <c:pt idx="57">
                  <c:v>2.5</c:v>
                </c:pt>
                <c:pt idx="58">
                  <c:v>2.5</c:v>
                </c:pt>
                <c:pt idx="59">
                  <c:v>2.5</c:v>
                </c:pt>
                <c:pt idx="60">
                  <c:v>2.35</c:v>
                </c:pt>
                <c:pt idx="61">
                  <c:v>2.4</c:v>
                </c:pt>
                <c:pt idx="62">
                  <c:v>2.4</c:v>
                </c:pt>
                <c:pt idx="63">
                  <c:v>2.4</c:v>
                </c:pt>
                <c:pt idx="64">
                  <c:v>2.5</c:v>
                </c:pt>
                <c:pt idx="65">
                  <c:v>2.5</c:v>
                </c:pt>
                <c:pt idx="66">
                  <c:v>2.5</c:v>
                </c:pt>
                <c:pt idx="67">
                  <c:v>2.5</c:v>
                </c:pt>
                <c:pt idx="68">
                  <c:v>2.4</c:v>
                </c:pt>
                <c:pt idx="69">
                  <c:v>2.5</c:v>
                </c:pt>
                <c:pt idx="70">
                  <c:v>2.5</c:v>
                </c:pt>
                <c:pt idx="71">
                  <c:v>2.2627000000000002</c:v>
                </c:pt>
                <c:pt idx="72">
                  <c:v>2.39</c:v>
                </c:pt>
                <c:pt idx="73">
                  <c:v>2.4</c:v>
                </c:pt>
                <c:pt idx="74">
                  <c:v>2.2999999999999998</c:v>
                </c:pt>
                <c:pt idx="75">
                  <c:v>2.2000000000000002</c:v>
                </c:pt>
                <c:pt idx="76">
                  <c:v>2.2999999999999998</c:v>
                </c:pt>
                <c:pt idx="77">
                  <c:v>2.4</c:v>
                </c:pt>
                <c:pt idx="78">
                  <c:v>2.4</c:v>
                </c:pt>
                <c:pt idx="79">
                  <c:v>2.5</c:v>
                </c:pt>
                <c:pt idx="80">
                  <c:v>2.2999999999999998</c:v>
                </c:pt>
                <c:pt idx="81">
                  <c:v>2.48</c:v>
                </c:pt>
                <c:pt idx="82">
                  <c:v>2.35</c:v>
                </c:pt>
                <c:pt idx="83">
                  <c:v>2.2999999999999998</c:v>
                </c:pt>
                <c:pt idx="84">
                  <c:v>2.2999999999999998</c:v>
                </c:pt>
                <c:pt idx="85">
                  <c:v>2.2999999999999998</c:v>
                </c:pt>
                <c:pt idx="86">
                  <c:v>2.2050000000000001</c:v>
                </c:pt>
                <c:pt idx="87">
                  <c:v>2.2999999999999998</c:v>
                </c:pt>
                <c:pt idx="88">
                  <c:v>2.2999999999999998</c:v>
                </c:pt>
                <c:pt idx="89">
                  <c:v>2.25</c:v>
                </c:pt>
                <c:pt idx="90">
                  <c:v>2.2000000000000002</c:v>
                </c:pt>
                <c:pt idx="91">
                  <c:v>2.2000000000000002</c:v>
                </c:pt>
                <c:pt idx="92">
                  <c:v>2.1</c:v>
                </c:pt>
                <c:pt idx="93">
                  <c:v>2.1349999999999998</c:v>
                </c:pt>
                <c:pt idx="94">
                  <c:v>2.15</c:v>
                </c:pt>
                <c:pt idx="95">
                  <c:v>2.15</c:v>
                </c:pt>
                <c:pt idx="96">
                  <c:v>2.12</c:v>
                </c:pt>
                <c:pt idx="97">
                  <c:v>2.2000000000000002</c:v>
                </c:pt>
                <c:pt idx="98">
                  <c:v>2.15</c:v>
                </c:pt>
                <c:pt idx="99">
                  <c:v>2.2161</c:v>
                </c:pt>
                <c:pt idx="100">
                  <c:v>2.2999999999999998</c:v>
                </c:pt>
                <c:pt idx="101">
                  <c:v>2.2999999999999998</c:v>
                </c:pt>
                <c:pt idx="102">
                  <c:v>2.25</c:v>
                </c:pt>
                <c:pt idx="103">
                  <c:v>2.2000000000000002</c:v>
                </c:pt>
                <c:pt idx="104">
                  <c:v>2.25</c:v>
                </c:pt>
                <c:pt idx="105">
                  <c:v>2.2999999999999998</c:v>
                </c:pt>
                <c:pt idx="106">
                  <c:v>2.2000000000000002</c:v>
                </c:pt>
                <c:pt idx="107">
                  <c:v>2.21</c:v>
                </c:pt>
                <c:pt idx="108">
                  <c:v>2.2000000000000002</c:v>
                </c:pt>
                <c:pt idx="109">
                  <c:v>2.2000000000000002</c:v>
                </c:pt>
                <c:pt idx="110">
                  <c:v>2.2000000000000002</c:v>
                </c:pt>
                <c:pt idx="111">
                  <c:v>2.2000000000000002</c:v>
                </c:pt>
                <c:pt idx="112">
                  <c:v>2.2000000000000002</c:v>
                </c:pt>
                <c:pt idx="113">
                  <c:v>2.1349999999999998</c:v>
                </c:pt>
                <c:pt idx="114">
                  <c:v>2.0299999999999998</c:v>
                </c:pt>
                <c:pt idx="115">
                  <c:v>2.12</c:v>
                </c:pt>
                <c:pt idx="116">
                  <c:v>2.2000000000000002</c:v>
                </c:pt>
                <c:pt idx="117">
                  <c:v>2.2999999999999998</c:v>
                </c:pt>
                <c:pt idx="118">
                  <c:v>2.4367000000000001</c:v>
                </c:pt>
                <c:pt idx="119">
                  <c:v>2.5499999999999998</c:v>
                </c:pt>
                <c:pt idx="120">
                  <c:v>2.4981</c:v>
                </c:pt>
                <c:pt idx="121">
                  <c:v>2.8</c:v>
                </c:pt>
                <c:pt idx="122">
                  <c:v>2.8</c:v>
                </c:pt>
                <c:pt idx="123">
                  <c:v>2.95</c:v>
                </c:pt>
              </c:numCache>
            </c:numRef>
          </c:val>
          <c:smooth val="0"/>
          <c:extLst>
            <c:ext xmlns:c16="http://schemas.microsoft.com/office/drawing/2014/chart" uri="{C3380CC4-5D6E-409C-BE32-E72D297353CC}">
              <c16:uniqueId val="{00000001-FAB7-4F4D-BE76-1CCBFE21B3F6}"/>
            </c:ext>
          </c:extLst>
        </c:ser>
        <c:dLbls>
          <c:showLegendKey val="0"/>
          <c:showVal val="0"/>
          <c:showCatName val="0"/>
          <c:showSerName val="0"/>
          <c:showPercent val="0"/>
          <c:showBubbleSize val="0"/>
        </c:dLbls>
        <c:smooth val="0"/>
        <c:axId val="1380234816"/>
        <c:axId val="1380235648"/>
      </c:lineChart>
      <c:catAx>
        <c:axId val="1380234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0235648"/>
        <c:crosses val="autoZero"/>
        <c:auto val="1"/>
        <c:lblAlgn val="ctr"/>
        <c:lblOffset val="100"/>
        <c:noMultiLvlLbl val="0"/>
      </c:catAx>
      <c:valAx>
        <c:axId val="1380235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0234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GDP is about $27 trillion.  </a:t>
            </a:r>
            <a:r>
              <a:rPr lang="en-US" dirty="0" err="1"/>
              <a:t>GDPNOw</a:t>
            </a:r>
            <a:r>
              <a:rPr lang="en-US" dirty="0"/>
              <a:t> 3.9 1/5 Blue Chip 1.2</a:t>
            </a:r>
            <a:endParaRPr dirty="0"/>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91ba7f97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c91ba7f97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One big difference with GDP graph.  Total jobs have barely recovered</a:t>
            </a:r>
            <a:endParaRPr/>
          </a:p>
        </p:txBody>
      </p:sp>
      <p:sp>
        <p:nvSpPr>
          <p:cNvPr id="152" name="Google Shape;152;g1c91ba7f97a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Overstates because of the slowdown in population growth.  Drop in participation rate from 63.3 to 62.3 accounts for about 1.6 million lost jobs</a:t>
            </a:r>
          </a:p>
          <a:p>
            <a:pPr marL="0" lvl="0" indent="0" algn="l" rtl="0">
              <a:spcBef>
                <a:spcPts val="0"/>
              </a:spcBef>
              <a:spcAft>
                <a:spcPts val="0"/>
              </a:spcAft>
              <a:buNone/>
            </a:pPr>
            <a:endParaRPr dirty="0"/>
          </a:p>
        </p:txBody>
      </p:sp>
      <p:sp>
        <p:nvSpPr>
          <p:cNvPr id="195" name="Google Shape;1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 policy rate 4.5 to 4.25.  Concerns with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89366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August CPI </a:t>
            </a:r>
            <a:r>
              <a:rPr lang="en-US" dirty="0" err="1"/>
              <a:t>yoy</a:t>
            </a:r>
            <a:r>
              <a:rPr lang="en-US" dirty="0"/>
              <a:t> 8.3% down from 8.5 and Core 6.3 up from 6.3 in </a:t>
            </a:r>
            <a:r>
              <a:rPr lang="en-US" dirty="0" err="1"/>
              <a:t>JUly</a:t>
            </a:r>
            <a:endParaRPr dirty="0"/>
          </a:p>
        </p:txBody>
      </p:sp>
      <p:sp>
        <p:nvSpPr>
          <p:cNvPr id="249" name="Google Shape;2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consumption increased by 7 %</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963673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January 13, 2023</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21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Wh</a:t>
            </a:r>
            <a:r>
              <a:rPr lang="en-US"/>
              <a:t>ere Have All the Workers Gone?</a:t>
            </a:r>
            <a:endParaRPr/>
          </a:p>
        </p:txBody>
      </p:sp>
      <p:sp>
        <p:nvSpPr>
          <p:cNvPr id="198" name="Google Shape;198;p29"/>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graphicFrame>
        <p:nvGraphicFramePr>
          <p:cNvPr id="2" name="Chart 1">
            <a:extLst>
              <a:ext uri="{FF2B5EF4-FFF2-40B4-BE49-F238E27FC236}">
                <a16:creationId xmlns:a16="http://schemas.microsoft.com/office/drawing/2014/main" id="{9DCB800C-392C-9FC9-B756-424362B9DA3F}"/>
              </a:ext>
            </a:extLst>
          </p:cNvPr>
          <p:cNvGraphicFramePr>
            <a:graphicFrameLocks noGrp="1"/>
          </p:cNvGraphicFramePr>
          <p:nvPr>
            <p:extLst>
              <p:ext uri="{D42A27DB-BD31-4B8C-83A1-F6EECF244321}">
                <p14:modId xmlns:p14="http://schemas.microsoft.com/office/powerpoint/2010/main" val="1176883751"/>
              </p:ext>
            </p:extLst>
          </p:nvPr>
        </p:nvGraphicFramePr>
        <p:xfrm>
          <a:off x="555270" y="1040117"/>
          <a:ext cx="10417529" cy="51042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B4C3-D6EB-A942-1582-F35495FDB0FE}"/>
              </a:ext>
            </a:extLst>
          </p:cNvPr>
          <p:cNvSpPr>
            <a:spLocks noGrp="1"/>
          </p:cNvSpPr>
          <p:nvPr>
            <p:ph type="title"/>
          </p:nvPr>
        </p:nvSpPr>
        <p:spPr/>
        <p:txBody>
          <a:bodyPr/>
          <a:lstStyle/>
          <a:p>
            <a:r>
              <a:rPr lang="en-US" dirty="0">
                <a:solidFill>
                  <a:schemeClr val="bg1"/>
                </a:solidFill>
              </a:rPr>
              <a:t>Ov</a:t>
            </a:r>
            <a:r>
              <a:rPr lang="en-US" dirty="0"/>
              <a:t>erall Good News on the Real Side</a:t>
            </a:r>
          </a:p>
        </p:txBody>
      </p:sp>
      <p:sp>
        <p:nvSpPr>
          <p:cNvPr id="3" name="Content Placeholder 2">
            <a:extLst>
              <a:ext uri="{FF2B5EF4-FFF2-40B4-BE49-F238E27FC236}">
                <a16:creationId xmlns:a16="http://schemas.microsoft.com/office/drawing/2014/main" id="{AD4F28E7-2F1C-1249-5692-E26F5EE23CB8}"/>
              </a:ext>
            </a:extLst>
          </p:cNvPr>
          <p:cNvSpPr>
            <a:spLocks noGrp="1"/>
          </p:cNvSpPr>
          <p:nvPr>
            <p:ph idx="1"/>
          </p:nvPr>
        </p:nvSpPr>
        <p:spPr/>
        <p:txBody>
          <a:bodyPr/>
          <a:lstStyle/>
          <a:p>
            <a:r>
              <a:rPr lang="en-US" dirty="0"/>
              <a:t>GDP is very close to its potential.</a:t>
            </a:r>
          </a:p>
          <a:p>
            <a:r>
              <a:rPr lang="en-US" dirty="0"/>
              <a:t>The labor market as measured by the unemployment rate is fully recovered.</a:t>
            </a:r>
          </a:p>
          <a:p>
            <a:r>
              <a:rPr lang="en-US" dirty="0"/>
              <a:t>Fly in the ointment:  labor force has lost over 1.5 million workers.</a:t>
            </a:r>
          </a:p>
          <a:p>
            <a:endParaRPr lang="en-US" dirty="0"/>
          </a:p>
          <a:p>
            <a:r>
              <a:rPr lang="en-US" dirty="0"/>
              <a:t>But there is also a </a:t>
            </a:r>
            <a:r>
              <a:rPr lang="en-US" i="1" dirty="0"/>
              <a:t>nominal </a:t>
            </a:r>
            <a:r>
              <a:rPr lang="en-US" dirty="0"/>
              <a:t>side: interest rates, assets prices, inflation and wages.</a:t>
            </a:r>
          </a:p>
          <a:p>
            <a:r>
              <a:rPr lang="en-US" dirty="0"/>
              <a:t>News isn’t so good!</a:t>
            </a:r>
          </a:p>
        </p:txBody>
      </p:sp>
      <p:sp>
        <p:nvSpPr>
          <p:cNvPr id="4" name="Slide Number Placeholder 3">
            <a:extLst>
              <a:ext uri="{FF2B5EF4-FFF2-40B4-BE49-F238E27FC236}">
                <a16:creationId xmlns:a16="http://schemas.microsoft.com/office/drawing/2014/main" id="{72AFAB1F-45B3-1D27-F3E2-B2A5A2E1FBEB}"/>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8213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602C0-8FBB-9802-1D05-3C5CE313F768}"/>
              </a:ext>
            </a:extLst>
          </p:cNvPr>
          <p:cNvSpPr>
            <a:spLocks noGrp="1"/>
          </p:cNvSpPr>
          <p:nvPr>
            <p:ph type="title"/>
          </p:nvPr>
        </p:nvSpPr>
        <p:spPr/>
        <p:txBody>
          <a:bodyPr/>
          <a:lstStyle/>
          <a:p>
            <a:r>
              <a:rPr lang="en-US" dirty="0">
                <a:solidFill>
                  <a:schemeClr val="bg1"/>
                </a:solidFill>
              </a:rPr>
              <a:t>Int</a:t>
            </a:r>
            <a:r>
              <a:rPr lang="en-US" dirty="0"/>
              <a:t>erest Rates: Era of Falling Rates Over?</a:t>
            </a:r>
          </a:p>
        </p:txBody>
      </p:sp>
      <p:sp>
        <p:nvSpPr>
          <p:cNvPr id="4" name="Slide Number Placeholder 3">
            <a:extLst>
              <a:ext uri="{FF2B5EF4-FFF2-40B4-BE49-F238E27FC236}">
                <a16:creationId xmlns:a16="http://schemas.microsoft.com/office/drawing/2014/main" id="{0255E0BC-69DB-F19A-E9BE-5DD45F27163D}"/>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10" name="Content Placeholder 9">
            <a:extLst>
              <a:ext uri="{FF2B5EF4-FFF2-40B4-BE49-F238E27FC236}">
                <a16:creationId xmlns:a16="http://schemas.microsoft.com/office/drawing/2014/main" id="{BF5F5D0D-C2FF-44E5-8641-476EE19BC147}"/>
              </a:ext>
            </a:extLst>
          </p:cNvPr>
          <p:cNvPicPr>
            <a:picLocks noGrp="1" noChangeAspect="1"/>
          </p:cNvPicPr>
          <p:nvPr>
            <p:ph idx="1"/>
          </p:nvPr>
        </p:nvPicPr>
        <p:blipFill>
          <a:blip r:embed="rId3"/>
          <a:stretch>
            <a:fillRect/>
          </a:stretch>
        </p:blipFill>
        <p:spPr>
          <a:xfrm>
            <a:off x="838200" y="1444083"/>
            <a:ext cx="10515600" cy="4327316"/>
          </a:xfrm>
        </p:spPr>
      </p:pic>
    </p:spTree>
    <p:extLst>
      <p:ext uri="{BB962C8B-B14F-4D97-AF65-F5344CB8AC3E}">
        <p14:creationId xmlns:p14="http://schemas.microsoft.com/office/powerpoint/2010/main" val="85490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1E63-A53F-A5D2-FB9C-6B41FDEF1A7B}"/>
              </a:ext>
            </a:extLst>
          </p:cNvPr>
          <p:cNvSpPr>
            <a:spLocks noGrp="1"/>
          </p:cNvSpPr>
          <p:nvPr>
            <p:ph type="title"/>
          </p:nvPr>
        </p:nvSpPr>
        <p:spPr/>
        <p:txBody>
          <a:bodyPr/>
          <a:lstStyle/>
          <a:p>
            <a:r>
              <a:rPr lang="en-US" dirty="0">
                <a:solidFill>
                  <a:schemeClr val="bg1"/>
                </a:solidFill>
              </a:rPr>
              <a:t>Wh</a:t>
            </a:r>
            <a:r>
              <a:rPr lang="en-US" dirty="0"/>
              <a:t>at about Housing?</a:t>
            </a:r>
          </a:p>
        </p:txBody>
      </p:sp>
      <p:pic>
        <p:nvPicPr>
          <p:cNvPr id="6" name="Content Placeholder 5">
            <a:extLst>
              <a:ext uri="{FF2B5EF4-FFF2-40B4-BE49-F238E27FC236}">
                <a16:creationId xmlns:a16="http://schemas.microsoft.com/office/drawing/2014/main" id="{00B3C764-7465-F5C1-9561-5446146F95E5}"/>
              </a:ext>
            </a:extLst>
          </p:cNvPr>
          <p:cNvPicPr>
            <a:picLocks noGrp="1" noChangeAspect="1"/>
          </p:cNvPicPr>
          <p:nvPr>
            <p:ph idx="1"/>
          </p:nvPr>
        </p:nvPicPr>
        <p:blipFill>
          <a:blip r:embed="rId2"/>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9B59116D-4F45-A82F-4CD4-594D93F99CDA}"/>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84796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361C-07CD-D14E-053C-8DD7F1648685}"/>
              </a:ext>
            </a:extLst>
          </p:cNvPr>
          <p:cNvSpPr>
            <a:spLocks noGrp="1"/>
          </p:cNvSpPr>
          <p:nvPr>
            <p:ph type="title"/>
          </p:nvPr>
        </p:nvSpPr>
        <p:spPr/>
        <p:txBody>
          <a:bodyPr/>
          <a:lstStyle/>
          <a:p>
            <a:r>
              <a:rPr lang="en-US" dirty="0">
                <a:solidFill>
                  <a:schemeClr val="bg1"/>
                </a:solidFill>
              </a:rPr>
              <a:t>Sto</a:t>
            </a:r>
            <a:r>
              <a:rPr lang="en-US" dirty="0"/>
              <a:t>ck Prices:  Rates and Recession?</a:t>
            </a:r>
          </a:p>
        </p:txBody>
      </p:sp>
      <p:sp>
        <p:nvSpPr>
          <p:cNvPr id="4" name="Slide Number Placeholder 3">
            <a:extLst>
              <a:ext uri="{FF2B5EF4-FFF2-40B4-BE49-F238E27FC236}">
                <a16:creationId xmlns:a16="http://schemas.microsoft.com/office/drawing/2014/main" id="{EA884DAC-44E6-C6A7-814B-87B6D7DEDA4C}"/>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8" name="Content Placeholder 7">
            <a:extLst>
              <a:ext uri="{FF2B5EF4-FFF2-40B4-BE49-F238E27FC236}">
                <a16:creationId xmlns:a16="http://schemas.microsoft.com/office/drawing/2014/main" id="{D3C0599B-DDBB-6116-CA74-2ACE0EAE9739}"/>
              </a:ext>
            </a:extLst>
          </p:cNvPr>
          <p:cNvPicPr>
            <a:picLocks noGrp="1" noChangeAspect="1"/>
          </p:cNvPicPr>
          <p:nvPr>
            <p:ph idx="1"/>
          </p:nvPr>
        </p:nvPicPr>
        <p:blipFill>
          <a:blip r:embed="rId2"/>
          <a:stretch>
            <a:fillRect/>
          </a:stretch>
        </p:blipFill>
        <p:spPr>
          <a:xfrm>
            <a:off x="838200" y="1583474"/>
            <a:ext cx="10515600" cy="4761570"/>
          </a:xfrm>
        </p:spPr>
      </p:pic>
    </p:spTree>
    <p:extLst>
      <p:ext uri="{BB962C8B-B14F-4D97-AF65-F5344CB8AC3E}">
        <p14:creationId xmlns:p14="http://schemas.microsoft.com/office/powerpoint/2010/main" val="149393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dirty="0">
                <a:solidFill>
                  <a:schemeClr val="lt1"/>
                </a:solidFill>
              </a:rPr>
              <a:t>Infl</a:t>
            </a:r>
            <a:r>
              <a:rPr lang="en-US" dirty="0"/>
              <a:t>ation during the Recovery</a:t>
            </a:r>
            <a:endParaRPr dirty="0"/>
          </a:p>
        </p:txBody>
      </p:sp>
      <p:sp>
        <p:nvSpPr>
          <p:cNvPr id="252" name="Google Shape;252;p36"/>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pic>
        <p:nvPicPr>
          <p:cNvPr id="6" name="Content Placeholder 5">
            <a:extLst>
              <a:ext uri="{FF2B5EF4-FFF2-40B4-BE49-F238E27FC236}">
                <a16:creationId xmlns:a16="http://schemas.microsoft.com/office/drawing/2014/main" id="{729C2992-7668-7399-4D5A-6213E07E33D9}"/>
              </a:ext>
            </a:extLst>
          </p:cNvPr>
          <p:cNvPicPr>
            <a:picLocks noGrp="1" noChangeAspect="1"/>
          </p:cNvPicPr>
          <p:nvPr>
            <p:ph idx="1"/>
          </p:nvPr>
        </p:nvPicPr>
        <p:blipFill>
          <a:blip r:embed="rId3"/>
          <a:stretch>
            <a:fillRect/>
          </a:stretch>
        </p:blipFill>
        <p:spPr>
          <a:xfrm>
            <a:off x="442332" y="1444083"/>
            <a:ext cx="10515600" cy="443882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C29A-38C1-B05A-D6BD-5AC11B87A9ED}"/>
              </a:ext>
            </a:extLst>
          </p:cNvPr>
          <p:cNvSpPr>
            <a:spLocks noGrp="1"/>
          </p:cNvSpPr>
          <p:nvPr>
            <p:ph type="title"/>
          </p:nvPr>
        </p:nvSpPr>
        <p:spPr/>
        <p:txBody>
          <a:bodyPr/>
          <a:lstStyle/>
          <a:p>
            <a:r>
              <a:rPr lang="en-US" dirty="0">
                <a:solidFill>
                  <a:schemeClr val="bg1"/>
                </a:solidFill>
              </a:rPr>
              <a:t>Infl</a:t>
            </a:r>
            <a:r>
              <a:rPr lang="en-US" dirty="0"/>
              <a:t>ation a Closer Look:  Good News</a:t>
            </a:r>
          </a:p>
        </p:txBody>
      </p:sp>
      <p:pic>
        <p:nvPicPr>
          <p:cNvPr id="6" name="Content Placeholder 5">
            <a:extLst>
              <a:ext uri="{FF2B5EF4-FFF2-40B4-BE49-F238E27FC236}">
                <a16:creationId xmlns:a16="http://schemas.microsoft.com/office/drawing/2014/main" id="{925F1FEA-3475-02BF-2682-D7899AC1B0E0}"/>
              </a:ext>
            </a:extLst>
          </p:cNvPr>
          <p:cNvPicPr>
            <a:picLocks noGrp="1" noChangeAspect="1"/>
          </p:cNvPicPr>
          <p:nvPr>
            <p:ph idx="1"/>
          </p:nvPr>
        </p:nvPicPr>
        <p:blipFill>
          <a:blip r:embed="rId2"/>
          <a:stretch>
            <a:fillRect/>
          </a:stretch>
        </p:blipFill>
        <p:spPr>
          <a:xfrm>
            <a:off x="631902" y="1469110"/>
            <a:ext cx="10515600" cy="4468914"/>
          </a:xfrm>
        </p:spPr>
      </p:pic>
      <p:sp>
        <p:nvSpPr>
          <p:cNvPr id="4" name="Slide Number Placeholder 3">
            <a:extLst>
              <a:ext uri="{FF2B5EF4-FFF2-40B4-BE49-F238E27FC236}">
                <a16:creationId xmlns:a16="http://schemas.microsoft.com/office/drawing/2014/main" id="{FF3551FF-4E7A-818B-FEF6-20320C0CBB71}"/>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15605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8B67-6D2E-8DE5-3778-6EA8453BAEEB}"/>
              </a:ext>
            </a:extLst>
          </p:cNvPr>
          <p:cNvSpPr>
            <a:spLocks noGrp="1"/>
          </p:cNvSpPr>
          <p:nvPr>
            <p:ph type="title"/>
          </p:nvPr>
        </p:nvSpPr>
        <p:spPr/>
        <p:txBody>
          <a:bodyPr/>
          <a:lstStyle/>
          <a:p>
            <a:r>
              <a:rPr lang="en-US" dirty="0">
                <a:solidFill>
                  <a:schemeClr val="bg1"/>
                </a:solidFill>
              </a:rPr>
              <a:t>Re</a:t>
            </a:r>
            <a:r>
              <a:rPr lang="en-US" dirty="0"/>
              <a:t>nts Paid and Rents Asked For</a:t>
            </a:r>
          </a:p>
        </p:txBody>
      </p:sp>
      <p:sp>
        <p:nvSpPr>
          <p:cNvPr id="4" name="Slide Number Placeholder 3">
            <a:extLst>
              <a:ext uri="{FF2B5EF4-FFF2-40B4-BE49-F238E27FC236}">
                <a16:creationId xmlns:a16="http://schemas.microsoft.com/office/drawing/2014/main" id="{B7377E21-8E30-6DFE-B93B-90CC227BC4CB}"/>
              </a:ext>
            </a:extLst>
          </p:cNvPr>
          <p:cNvSpPr>
            <a:spLocks noGrp="1"/>
          </p:cNvSpPr>
          <p:nvPr>
            <p:ph type="sldNum" sz="quarter" idx="12"/>
          </p:nvPr>
        </p:nvSpPr>
        <p:spPr/>
        <p:txBody>
          <a:bodyPr/>
          <a:lstStyle/>
          <a:p>
            <a:fld id="{D9F085D5-EC86-4F6A-B501-C1359CB39116}" type="slidenum">
              <a:rPr lang="en-GB" smtClean="0"/>
              <a:t>17</a:t>
            </a:fld>
            <a:endParaRPr lang="en-GB"/>
          </a:p>
        </p:txBody>
      </p:sp>
      <p:graphicFrame>
        <p:nvGraphicFramePr>
          <p:cNvPr id="5" name="Content Placeholder 4">
            <a:extLst>
              <a:ext uri="{FF2B5EF4-FFF2-40B4-BE49-F238E27FC236}">
                <a16:creationId xmlns:a16="http://schemas.microsoft.com/office/drawing/2014/main" id="{70FD12E7-2587-55E8-67A1-9CD0A63DA5D1}"/>
              </a:ext>
            </a:extLst>
          </p:cNvPr>
          <p:cNvGraphicFramePr>
            <a:graphicFrameLocks noGrp="1"/>
          </p:cNvGraphicFramePr>
          <p:nvPr>
            <p:ph idx="1"/>
            <p:extLst>
              <p:ext uri="{D42A27DB-BD31-4B8C-83A1-F6EECF244321}">
                <p14:modId xmlns:p14="http://schemas.microsoft.com/office/powerpoint/2010/main" val="643864020"/>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319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C29A-38C1-B05A-D6BD-5AC11B87A9ED}"/>
              </a:ext>
            </a:extLst>
          </p:cNvPr>
          <p:cNvSpPr>
            <a:spLocks noGrp="1"/>
          </p:cNvSpPr>
          <p:nvPr>
            <p:ph type="title"/>
          </p:nvPr>
        </p:nvSpPr>
        <p:spPr/>
        <p:txBody>
          <a:bodyPr/>
          <a:lstStyle/>
          <a:p>
            <a:r>
              <a:rPr lang="en-US" dirty="0">
                <a:solidFill>
                  <a:schemeClr val="bg1"/>
                </a:solidFill>
              </a:rPr>
              <a:t>Infl</a:t>
            </a:r>
            <a:r>
              <a:rPr lang="en-US" dirty="0"/>
              <a:t>ation a Closer Look:  Troubling News</a:t>
            </a:r>
          </a:p>
        </p:txBody>
      </p:sp>
      <p:sp>
        <p:nvSpPr>
          <p:cNvPr id="4" name="Slide Number Placeholder 3">
            <a:extLst>
              <a:ext uri="{FF2B5EF4-FFF2-40B4-BE49-F238E27FC236}">
                <a16:creationId xmlns:a16="http://schemas.microsoft.com/office/drawing/2014/main" id="{FF3551FF-4E7A-818B-FEF6-20320C0CBB71}"/>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8" name="Content Placeholder 7">
            <a:extLst>
              <a:ext uri="{FF2B5EF4-FFF2-40B4-BE49-F238E27FC236}">
                <a16:creationId xmlns:a16="http://schemas.microsoft.com/office/drawing/2014/main" id="{CFF3FD3A-F452-29B7-8855-52FB9D83A1B5}"/>
              </a:ext>
            </a:extLst>
          </p:cNvPr>
          <p:cNvPicPr>
            <a:picLocks noGrp="1" noChangeAspect="1"/>
          </p:cNvPicPr>
          <p:nvPr>
            <p:ph idx="1"/>
          </p:nvPr>
        </p:nvPicPr>
        <p:blipFill>
          <a:blip r:embed="rId2"/>
          <a:stretch>
            <a:fillRect/>
          </a:stretch>
        </p:blipFill>
        <p:spPr>
          <a:xfrm>
            <a:off x="838200" y="1566746"/>
            <a:ext cx="10515600" cy="4422102"/>
          </a:xfrm>
        </p:spPr>
      </p:pic>
    </p:spTree>
    <p:extLst>
      <p:ext uri="{BB962C8B-B14F-4D97-AF65-F5344CB8AC3E}">
        <p14:creationId xmlns:p14="http://schemas.microsoft.com/office/powerpoint/2010/main" val="407389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64AA-7875-0E67-03CB-3CA0C45020A5}"/>
              </a:ext>
            </a:extLst>
          </p:cNvPr>
          <p:cNvSpPr>
            <a:spLocks noGrp="1"/>
          </p:cNvSpPr>
          <p:nvPr>
            <p:ph type="title"/>
          </p:nvPr>
        </p:nvSpPr>
        <p:spPr/>
        <p:txBody>
          <a:bodyPr/>
          <a:lstStyle/>
          <a:p>
            <a:r>
              <a:rPr lang="en-US" dirty="0">
                <a:solidFill>
                  <a:schemeClr val="bg1"/>
                </a:solidFill>
              </a:rPr>
              <a:t>Wh</a:t>
            </a:r>
            <a:r>
              <a:rPr lang="en-US" dirty="0"/>
              <a:t>at is Happening to Wages?</a:t>
            </a:r>
          </a:p>
        </p:txBody>
      </p:sp>
      <p:sp>
        <p:nvSpPr>
          <p:cNvPr id="4" name="Slide Number Placeholder 3">
            <a:extLst>
              <a:ext uri="{FF2B5EF4-FFF2-40B4-BE49-F238E27FC236}">
                <a16:creationId xmlns:a16="http://schemas.microsoft.com/office/drawing/2014/main" id="{56AFCB5E-AD36-79F4-CCFC-F56CDC9C2DFB}"/>
              </a:ext>
            </a:extLst>
          </p:cNvPr>
          <p:cNvSpPr>
            <a:spLocks noGrp="1"/>
          </p:cNvSpPr>
          <p:nvPr>
            <p:ph type="sldNum" sz="quarter" idx="12"/>
          </p:nvPr>
        </p:nvSpPr>
        <p:spPr/>
        <p:txBody>
          <a:bodyPr/>
          <a:lstStyle/>
          <a:p>
            <a:fld id="{D9F085D5-EC86-4F6A-B501-C1359CB39116}" type="slidenum">
              <a:rPr lang="en-GB" smtClean="0"/>
              <a:t>19</a:t>
            </a:fld>
            <a:endParaRPr lang="en-GB"/>
          </a:p>
        </p:txBody>
      </p:sp>
      <p:graphicFrame>
        <p:nvGraphicFramePr>
          <p:cNvPr id="5" name="Content Placeholder 4">
            <a:extLst>
              <a:ext uri="{FF2B5EF4-FFF2-40B4-BE49-F238E27FC236}">
                <a16:creationId xmlns:a16="http://schemas.microsoft.com/office/drawing/2014/main" id="{C78686E6-BEA0-C376-0B59-BDB6F94677FF}"/>
              </a:ext>
            </a:extLst>
          </p:cNvPr>
          <p:cNvGraphicFramePr>
            <a:graphicFrameLocks noGrp="1"/>
          </p:cNvGraphicFramePr>
          <p:nvPr>
            <p:ph idx="1"/>
            <p:extLst>
              <p:ext uri="{D42A27DB-BD31-4B8C-83A1-F6EECF244321}">
                <p14:modId xmlns:p14="http://schemas.microsoft.com/office/powerpoint/2010/main" val="3970316785"/>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938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Wh</a:t>
            </a:r>
            <a:r>
              <a:rPr lang="en-US"/>
              <a:t>ere we Stand</a:t>
            </a:r>
            <a:endParaRPr/>
          </a:p>
        </p:txBody>
      </p:sp>
      <p:sp>
        <p:nvSpPr>
          <p:cNvPr id="378" name="Google Shape;378;p51"/>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C4C88"/>
              </a:buClr>
              <a:buSzPts val="2800"/>
              <a:buChar char="•"/>
            </a:pPr>
            <a:r>
              <a:rPr lang="en-US" dirty="0"/>
              <a:t>The ARP was probably too big, but helped many poor families, and the Fed was aware of the size of the stimulus.</a:t>
            </a:r>
          </a:p>
          <a:p>
            <a:pPr>
              <a:spcBef>
                <a:spcPts val="0"/>
              </a:spcBef>
              <a:buClr>
                <a:srgbClr val="0C4C88"/>
              </a:buClr>
              <a:buSzPts val="2800"/>
            </a:pPr>
            <a:r>
              <a:rPr lang="en-US" dirty="0"/>
              <a:t>Monetary policy was too easy for too long, but since March of last years has been much more restrictive.</a:t>
            </a:r>
          </a:p>
          <a:p>
            <a:pPr>
              <a:spcBef>
                <a:spcPts val="0"/>
              </a:spcBef>
              <a:buClr>
                <a:srgbClr val="0C4C88"/>
              </a:buClr>
              <a:buSzPts val="2800"/>
            </a:pPr>
            <a:r>
              <a:rPr lang="en-US" dirty="0"/>
              <a:t>Yes, there were supply chain issues that temporarily raised inflation, but there was too much total spending.</a:t>
            </a:r>
            <a:endParaRPr dirty="0"/>
          </a:p>
          <a:p>
            <a:pPr marL="0" lvl="0" indent="0" algn="l" rtl="0">
              <a:lnSpc>
                <a:spcPct val="90000"/>
              </a:lnSpc>
              <a:spcBef>
                <a:spcPts val="1000"/>
              </a:spcBef>
              <a:spcAft>
                <a:spcPts val="0"/>
              </a:spcAft>
              <a:buClr>
                <a:srgbClr val="0C4C88"/>
              </a:buClr>
              <a:buSzPts val="2800"/>
              <a:buNone/>
            </a:pPr>
            <a:r>
              <a:rPr lang="en-US" dirty="0"/>
              <a:t>So, where are we headed?</a:t>
            </a:r>
            <a:endParaRPr dirty="0"/>
          </a:p>
          <a:p>
            <a:pPr marL="0" lvl="0" indent="0" algn="l" rtl="0">
              <a:lnSpc>
                <a:spcPct val="90000"/>
              </a:lnSpc>
              <a:spcBef>
                <a:spcPts val="1000"/>
              </a:spcBef>
              <a:spcAft>
                <a:spcPts val="0"/>
              </a:spcAft>
              <a:buClr>
                <a:srgbClr val="0C4C88"/>
              </a:buClr>
              <a:buSzPts val="2800"/>
              <a:buNone/>
            </a:pPr>
            <a:endParaRPr dirty="0"/>
          </a:p>
        </p:txBody>
      </p:sp>
      <p:sp>
        <p:nvSpPr>
          <p:cNvPr id="379" name="Google Shape;379;p51"/>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animEffect transition="in" filter="fade">
                                      <p:cBhvr>
                                        <p:cTn id="7" dur="500"/>
                                        <p:tgtEl>
                                          <p:spTgt spid="3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
                                            <p:txEl>
                                              <p:pRg st="1" end="1"/>
                                            </p:txEl>
                                          </p:spTgt>
                                        </p:tgtEl>
                                        <p:attrNameLst>
                                          <p:attrName>style.visibility</p:attrName>
                                        </p:attrNameLst>
                                      </p:cBhvr>
                                      <p:to>
                                        <p:strVal val="visible"/>
                                      </p:to>
                                    </p:set>
                                    <p:animEffect transition="in" filter="fade">
                                      <p:cBhvr>
                                        <p:cTn id="12" dur="500"/>
                                        <p:tgtEl>
                                          <p:spTgt spid="3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
                                            <p:txEl>
                                              <p:pRg st="2" end="2"/>
                                            </p:txEl>
                                          </p:spTgt>
                                        </p:tgtEl>
                                        <p:attrNameLst>
                                          <p:attrName>style.visibility</p:attrName>
                                        </p:attrNameLst>
                                      </p:cBhvr>
                                      <p:to>
                                        <p:strVal val="visible"/>
                                      </p:to>
                                    </p:set>
                                    <p:animEffect transition="in" filter="fade">
                                      <p:cBhvr>
                                        <p:cTn id="17" dur="500"/>
                                        <p:tgtEl>
                                          <p:spTgt spid="3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
                                            <p:txEl>
                                              <p:pRg st="3" end="3"/>
                                            </p:txEl>
                                          </p:spTgt>
                                        </p:tgtEl>
                                        <p:attrNameLst>
                                          <p:attrName>style.visibility</p:attrName>
                                        </p:attrNameLst>
                                      </p:cBhvr>
                                      <p:to>
                                        <p:strVal val="visible"/>
                                      </p:to>
                                    </p:set>
                                    <p:animEffect transition="in" filter="fade">
                                      <p:cBhvr>
                                        <p:cTn id="22" dur="500"/>
                                        <p:tgtEl>
                                          <p:spTgt spid="3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DD93-1677-9144-952C-209F53ACDC41}"/>
              </a:ext>
            </a:extLst>
          </p:cNvPr>
          <p:cNvSpPr>
            <a:spLocks noGrp="1"/>
          </p:cNvSpPr>
          <p:nvPr>
            <p:ph type="title"/>
          </p:nvPr>
        </p:nvSpPr>
        <p:spPr/>
        <p:txBody>
          <a:bodyPr/>
          <a:lstStyle/>
          <a:p>
            <a:r>
              <a:rPr lang="en-US" dirty="0">
                <a:solidFill>
                  <a:schemeClr val="bg1"/>
                </a:solidFill>
              </a:rPr>
              <a:t>Wh</a:t>
            </a:r>
            <a:r>
              <a:rPr lang="en-US" dirty="0"/>
              <a:t>at about the “R” Word?</a:t>
            </a:r>
          </a:p>
        </p:txBody>
      </p:sp>
      <p:pic>
        <p:nvPicPr>
          <p:cNvPr id="6" name="Content Placeholder 5">
            <a:extLst>
              <a:ext uri="{FF2B5EF4-FFF2-40B4-BE49-F238E27FC236}">
                <a16:creationId xmlns:a16="http://schemas.microsoft.com/office/drawing/2014/main" id="{31608072-EE65-E8F0-3B60-D0354E017D67}"/>
              </a:ext>
            </a:extLst>
          </p:cNvPr>
          <p:cNvPicPr>
            <a:picLocks noGrp="1" noChangeAspect="1"/>
          </p:cNvPicPr>
          <p:nvPr>
            <p:ph idx="1"/>
          </p:nvPr>
        </p:nvPicPr>
        <p:blipFill>
          <a:blip r:embed="rId2"/>
          <a:stretch>
            <a:fillRect/>
          </a:stretch>
        </p:blipFill>
        <p:spPr>
          <a:xfrm>
            <a:off x="1338147" y="1271240"/>
            <a:ext cx="5542155" cy="4722540"/>
          </a:xfrm>
        </p:spPr>
      </p:pic>
      <p:sp>
        <p:nvSpPr>
          <p:cNvPr id="4" name="Slide Number Placeholder 3">
            <a:extLst>
              <a:ext uri="{FF2B5EF4-FFF2-40B4-BE49-F238E27FC236}">
                <a16:creationId xmlns:a16="http://schemas.microsoft.com/office/drawing/2014/main" id="{950124C8-E963-9C63-D835-F20D94FAE716}"/>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7" name="TextBox 6">
            <a:extLst>
              <a:ext uri="{FF2B5EF4-FFF2-40B4-BE49-F238E27FC236}">
                <a16:creationId xmlns:a16="http://schemas.microsoft.com/office/drawing/2014/main" id="{C586AE31-5820-C0BA-F3D4-E6A159F2EE78}"/>
              </a:ext>
            </a:extLst>
          </p:cNvPr>
          <p:cNvSpPr txBox="1"/>
          <p:nvPr/>
        </p:nvSpPr>
        <p:spPr>
          <a:xfrm>
            <a:off x="7805854" y="2185639"/>
            <a:ext cx="3389970" cy="1077218"/>
          </a:xfrm>
          <a:prstGeom prst="rect">
            <a:avLst/>
          </a:prstGeom>
          <a:noFill/>
        </p:spPr>
        <p:txBody>
          <a:bodyPr wrap="square" rtlCol="0">
            <a:spAutoFit/>
          </a:bodyPr>
          <a:lstStyle/>
          <a:p>
            <a:r>
              <a:rPr lang="en-US" sz="3200" dirty="0"/>
              <a:t>Latest Observation, 10/2022:  </a:t>
            </a:r>
            <a:r>
              <a:rPr lang="en-US" sz="3200" dirty="0">
                <a:solidFill>
                  <a:srgbClr val="FF0000"/>
                </a:solidFill>
              </a:rPr>
              <a:t>63%</a:t>
            </a:r>
          </a:p>
        </p:txBody>
      </p:sp>
      <p:sp>
        <p:nvSpPr>
          <p:cNvPr id="3" name="TextBox 2">
            <a:extLst>
              <a:ext uri="{FF2B5EF4-FFF2-40B4-BE49-F238E27FC236}">
                <a16:creationId xmlns:a16="http://schemas.microsoft.com/office/drawing/2014/main" id="{15AB5687-FC4A-57E5-F8FB-BC27ABD3A905}"/>
              </a:ext>
            </a:extLst>
          </p:cNvPr>
          <p:cNvSpPr txBox="1"/>
          <p:nvPr/>
        </p:nvSpPr>
        <p:spPr>
          <a:xfrm>
            <a:off x="7903534" y="5959075"/>
            <a:ext cx="2651051" cy="369332"/>
          </a:xfrm>
          <a:prstGeom prst="rect">
            <a:avLst/>
          </a:prstGeom>
          <a:noFill/>
        </p:spPr>
        <p:txBody>
          <a:bodyPr wrap="square" rtlCol="0">
            <a:spAutoFit/>
          </a:bodyPr>
          <a:lstStyle/>
          <a:p>
            <a:r>
              <a:rPr lang="en-US" dirty="0"/>
              <a:t>Source </a:t>
            </a:r>
            <a:r>
              <a:rPr lang="en-US" i="1" dirty="0"/>
              <a:t>Wall Street Journal</a:t>
            </a:r>
            <a:endParaRPr lang="en-US" dirty="0"/>
          </a:p>
        </p:txBody>
      </p:sp>
    </p:spTree>
    <p:extLst>
      <p:ext uri="{BB962C8B-B14F-4D97-AF65-F5344CB8AC3E}">
        <p14:creationId xmlns:p14="http://schemas.microsoft.com/office/powerpoint/2010/main" val="50564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67F0-DE3F-C4DF-E260-0E50C8ABAA67}"/>
              </a:ext>
            </a:extLst>
          </p:cNvPr>
          <p:cNvSpPr>
            <a:spLocks noGrp="1"/>
          </p:cNvSpPr>
          <p:nvPr>
            <p:ph type="title"/>
          </p:nvPr>
        </p:nvSpPr>
        <p:spPr/>
        <p:txBody>
          <a:bodyPr/>
          <a:lstStyle/>
          <a:p>
            <a:r>
              <a:rPr lang="en-US" dirty="0">
                <a:solidFill>
                  <a:schemeClr val="bg1"/>
                </a:solidFill>
              </a:rPr>
              <a:t>Pro</a:t>
            </a:r>
            <a:r>
              <a:rPr lang="en-US" dirty="0"/>
              <a:t>spects for Consumer Spending?</a:t>
            </a:r>
          </a:p>
        </p:txBody>
      </p:sp>
      <p:sp>
        <p:nvSpPr>
          <p:cNvPr id="4" name="Slide Number Placeholder 3">
            <a:extLst>
              <a:ext uri="{FF2B5EF4-FFF2-40B4-BE49-F238E27FC236}">
                <a16:creationId xmlns:a16="http://schemas.microsoft.com/office/drawing/2014/main" id="{622DCD93-15FA-107D-0221-CFEAD0B0B5C1}"/>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6146" name="Picture 2">
            <a:extLst>
              <a:ext uri="{FF2B5EF4-FFF2-40B4-BE49-F238E27FC236}">
                <a16:creationId xmlns:a16="http://schemas.microsoft.com/office/drawing/2014/main" id="{F3916110-563B-5269-FC36-9F71DDAE1F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3961" y="1570038"/>
            <a:ext cx="5127911" cy="4351337"/>
          </a:xfrm>
          <a:prstGeom prst="rect">
            <a:avLst/>
          </a:prstGeom>
          <a:noFill/>
          <a:extLst>
            <a:ext uri="{909E8E84-426E-40DD-AFC4-6F175D3DCCD1}">
              <a14:hiddenFill xmlns:a14="http://schemas.microsoft.com/office/drawing/2010/main">
                <a:solidFill>
                  <a:srgbClr val="FFFFFF"/>
                </a:solidFill>
              </a14:hiddenFill>
            </a:ext>
          </a:extLst>
        </p:spPr>
      </p:pic>
      <p:pic>
        <p:nvPicPr>
          <p:cNvPr id="5" name="FRED Graph Chart" descr="FRED Graph">
            <a:extLst>
              <a:ext uri="{FF2B5EF4-FFF2-40B4-BE49-F238E27FC236}">
                <a16:creationId xmlns:a16="http://schemas.microsoft.com/office/drawing/2014/main" id="{5C9910ED-A553-D9E7-2E5A-EC0C00C4B310}"/>
              </a:ext>
            </a:extLst>
          </p:cNvPr>
          <p:cNvPicPr>
            <a:picLocks noChangeAspect="1"/>
          </p:cNvPicPr>
          <p:nvPr/>
        </p:nvPicPr>
        <p:blipFill>
          <a:blip r:embed="rId4"/>
          <a:stretch>
            <a:fillRect/>
          </a:stretch>
        </p:blipFill>
        <p:spPr>
          <a:xfrm>
            <a:off x="5825834" y="1576966"/>
            <a:ext cx="5862205" cy="4716462"/>
          </a:xfrm>
          <a:prstGeom prst="rect">
            <a:avLst/>
          </a:prstGeom>
        </p:spPr>
      </p:pic>
      <p:cxnSp>
        <p:nvCxnSpPr>
          <p:cNvPr id="7" name="Straight Connector 6">
            <a:extLst>
              <a:ext uri="{FF2B5EF4-FFF2-40B4-BE49-F238E27FC236}">
                <a16:creationId xmlns:a16="http://schemas.microsoft.com/office/drawing/2014/main" id="{7424C888-430B-AAD9-4A30-C05D64714C93}"/>
              </a:ext>
            </a:extLst>
          </p:cNvPr>
          <p:cNvCxnSpPr/>
          <p:nvPr/>
        </p:nvCxnSpPr>
        <p:spPr>
          <a:xfrm flipV="1">
            <a:off x="7058891" y="1981200"/>
            <a:ext cx="4294908" cy="25215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2DB494-1841-B3F9-59D0-9C0C22FF9406}"/>
              </a:ext>
            </a:extLst>
          </p:cNvPr>
          <p:cNvSpPr txBox="1"/>
          <p:nvPr/>
        </p:nvSpPr>
        <p:spPr>
          <a:xfrm>
            <a:off x="3189249" y="5921375"/>
            <a:ext cx="2636585" cy="369332"/>
          </a:xfrm>
          <a:prstGeom prst="rect">
            <a:avLst/>
          </a:prstGeom>
          <a:noFill/>
        </p:spPr>
        <p:txBody>
          <a:bodyPr wrap="square" rtlCol="0">
            <a:spAutoFit/>
          </a:bodyPr>
          <a:lstStyle/>
          <a:p>
            <a:r>
              <a:rPr lang="en-US" dirty="0"/>
              <a:t>Deutsche Bank Research</a:t>
            </a:r>
          </a:p>
        </p:txBody>
      </p:sp>
      <p:sp>
        <p:nvSpPr>
          <p:cNvPr id="9" name="TextBox 8">
            <a:extLst>
              <a:ext uri="{FF2B5EF4-FFF2-40B4-BE49-F238E27FC236}">
                <a16:creationId xmlns:a16="http://schemas.microsoft.com/office/drawing/2014/main" id="{223CACB1-1702-14BD-F584-1F3AA5DD4C0F}"/>
              </a:ext>
            </a:extLst>
          </p:cNvPr>
          <p:cNvSpPr txBox="1"/>
          <p:nvPr/>
        </p:nvSpPr>
        <p:spPr>
          <a:xfrm>
            <a:off x="6864929" y="1988635"/>
            <a:ext cx="3315630" cy="584775"/>
          </a:xfrm>
          <a:prstGeom prst="rect">
            <a:avLst/>
          </a:prstGeom>
          <a:noFill/>
        </p:spPr>
        <p:txBody>
          <a:bodyPr wrap="square" rtlCol="0">
            <a:spAutoFit/>
          </a:bodyPr>
          <a:lstStyle/>
          <a:p>
            <a:r>
              <a:rPr lang="en-US" sz="3200" dirty="0"/>
              <a:t>Credit Card Debt</a:t>
            </a:r>
          </a:p>
        </p:txBody>
      </p:sp>
    </p:spTree>
    <p:extLst>
      <p:ext uri="{BB962C8B-B14F-4D97-AF65-F5344CB8AC3E}">
        <p14:creationId xmlns:p14="http://schemas.microsoft.com/office/powerpoint/2010/main" val="56452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07B7-23DE-9DB8-9084-0CC03E51B279}"/>
              </a:ext>
            </a:extLst>
          </p:cNvPr>
          <p:cNvSpPr>
            <a:spLocks noGrp="1"/>
          </p:cNvSpPr>
          <p:nvPr>
            <p:ph type="title"/>
          </p:nvPr>
        </p:nvSpPr>
        <p:spPr/>
        <p:txBody>
          <a:bodyPr/>
          <a:lstStyle/>
          <a:p>
            <a:r>
              <a:rPr lang="en-US" dirty="0">
                <a:solidFill>
                  <a:schemeClr val="bg1"/>
                </a:solidFill>
              </a:rPr>
              <a:t>Pro</a:t>
            </a:r>
            <a:r>
              <a:rPr lang="en-US" dirty="0"/>
              <a:t>spects for Inflation: Some Other Good News</a:t>
            </a:r>
          </a:p>
        </p:txBody>
      </p:sp>
      <p:sp>
        <p:nvSpPr>
          <p:cNvPr id="4" name="Slide Number Placeholder 3">
            <a:extLst>
              <a:ext uri="{FF2B5EF4-FFF2-40B4-BE49-F238E27FC236}">
                <a16:creationId xmlns:a16="http://schemas.microsoft.com/office/drawing/2014/main" id="{4A48B511-4339-0F2F-3F5F-3E998A08D3EE}"/>
              </a:ext>
            </a:extLst>
          </p:cNvPr>
          <p:cNvSpPr>
            <a:spLocks noGrp="1"/>
          </p:cNvSpPr>
          <p:nvPr>
            <p:ph type="sldNum" sz="quarter" idx="12"/>
          </p:nvPr>
        </p:nvSpPr>
        <p:spPr/>
        <p:txBody>
          <a:bodyPr/>
          <a:lstStyle/>
          <a:p>
            <a:fld id="{D9F085D5-EC86-4F6A-B501-C1359CB39116}" type="slidenum">
              <a:rPr lang="en-GB" smtClean="0"/>
              <a:t>23</a:t>
            </a:fld>
            <a:endParaRPr lang="en-GB"/>
          </a:p>
        </p:txBody>
      </p:sp>
      <p:graphicFrame>
        <p:nvGraphicFramePr>
          <p:cNvPr id="5" name="Content Placeholder 4">
            <a:extLst>
              <a:ext uri="{FF2B5EF4-FFF2-40B4-BE49-F238E27FC236}">
                <a16:creationId xmlns:a16="http://schemas.microsoft.com/office/drawing/2014/main" id="{44A91951-AA4F-2E4D-B2C7-C0E9585049D2}"/>
              </a:ext>
            </a:extLst>
          </p:cNvPr>
          <p:cNvGraphicFramePr>
            <a:graphicFrameLocks noGrp="1"/>
          </p:cNvGraphicFramePr>
          <p:nvPr>
            <p:ph idx="1"/>
            <p:extLst>
              <p:ext uri="{D42A27DB-BD31-4B8C-83A1-F6EECF244321}">
                <p14:modId xmlns:p14="http://schemas.microsoft.com/office/powerpoint/2010/main" val="4264457499"/>
              </p:ext>
            </p:extLst>
          </p:nvPr>
        </p:nvGraphicFramePr>
        <p:xfrm>
          <a:off x="838200" y="1260088"/>
          <a:ext cx="10515600" cy="4839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808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AD03-FE50-9AF2-863B-2E994A62D1BE}"/>
              </a:ext>
            </a:extLst>
          </p:cNvPr>
          <p:cNvSpPr>
            <a:spLocks noGrp="1"/>
          </p:cNvSpPr>
          <p:nvPr>
            <p:ph type="title"/>
          </p:nvPr>
        </p:nvSpPr>
        <p:spPr/>
        <p:txBody>
          <a:bodyPr/>
          <a:lstStyle/>
          <a:p>
            <a:r>
              <a:rPr lang="en-US" dirty="0">
                <a:solidFill>
                  <a:schemeClr val="bg1"/>
                </a:solidFill>
              </a:rPr>
              <a:t>Tro</a:t>
            </a:r>
            <a:r>
              <a:rPr lang="en-US" dirty="0">
                <a:solidFill>
                  <a:schemeClr val="accent5">
                    <a:lumMod val="50000"/>
                  </a:schemeClr>
                </a:solidFill>
              </a:rPr>
              <a:t>ubling Signs:  Inflation Expectations</a:t>
            </a:r>
            <a:endParaRPr lang="en-US" dirty="0"/>
          </a:p>
        </p:txBody>
      </p:sp>
      <p:sp>
        <p:nvSpPr>
          <p:cNvPr id="4" name="Slide Number Placeholder 3">
            <a:extLst>
              <a:ext uri="{FF2B5EF4-FFF2-40B4-BE49-F238E27FC236}">
                <a16:creationId xmlns:a16="http://schemas.microsoft.com/office/drawing/2014/main" id="{0AD659B6-3A9F-910D-780C-F575777013D6}"/>
              </a:ext>
            </a:extLst>
          </p:cNvPr>
          <p:cNvSpPr>
            <a:spLocks noGrp="1"/>
          </p:cNvSpPr>
          <p:nvPr>
            <p:ph type="sldNum" sz="quarter" idx="12"/>
          </p:nvPr>
        </p:nvSpPr>
        <p:spPr/>
        <p:txBody>
          <a:bodyPr/>
          <a:lstStyle/>
          <a:p>
            <a:fld id="{D9F085D5-EC86-4F6A-B501-C1359CB39116}" type="slidenum">
              <a:rPr lang="en-GB" smtClean="0"/>
              <a:t>24</a:t>
            </a:fld>
            <a:endParaRPr lang="en-GB"/>
          </a:p>
        </p:txBody>
      </p:sp>
      <p:graphicFrame>
        <p:nvGraphicFramePr>
          <p:cNvPr id="5" name="Content Placeholder 4">
            <a:extLst>
              <a:ext uri="{FF2B5EF4-FFF2-40B4-BE49-F238E27FC236}">
                <a16:creationId xmlns:a16="http://schemas.microsoft.com/office/drawing/2014/main" id="{797B3B69-0C1D-69CB-EF9F-E4456E3B7C95}"/>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AACEB57-18B9-86E5-987D-ED2B5E7A23DC}"/>
              </a:ext>
            </a:extLst>
          </p:cNvPr>
          <p:cNvSpPr txBox="1"/>
          <p:nvPr/>
        </p:nvSpPr>
        <p:spPr>
          <a:xfrm>
            <a:off x="7639098" y="6042861"/>
            <a:ext cx="4376853" cy="369332"/>
          </a:xfrm>
          <a:prstGeom prst="rect">
            <a:avLst/>
          </a:prstGeom>
          <a:noFill/>
        </p:spPr>
        <p:txBody>
          <a:bodyPr wrap="square" rtlCol="0">
            <a:spAutoFit/>
          </a:bodyPr>
          <a:lstStyle/>
          <a:p>
            <a:r>
              <a:rPr lang="en-US" dirty="0"/>
              <a:t>Source:  Federal Reserve of Philadelphia</a:t>
            </a:r>
          </a:p>
        </p:txBody>
      </p:sp>
    </p:spTree>
    <p:extLst>
      <p:ext uri="{BB962C8B-B14F-4D97-AF65-F5344CB8AC3E}">
        <p14:creationId xmlns:p14="http://schemas.microsoft.com/office/powerpoint/2010/main" val="122504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F243-D51B-3A69-CA1F-AA3AB281E70E}"/>
              </a:ext>
            </a:extLst>
          </p:cNvPr>
          <p:cNvSpPr>
            <a:spLocks noGrp="1"/>
          </p:cNvSpPr>
          <p:nvPr>
            <p:ph type="title"/>
          </p:nvPr>
        </p:nvSpPr>
        <p:spPr/>
        <p:txBody>
          <a:bodyPr/>
          <a:lstStyle/>
          <a:p>
            <a:r>
              <a:rPr lang="en-US" dirty="0">
                <a:solidFill>
                  <a:schemeClr val="bg1"/>
                </a:solidFill>
              </a:rPr>
              <a:t>Thi</a:t>
            </a:r>
            <a:r>
              <a:rPr lang="en-US" dirty="0">
                <a:solidFill>
                  <a:schemeClr val="accent1">
                    <a:lumMod val="50000"/>
                  </a:schemeClr>
                </a:solidFill>
              </a:rPr>
              <a:t>ngs have changed at the Fed</a:t>
            </a:r>
            <a:endParaRPr lang="en-US" dirty="0"/>
          </a:p>
        </p:txBody>
      </p:sp>
      <p:sp>
        <p:nvSpPr>
          <p:cNvPr id="3" name="Content Placeholder 2">
            <a:extLst>
              <a:ext uri="{FF2B5EF4-FFF2-40B4-BE49-F238E27FC236}">
                <a16:creationId xmlns:a16="http://schemas.microsoft.com/office/drawing/2014/main" id="{3A1278D7-3685-E0F4-AD26-26FA632AA467}"/>
              </a:ext>
            </a:extLst>
          </p:cNvPr>
          <p:cNvSpPr>
            <a:spLocks noGrp="1"/>
          </p:cNvSpPr>
          <p:nvPr>
            <p:ph idx="1"/>
          </p:nvPr>
        </p:nvSpPr>
        <p:spPr/>
        <p:txBody>
          <a:bodyPr>
            <a:normAutofit lnSpcReduction="10000"/>
          </a:bodyPr>
          <a:lstStyle/>
          <a:p>
            <a:pPr marL="0" indent="0" algn="l">
              <a:buNone/>
            </a:pPr>
            <a:r>
              <a:rPr lang="en-US" sz="2400" b="0" dirty="0">
                <a:solidFill>
                  <a:srgbClr val="000000"/>
                </a:solidFill>
                <a:latin typeface="Arial" panose="020B0604020202020204" pitchFamily="34" charset="0"/>
                <a:cs typeface="Arial" panose="020B0604020202020204" pitchFamily="34" charset="0"/>
              </a:rPr>
              <a:t>Jerome Powell, Fed Chair</a:t>
            </a:r>
          </a:p>
          <a:p>
            <a:pPr marL="0" indent="0" algn="l">
              <a:buNone/>
            </a:pPr>
            <a:r>
              <a:rPr lang="en-US" sz="2400" b="0" dirty="0">
                <a:solidFill>
                  <a:srgbClr val="000000"/>
                </a:solidFill>
                <a:latin typeface="Arial" panose="020B0604020202020204" pitchFamily="34" charset="0"/>
                <a:cs typeface="Arial" panose="020B0604020202020204" pitchFamily="34" charset="0"/>
              </a:rPr>
              <a:t>February 10, 2021:  </a:t>
            </a:r>
            <a:r>
              <a:rPr lang="en-US" b="0" dirty="0"/>
              <a:t>we will not tighten monetary policy solely in response to a strong labor market. .. [F]</a:t>
            </a:r>
            <a:r>
              <a:rPr lang="en-US" b="0" dirty="0" err="1"/>
              <a:t>ollowing</a:t>
            </a:r>
            <a:r>
              <a:rPr lang="en-US" b="0" dirty="0"/>
              <a:t> periods when inflation has been running persistently below 2 percent, appropriate monetary policy will likely aim to achieve inflation moderately above 2 percent for some time </a:t>
            </a:r>
          </a:p>
          <a:p>
            <a:pPr marL="0" indent="0">
              <a:buNone/>
            </a:pPr>
            <a:r>
              <a:rPr lang="en-US" sz="2400" b="0" i="0" u="none" strike="noStrike" baseline="0" dirty="0">
                <a:solidFill>
                  <a:srgbClr val="000000"/>
                </a:solidFill>
                <a:latin typeface="Arial" panose="020B0604020202020204" pitchFamily="34" charset="0"/>
                <a:cs typeface="Arial" panose="020B0604020202020204" pitchFamily="34" charset="0"/>
              </a:rPr>
              <a:t>December 14, 2022: </a:t>
            </a:r>
            <a:r>
              <a:rPr lang="en-US" b="0" dirty="0"/>
              <a:t>Price stability is the bedrock of a healthy economy and provides the public with immeasurable benefits over time... But restoring price stability when inflation is high can require measures that are not popular in the short term as we raise interest rates to slow the economy.</a:t>
            </a:r>
            <a:endParaRPr lang="en-US" sz="2400" b="0" i="0" u="none" strike="noStrike" baseline="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94E9789-7AD4-B365-3240-98319AD815D4}"/>
              </a:ext>
            </a:extLst>
          </p:cNvPr>
          <p:cNvSpPr>
            <a:spLocks noGrp="1"/>
          </p:cNvSpPr>
          <p:nvPr>
            <p:ph type="sldNum" sz="quarter" idx="12"/>
          </p:nvPr>
        </p:nvSpPr>
        <p:spPr/>
        <p:txBody>
          <a:bodyPr/>
          <a:lstStyle/>
          <a:p>
            <a:fld id="{D9F085D5-EC86-4F6A-B501-C1359CB39116}" type="slidenum">
              <a:rPr lang="en-GB" smtClean="0"/>
              <a:t>25</a:t>
            </a:fld>
            <a:endParaRPr lang="en-GB" dirty="0"/>
          </a:p>
        </p:txBody>
      </p:sp>
    </p:spTree>
    <p:extLst>
      <p:ext uri="{BB962C8B-B14F-4D97-AF65-F5344CB8AC3E}">
        <p14:creationId xmlns:p14="http://schemas.microsoft.com/office/powerpoint/2010/main" val="34051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1B23-C1AA-DC1B-A9F2-7F0489551548}"/>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Will the Fed Do?</a:t>
            </a:r>
          </a:p>
        </p:txBody>
      </p:sp>
      <p:sp>
        <p:nvSpPr>
          <p:cNvPr id="4" name="Slide Number Placeholder 3">
            <a:extLst>
              <a:ext uri="{FF2B5EF4-FFF2-40B4-BE49-F238E27FC236}">
                <a16:creationId xmlns:a16="http://schemas.microsoft.com/office/drawing/2014/main" id="{60416F82-B69E-0DB2-539F-1545DFBC758A}"/>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8" name="Content Placeholder 7">
            <a:extLst>
              <a:ext uri="{FF2B5EF4-FFF2-40B4-BE49-F238E27FC236}">
                <a16:creationId xmlns:a16="http://schemas.microsoft.com/office/drawing/2014/main" id="{6758FA36-D9AD-A49A-BC47-840A3B86C434}"/>
              </a:ext>
            </a:extLst>
          </p:cNvPr>
          <p:cNvPicPr>
            <a:picLocks noGrp="1" noChangeAspect="1"/>
          </p:cNvPicPr>
          <p:nvPr>
            <p:ph idx="1"/>
          </p:nvPr>
        </p:nvPicPr>
        <p:blipFill>
          <a:blip r:embed="rId2"/>
          <a:stretch>
            <a:fillRect/>
          </a:stretch>
        </p:blipFill>
        <p:spPr>
          <a:xfrm>
            <a:off x="5442727" y="1491887"/>
            <a:ext cx="4488362" cy="4663440"/>
          </a:xfrm>
        </p:spPr>
      </p:pic>
      <p:sp>
        <p:nvSpPr>
          <p:cNvPr id="9" name="TextBox 8">
            <a:extLst>
              <a:ext uri="{FF2B5EF4-FFF2-40B4-BE49-F238E27FC236}">
                <a16:creationId xmlns:a16="http://schemas.microsoft.com/office/drawing/2014/main" id="{72817C13-5656-F03B-5343-BC26E1065052}"/>
              </a:ext>
            </a:extLst>
          </p:cNvPr>
          <p:cNvSpPr txBox="1"/>
          <p:nvPr/>
        </p:nvSpPr>
        <p:spPr>
          <a:xfrm>
            <a:off x="217450" y="1940312"/>
            <a:ext cx="4287644" cy="523220"/>
          </a:xfrm>
          <a:prstGeom prst="rect">
            <a:avLst/>
          </a:prstGeom>
          <a:noFill/>
        </p:spPr>
        <p:txBody>
          <a:bodyPr wrap="square" rtlCol="0">
            <a:spAutoFit/>
          </a:bodyPr>
          <a:lstStyle/>
          <a:p>
            <a:r>
              <a:rPr lang="en-US" sz="2800" dirty="0"/>
              <a:t>Here is what markets think:</a:t>
            </a:r>
          </a:p>
        </p:txBody>
      </p:sp>
      <p:sp>
        <p:nvSpPr>
          <p:cNvPr id="10" name="TextBox 9">
            <a:extLst>
              <a:ext uri="{FF2B5EF4-FFF2-40B4-BE49-F238E27FC236}">
                <a16:creationId xmlns:a16="http://schemas.microsoft.com/office/drawing/2014/main" id="{96FE2ADD-5512-3AAA-35DC-D1E4E15742E6}"/>
              </a:ext>
            </a:extLst>
          </p:cNvPr>
          <p:cNvSpPr txBox="1"/>
          <p:nvPr/>
        </p:nvSpPr>
        <p:spPr>
          <a:xfrm>
            <a:off x="334537" y="3378820"/>
            <a:ext cx="3830443" cy="954107"/>
          </a:xfrm>
          <a:prstGeom prst="rect">
            <a:avLst/>
          </a:prstGeom>
          <a:noFill/>
        </p:spPr>
        <p:txBody>
          <a:bodyPr wrap="square" rtlCol="0">
            <a:spAutoFit/>
          </a:bodyPr>
          <a:lstStyle/>
          <a:p>
            <a:r>
              <a:rPr lang="en-US" sz="2800" dirty="0"/>
              <a:t>Probability of 0.5 </a:t>
            </a:r>
            <a:r>
              <a:rPr lang="en-US" sz="2800" dirty="0" err="1"/>
              <a:t>pcts</a:t>
            </a:r>
            <a:r>
              <a:rPr lang="en-US" sz="2800" dirty="0"/>
              <a:t> point rise:  10%</a:t>
            </a:r>
          </a:p>
        </p:txBody>
      </p:sp>
    </p:spTree>
    <p:extLst>
      <p:ext uri="{BB962C8B-B14F-4D97-AF65-F5344CB8AC3E}">
        <p14:creationId xmlns:p14="http://schemas.microsoft.com/office/powerpoint/2010/main" val="1608141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F7F5-9AC6-19F6-0889-192C9C0045B7}"/>
              </a:ext>
            </a:extLst>
          </p:cNvPr>
          <p:cNvSpPr>
            <a:spLocks noGrp="1"/>
          </p:cNvSpPr>
          <p:nvPr>
            <p:ph type="title"/>
          </p:nvPr>
        </p:nvSpPr>
        <p:spPr/>
        <p:txBody>
          <a:bodyPr/>
          <a:lstStyle/>
          <a:p>
            <a:r>
              <a:rPr lang="en-US" dirty="0">
                <a:solidFill>
                  <a:schemeClr val="bg1"/>
                </a:solidFill>
              </a:rPr>
              <a:t>Go</a:t>
            </a:r>
            <a:r>
              <a:rPr lang="en-US" dirty="0"/>
              <a:t>od News is Bad New for the Stock Market</a:t>
            </a:r>
          </a:p>
        </p:txBody>
      </p:sp>
      <p:sp>
        <p:nvSpPr>
          <p:cNvPr id="4" name="Slide Number Placeholder 3">
            <a:extLst>
              <a:ext uri="{FF2B5EF4-FFF2-40B4-BE49-F238E27FC236}">
                <a16:creationId xmlns:a16="http://schemas.microsoft.com/office/drawing/2014/main" id="{5C3D2F12-9A8A-F15E-60A1-516D1C7E7B10}"/>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5" name="Google Shape;56;p13">
            <a:extLst>
              <a:ext uri="{FF2B5EF4-FFF2-40B4-BE49-F238E27FC236}">
                <a16:creationId xmlns:a16="http://schemas.microsoft.com/office/drawing/2014/main" id="{063E9612-6D0F-D880-5AF0-0F886D38E516}"/>
              </a:ext>
            </a:extLst>
          </p:cNvPr>
          <p:cNvPicPr preferRelativeResize="0">
            <a:picLocks noGrp="1"/>
          </p:cNvPicPr>
          <p:nvPr>
            <p:ph idx="1"/>
          </p:nvPr>
        </p:nvPicPr>
        <p:blipFill>
          <a:blip r:embed="rId2">
            <a:alphaModFix/>
          </a:blip>
          <a:stretch>
            <a:fillRect/>
          </a:stretch>
        </p:blipFill>
        <p:spPr>
          <a:xfrm>
            <a:off x="1427356" y="1570038"/>
            <a:ext cx="9222059" cy="4351337"/>
          </a:xfrm>
          <a:prstGeom prst="rect">
            <a:avLst/>
          </a:prstGeom>
          <a:noFill/>
          <a:ln>
            <a:noFill/>
          </a:ln>
        </p:spPr>
      </p:pic>
    </p:spTree>
    <p:extLst>
      <p:ext uri="{BB962C8B-B14F-4D97-AF65-F5344CB8AC3E}">
        <p14:creationId xmlns:p14="http://schemas.microsoft.com/office/powerpoint/2010/main" val="381448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8AE1-5A2B-01FB-907A-A587C1CE00C5}"/>
              </a:ext>
            </a:extLst>
          </p:cNvPr>
          <p:cNvSpPr>
            <a:spLocks noGrp="1"/>
          </p:cNvSpPr>
          <p:nvPr>
            <p:ph type="title"/>
          </p:nvPr>
        </p:nvSpPr>
        <p:spPr/>
        <p:txBody>
          <a:bodyPr/>
          <a:lstStyle/>
          <a:p>
            <a:r>
              <a:rPr lang="en-US" dirty="0">
                <a:solidFill>
                  <a:schemeClr val="bg1"/>
                </a:solidFill>
              </a:rPr>
              <a:t>Su</a:t>
            </a:r>
            <a:r>
              <a:rPr lang="en-US" dirty="0"/>
              <a:t>mmary of Where We are Headed</a:t>
            </a:r>
          </a:p>
        </p:txBody>
      </p:sp>
      <p:sp>
        <p:nvSpPr>
          <p:cNvPr id="3" name="Content Placeholder 2">
            <a:extLst>
              <a:ext uri="{FF2B5EF4-FFF2-40B4-BE49-F238E27FC236}">
                <a16:creationId xmlns:a16="http://schemas.microsoft.com/office/drawing/2014/main" id="{73064F6A-160F-82CE-9B15-89B2B598D0B7}"/>
              </a:ext>
            </a:extLst>
          </p:cNvPr>
          <p:cNvSpPr>
            <a:spLocks noGrp="1"/>
          </p:cNvSpPr>
          <p:nvPr>
            <p:ph idx="1"/>
          </p:nvPr>
        </p:nvSpPr>
        <p:spPr/>
        <p:txBody>
          <a:bodyPr/>
          <a:lstStyle/>
          <a:p>
            <a:r>
              <a:rPr lang="en-US" dirty="0"/>
              <a:t>The growth in total spending is at least slowing.</a:t>
            </a:r>
          </a:p>
          <a:p>
            <a:r>
              <a:rPr lang="en-US" dirty="0"/>
              <a:t>Labor Market is still strong, but lagging indicator.</a:t>
            </a:r>
          </a:p>
          <a:p>
            <a:r>
              <a:rPr lang="en-US" dirty="0"/>
              <a:t>Hard or Soft Landing:  the Jury is out.</a:t>
            </a:r>
          </a:p>
          <a:p>
            <a:r>
              <a:rPr lang="en-US" dirty="0"/>
              <a:t>Inflation is coming down, but how fast?</a:t>
            </a:r>
          </a:p>
          <a:p>
            <a:pPr marL="0" indent="0">
              <a:buNone/>
            </a:pPr>
            <a:endParaRPr lang="en-US" dirty="0"/>
          </a:p>
          <a:p>
            <a:pPr marL="0" indent="0">
              <a:buNone/>
            </a:pPr>
            <a:r>
              <a:rPr lang="en-US" dirty="0"/>
              <a:t>Known Unknowns:  New Covid Variant, Ukraine War, Budget Fights.</a:t>
            </a:r>
          </a:p>
          <a:p>
            <a:pPr marL="0" indent="0">
              <a:buNone/>
            </a:pPr>
            <a:r>
              <a:rPr lang="en-US" dirty="0"/>
              <a:t>Unknown,  Unknowns!</a:t>
            </a:r>
          </a:p>
          <a:p>
            <a:endParaRPr lang="en-US" dirty="0"/>
          </a:p>
        </p:txBody>
      </p:sp>
      <p:sp>
        <p:nvSpPr>
          <p:cNvPr id="4" name="Slide Number Placeholder 3">
            <a:extLst>
              <a:ext uri="{FF2B5EF4-FFF2-40B4-BE49-F238E27FC236}">
                <a16:creationId xmlns:a16="http://schemas.microsoft.com/office/drawing/2014/main" id="{4811AFB9-3F04-729C-9E27-EEB83C26E681}"/>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413615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6973-60BE-7574-B225-7909A1CDF345}"/>
              </a:ext>
            </a:extLst>
          </p:cNvPr>
          <p:cNvSpPr>
            <a:spLocks noGrp="1"/>
          </p:cNvSpPr>
          <p:nvPr>
            <p:ph type="title"/>
          </p:nvPr>
        </p:nvSpPr>
        <p:spPr/>
        <p:txBody>
          <a:bodyPr/>
          <a:lstStyle/>
          <a:p>
            <a:r>
              <a:rPr lang="en-US" dirty="0">
                <a:solidFill>
                  <a:schemeClr val="bg1"/>
                </a:solidFill>
              </a:rPr>
              <a:t>Oli</a:t>
            </a:r>
            <a:r>
              <a:rPr lang="en-US" dirty="0"/>
              <a:t>vier Blanchard 12/30 </a:t>
            </a:r>
            <a:r>
              <a:rPr lang="en-US"/>
              <a:t>Twitter Post</a:t>
            </a:r>
            <a:endParaRPr lang="en-US" dirty="0"/>
          </a:p>
        </p:txBody>
      </p:sp>
      <p:sp>
        <p:nvSpPr>
          <p:cNvPr id="3" name="Content Placeholder 2">
            <a:extLst>
              <a:ext uri="{FF2B5EF4-FFF2-40B4-BE49-F238E27FC236}">
                <a16:creationId xmlns:a16="http://schemas.microsoft.com/office/drawing/2014/main" id="{E0F6D1C6-3A08-5BC5-2E8F-3924F9C1E75B}"/>
              </a:ext>
            </a:extLst>
          </p:cNvPr>
          <p:cNvSpPr>
            <a:spLocks noGrp="1"/>
          </p:cNvSpPr>
          <p:nvPr>
            <p:ph idx="1"/>
          </p:nvPr>
        </p:nvSpPr>
        <p:spPr/>
        <p:txBody>
          <a:bodyPr/>
          <a:lstStyle/>
          <a:p>
            <a:pPr marL="0" indent="0">
              <a:buNone/>
            </a:pPr>
            <a:r>
              <a:rPr lang="en-US" b="0" i="0" dirty="0">
                <a:solidFill>
                  <a:srgbClr val="0F1419"/>
                </a:solidFill>
                <a:effectLst/>
                <a:latin typeface="TwitterChirp"/>
              </a:rPr>
              <a:t>Inflation is fundamentally the outcome of the distributional conflict, between firms, workers, and taxpayers…  The source of the conflict may be too hot an economy.  </a:t>
            </a:r>
            <a:r>
              <a:rPr lang="en-US" b="0" dirty="0">
                <a:solidFill>
                  <a:srgbClr val="0F1419"/>
                </a:solidFill>
                <a:latin typeface="TwitterChirp"/>
              </a:rPr>
              <a:t>But in the end, f</a:t>
            </a:r>
            <a:r>
              <a:rPr lang="en-US" b="0" i="0" dirty="0">
                <a:solidFill>
                  <a:srgbClr val="0F1419"/>
                </a:solidFill>
                <a:effectLst/>
                <a:latin typeface="TwitterChirp"/>
              </a:rPr>
              <a:t>orcing the players to accept the outcome, and thus stabilizing inflation, is typically left to the central bank…  It is a highly inefficient way to deal with distributional conflicts…</a:t>
            </a:r>
            <a:endParaRPr lang="en-US" dirty="0"/>
          </a:p>
        </p:txBody>
      </p:sp>
      <p:sp>
        <p:nvSpPr>
          <p:cNvPr id="4" name="Slide Number Placeholder 3">
            <a:extLst>
              <a:ext uri="{FF2B5EF4-FFF2-40B4-BE49-F238E27FC236}">
                <a16:creationId xmlns:a16="http://schemas.microsoft.com/office/drawing/2014/main" id="{262F24EF-22E2-130D-340A-443F7D976F86}"/>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9462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dirty="0">
                <a:solidFill>
                  <a:schemeClr val="lt1"/>
                </a:solidFill>
              </a:rPr>
              <a:t>Sta</a:t>
            </a:r>
            <a:r>
              <a:rPr lang="en-US" dirty="0">
                <a:solidFill>
                  <a:srgbClr val="1E4E79"/>
                </a:solidFill>
              </a:rPr>
              <a:t>y Tuned</a:t>
            </a:r>
            <a:endParaRPr dirty="0"/>
          </a:p>
        </p:txBody>
      </p:sp>
      <p:sp>
        <p:nvSpPr>
          <p:cNvPr id="413" name="Google Shape;413;p56"/>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a:spcBef>
                <a:spcPts val="0"/>
              </a:spcBef>
              <a:buClr>
                <a:srgbClr val="0C4C88"/>
              </a:buClr>
              <a:buSzPts val="2800"/>
            </a:pPr>
            <a:r>
              <a:rPr lang="en-US" dirty="0"/>
              <a:t>January 26, BEA first estimate of fourth quarter GDP.</a:t>
            </a:r>
          </a:p>
          <a:p>
            <a:pPr>
              <a:spcBef>
                <a:spcPts val="0"/>
              </a:spcBef>
              <a:buClr>
                <a:srgbClr val="0C4C88"/>
              </a:buClr>
              <a:buSzPts val="2800"/>
            </a:pPr>
            <a:r>
              <a:rPr lang="en-US" dirty="0"/>
              <a:t>January 27, BEA releases PCE inflation for December.</a:t>
            </a:r>
          </a:p>
          <a:p>
            <a:pPr>
              <a:spcBef>
                <a:spcPts val="0"/>
              </a:spcBef>
              <a:buClr>
                <a:srgbClr val="0C4C88"/>
              </a:buClr>
              <a:buSzPts val="2800"/>
            </a:pPr>
            <a:r>
              <a:rPr lang="en-US" dirty="0"/>
              <a:t>January 31, next Federal Reserve meeting</a:t>
            </a:r>
            <a:endParaRPr dirty="0"/>
          </a:p>
        </p:txBody>
      </p:sp>
      <p:sp>
        <p:nvSpPr>
          <p:cNvPr id="414" name="Google Shape;414;p56"/>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637998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73292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Out</a:t>
            </a:r>
            <a:r>
              <a:rPr lang="en-US">
                <a:solidFill>
                  <a:srgbClr val="1E4E79"/>
                </a:solidFill>
              </a:rPr>
              <a:t>line for the Talk</a:t>
            </a:r>
            <a:endParaRPr>
              <a:solidFill>
                <a:schemeClr val="lt1"/>
              </a:solidFill>
            </a:endParaRPr>
          </a:p>
        </p:txBody>
      </p:sp>
      <p:sp>
        <p:nvSpPr>
          <p:cNvPr id="124" name="Google Shape;124;p20"/>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C4C88"/>
              </a:buClr>
              <a:buSzPts val="2800"/>
              <a:buFont typeface="Calibri"/>
              <a:buAutoNum type="arabicPeriod"/>
            </a:pPr>
            <a:r>
              <a:rPr lang="en-US" dirty="0"/>
              <a:t>Quick summary of the state of the economy.</a:t>
            </a:r>
            <a:endParaRPr dirty="0"/>
          </a:p>
          <a:p>
            <a:pPr marL="514350" indent="-514350">
              <a:buClr>
                <a:srgbClr val="0C4C88"/>
              </a:buClr>
              <a:buSzPts val="2800"/>
              <a:buFont typeface="Calibri"/>
              <a:buAutoNum type="arabicPeriod"/>
            </a:pPr>
            <a:r>
              <a:rPr lang="en-US" dirty="0"/>
              <a:t>Into the weeds on inflation data.</a:t>
            </a:r>
          </a:p>
          <a:p>
            <a:pPr marL="514350" indent="-514350">
              <a:buClr>
                <a:srgbClr val="0C4C88"/>
              </a:buClr>
              <a:buSzPts val="2800"/>
              <a:buFont typeface="Calibri"/>
              <a:buAutoNum type="arabicPeriod"/>
            </a:pPr>
            <a:r>
              <a:rPr lang="en-US" dirty="0"/>
              <a:t>What will the Fed do?</a:t>
            </a:r>
          </a:p>
          <a:p>
            <a:pPr marL="514350" indent="-514350">
              <a:buClr>
                <a:srgbClr val="0C4C88"/>
              </a:buClr>
              <a:buSzPts val="2800"/>
              <a:buFont typeface="Calibri"/>
              <a:buAutoNum type="arabicPeriod"/>
            </a:pPr>
            <a:endParaRPr lang="en-US" dirty="0"/>
          </a:p>
          <a:p>
            <a:pPr marL="0" indent="0">
              <a:buClr>
                <a:srgbClr val="0C4C88"/>
              </a:buClr>
              <a:buSzPts val="2800"/>
              <a:buNone/>
            </a:pPr>
            <a:r>
              <a:rPr lang="en-US" dirty="0"/>
              <a:t>Questions welcome as we go along</a:t>
            </a:r>
            <a:endParaRPr dirty="0"/>
          </a:p>
          <a:p>
            <a:pPr marL="0" lvl="0" indent="0" algn="l" rtl="0">
              <a:lnSpc>
                <a:spcPct val="90000"/>
              </a:lnSpc>
              <a:spcBef>
                <a:spcPts val="1000"/>
              </a:spcBef>
              <a:spcAft>
                <a:spcPts val="0"/>
              </a:spcAft>
              <a:buClr>
                <a:srgbClr val="0C4C88"/>
              </a:buClr>
              <a:buSzPts val="2800"/>
              <a:buNone/>
            </a:pPr>
            <a:endParaRPr dirty="0"/>
          </a:p>
        </p:txBody>
      </p:sp>
      <p:sp>
        <p:nvSpPr>
          <p:cNvPr id="125" name="Google Shape;125;p20"/>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1" end="1"/>
                                            </p:txEl>
                                          </p:spTgt>
                                        </p:tgtEl>
                                        <p:attrNameLst>
                                          <p:attrName>style.visibility</p:attrName>
                                        </p:attrNameLst>
                                      </p:cBhvr>
                                      <p:to>
                                        <p:strVal val="visible"/>
                                      </p:to>
                                    </p:set>
                                    <p:animEffect transition="in" filter="fade">
                                      <p:cBhvr>
                                        <p:cTn id="7" dur="500"/>
                                        <p:tgtEl>
                                          <p:spTgt spid="1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xEl>
                                              <p:pRg st="2" end="2"/>
                                            </p:txEl>
                                          </p:spTgt>
                                        </p:tgtEl>
                                        <p:attrNameLst>
                                          <p:attrName>style.visibility</p:attrName>
                                        </p:attrNameLst>
                                      </p:cBhvr>
                                      <p:to>
                                        <p:strVal val="visible"/>
                                      </p:to>
                                    </p:set>
                                    <p:animEffect transition="in" filter="fade">
                                      <p:cBhvr>
                                        <p:cTn id="12" dur="500"/>
                                        <p:tgtEl>
                                          <p:spTgt spid="1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xEl>
                                              <p:pRg st="4" end="4"/>
                                            </p:txEl>
                                          </p:spTgt>
                                        </p:tgtEl>
                                        <p:attrNameLst>
                                          <p:attrName>style.visibility</p:attrName>
                                        </p:attrNameLst>
                                      </p:cBhvr>
                                      <p:to>
                                        <p:strVal val="visible"/>
                                      </p:to>
                                    </p:set>
                                    <p:animEffect transition="in" filter="fade">
                                      <p:cBhvr>
                                        <p:cTn id="17" dur="500"/>
                                        <p:tgtEl>
                                          <p:spTgt spid="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838200" y="362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Rea</a:t>
            </a:r>
            <a:r>
              <a:rPr lang="en-US"/>
              <a:t>l GDP and ‘Potential’ during the Recovery</a:t>
            </a:r>
            <a:endParaRPr/>
          </a:p>
        </p:txBody>
      </p:sp>
      <p:sp>
        <p:nvSpPr>
          <p:cNvPr id="132" name="Google Shape;132;p21"/>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33" name="Google Shape;133;p21"/>
          <p:cNvSpPr txBox="1"/>
          <p:nvPr/>
        </p:nvSpPr>
        <p:spPr>
          <a:xfrm>
            <a:off x="8347336" y="6133488"/>
            <a:ext cx="38446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Source: Fred, St Louis Fed</a:t>
            </a:r>
            <a:endParaRPr/>
          </a:p>
        </p:txBody>
      </p:sp>
      <p:pic>
        <p:nvPicPr>
          <p:cNvPr id="11" name="FRED Graph Chart" descr="FRED Graph">
            <a:extLst>
              <a:ext uri="{FF2B5EF4-FFF2-40B4-BE49-F238E27FC236}">
                <a16:creationId xmlns:a16="http://schemas.microsoft.com/office/drawing/2014/main" id="{2EB1E6DC-B2E5-4597-5622-6F556D54DCA7}"/>
              </a:ext>
            </a:extLst>
          </p:cNvPr>
          <p:cNvPicPr>
            <a:picLocks noGrp="1" noChangeAspect="1"/>
          </p:cNvPicPr>
          <p:nvPr>
            <p:ph idx="1"/>
          </p:nvPr>
        </p:nvPicPr>
        <p:blipFill>
          <a:blip r:embed="rId3"/>
          <a:stretch>
            <a:fillRect/>
          </a:stretch>
        </p:blipFill>
        <p:spPr>
          <a:xfrm>
            <a:off x="838200" y="1393470"/>
            <a:ext cx="10002982" cy="4836756"/>
          </a:xfrm>
          <a:prstGeom prst="rect">
            <a:avLst/>
          </a:prstGeom>
        </p:spPr>
      </p:pic>
      <p:grpSp>
        <p:nvGrpSpPr>
          <p:cNvPr id="136" name="Google Shape;136;p21"/>
          <p:cNvGrpSpPr/>
          <p:nvPr/>
        </p:nvGrpSpPr>
        <p:grpSpPr>
          <a:xfrm>
            <a:off x="10269668" y="2506626"/>
            <a:ext cx="2021365" cy="1353235"/>
            <a:chOff x="10269668" y="2392471"/>
            <a:chExt cx="2021365" cy="1353235"/>
          </a:xfrm>
        </p:grpSpPr>
        <p:sp>
          <p:nvSpPr>
            <p:cNvPr id="137" name="Google Shape;137;p21"/>
            <p:cNvSpPr txBox="1"/>
            <p:nvPr/>
          </p:nvSpPr>
          <p:spPr>
            <a:xfrm>
              <a:off x="10269668" y="2730043"/>
              <a:ext cx="202136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The “output gap” is about $150b</a:t>
              </a:r>
              <a:endParaRPr dirty="0"/>
            </a:p>
          </p:txBody>
        </p:sp>
        <p:cxnSp>
          <p:nvCxnSpPr>
            <p:cNvPr id="138" name="Google Shape;138;p21"/>
            <p:cNvCxnSpPr/>
            <p:nvPr/>
          </p:nvCxnSpPr>
          <p:spPr>
            <a:xfrm>
              <a:off x="10644351" y="2392471"/>
              <a:ext cx="900878" cy="546594"/>
            </a:xfrm>
            <a:prstGeom prst="straightConnector1">
              <a:avLst/>
            </a:prstGeom>
            <a:noFill/>
            <a:ln w="34925" cap="flat" cmpd="sng">
              <a:solidFill>
                <a:schemeClr val="accent1"/>
              </a:solidFill>
              <a:prstDash val="solid"/>
              <a:miter lim="800000"/>
              <a:headEnd type="triangle" w="med" len="med"/>
              <a:tailEnd type="none" w="sm" len="sm"/>
            </a:ln>
          </p:spPr>
        </p:cxnSp>
      </p:grpSp>
      <p:sp>
        <p:nvSpPr>
          <p:cNvPr id="5" name="TextBox 4">
            <a:extLst>
              <a:ext uri="{FF2B5EF4-FFF2-40B4-BE49-F238E27FC236}">
                <a16:creationId xmlns:a16="http://schemas.microsoft.com/office/drawing/2014/main" id="{F4AAF605-F3B3-ED8B-3A84-1F9E0882AC39}"/>
              </a:ext>
            </a:extLst>
          </p:cNvPr>
          <p:cNvSpPr txBox="1"/>
          <p:nvPr/>
        </p:nvSpPr>
        <p:spPr>
          <a:xfrm>
            <a:off x="3087494" y="3244334"/>
            <a:ext cx="6174988" cy="369332"/>
          </a:xfrm>
          <a:prstGeom prst="rect">
            <a:avLst/>
          </a:prstGeom>
          <a:noFill/>
        </p:spPr>
        <p:txBody>
          <a:bodyPr wrap="square">
            <a:spAutoFit/>
          </a:bodyPr>
          <a:lstStyle/>
          <a:p>
            <a:r>
              <a:rPr lang="en-US" b="0" dirty="0">
                <a:effectLst/>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dirty="0">
                <a:solidFill>
                  <a:schemeClr val="lt1"/>
                </a:solidFill>
              </a:rPr>
              <a:t>Lab</a:t>
            </a:r>
            <a:r>
              <a:rPr lang="en-US" dirty="0"/>
              <a:t>or Market:  Fully Recovered?</a:t>
            </a:r>
            <a:endParaRPr dirty="0"/>
          </a:p>
        </p:txBody>
      </p:sp>
      <p:sp>
        <p:nvSpPr>
          <p:cNvPr id="155" name="Google Shape;155;p23"/>
          <p:cNvSpPr txBox="1">
            <a:spLocks noGrp="1"/>
          </p:cNvSpPr>
          <p:nvPr>
            <p:ph type="sldNum" idx="12"/>
          </p:nvPr>
        </p:nvSpPr>
        <p:spPr>
          <a:xfrm>
            <a:off x="9272751" y="623022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57" name="Google Shape;157;p23"/>
          <p:cNvPicPr preferRelativeResize="0"/>
          <p:nvPr/>
        </p:nvPicPr>
        <p:blipFill>
          <a:blip r:embed="rId3">
            <a:alphaModFix/>
          </a:blip>
          <a:stretch>
            <a:fillRect/>
          </a:stretch>
        </p:blipFill>
        <p:spPr>
          <a:xfrm>
            <a:off x="6044151" y="2044336"/>
            <a:ext cx="5971800" cy="4286250"/>
          </a:xfrm>
          <a:prstGeom prst="rect">
            <a:avLst/>
          </a:prstGeom>
          <a:noFill/>
          <a:ln>
            <a:noFill/>
          </a:ln>
        </p:spPr>
      </p:pic>
      <p:pic>
        <p:nvPicPr>
          <p:cNvPr id="158" name="Google Shape;158;p23"/>
          <p:cNvPicPr preferRelativeResize="0"/>
          <p:nvPr/>
        </p:nvPicPr>
        <p:blipFill>
          <a:blip r:embed="rId4">
            <a:alphaModFix/>
          </a:blip>
          <a:stretch>
            <a:fillRect/>
          </a:stretch>
        </p:blipFill>
        <p:spPr>
          <a:xfrm>
            <a:off x="375952" y="2044336"/>
            <a:ext cx="5529949" cy="428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18034</TotalTime>
  <Words>1169</Words>
  <Application>Microsoft Macintosh PowerPoint</Application>
  <PresentationFormat>Widescreen</PresentationFormat>
  <Paragraphs>184</Paragraphs>
  <Slides>32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TwitterChirp</vt:lpstr>
      <vt:lpstr>Custom Design</vt:lpstr>
      <vt:lpstr>PowerPoint Presentation</vt:lpstr>
      <vt:lpstr> National Economic Education Delegation</vt:lpstr>
      <vt:lpstr>Who Are We?</vt:lpstr>
      <vt:lpstr>Where Are We?</vt:lpstr>
      <vt:lpstr> Available NEED Topics Include:</vt:lpstr>
      <vt:lpstr>Credits and Disclaimer</vt:lpstr>
      <vt:lpstr>Outline for the Talk</vt:lpstr>
      <vt:lpstr>Real GDP and ‘Potential’ during the Recovery</vt:lpstr>
      <vt:lpstr>Labor Market:  Fully Recovered?</vt:lpstr>
      <vt:lpstr>Where Have All the Workers Gone?</vt:lpstr>
      <vt:lpstr>Overall Good News on the Real Side</vt:lpstr>
      <vt:lpstr>Interest Rates: Era of Falling Rates Over?</vt:lpstr>
      <vt:lpstr>What about Housing?</vt:lpstr>
      <vt:lpstr>Stock Prices:  Rates and Recession?</vt:lpstr>
      <vt:lpstr>Inflation during the Recovery</vt:lpstr>
      <vt:lpstr>Inflation a Closer Look:  Good News</vt:lpstr>
      <vt:lpstr>Rents Paid and Rents Asked For</vt:lpstr>
      <vt:lpstr>Inflation a Closer Look:  Troubling News</vt:lpstr>
      <vt:lpstr>What is Happening to Wages?</vt:lpstr>
      <vt:lpstr>Where we Stand</vt:lpstr>
      <vt:lpstr>What about the “R” Word?</vt:lpstr>
      <vt:lpstr>Prospects for Consumer Spending?</vt:lpstr>
      <vt:lpstr>Prospects for Inflation: Some Other Good News</vt:lpstr>
      <vt:lpstr>Troubling Signs:  Inflation Expectations</vt:lpstr>
      <vt:lpstr>Things have changed at the Fed</vt:lpstr>
      <vt:lpstr>What Will the Fed Do?</vt:lpstr>
      <vt:lpstr>Good News is Bad New for the Stock Market</vt:lpstr>
      <vt:lpstr>Summary of Where We are Headed</vt:lpstr>
      <vt:lpstr>Olivier Blanchard 12/30 Twitter Post</vt:lpstr>
      <vt:lpstr>Stay Tuned</vt:lpstr>
      <vt:lpstr> Let’s Hear from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367</cp:revision>
  <cp:lastPrinted>2023-01-13T18:37:21Z</cp:lastPrinted>
  <dcterms:created xsi:type="dcterms:W3CDTF">2017-05-03T22:30:38Z</dcterms:created>
  <dcterms:modified xsi:type="dcterms:W3CDTF">2023-01-13T18:37:32Z</dcterms:modified>
</cp:coreProperties>
</file>