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1"/>
  </p:notesMasterIdLst>
  <p:handoutMasterIdLst>
    <p:handoutMasterId r:id="rId52"/>
  </p:handoutMasterIdLst>
  <p:sldIdLst>
    <p:sldId id="3970" r:id="rId2"/>
    <p:sldId id="328" r:id="rId3"/>
    <p:sldId id="3935" r:id="rId4"/>
    <p:sldId id="1091" r:id="rId5"/>
    <p:sldId id="3943" r:id="rId6"/>
    <p:sldId id="3997" r:id="rId7"/>
    <p:sldId id="4083" r:id="rId8"/>
    <p:sldId id="4098" r:id="rId9"/>
    <p:sldId id="4085" r:id="rId10"/>
    <p:sldId id="4054" r:id="rId11"/>
    <p:sldId id="4086" r:id="rId12"/>
    <p:sldId id="4035" r:id="rId13"/>
    <p:sldId id="4076" r:id="rId14"/>
    <p:sldId id="4071" r:id="rId15"/>
    <p:sldId id="4100" r:id="rId16"/>
    <p:sldId id="4105" r:id="rId17"/>
    <p:sldId id="4088" r:id="rId18"/>
    <p:sldId id="4081" r:id="rId19"/>
    <p:sldId id="4089" r:id="rId20"/>
    <p:sldId id="4106" r:id="rId21"/>
    <p:sldId id="4062" r:id="rId22"/>
    <p:sldId id="3985" r:id="rId23"/>
    <p:sldId id="4012" r:id="rId24"/>
    <p:sldId id="4107" r:id="rId25"/>
    <p:sldId id="4099" r:id="rId26"/>
    <p:sldId id="4090" r:id="rId27"/>
    <p:sldId id="4119" r:id="rId28"/>
    <p:sldId id="4058" r:id="rId29"/>
    <p:sldId id="4110" r:id="rId30"/>
    <p:sldId id="4091" r:id="rId31"/>
    <p:sldId id="4102" r:id="rId32"/>
    <p:sldId id="4101" r:id="rId33"/>
    <p:sldId id="4073" r:id="rId34"/>
    <p:sldId id="4074" r:id="rId35"/>
    <p:sldId id="4092" r:id="rId36"/>
    <p:sldId id="4111" r:id="rId37"/>
    <p:sldId id="4108" r:id="rId38"/>
    <p:sldId id="4112" r:id="rId39"/>
    <p:sldId id="4113" r:id="rId40"/>
    <p:sldId id="4114" r:id="rId41"/>
    <p:sldId id="4115" r:id="rId42"/>
    <p:sldId id="4116" r:id="rId43"/>
    <p:sldId id="4117" r:id="rId44"/>
    <p:sldId id="4118" r:id="rId45"/>
    <p:sldId id="4094" r:id="rId46"/>
    <p:sldId id="4067" r:id="rId47"/>
    <p:sldId id="1197" r:id="rId48"/>
    <p:sldId id="4053" r:id="rId49"/>
    <p:sldId id="4001" r:id="rId5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1" autoAdjust="0"/>
    <p:restoredTop sz="94694" autoAdjust="0"/>
  </p:normalViewPr>
  <p:slideViewPr>
    <p:cSldViewPr snapToGrid="0" snapToObjects="1">
      <p:cViewPr varScale="1">
        <p:scale>
          <a:sx n="100" d="100"/>
          <a:sy n="100" d="100"/>
        </p:scale>
        <p:origin x="168" y="6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52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D6F7F7-3827-4DEB-B32B-FA52AE4D6082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9740C2-3217-47A2-9654-2E50BB63E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8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Above</a:t>
            </a:r>
            <a:r>
              <a:rPr lang="en-US" baseline="0" dirty="0"/>
              <a:t> pre-pandemic levels, but not back to potential output.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6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Christina Romer:  3 packages war production of 1943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Yestere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73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 for recessions.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294D8-753E-E842-8CF8-893A8D4FD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5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Labor force</a:t>
            </a:r>
            <a:r>
              <a:rPr lang="en-US" baseline="0" dirty="0"/>
              <a:t> participation rate: 62.4%, unemployment at 3.6%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8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CPI overestimates or underestimates inflation – COVID CPI should reflect a change in purchases. </a:t>
            </a:r>
            <a:r>
              <a:rPr lang="en-US" baseline="0" dirty="0" err="1"/>
              <a:t>Covid</a:t>
            </a:r>
            <a:r>
              <a:rPr lang="en-US" baseline="0" dirty="0"/>
              <a:t> CPI 6.54%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8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push</a:t>
            </a:r>
            <a:r>
              <a:rPr lang="en-US" baseline="0" dirty="0"/>
              <a:t> will continue through 22: China </a:t>
            </a:r>
            <a:r>
              <a:rPr lang="en-US" baseline="0" dirty="0" err="1"/>
              <a:t>Covid</a:t>
            </a:r>
            <a:r>
              <a:rPr lang="en-US" baseline="0" dirty="0"/>
              <a:t> measures, staffing issues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push</a:t>
            </a:r>
            <a:r>
              <a:rPr lang="en-US" baseline="0" dirty="0"/>
              <a:t> will continue through 22: China </a:t>
            </a:r>
            <a:r>
              <a:rPr lang="en-US" baseline="0" dirty="0" err="1"/>
              <a:t>Covid</a:t>
            </a:r>
            <a:r>
              <a:rPr lang="en-US" baseline="0" dirty="0"/>
              <a:t> measures, staffing issues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3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necessary given the</a:t>
            </a:r>
            <a:r>
              <a:rPr lang="en-US" baseline="0" dirty="0"/>
              <a:t> previous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2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Dec. 15,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3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6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//Volumes/Promise%20Pegasus/FileShare/Presentations/Base_New/Charts/0.USGraphs/Inflation/usedcars.png" TargetMode="External"/><Relationship Id="rId5" Type="http://schemas.openxmlformats.org/officeDocument/2006/relationships/image" Target="../media/image25.png"/><Relationship Id="rId4" Type="http://schemas.openxmlformats.org/officeDocument/2006/relationships/image" Target="file:////Volumes/Promise%20Pegasus/FileShare/Presentations/Base_New/Charts/0.USGraphs/Inflation/buildingcosts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HourlyWages_change_recent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using.png" TargetMode="External"/><Relationship Id="rId5" Type="http://schemas.openxmlformats.org/officeDocument/2006/relationships/image" Target="../media/image39.png"/><Relationship Id="rId4" Type="http://schemas.openxmlformats.org/officeDocument/2006/relationships/image" Target="file:////Volumes/Promise%20Pegasus/FileShare/Presentations/Base_New/Charts/0.USGraphs/Housing/homeprices_recession.pn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351" y="5108331"/>
            <a:ext cx="2374859" cy="132992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E8E3345-57EB-B94B-87EC-BBCE581ED8D4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American Individual Investors Association, Maine Chapter 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April 6, 2022</a:t>
            </a:r>
            <a:br>
              <a:rPr lang="en-US" sz="3100" dirty="0">
                <a:solidFill>
                  <a:schemeClr val="tx2"/>
                </a:solidFill>
              </a:rPr>
            </a:b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Doris </a:t>
            </a:r>
            <a:r>
              <a:rPr lang="en-US" sz="3100" dirty="0" err="1">
                <a:solidFill>
                  <a:schemeClr val="tx2"/>
                </a:solidFill>
              </a:rPr>
              <a:t>Geide</a:t>
            </a:r>
            <a:r>
              <a:rPr lang="en-US" sz="3100" dirty="0">
                <a:solidFill>
                  <a:schemeClr val="tx2"/>
                </a:solidFill>
              </a:rPr>
              <a:t>-Stevenson, Ph.D.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Weber State University, Ogden, UT</a:t>
            </a:r>
          </a:p>
        </p:txBody>
      </p:sp>
    </p:spTree>
    <p:extLst>
      <p:ext uri="{BB962C8B-B14F-4D97-AF65-F5344CB8AC3E}">
        <p14:creationId xmlns:p14="http://schemas.microsoft.com/office/powerpoint/2010/main" val="274317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The Role of the Pandemic versus Policy Adjustments? And what now?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 and Recovery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7254" y="5354515"/>
            <a:ext cx="10073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GDP = Total value of production = Consumption + Investment + Government Purchases + Net Exports</a:t>
            </a:r>
          </a:p>
          <a:p>
            <a:endParaRPr lang="en-US" dirty="0"/>
          </a:p>
          <a:p>
            <a:r>
              <a:rPr lang="en-US" dirty="0"/>
              <a:t>Almost no </a:t>
            </a:r>
            <a:r>
              <a:rPr lang="en-US" b="1" dirty="0"/>
              <a:t>Output Gap </a:t>
            </a:r>
            <a:r>
              <a:rPr lang="en-US" dirty="0"/>
              <a:t>compared to the start of the pandemic, and a quick recovery.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7384" y="1325563"/>
            <a:ext cx="10515600" cy="354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5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Not All Industries Were Equally Harmed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1026" name="Picture 2" descr="https://needelegation.org/LocalGraphs/National/gdp_ch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08" y="1538654"/>
            <a:ext cx="8423030" cy="38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1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precedented Policy Support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752" y="1783191"/>
            <a:ext cx="6393840" cy="34482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60885" y="6437034"/>
            <a:ext cx="5333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Vanguard Economic and Market Outlook for 2022:Striking a better balance </a:t>
            </a:r>
          </a:p>
        </p:txBody>
      </p:sp>
    </p:spTree>
    <p:extLst>
      <p:ext uri="{BB962C8B-B14F-4D97-AF65-F5344CB8AC3E}">
        <p14:creationId xmlns:p14="http://schemas.microsoft.com/office/powerpoint/2010/main" val="34941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ployment Changes - 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64669" y="6595351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905" y="1325563"/>
            <a:ext cx="3778206" cy="4351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250" y="1325563"/>
            <a:ext cx="418441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3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ployment Changes - 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64669" y="6595351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New York Times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9096"/>
            <a:ext cx="4876800" cy="44629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730"/>
            <a:ext cx="3461238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015" y="1612798"/>
            <a:ext cx="5493101" cy="43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20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Gap: Pandemic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838200" y="1236194"/>
            <a:ext cx="9800492" cy="4707405"/>
          </a:xfrm>
        </p:spPr>
      </p:pic>
    </p:spTree>
    <p:extLst>
      <p:ext uri="{BB962C8B-B14F-4D97-AF65-F5344CB8AC3E}">
        <p14:creationId xmlns:p14="http://schemas.microsoft.com/office/powerpoint/2010/main" val="3739350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Force Participation and Unemployment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0013"/>
            <a:ext cx="5166946" cy="405138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08" y="1720013"/>
            <a:ext cx="5495192" cy="405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91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and Asset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Inflation, Equity Markets, Housing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4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ation News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98422" y="6595351"/>
            <a:ext cx="297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New York Times, Wall Street Journal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4454" y="5319346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6491"/>
            <a:ext cx="4476750" cy="3248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32685" y="5319346"/>
            <a:ext cx="39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items: 7.9%  - new four decade high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9447" y="1678781"/>
            <a:ext cx="5209322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2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 Prices in Perspective -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75" y="2269331"/>
            <a:ext cx="6191250" cy="29527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43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911006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7363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r:link="rId4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r:link="rId6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14883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Cost-Push will continue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1847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600" b="1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43050" y="2097881"/>
            <a:ext cx="3771900" cy="33242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44474" y="1436688"/>
            <a:ext cx="1990865" cy="4189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031" y="6595351"/>
            <a:ext cx="2897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Financial Times, April 1, 2022</a:t>
            </a:r>
          </a:p>
        </p:txBody>
      </p:sp>
    </p:spTree>
    <p:extLst>
      <p:ext uri="{BB962C8B-B14F-4D97-AF65-F5344CB8AC3E}">
        <p14:creationId xmlns:p14="http://schemas.microsoft.com/office/powerpoint/2010/main" val="24061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 Cost-push, but with a twist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78977" y="6488668"/>
            <a:ext cx="276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Wall Street Journal, March 17, 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2131" y="5169877"/>
            <a:ext cx="107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Effects of sanctions on Russia are somewhat countered by </a:t>
            </a:r>
            <a:r>
              <a:rPr lang="en-US" dirty="0" err="1"/>
              <a:t>Covid</a:t>
            </a:r>
            <a:r>
              <a:rPr lang="en-US" dirty="0"/>
              <a:t>-related lockdowns in China and </a:t>
            </a:r>
            <a:r>
              <a:rPr lang="en-US" dirty="0" err="1"/>
              <a:t>Hongkong</a:t>
            </a:r>
            <a:r>
              <a:rPr lang="en-US" dirty="0"/>
              <a:t>, and </a:t>
            </a:r>
          </a:p>
          <a:p>
            <a:r>
              <a:rPr lang="en-US" dirty="0"/>
              <a:t>announcements to release strategic reserves in the U.S.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6998"/>
            <a:ext cx="10515600" cy="320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39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40385" y="1637607"/>
            <a:ext cx="49062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5-year and 10-year Treasury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expect around 2.8%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inflation annually over the next 10 years and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3.3% over the next 5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were increasing – especially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the Russian invasion, but most recently have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decreased.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5563"/>
            <a:ext cx="6142892" cy="4530114"/>
          </a:xfrm>
        </p:spPr>
      </p:pic>
    </p:spTree>
    <p:extLst>
      <p:ext uri="{BB962C8B-B14F-4D97-AF65-F5344CB8AC3E}">
        <p14:creationId xmlns:p14="http://schemas.microsoft.com/office/powerpoint/2010/main" val="3798118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Alt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ernative Measure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487" y="1816894"/>
            <a:ext cx="7439025" cy="38576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721469" y="6049108"/>
            <a:ext cx="474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Survey of Professional Forecasters, Feb. 11, 2022</a:t>
            </a:r>
          </a:p>
        </p:txBody>
      </p:sp>
    </p:spTree>
    <p:extLst>
      <p:ext uri="{BB962C8B-B14F-4D97-AF65-F5344CB8AC3E}">
        <p14:creationId xmlns:p14="http://schemas.microsoft.com/office/powerpoint/2010/main" val="34884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33146"/>
            <a:ext cx="10515600" cy="43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1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83BA-D526-3243-9C0E-724681E8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6C26A-3917-884A-97AA-7A45ABE4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10E935-6DE2-3245-80FD-35A194C3C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455974" y="1155024"/>
            <a:ext cx="7280052" cy="4849254"/>
          </a:xfrm>
        </p:spPr>
      </p:pic>
    </p:spTree>
    <p:extLst>
      <p:ext uri="{BB962C8B-B14F-4D97-AF65-F5344CB8AC3E}">
        <p14:creationId xmlns:p14="http://schemas.microsoft.com/office/powerpoint/2010/main" val="143079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 Inflation continue to be elevated?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at least through 2022 and 2023.</a:t>
            </a:r>
          </a:p>
          <a:p>
            <a:r>
              <a:rPr lang="en-US" dirty="0"/>
              <a:t>Continued supply chain issues (China </a:t>
            </a:r>
            <a:r>
              <a:rPr lang="en-US" dirty="0" err="1"/>
              <a:t>Covid</a:t>
            </a:r>
            <a:r>
              <a:rPr lang="en-US" dirty="0"/>
              <a:t> strategy, US staff shortages, Russia-Ukraine conflict)</a:t>
            </a:r>
          </a:p>
          <a:p>
            <a:r>
              <a:rPr lang="en-US" dirty="0"/>
              <a:t>Mitigated by a slower increase in demand (policy support decreased), but if consumers go back to substituting toward in-home consumption more bottlenecks will develop</a:t>
            </a:r>
          </a:p>
          <a:p>
            <a:r>
              <a:rPr lang="en-US" dirty="0"/>
              <a:t>Will this lead to a recession, i.e. stagflation?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54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 Does the Yield Curve say?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0013"/>
            <a:ext cx="10515600" cy="40513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48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 Does the Yield Curve say?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0013"/>
            <a:ext cx="10515600" cy="40513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32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jected Policy Changes - Fed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3074" name="Picture 2" descr="The Fed&amp;#39;s New Dot Plot After Its December Rate Meeting: Chart - Bloomber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12" y="1570038"/>
            <a:ext cx="8850176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11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Reaction – Wed. March 17, 2022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586" y="1635368"/>
            <a:ext cx="4308229" cy="40303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Fed is likely to raise interest rates faster than expected. Fed projects inflation at 4.3% for 2022.</a:t>
            </a:r>
          </a:p>
          <a:p>
            <a:r>
              <a:rPr lang="en-US" dirty="0"/>
              <a:t>Monetary policy adjustment is necessary, but trying to avoid a 1980’s scenario of causing a recession.</a:t>
            </a:r>
          </a:p>
          <a:p>
            <a:r>
              <a:rPr lang="en-US" dirty="0"/>
              <a:t>Current situation likely more comparable to post-WWII than to the late 1970’s.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122" name="Picture 2" descr="https://static01.nyt.com/images/2022/03/14/business/fed-target-rate-1647310023140/fed-target-rate-1647310023140-threeByTwoMediumAt2X-v4.png?format=pjpg&amp;quality=75&amp;auto=webp&amp;disable=up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26" y="1485900"/>
            <a:ext cx="5159717" cy="34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49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ity Markets – Is there still Overvaluation?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29862" y="5187462"/>
            <a:ext cx="10147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Maybe yes – based on negative real earnings yields (inflation adjusted earnings per share) which indicates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that profits are not keeping up with share price increases (even though corporate profits are increasing)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 the peak of the market.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6915"/>
            <a:ext cx="10515600" cy="31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87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340399" y="1507919"/>
            <a:ext cx="5749267" cy="3830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096001" y="1500604"/>
            <a:ext cx="5771223" cy="38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0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74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1778-FC60-4E3E-BC9D-913B834A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-793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Federal Budget in FY2021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8B50B2-CD1D-4F02-97B8-40860826B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156" y="1501776"/>
            <a:ext cx="7307670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6B272-5C0B-4445-906B-0058B3C0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2CC09-2EB3-4660-8A1A-D22AB1C6A839}"/>
              </a:ext>
            </a:extLst>
          </p:cNvPr>
          <p:cNvSpPr txBox="1"/>
          <p:nvPr/>
        </p:nvSpPr>
        <p:spPr>
          <a:xfrm>
            <a:off x="390524" y="2736502"/>
            <a:ext cx="1965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IIT, 50.5%</a:t>
            </a:r>
          </a:p>
          <a:p>
            <a:r>
              <a:rPr lang="en-US" sz="2800" dirty="0"/>
              <a:t>SST, 32,5%</a:t>
            </a:r>
          </a:p>
          <a:p>
            <a:r>
              <a:rPr lang="en-US" sz="2800" dirty="0"/>
              <a:t>CT, 9.0%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A1FB0-3A18-4E6E-BBFF-96174E182E21}"/>
              </a:ext>
            </a:extLst>
          </p:cNvPr>
          <p:cNvSpPr txBox="1"/>
          <p:nvPr/>
        </p:nvSpPr>
        <p:spPr>
          <a:xfrm>
            <a:off x="9205750" y="2388930"/>
            <a:ext cx="2595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Mandatory, 71%</a:t>
            </a:r>
          </a:p>
          <a:p>
            <a:r>
              <a:rPr lang="en-US" sz="2800" dirty="0" err="1"/>
              <a:t>Discret</a:t>
            </a:r>
            <a:r>
              <a:rPr lang="en-US" sz="2800" dirty="0"/>
              <a:t>.  22%</a:t>
            </a:r>
          </a:p>
          <a:p>
            <a:r>
              <a:rPr lang="en-US" sz="2800" dirty="0"/>
              <a:t>Net Interest, 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9A913-6E1E-4211-9E4A-84463AAEABCA}"/>
              </a:ext>
            </a:extLst>
          </p:cNvPr>
          <p:cNvSpPr txBox="1"/>
          <p:nvPr/>
        </p:nvSpPr>
        <p:spPr>
          <a:xfrm>
            <a:off x="4810125" y="586710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Programmatic Outlays = Mandatory + Discretionary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20C40-1A39-40C9-8E35-5513E0BAA9EB}"/>
              </a:ext>
            </a:extLst>
          </p:cNvPr>
          <p:cNvSpPr txBox="1"/>
          <p:nvPr/>
        </p:nvSpPr>
        <p:spPr>
          <a:xfrm>
            <a:off x="5895976" y="6532606"/>
            <a:ext cx="601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Monthly Treasury Report, 9/2021</a:t>
            </a:r>
          </a:p>
        </p:txBody>
      </p:sp>
    </p:spTree>
    <p:extLst>
      <p:ext uri="{BB962C8B-B14F-4D97-AF65-F5344CB8AC3E}">
        <p14:creationId xmlns:p14="http://schemas.microsoft.com/office/powerpoint/2010/main" val="1604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</a:t>
            </a:r>
            <a:r>
              <a:rPr lang="en-US" dirty="0"/>
              <a:t>t and Future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5195887" y="6407314"/>
            <a:ext cx="666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CBO, Updated Budget and Econo9mic Projections, 7/15/2021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F0939-2C98-46B6-89A7-4A4102BC41C7}"/>
              </a:ext>
            </a:extLst>
          </p:cNvPr>
          <p:cNvSpPr txBox="1"/>
          <p:nvPr/>
        </p:nvSpPr>
        <p:spPr>
          <a:xfrm>
            <a:off x="7029450" y="1552188"/>
            <a:ext cx="51625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Useful Deficit Decompositions:</a:t>
            </a:r>
          </a:p>
          <a:p>
            <a:endParaRPr lang="en-US" sz="2800" dirty="0"/>
          </a:p>
          <a:p>
            <a:r>
              <a:rPr lang="en-US" sz="2400" i="1" dirty="0"/>
              <a:t>Total Deficit= (Programmatic Outlays +</a:t>
            </a:r>
            <a:br>
              <a:rPr lang="en-US" sz="2400" i="1" dirty="0"/>
            </a:br>
            <a:r>
              <a:rPr lang="en-US" sz="2400" i="1" dirty="0"/>
              <a:t>Interest Expense)-Revenue</a:t>
            </a:r>
          </a:p>
          <a:p>
            <a:endParaRPr lang="en-US" sz="2400" i="1" dirty="0"/>
          </a:p>
          <a:p>
            <a:r>
              <a:rPr lang="en-US" sz="2400" i="1" dirty="0"/>
              <a:t>=(Programmatic Outlays – Revenue)+Interest Expense</a:t>
            </a:r>
          </a:p>
          <a:p>
            <a:endParaRPr lang="en-US" sz="2800" i="1" dirty="0"/>
          </a:p>
          <a:p>
            <a:r>
              <a:rPr lang="en-US" sz="2800" i="1" dirty="0"/>
              <a:t>=</a:t>
            </a:r>
            <a:r>
              <a:rPr lang="en-US" sz="2800" b="1" i="1" dirty="0">
                <a:solidFill>
                  <a:srgbClr val="7E2987"/>
                </a:solidFill>
              </a:rPr>
              <a:t>Primary Deficit + </a:t>
            </a:r>
            <a:r>
              <a:rPr lang="en-US" sz="2800" b="1" i="1" dirty="0">
                <a:solidFill>
                  <a:srgbClr val="CD78D6"/>
                </a:solidFill>
              </a:rPr>
              <a:t>Net Interest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0578-FFE6-48B4-9301-3AEE17B3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3" y="1325563"/>
            <a:ext cx="639311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6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2B21C-E670-4EDA-AB15-4D6E49482267}"/>
              </a:ext>
            </a:extLst>
          </p:cNvPr>
          <p:cNvSpPr txBox="1"/>
          <p:nvPr/>
        </p:nvSpPr>
        <p:spPr>
          <a:xfrm>
            <a:off x="1349298" y="1325563"/>
            <a:ext cx="922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Sum of All Past Deficits Less Surpluses Equals the Debt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8F3AD-91F8-41EF-B167-2A70CC4E5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89" y="1812897"/>
            <a:ext cx="11125200" cy="4286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E55126-D5C7-48BD-88D1-65C1E5A863BB}"/>
              </a:ext>
            </a:extLst>
          </p:cNvPr>
          <p:cNvSpPr txBox="1"/>
          <p:nvPr/>
        </p:nvSpPr>
        <p:spPr>
          <a:xfrm>
            <a:off x="4119073" y="3784457"/>
            <a:ext cx="224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Shaded areas are recessions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B9FEE-4DD6-47C4-8335-3C1B1B54CDFC}"/>
              </a:ext>
            </a:extLst>
          </p:cNvPr>
          <p:cNvSpPr txBox="1"/>
          <p:nvPr/>
        </p:nvSpPr>
        <p:spPr>
          <a:xfrm>
            <a:off x="1660849" y="1923610"/>
            <a:ext cx="3349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Debt;  </a:t>
            </a:r>
            <a:r>
              <a:rPr lang="en-US" dirty="0">
                <a:solidFill>
                  <a:srgbClr val="C00000"/>
                </a:solidFill>
              </a:rPr>
              <a:t>Red Line Deficit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the U.S.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3592"/>
            <a:ext cx="10515600" cy="3379449"/>
          </a:xfrm>
        </p:spPr>
        <p:txBody>
          <a:bodyPr/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Relative debt peaked during WWII (106%) - followed by a steady decline until the 1980s.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Prior to 1983, relative debt rose purposefully (wars, recessions, public investment)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dirty="0"/>
              <a:t>What can we learn from the 46-74 period, where the relative debt fell continuously?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5CC3D-CF2C-4836-A788-C9298B7C7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66" y="989926"/>
            <a:ext cx="8270543" cy="23264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CDD0FB3-7D99-4C84-9724-12AD7AD4A49C}"/>
              </a:ext>
            </a:extLst>
          </p:cNvPr>
          <p:cNvGrpSpPr/>
          <p:nvPr/>
        </p:nvGrpSpPr>
        <p:grpSpPr>
          <a:xfrm>
            <a:off x="7946516" y="1183411"/>
            <a:ext cx="1852667" cy="1599062"/>
            <a:chOff x="5338785" y="3226704"/>
            <a:chExt cx="3705746" cy="21794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E12B9B-D847-4892-BE0F-B44FB5E5A9E6}"/>
                </a:ext>
              </a:extLst>
            </p:cNvPr>
            <p:cNvSpPr txBox="1"/>
            <p:nvPr/>
          </p:nvSpPr>
          <p:spPr>
            <a:xfrm>
              <a:off x="5338785" y="3419773"/>
              <a:ext cx="3705746" cy="713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1946-1974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7330D26C-9EEF-4BEF-B861-6DA69A2E61C0}"/>
                </a:ext>
              </a:extLst>
            </p:cNvPr>
            <p:cNvSpPr/>
            <p:nvPr/>
          </p:nvSpPr>
          <p:spPr>
            <a:xfrm rot="8259928">
              <a:off x="5401853" y="3226704"/>
              <a:ext cx="891575" cy="217947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5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Dog that Didn’t Bark; Rising Interest Rates?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2354C9-60CA-47F6-AD8F-1F1E3BDD4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696" y="1583748"/>
            <a:ext cx="10515600" cy="43882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25888E-3EC7-429E-9B31-1378BFD2BAF9}"/>
              </a:ext>
            </a:extLst>
          </p:cNvPr>
          <p:cNvSpPr txBox="1"/>
          <p:nvPr/>
        </p:nvSpPr>
        <p:spPr>
          <a:xfrm>
            <a:off x="7999122" y="3526224"/>
            <a:ext cx="214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 PM: 10-yr 2.24%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1812F3-FFB0-439F-BB01-95D5C3DA223C}"/>
              </a:ext>
            </a:extLst>
          </p:cNvPr>
          <p:cNvSpPr txBox="1"/>
          <p:nvPr/>
        </p:nvSpPr>
        <p:spPr>
          <a:xfrm>
            <a:off x="1618738" y="1294807"/>
            <a:ext cx="6496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Rate on 10-Yr Treasury Bonds;  </a:t>
            </a:r>
            <a:r>
              <a:rPr lang="en-US" dirty="0">
                <a:solidFill>
                  <a:srgbClr val="C00000"/>
                </a:solidFill>
              </a:rPr>
              <a:t>Red Line Relative Debt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D168-75A6-4DC0-A283-FE5186592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nchard’s 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ABA9F-2666-40FA-8452-8B4BD8B8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F9B2D913-4D09-431E-B3EC-AEFE71FBC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825" y="1176554"/>
            <a:ext cx="10424975" cy="484632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5F934-0671-497C-B540-57C314686C3A}"/>
              </a:ext>
            </a:extLst>
          </p:cNvPr>
          <p:cNvSpPr txBox="1"/>
          <p:nvPr/>
        </p:nvSpPr>
        <p:spPr>
          <a:xfrm>
            <a:off x="2241370" y="1244573"/>
            <a:ext cx="64965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Blue Line Rate on 10-Yr Treasury Bonds;  </a:t>
            </a:r>
            <a:r>
              <a:rPr lang="en-US" dirty="0">
                <a:solidFill>
                  <a:srgbClr val="C00000"/>
                </a:solidFill>
              </a:rPr>
              <a:t>Red Line GDP growth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22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825466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Interest rates may not stay this low forever.  In fact, economist don’t really know why they have fallen to such low levels over the past 20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good news is we may be able to stabilize the relative debt without running a surplus.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7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968"/>
            <a:ext cx="10515600" cy="498264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was V-shaped! 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</a:t>
            </a:r>
            <a:r>
              <a:rPr lang="en-US"/>
              <a:t>likely expand about </a:t>
            </a:r>
            <a:r>
              <a:rPr lang="en-US" dirty="0"/>
              <a:t>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Physical health determines economic health for the economy.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Variants may well slow our progress: Omicron (see Europe and China)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Gov’t missteps may also hinder progress.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Russian invasion of Ukraine.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Falling real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673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 – 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 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No further waves of </a:t>
            </a:r>
            <a:r>
              <a:rPr lang="en-US" dirty="0" err="1"/>
              <a:t>Covid</a:t>
            </a:r>
            <a:r>
              <a:rPr lang="en-US" dirty="0"/>
              <a:t> – State and federal plans to address future outbreaks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14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pPr lvl="1"/>
            <a:r>
              <a:rPr lang="en-US" dirty="0"/>
              <a:t>Total Output - GDP</a:t>
            </a:r>
          </a:p>
          <a:p>
            <a:pPr lvl="1"/>
            <a:r>
              <a:rPr lang="en-US" dirty="0"/>
              <a:t>Policy Support</a:t>
            </a:r>
          </a:p>
          <a:p>
            <a:pPr lvl="1"/>
            <a:r>
              <a:rPr lang="en-US" dirty="0"/>
              <a:t>Labor Market 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Equity Markets </a:t>
            </a:r>
          </a:p>
          <a:p>
            <a:pPr lvl="1"/>
            <a:r>
              <a:rPr lang="en-US" dirty="0"/>
              <a:t>Housing Markets </a:t>
            </a:r>
          </a:p>
          <a:p>
            <a:pPr lvl="1"/>
            <a:r>
              <a:rPr lang="en-US" dirty="0"/>
              <a:t>Federal Debt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Covid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Cases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2138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 Times, April 3, 2022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8" y="1314450"/>
            <a:ext cx="9970476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7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icron BA.2 ?  Germany and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79431" y="4862146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6123" y="6595351"/>
            <a:ext cx="2553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New York Times, April 3, 2022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15" y="1325563"/>
            <a:ext cx="4818185" cy="3694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4985" y="5477608"/>
            <a:ext cx="109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Germany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0515" y="555673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China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168" y="1323975"/>
            <a:ext cx="5603631" cy="38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 now – the Russian invasion of Ukraine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2050" name="Picture 2" descr="A map showing Ukraine and the areas controlled by Rus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154" y="1091001"/>
            <a:ext cx="4607169" cy="47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596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23276</TotalTime>
  <Words>1605</Words>
  <Application>Microsoft Macintosh PowerPoint</Application>
  <PresentationFormat>Widescreen</PresentationFormat>
  <Paragraphs>284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Credits and Disclaimer</vt:lpstr>
      <vt:lpstr>Outline</vt:lpstr>
      <vt:lpstr>State of the Pandemic</vt:lpstr>
      <vt:lpstr>U.S Covid Cases </vt:lpstr>
      <vt:lpstr>Omicron BA.2 ?  Germany and China</vt:lpstr>
      <vt:lpstr>  and now – the Russian invasion of Ukraine </vt:lpstr>
      <vt:lpstr>The U.S. Economy</vt:lpstr>
      <vt:lpstr>GDP Trajectory: Pandemic Plunge and Recovery</vt:lpstr>
      <vt:lpstr>But Not All Industries Were Equally Harmed</vt:lpstr>
      <vt:lpstr> Unprecedented Policy Support </vt:lpstr>
      <vt:lpstr> Employment Changes - US </vt:lpstr>
      <vt:lpstr> Employment Changes - US </vt:lpstr>
      <vt:lpstr>Employment Gap: Pandemic</vt:lpstr>
      <vt:lpstr>Labor Force Participation and Unemployment </vt:lpstr>
      <vt:lpstr>Inflation and Asset Markets</vt:lpstr>
      <vt:lpstr>Inflation News</vt:lpstr>
      <vt:lpstr> Gas Prices in Perspective - </vt:lpstr>
      <vt:lpstr>PowerPoint Presentation</vt:lpstr>
      <vt:lpstr>We’re Buying Mostly … Stuff</vt:lpstr>
      <vt:lpstr>Inflation: Concentrated</vt:lpstr>
      <vt:lpstr>Inflation: Cost-Push will continue</vt:lpstr>
      <vt:lpstr> More Cost-push, but with a twist </vt:lpstr>
      <vt:lpstr>Measure of Inflation Expectations</vt:lpstr>
      <vt:lpstr> Alternative Measure of Inflation Expectations</vt:lpstr>
      <vt:lpstr>Corporate Profits…Adding to Inflation?</vt:lpstr>
      <vt:lpstr>Wage Growth</vt:lpstr>
      <vt:lpstr>Will Inflation continue to be elevated?</vt:lpstr>
      <vt:lpstr>What Does the Yield Curve say?</vt:lpstr>
      <vt:lpstr>What Does the Yield Curve say?</vt:lpstr>
      <vt:lpstr>Projected Policy Changes - Fed </vt:lpstr>
      <vt:lpstr>Fed Reaction – Wed. March 17, 2022 </vt:lpstr>
      <vt:lpstr>Equity Markets – Is there still Overvaluation? </vt:lpstr>
      <vt:lpstr> Home Prices and Housing Starts</vt:lpstr>
      <vt:lpstr>Federal Debt</vt:lpstr>
      <vt:lpstr>The Federal Budget in FY2021</vt:lpstr>
      <vt:lpstr>Past and Future of Deficits</vt:lpstr>
      <vt:lpstr>Debt vs. Deficit</vt:lpstr>
      <vt:lpstr>Key Points About the U.S. Relative Debt</vt:lpstr>
      <vt:lpstr>The Dog that Didn’t Bark; Rising Interest Rates?</vt:lpstr>
      <vt:lpstr>Blanchard’s Evidence</vt:lpstr>
      <vt:lpstr>Bottom Line:  We Need to Worry about the Debt</vt:lpstr>
      <vt:lpstr>Conclusion</vt:lpstr>
      <vt:lpstr>Best Measures of Progress – Conclusion </vt:lpstr>
      <vt:lpstr> Thank you!</vt:lpstr>
      <vt:lpstr>www.NEEDelegation.org/LocalGraphs </vt:lpstr>
      <vt:lpstr> Available NEED Topics Include: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301</cp:revision>
  <cp:lastPrinted>2022-04-06T18:00:11Z</cp:lastPrinted>
  <dcterms:created xsi:type="dcterms:W3CDTF">2017-05-03T22:30:38Z</dcterms:created>
  <dcterms:modified xsi:type="dcterms:W3CDTF">2022-04-07T19:19:56Z</dcterms:modified>
</cp:coreProperties>
</file>