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6"/>
  </p:notesMasterIdLst>
  <p:sldIdLst>
    <p:sldId id="1227" r:id="rId2"/>
    <p:sldId id="328" r:id="rId3"/>
    <p:sldId id="434" r:id="rId4"/>
    <p:sldId id="435" r:id="rId5"/>
    <p:sldId id="1089" r:id="rId6"/>
    <p:sldId id="327" r:id="rId7"/>
    <p:sldId id="3910" r:id="rId8"/>
    <p:sldId id="3861" r:id="rId9"/>
    <p:sldId id="3869" r:id="rId10"/>
    <p:sldId id="3870" r:id="rId11"/>
    <p:sldId id="3871" r:id="rId12"/>
    <p:sldId id="3873" r:id="rId13"/>
    <p:sldId id="3903" r:id="rId14"/>
    <p:sldId id="3904" r:id="rId15"/>
    <p:sldId id="3901" r:id="rId16"/>
    <p:sldId id="3905" r:id="rId17"/>
    <p:sldId id="3908" r:id="rId18"/>
    <p:sldId id="3906" r:id="rId19"/>
    <p:sldId id="3875" r:id="rId20"/>
    <p:sldId id="3907" r:id="rId21"/>
    <p:sldId id="1212" r:id="rId22"/>
    <p:sldId id="3909" r:id="rId23"/>
    <p:sldId id="1225" r:id="rId24"/>
    <p:sldId id="102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 autoAdjust="0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96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293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Sources of Personal </a:t>
            </a:r>
            <a:r>
              <a:rPr lang="en-US" sz="2400" baseline="0"/>
              <a:t>Income</a:t>
            </a:r>
          </a:p>
          <a:p>
            <a:pPr>
              <a:defRPr/>
            </a:pPr>
            <a:r>
              <a:rPr lang="en-US" sz="1800" baseline="0"/>
              <a:t>(Billions of $s at Annual Rates, BEA)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Before Tax Income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JunData!$B$4:$B$24</c:f>
              <c:numCache>
                <c:formatCode>yyyy\-mm\-dd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JunData!$K$4:$K$24</c:f>
              <c:numCache>
                <c:formatCode>0.0</c:formatCode>
                <c:ptCount val="21"/>
                <c:pt idx="0">
                  <c:v>17140.000000000004</c:v>
                </c:pt>
                <c:pt idx="1">
                  <c:v>17286.600000000002</c:v>
                </c:pt>
                <c:pt idx="2">
                  <c:v>16820.599999999999</c:v>
                </c:pt>
                <c:pt idx="3">
                  <c:v>15792.800000000001</c:v>
                </c:pt>
                <c:pt idx="4">
                  <c:v>16114.8</c:v>
                </c:pt>
                <c:pt idx="5">
                  <c:v>16454.400000000001</c:v>
                </c:pt>
                <c:pt idx="6">
                  <c:v>16658.5</c:v>
                </c:pt>
                <c:pt idx="7">
                  <c:v>16878.2</c:v>
                </c:pt>
                <c:pt idx="8">
                  <c:v>17063.399999999998</c:v>
                </c:pt>
                <c:pt idx="9">
                  <c:v>17306.2</c:v>
                </c:pt>
                <c:pt idx="10">
                  <c:v>17280.199999999997</c:v>
                </c:pt>
                <c:pt idx="11">
                  <c:v>17355.3</c:v>
                </c:pt>
                <c:pt idx="12">
                  <c:v>17327.400000000001</c:v>
                </c:pt>
                <c:pt idx="13">
                  <c:v>17361.199999999997</c:v>
                </c:pt>
                <c:pt idx="14">
                  <c:v>17567.300000000003</c:v>
                </c:pt>
                <c:pt idx="15">
                  <c:v>17693.600000000002</c:v>
                </c:pt>
                <c:pt idx="16">
                  <c:v>17800.5</c:v>
                </c:pt>
                <c:pt idx="17">
                  <c:v>17920.400000000001</c:v>
                </c:pt>
                <c:pt idx="18">
                  <c:v>18051.2</c:v>
                </c:pt>
                <c:pt idx="19">
                  <c:v>18087</c:v>
                </c:pt>
                <c:pt idx="20">
                  <c:v>18177.5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95-417D-9BD0-D3F23C25EB94}"/>
            </c:ext>
          </c:extLst>
        </c:ser>
        <c:ser>
          <c:idx val="0"/>
          <c:order val="1"/>
          <c:tx>
            <c:v>After Tax Income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JunData!$B$4:$B$24</c:f>
              <c:numCache>
                <c:formatCode>yyyy\-mm\-dd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JunData!$L$4:$L$24</c:f>
              <c:numCache>
                <c:formatCode>0.0</c:formatCode>
                <c:ptCount val="21"/>
                <c:pt idx="0">
                  <c:v>16622.600000000002</c:v>
                </c:pt>
                <c:pt idx="1">
                  <c:v>16734.8</c:v>
                </c:pt>
                <c:pt idx="2">
                  <c:v>16444.3</c:v>
                </c:pt>
                <c:pt idx="3">
                  <c:v>18919.400000000001</c:v>
                </c:pt>
                <c:pt idx="4">
                  <c:v>18024</c:v>
                </c:pt>
                <c:pt idx="5">
                  <c:v>17805.599999999999</c:v>
                </c:pt>
                <c:pt idx="6">
                  <c:v>17960.599999999999</c:v>
                </c:pt>
                <c:pt idx="7">
                  <c:v>17349.599999999999</c:v>
                </c:pt>
                <c:pt idx="8">
                  <c:v>17476.799999999996</c:v>
                </c:pt>
                <c:pt idx="9">
                  <c:v>17398.900000000001</c:v>
                </c:pt>
                <c:pt idx="10">
                  <c:v>17175.599999999995</c:v>
                </c:pt>
                <c:pt idx="11">
                  <c:v>17272.2</c:v>
                </c:pt>
                <c:pt idx="12">
                  <c:v>19203.099999999999</c:v>
                </c:pt>
                <c:pt idx="13">
                  <c:v>17640.400000000001</c:v>
                </c:pt>
                <c:pt idx="14">
                  <c:v>21698.9</c:v>
                </c:pt>
                <c:pt idx="15">
                  <c:v>18379.500000000004</c:v>
                </c:pt>
                <c:pt idx="16">
                  <c:v>17898.5</c:v>
                </c:pt>
                <c:pt idx="17">
                  <c:v>17903</c:v>
                </c:pt>
                <c:pt idx="18">
                  <c:v>18092.2</c:v>
                </c:pt>
                <c:pt idx="19">
                  <c:v>18118.7</c:v>
                </c:pt>
                <c:pt idx="20">
                  <c:v>17881.700000000004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95-417D-9BD0-D3F23C25E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280288"/>
        <c:axId val="656281600"/>
      </c:lineChart>
      <c:dateAx>
        <c:axId val="656280288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1600"/>
        <c:crosses val="autoZero"/>
        <c:auto val="1"/>
        <c:lblOffset val="100"/>
        <c:baseTimeUnit val="months"/>
      </c:dateAx>
      <c:valAx>
        <c:axId val="656281600"/>
        <c:scaling>
          <c:orientation val="minMax"/>
          <c:max val="23000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Spending and Saving</a:t>
            </a:r>
            <a:endParaRPr lang="en-US" sz="2400" baseline="0"/>
          </a:p>
          <a:p>
            <a:pPr>
              <a:defRPr/>
            </a:pPr>
            <a:r>
              <a:rPr lang="en-US" sz="1800" baseline="0"/>
              <a:t>(Billions of $s at Annual Rates, BEA)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Personal Consumption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JunData!$B$4:$B$24</c:f>
              <c:numCache>
                <c:formatCode>yyyy\-mm\-dd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JunData!$M$4:$M$24</c:f>
              <c:numCache>
                <c:formatCode>0.0</c:formatCode>
                <c:ptCount val="21"/>
                <c:pt idx="0">
                  <c:v>14769.9</c:v>
                </c:pt>
                <c:pt idx="1">
                  <c:v>14785.1</c:v>
                </c:pt>
                <c:pt idx="2">
                  <c:v>13762.2</c:v>
                </c:pt>
                <c:pt idx="3">
                  <c:v>12021.8</c:v>
                </c:pt>
                <c:pt idx="4">
                  <c:v>13058.1</c:v>
                </c:pt>
                <c:pt idx="5">
                  <c:v>13889.3</c:v>
                </c:pt>
                <c:pt idx="6">
                  <c:v>14129.2</c:v>
                </c:pt>
                <c:pt idx="7">
                  <c:v>14270.5</c:v>
                </c:pt>
                <c:pt idx="8">
                  <c:v>14481.7</c:v>
                </c:pt>
                <c:pt idx="9">
                  <c:v>14546</c:v>
                </c:pt>
                <c:pt idx="10">
                  <c:v>14467.3</c:v>
                </c:pt>
                <c:pt idx="11">
                  <c:v>14389.5</c:v>
                </c:pt>
                <c:pt idx="12">
                  <c:v>14857.9</c:v>
                </c:pt>
                <c:pt idx="13">
                  <c:v>14699.6</c:v>
                </c:pt>
                <c:pt idx="14">
                  <c:v>15458.9</c:v>
                </c:pt>
                <c:pt idx="15">
                  <c:v>15618.7</c:v>
                </c:pt>
                <c:pt idx="16">
                  <c:v>15624.4</c:v>
                </c:pt>
                <c:pt idx="17">
                  <c:v>15802</c:v>
                </c:pt>
                <c:pt idx="18">
                  <c:v>15811.7</c:v>
                </c:pt>
                <c:pt idx="19">
                  <c:v>15966.8</c:v>
                </c:pt>
                <c:pt idx="20">
                  <c:v>16060.2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47-4745-AD40-4C2F28058978}"/>
            </c:ext>
          </c:extLst>
        </c:ser>
        <c:ser>
          <c:idx val="2"/>
          <c:order val="1"/>
          <c:tx>
            <c:v>After Tax Income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JunData!$B$4:$B$24</c:f>
              <c:numCache>
                <c:formatCode>yyyy\-mm\-dd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JunData!$E$4:$E$24</c:f>
              <c:numCache>
                <c:formatCode>0.0</c:formatCode>
                <c:ptCount val="21"/>
                <c:pt idx="0">
                  <c:v>16622.599999999999</c:v>
                </c:pt>
                <c:pt idx="1">
                  <c:v>16734.8</c:v>
                </c:pt>
                <c:pt idx="2">
                  <c:v>16444.3</c:v>
                </c:pt>
                <c:pt idx="3">
                  <c:v>18919.400000000001</c:v>
                </c:pt>
                <c:pt idx="4">
                  <c:v>18024</c:v>
                </c:pt>
                <c:pt idx="5">
                  <c:v>17805.599999999999</c:v>
                </c:pt>
                <c:pt idx="6">
                  <c:v>17960.599999999999</c:v>
                </c:pt>
                <c:pt idx="7">
                  <c:v>17349.599999999999</c:v>
                </c:pt>
                <c:pt idx="8">
                  <c:v>17476.8</c:v>
                </c:pt>
                <c:pt idx="9">
                  <c:v>17398.900000000001</c:v>
                </c:pt>
                <c:pt idx="10">
                  <c:v>17175.599999999999</c:v>
                </c:pt>
                <c:pt idx="11">
                  <c:v>17272.2</c:v>
                </c:pt>
                <c:pt idx="12">
                  <c:v>19203.099999999999</c:v>
                </c:pt>
                <c:pt idx="13">
                  <c:v>17640.400000000001</c:v>
                </c:pt>
                <c:pt idx="14">
                  <c:v>21698.9</c:v>
                </c:pt>
                <c:pt idx="15">
                  <c:v>18379.5</c:v>
                </c:pt>
                <c:pt idx="16">
                  <c:v>17898.5</c:v>
                </c:pt>
                <c:pt idx="17">
                  <c:v>17903</c:v>
                </c:pt>
                <c:pt idx="18">
                  <c:v>18092.2</c:v>
                </c:pt>
                <c:pt idx="19">
                  <c:v>18118.7</c:v>
                </c:pt>
                <c:pt idx="20">
                  <c:v>17881.7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47-4745-AD40-4C2F28058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280288"/>
        <c:axId val="656281600"/>
      </c:lineChart>
      <c:dateAx>
        <c:axId val="656280288"/>
        <c:scaling>
          <c:orientation val="minMax"/>
        </c:scaling>
        <c:delete val="0"/>
        <c:axPos val="b"/>
        <c:numFmt formatCode="yyyy\-mm\-dd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1600"/>
        <c:crosses val="autoZero"/>
        <c:auto val="1"/>
        <c:lblOffset val="100"/>
        <c:baseTimeUnit val="months"/>
      </c:dateAx>
      <c:valAx>
        <c:axId val="656281600"/>
        <c:scaling>
          <c:orientation val="minMax"/>
          <c:max val="23000"/>
          <c:min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2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The  Fed's Measure of Consumer</a:t>
            </a:r>
            <a:r>
              <a:rPr lang="en-US" sz="2800" baseline="0"/>
              <a:t> </a:t>
            </a:r>
            <a:r>
              <a:rPr lang="en-US" sz="2800"/>
              <a:t>Prices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252211287395973E-2"/>
          <c:y val="0.10962578943008087"/>
          <c:w val="0.85538552385898603"/>
          <c:h val="0.74266220358533497"/>
        </c:manualLayout>
      </c:layout>
      <c:lineChart>
        <c:grouping val="standard"/>
        <c:varyColors val="0"/>
        <c:ser>
          <c:idx val="0"/>
          <c:order val="0"/>
          <c:tx>
            <c:v>Price Index for Personal Consumption (excl food and energy)</c:v>
          </c:tx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'FRED Graph'!$A$24:$A$44</c:f>
              <c:numCache>
                <c:formatCode>[$-409]mmm\-yy;@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44307</c:v>
                </c:pt>
                <c:pt idx="16" formatCode="mmm\-yy">
                  <c:v>44337</c:v>
                </c:pt>
                <c:pt idx="17" formatCode="mmm\-yy">
                  <c:v>44368</c:v>
                </c:pt>
                <c:pt idx="18">
                  <c:v>44398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'FRED Graph'!$B$24:$B$44</c:f>
              <c:numCache>
                <c:formatCode>0.000</c:formatCode>
                <c:ptCount val="21"/>
                <c:pt idx="0">
                  <c:v>112.949</c:v>
                </c:pt>
                <c:pt idx="1">
                  <c:v>113.121</c:v>
                </c:pt>
                <c:pt idx="2">
                  <c:v>113.01300000000001</c:v>
                </c:pt>
                <c:pt idx="3">
                  <c:v>112.526</c:v>
                </c:pt>
                <c:pt idx="4">
                  <c:v>112.755</c:v>
                </c:pt>
                <c:pt idx="5">
                  <c:v>113.145</c:v>
                </c:pt>
                <c:pt idx="6">
                  <c:v>113.46599999999999</c:v>
                </c:pt>
                <c:pt idx="7">
                  <c:v>113.818</c:v>
                </c:pt>
                <c:pt idx="8">
                  <c:v>114.01900000000001</c:v>
                </c:pt>
                <c:pt idx="9">
                  <c:v>114.023</c:v>
                </c:pt>
                <c:pt idx="10">
                  <c:v>114.006</c:v>
                </c:pt>
                <c:pt idx="11">
                  <c:v>114.34099999999999</c:v>
                </c:pt>
                <c:pt idx="12" formatCode="#,##0.000">
                  <c:v>114.56399999999999</c:v>
                </c:pt>
                <c:pt idx="13" formatCode="#,##0.000">
                  <c:v>114.736</c:v>
                </c:pt>
                <c:pt idx="14" formatCode="#,##0.000">
                  <c:v>115.215</c:v>
                </c:pt>
                <c:pt idx="15" formatCode="#,##0.000">
                  <c:v>116.023</c:v>
                </c:pt>
                <c:pt idx="16">
                  <c:v>116.76600000000001</c:v>
                </c:pt>
                <c:pt idx="17">
                  <c:v>117.327</c:v>
                </c:pt>
                <c:pt idx="18">
                  <c:v>117.72499999999999</c:v>
                </c:pt>
                <c:pt idx="19">
                  <c:v>118.03700000000001</c:v>
                </c:pt>
                <c:pt idx="20">
                  <c:v>118.286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45-4511-9A6F-47092599CE3D}"/>
            </c:ext>
          </c:extLst>
        </c:ser>
        <c:ser>
          <c:idx val="1"/>
          <c:order val="1"/>
          <c:tx>
            <c:v>Fed's Target</c:v>
          </c:tx>
          <c:spPr>
            <a:ln w="34925" cap="rnd">
              <a:solidFill>
                <a:srgbClr val="FF0000"/>
              </a:solidFill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none"/>
          </c:marker>
          <c:dLbls>
            <c:delete val="1"/>
          </c:dLbls>
          <c:cat>
            <c:numRef>
              <c:f>'FRED Graph'!$A$24:$A$44</c:f>
              <c:numCache>
                <c:formatCode>[$-409]mmm\-yy;@</c:formatCode>
                <c:ptCount val="21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44307</c:v>
                </c:pt>
                <c:pt idx="16" formatCode="mmm\-yy">
                  <c:v>44337</c:v>
                </c:pt>
                <c:pt idx="17" formatCode="mmm\-yy">
                  <c:v>44368</c:v>
                </c:pt>
                <c:pt idx="18">
                  <c:v>44398</c:v>
                </c:pt>
                <c:pt idx="19">
                  <c:v>44409</c:v>
                </c:pt>
                <c:pt idx="20">
                  <c:v>44440</c:v>
                </c:pt>
              </c:numCache>
            </c:numRef>
          </c:cat>
          <c:val>
            <c:numRef>
              <c:f>'FRED Graph'!$E$24:$E$44</c:f>
              <c:numCache>
                <c:formatCode>General</c:formatCode>
                <c:ptCount val="21"/>
                <c:pt idx="0" formatCode="0.000">
                  <c:v>112.949</c:v>
                </c:pt>
                <c:pt idx="1">
                  <c:v>113.13554445647058</c:v>
                </c:pt>
                <c:pt idx="2">
                  <c:v>113.32239700627746</c:v>
                </c:pt>
                <c:pt idx="3">
                  <c:v>113.5095581582618</c:v>
                </c:pt>
                <c:pt idx="4">
                  <c:v>113.69702842210521</c:v>
                </c:pt>
                <c:pt idx="5">
                  <c:v>113.88480830833105</c:v>
                </c:pt>
                <c:pt idx="6">
                  <c:v>114.07289832830585</c:v>
                </c:pt>
                <c:pt idx="7">
                  <c:v>114.26129899424073</c:v>
                </c:pt>
                <c:pt idx="8">
                  <c:v>114.45001081919274</c:v>
                </c:pt>
                <c:pt idx="9">
                  <c:v>114.63903431706629</c:v>
                </c:pt>
                <c:pt idx="10">
                  <c:v>114.82837000261455</c:v>
                </c:pt>
                <c:pt idx="11">
                  <c:v>115.01801839144085</c:v>
                </c:pt>
                <c:pt idx="12">
                  <c:v>115.20798000000006</c:v>
                </c:pt>
                <c:pt idx="13">
                  <c:v>115.39825534560006</c:v>
                </c:pt>
                <c:pt idx="14">
                  <c:v>115.58884494640307</c:v>
                </c:pt>
                <c:pt idx="15">
                  <c:v>115.7797493214271</c:v>
                </c:pt>
                <c:pt idx="16">
                  <c:v>115.97096899054739</c:v>
                </c:pt>
                <c:pt idx="17">
                  <c:v>116.16250447449775</c:v>
                </c:pt>
                <c:pt idx="18">
                  <c:v>116.35435629487206</c:v>
                </c:pt>
                <c:pt idx="19">
                  <c:v>116.54652497412563</c:v>
                </c:pt>
                <c:pt idx="20">
                  <c:v>116.73901103557668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45-4511-9A6F-47092599CE3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492561824"/>
        <c:axId val="492566416"/>
      </c:lineChart>
      <c:dateAx>
        <c:axId val="49256182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6416"/>
        <c:crosses val="autoZero"/>
        <c:auto val="1"/>
        <c:lblOffset val="100"/>
        <c:baseTimeUnit val="months"/>
      </c:dateAx>
      <c:valAx>
        <c:axId val="492566416"/>
        <c:scaling>
          <c:orientation val="minMax"/>
        </c:scaling>
        <c:delete val="0"/>
        <c:axPos val="l"/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56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Unemployment and Job Vacancies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2001 through 6/2009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'FRED Graph'!$C$648:$C$750</c:f>
              <c:numCache>
                <c:formatCode>0.0</c:formatCode>
                <c:ptCount val="103"/>
                <c:pt idx="0">
                  <c:v>3.9</c:v>
                </c:pt>
                <c:pt idx="1">
                  <c:v>4.2</c:v>
                </c:pt>
                <c:pt idx="2">
                  <c:v>4.2</c:v>
                </c:pt>
                <c:pt idx="3">
                  <c:v>4.3</c:v>
                </c:pt>
                <c:pt idx="4">
                  <c:v>4.4000000000000004</c:v>
                </c:pt>
                <c:pt idx="5">
                  <c:v>4.3</c:v>
                </c:pt>
                <c:pt idx="6">
                  <c:v>4.5</c:v>
                </c:pt>
                <c:pt idx="7">
                  <c:v>4.5999999999999996</c:v>
                </c:pt>
                <c:pt idx="8">
                  <c:v>4.9000000000000004</c:v>
                </c:pt>
                <c:pt idx="9">
                  <c:v>5</c:v>
                </c:pt>
                <c:pt idx="10">
                  <c:v>5.3</c:v>
                </c:pt>
                <c:pt idx="11">
                  <c:v>5.5</c:v>
                </c:pt>
                <c:pt idx="12">
                  <c:v>5.7</c:v>
                </c:pt>
                <c:pt idx="13">
                  <c:v>5.7</c:v>
                </c:pt>
                <c:pt idx="14">
                  <c:v>5.7</c:v>
                </c:pt>
                <c:pt idx="15">
                  <c:v>5.7</c:v>
                </c:pt>
                <c:pt idx="16">
                  <c:v>5.9</c:v>
                </c:pt>
                <c:pt idx="17">
                  <c:v>5.8</c:v>
                </c:pt>
                <c:pt idx="18">
                  <c:v>5.8</c:v>
                </c:pt>
                <c:pt idx="19">
                  <c:v>5.8</c:v>
                </c:pt>
                <c:pt idx="20">
                  <c:v>5.7</c:v>
                </c:pt>
                <c:pt idx="21">
                  <c:v>5.7</c:v>
                </c:pt>
                <c:pt idx="22">
                  <c:v>5.7</c:v>
                </c:pt>
                <c:pt idx="23">
                  <c:v>5.9</c:v>
                </c:pt>
                <c:pt idx="24">
                  <c:v>6</c:v>
                </c:pt>
                <c:pt idx="25">
                  <c:v>5.8</c:v>
                </c:pt>
                <c:pt idx="26">
                  <c:v>5.9</c:v>
                </c:pt>
                <c:pt idx="27">
                  <c:v>5.9</c:v>
                </c:pt>
                <c:pt idx="28">
                  <c:v>6</c:v>
                </c:pt>
                <c:pt idx="29">
                  <c:v>6.1</c:v>
                </c:pt>
                <c:pt idx="30">
                  <c:v>6.3</c:v>
                </c:pt>
                <c:pt idx="31">
                  <c:v>6.2</c:v>
                </c:pt>
                <c:pt idx="32">
                  <c:v>6.1</c:v>
                </c:pt>
                <c:pt idx="33">
                  <c:v>6.1</c:v>
                </c:pt>
                <c:pt idx="34">
                  <c:v>6</c:v>
                </c:pt>
                <c:pt idx="35">
                  <c:v>5.8</c:v>
                </c:pt>
                <c:pt idx="36">
                  <c:v>5.7</c:v>
                </c:pt>
                <c:pt idx="37">
                  <c:v>5.7</c:v>
                </c:pt>
                <c:pt idx="38">
                  <c:v>5.6</c:v>
                </c:pt>
                <c:pt idx="39">
                  <c:v>5.8</c:v>
                </c:pt>
                <c:pt idx="40">
                  <c:v>5.6</c:v>
                </c:pt>
                <c:pt idx="41">
                  <c:v>5.6</c:v>
                </c:pt>
                <c:pt idx="42">
                  <c:v>5.6</c:v>
                </c:pt>
                <c:pt idx="43">
                  <c:v>5.5</c:v>
                </c:pt>
                <c:pt idx="44">
                  <c:v>5.4</c:v>
                </c:pt>
                <c:pt idx="45">
                  <c:v>5.4</c:v>
                </c:pt>
                <c:pt idx="46">
                  <c:v>5.5</c:v>
                </c:pt>
                <c:pt idx="47">
                  <c:v>5.4</c:v>
                </c:pt>
                <c:pt idx="48">
                  <c:v>5.4</c:v>
                </c:pt>
                <c:pt idx="49">
                  <c:v>5.3</c:v>
                </c:pt>
                <c:pt idx="50">
                  <c:v>5.4</c:v>
                </c:pt>
                <c:pt idx="51">
                  <c:v>5.2</c:v>
                </c:pt>
                <c:pt idx="52">
                  <c:v>5.2</c:v>
                </c:pt>
                <c:pt idx="53">
                  <c:v>5.0999999999999996</c:v>
                </c:pt>
                <c:pt idx="54">
                  <c:v>5</c:v>
                </c:pt>
                <c:pt idx="55">
                  <c:v>5</c:v>
                </c:pt>
                <c:pt idx="56">
                  <c:v>4.9000000000000004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4.9000000000000004</c:v>
                </c:pt>
                <c:pt idx="61">
                  <c:v>4.7</c:v>
                </c:pt>
                <c:pt idx="62">
                  <c:v>4.8</c:v>
                </c:pt>
                <c:pt idx="63">
                  <c:v>4.7</c:v>
                </c:pt>
                <c:pt idx="64">
                  <c:v>4.7</c:v>
                </c:pt>
                <c:pt idx="65">
                  <c:v>4.5999999999999996</c:v>
                </c:pt>
                <c:pt idx="66">
                  <c:v>4.5999999999999996</c:v>
                </c:pt>
                <c:pt idx="67">
                  <c:v>4.7</c:v>
                </c:pt>
                <c:pt idx="68">
                  <c:v>4.7</c:v>
                </c:pt>
                <c:pt idx="69">
                  <c:v>4.5</c:v>
                </c:pt>
                <c:pt idx="70">
                  <c:v>4.4000000000000004</c:v>
                </c:pt>
                <c:pt idx="71">
                  <c:v>4.5</c:v>
                </c:pt>
                <c:pt idx="72">
                  <c:v>4.4000000000000004</c:v>
                </c:pt>
                <c:pt idx="73">
                  <c:v>4.5999999999999996</c:v>
                </c:pt>
                <c:pt idx="74">
                  <c:v>4.5</c:v>
                </c:pt>
                <c:pt idx="75">
                  <c:v>4.4000000000000004</c:v>
                </c:pt>
                <c:pt idx="76">
                  <c:v>4.5</c:v>
                </c:pt>
                <c:pt idx="77">
                  <c:v>4.4000000000000004</c:v>
                </c:pt>
                <c:pt idx="78">
                  <c:v>4.5999999999999996</c:v>
                </c:pt>
                <c:pt idx="79">
                  <c:v>4.7</c:v>
                </c:pt>
                <c:pt idx="80">
                  <c:v>4.5999999999999996</c:v>
                </c:pt>
                <c:pt idx="81">
                  <c:v>4.7</c:v>
                </c:pt>
                <c:pt idx="82">
                  <c:v>4.7</c:v>
                </c:pt>
                <c:pt idx="83">
                  <c:v>4.7</c:v>
                </c:pt>
                <c:pt idx="84">
                  <c:v>5</c:v>
                </c:pt>
                <c:pt idx="85">
                  <c:v>5</c:v>
                </c:pt>
                <c:pt idx="86">
                  <c:v>4.9000000000000004</c:v>
                </c:pt>
                <c:pt idx="87">
                  <c:v>5.0999999999999996</c:v>
                </c:pt>
                <c:pt idx="88">
                  <c:v>5</c:v>
                </c:pt>
                <c:pt idx="89">
                  <c:v>5.4</c:v>
                </c:pt>
                <c:pt idx="90">
                  <c:v>5.6</c:v>
                </c:pt>
                <c:pt idx="91">
                  <c:v>5.8</c:v>
                </c:pt>
                <c:pt idx="92">
                  <c:v>6.1</c:v>
                </c:pt>
                <c:pt idx="93">
                  <c:v>6.1</c:v>
                </c:pt>
                <c:pt idx="94">
                  <c:v>6.5</c:v>
                </c:pt>
                <c:pt idx="95">
                  <c:v>6.8</c:v>
                </c:pt>
                <c:pt idx="96">
                  <c:v>7.3</c:v>
                </c:pt>
                <c:pt idx="97">
                  <c:v>7.8</c:v>
                </c:pt>
                <c:pt idx="98">
                  <c:v>8.3000000000000007</c:v>
                </c:pt>
                <c:pt idx="99">
                  <c:v>8.6999999999999993</c:v>
                </c:pt>
                <c:pt idx="100">
                  <c:v>9</c:v>
                </c:pt>
                <c:pt idx="101">
                  <c:v>9.4</c:v>
                </c:pt>
                <c:pt idx="102">
                  <c:v>9.5</c:v>
                </c:pt>
              </c:numCache>
            </c:numRef>
          </c:xVal>
          <c:yVal>
            <c:numRef>
              <c:f>'FRED Graph'!$B$648:$B$750</c:f>
              <c:numCache>
                <c:formatCode>0.00000</c:formatCode>
                <c:ptCount val="103"/>
                <c:pt idx="0">
                  <c:v>3.5518820507092594</c:v>
                </c:pt>
                <c:pt idx="1">
                  <c:v>3.6397774687065367</c:v>
                </c:pt>
                <c:pt idx="2">
                  <c:v>3.5469481771177653</c:v>
                </c:pt>
                <c:pt idx="3">
                  <c:v>3.3086906978683195</c:v>
                </c:pt>
                <c:pt idx="4">
                  <c:v>3.214482235022881</c:v>
                </c:pt>
                <c:pt idx="5">
                  <c:v>3.0875395972592417</c:v>
                </c:pt>
                <c:pt idx="6">
                  <c:v>3.0420558465927718</c:v>
                </c:pt>
                <c:pt idx="7">
                  <c:v>3.0956325615715539</c:v>
                </c:pt>
                <c:pt idx="8">
                  <c:v>2.8084084754752801</c:v>
                </c:pt>
                <c:pt idx="9">
                  <c:v>2.8272993075859962</c:v>
                </c:pt>
                <c:pt idx="10">
                  <c:v>2.5727690407117971</c:v>
                </c:pt>
                <c:pt idx="11">
                  <c:v>2.6171658347199114</c:v>
                </c:pt>
                <c:pt idx="12">
                  <c:v>2.5480752572675929</c:v>
                </c:pt>
                <c:pt idx="13">
                  <c:v>2.5708388065303058</c:v>
                </c:pt>
                <c:pt idx="14">
                  <c:v>2.375339605815296</c:v>
                </c:pt>
                <c:pt idx="15">
                  <c:v>2.4999826966867618</c:v>
                </c:pt>
                <c:pt idx="16">
                  <c:v>2.3983416825012958</c:v>
                </c:pt>
                <c:pt idx="17">
                  <c:v>2.3851577916074458</c:v>
                </c:pt>
                <c:pt idx="18">
                  <c:v>2.3562234130711008</c:v>
                </c:pt>
                <c:pt idx="19">
                  <c:v>2.3252280684792441</c:v>
                </c:pt>
                <c:pt idx="20">
                  <c:v>2.4253667013771558</c:v>
                </c:pt>
                <c:pt idx="21">
                  <c:v>2.2679179949433879</c:v>
                </c:pt>
                <c:pt idx="22">
                  <c:v>2.394125824077515</c:v>
                </c:pt>
                <c:pt idx="23">
                  <c:v>2.4227632186760983</c:v>
                </c:pt>
                <c:pt idx="24">
                  <c:v>2.1845229068148293</c:v>
                </c:pt>
                <c:pt idx="25">
                  <c:v>2.3578667507212017</c:v>
                </c:pt>
                <c:pt idx="26">
                  <c:v>2.2101300479123887</c:v>
                </c:pt>
                <c:pt idx="27">
                  <c:v>2.1222829436660229</c:v>
                </c:pt>
                <c:pt idx="28">
                  <c:v>2.121878285566039</c:v>
                </c:pt>
                <c:pt idx="29">
                  <c:v>2.2450511945392493</c:v>
                </c:pt>
                <c:pt idx="30">
                  <c:v>2.3052442606898054</c:v>
                </c:pt>
                <c:pt idx="31">
                  <c:v>2.0350206505785575</c:v>
                </c:pt>
                <c:pt idx="32">
                  <c:v>2.1782921916077709</c:v>
                </c:pt>
                <c:pt idx="33">
                  <c:v>2.109465638435815</c:v>
                </c:pt>
                <c:pt idx="34">
                  <c:v>2.252651380899152</c:v>
                </c:pt>
                <c:pt idx="35">
                  <c:v>2.2612244897959184</c:v>
                </c:pt>
                <c:pt idx="36">
                  <c:v>2.3267384089034886</c:v>
                </c:pt>
                <c:pt idx="37">
                  <c:v>2.3317579439125047</c:v>
                </c:pt>
                <c:pt idx="38">
                  <c:v>2.4074869299088673</c:v>
                </c:pt>
                <c:pt idx="39">
                  <c:v>2.3988730400696863</c:v>
                </c:pt>
                <c:pt idx="40">
                  <c:v>2.3908750425604359</c:v>
                </c:pt>
                <c:pt idx="41">
                  <c:v>2.5226940468500323</c:v>
                </c:pt>
                <c:pt idx="42">
                  <c:v>2.2629865726298659</c:v>
                </c:pt>
                <c:pt idx="43">
                  <c:v>2.5824012133358609</c:v>
                </c:pt>
                <c:pt idx="44">
                  <c:v>2.3996367677753381</c:v>
                </c:pt>
                <c:pt idx="45">
                  <c:v>2.5920021707424619</c:v>
                </c:pt>
                <c:pt idx="46">
                  <c:v>2.667920672832949</c:v>
                </c:pt>
                <c:pt idx="47">
                  <c:v>2.3433808938864216</c:v>
                </c:pt>
                <c:pt idx="48">
                  <c:v>2.7516057787773791</c:v>
                </c:pt>
                <c:pt idx="49">
                  <c:v>2.5697667348965405</c:v>
                </c:pt>
                <c:pt idx="50">
                  <c:v>2.6724811948990319</c:v>
                </c:pt>
                <c:pt idx="51">
                  <c:v>2.7252326623582293</c:v>
                </c:pt>
                <c:pt idx="52">
                  <c:v>2.7926621274995633</c:v>
                </c:pt>
                <c:pt idx="53">
                  <c:v>2.5438661137202616</c:v>
                </c:pt>
                <c:pt idx="54">
                  <c:v>2.7218268805532104</c:v>
                </c:pt>
                <c:pt idx="55">
                  <c:v>2.8481182076128273</c:v>
                </c:pt>
                <c:pt idx="56">
                  <c:v>2.7654077006790003</c:v>
                </c:pt>
                <c:pt idx="57">
                  <c:v>2.9022233484935378</c:v>
                </c:pt>
                <c:pt idx="58">
                  <c:v>2.7893147379017473</c:v>
                </c:pt>
                <c:pt idx="59">
                  <c:v>2.8307733315563257</c:v>
                </c:pt>
                <c:pt idx="60">
                  <c:v>2.8540958474971672</c:v>
                </c:pt>
                <c:pt idx="61">
                  <c:v>2.9271572556486078</c:v>
                </c:pt>
                <c:pt idx="62">
                  <c:v>2.871064318479033</c:v>
                </c:pt>
                <c:pt idx="63">
                  <c:v>3.1376605465046117</c:v>
                </c:pt>
                <c:pt idx="64">
                  <c:v>3.1746873363776751</c:v>
                </c:pt>
                <c:pt idx="65">
                  <c:v>2.9542791704452931</c:v>
                </c:pt>
                <c:pt idx="66">
                  <c:v>3.0484823658443121</c:v>
                </c:pt>
                <c:pt idx="67">
                  <c:v>2.9026866697054374</c:v>
                </c:pt>
                <c:pt idx="68">
                  <c:v>3.1044846950881912</c:v>
                </c:pt>
                <c:pt idx="69">
                  <c:v>3.1233928076907862</c:v>
                </c:pt>
                <c:pt idx="70">
                  <c:v>3.019580244802389</c:v>
                </c:pt>
                <c:pt idx="71">
                  <c:v>3.0477802711179351</c:v>
                </c:pt>
                <c:pt idx="72">
                  <c:v>3.0249063719456304</c:v>
                </c:pt>
                <c:pt idx="73">
                  <c:v>3.1101447004126834</c:v>
                </c:pt>
                <c:pt idx="74">
                  <c:v>3.0715831170783683</c:v>
                </c:pt>
                <c:pt idx="75">
                  <c:v>3.2420565693788346</c:v>
                </c:pt>
                <c:pt idx="76">
                  <c:v>3.0760652081214945</c:v>
                </c:pt>
                <c:pt idx="77">
                  <c:v>3.0503700792559112</c:v>
                </c:pt>
                <c:pt idx="78">
                  <c:v>3.1749661855319817</c:v>
                </c:pt>
                <c:pt idx="79">
                  <c:v>3.0041684634181398</c:v>
                </c:pt>
                <c:pt idx="80">
                  <c:v>2.9761242299458588</c:v>
                </c:pt>
                <c:pt idx="81">
                  <c:v>3.0323177806458341</c:v>
                </c:pt>
                <c:pt idx="82">
                  <c:v>3.0264454932988647</c:v>
                </c:pt>
                <c:pt idx="83">
                  <c:v>3.0201189586245003</c:v>
                </c:pt>
                <c:pt idx="84">
                  <c:v>2.9528710092386854</c:v>
                </c:pt>
                <c:pt idx="85">
                  <c:v>3.0013695695916605</c:v>
                </c:pt>
                <c:pt idx="86">
                  <c:v>2.7848463746233394</c:v>
                </c:pt>
                <c:pt idx="87">
                  <c:v>2.7451464511266472</c:v>
                </c:pt>
                <c:pt idx="88">
                  <c:v>2.6240659690834955</c:v>
                </c:pt>
                <c:pt idx="89">
                  <c:v>2.7180288134384942</c:v>
                </c:pt>
                <c:pt idx="90">
                  <c:v>2.4819684666878357</c:v>
                </c:pt>
                <c:pt idx="91">
                  <c:v>2.4270241925564351</c:v>
                </c:pt>
                <c:pt idx="92">
                  <c:v>2.3758252985948101</c:v>
                </c:pt>
                <c:pt idx="93">
                  <c:v>2.0844924629617649</c:v>
                </c:pt>
                <c:pt idx="94">
                  <c:v>2.1804540406518762</c:v>
                </c:pt>
                <c:pt idx="95">
                  <c:v>2.0893823679666839</c:v>
                </c:pt>
                <c:pt idx="96">
                  <c:v>2.0342051663379781</c:v>
                </c:pt>
                <c:pt idx="97">
                  <c:v>1.7755009402762467</c:v>
                </c:pt>
                <c:pt idx="98">
                  <c:v>1.8532658634122352</c:v>
                </c:pt>
                <c:pt idx="99">
                  <c:v>1.6440346973068714</c:v>
                </c:pt>
                <c:pt idx="100">
                  <c:v>1.4853503679397317</c:v>
                </c:pt>
                <c:pt idx="101">
                  <c:v>1.6472047923384621</c:v>
                </c:pt>
                <c:pt idx="102">
                  <c:v>1.6178029421649991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152-4347-8F25-1E6FD5E022A6}"/>
            </c:ext>
          </c:extLst>
        </c:ser>
        <c:ser>
          <c:idx val="1"/>
          <c:order val="1"/>
          <c:tx>
            <c:v>7/2009 through 2/2020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'FRED Graph'!$C$751:$C$878</c:f>
              <c:numCache>
                <c:formatCode>0.0</c:formatCode>
                <c:ptCount val="128"/>
                <c:pt idx="0">
                  <c:v>9.5</c:v>
                </c:pt>
                <c:pt idx="1">
                  <c:v>9.6</c:v>
                </c:pt>
                <c:pt idx="2">
                  <c:v>9.8000000000000007</c:v>
                </c:pt>
                <c:pt idx="3">
                  <c:v>10</c:v>
                </c:pt>
                <c:pt idx="4">
                  <c:v>9.9</c:v>
                </c:pt>
                <c:pt idx="5">
                  <c:v>9.9</c:v>
                </c:pt>
                <c:pt idx="6">
                  <c:v>9.8000000000000007</c:v>
                </c:pt>
                <c:pt idx="7">
                  <c:v>9.8000000000000007</c:v>
                </c:pt>
                <c:pt idx="8">
                  <c:v>9.9</c:v>
                </c:pt>
                <c:pt idx="9">
                  <c:v>9.9</c:v>
                </c:pt>
                <c:pt idx="10">
                  <c:v>9.6</c:v>
                </c:pt>
                <c:pt idx="11">
                  <c:v>9.4</c:v>
                </c:pt>
                <c:pt idx="12">
                  <c:v>9.4</c:v>
                </c:pt>
                <c:pt idx="13">
                  <c:v>9.5</c:v>
                </c:pt>
                <c:pt idx="14">
                  <c:v>9.5</c:v>
                </c:pt>
                <c:pt idx="15">
                  <c:v>9.4</c:v>
                </c:pt>
                <c:pt idx="16">
                  <c:v>9.8000000000000007</c:v>
                </c:pt>
                <c:pt idx="17">
                  <c:v>9.3000000000000007</c:v>
                </c:pt>
                <c:pt idx="18">
                  <c:v>9.1</c:v>
                </c:pt>
                <c:pt idx="19">
                  <c:v>9</c:v>
                </c:pt>
                <c:pt idx="20">
                  <c:v>9</c:v>
                </c:pt>
                <c:pt idx="21">
                  <c:v>9.1</c:v>
                </c:pt>
                <c:pt idx="22">
                  <c:v>9</c:v>
                </c:pt>
                <c:pt idx="23">
                  <c:v>9.1</c:v>
                </c:pt>
                <c:pt idx="24">
                  <c:v>9</c:v>
                </c:pt>
                <c:pt idx="25">
                  <c:v>9</c:v>
                </c:pt>
                <c:pt idx="26">
                  <c:v>9</c:v>
                </c:pt>
                <c:pt idx="27">
                  <c:v>8.8000000000000007</c:v>
                </c:pt>
                <c:pt idx="28">
                  <c:v>8.6</c:v>
                </c:pt>
                <c:pt idx="29">
                  <c:v>8.5</c:v>
                </c:pt>
                <c:pt idx="30">
                  <c:v>8.3000000000000007</c:v>
                </c:pt>
                <c:pt idx="31">
                  <c:v>8.3000000000000007</c:v>
                </c:pt>
                <c:pt idx="32">
                  <c:v>8.1999999999999993</c:v>
                </c:pt>
                <c:pt idx="33">
                  <c:v>8.1999999999999993</c:v>
                </c:pt>
                <c:pt idx="34">
                  <c:v>8.1999999999999993</c:v>
                </c:pt>
                <c:pt idx="35">
                  <c:v>8.1999999999999993</c:v>
                </c:pt>
                <c:pt idx="36">
                  <c:v>8.1999999999999993</c:v>
                </c:pt>
                <c:pt idx="37">
                  <c:v>8.1</c:v>
                </c:pt>
                <c:pt idx="38">
                  <c:v>7.8</c:v>
                </c:pt>
                <c:pt idx="39">
                  <c:v>7.8</c:v>
                </c:pt>
                <c:pt idx="40">
                  <c:v>7.7</c:v>
                </c:pt>
                <c:pt idx="41">
                  <c:v>7.9</c:v>
                </c:pt>
                <c:pt idx="42">
                  <c:v>8</c:v>
                </c:pt>
                <c:pt idx="43">
                  <c:v>7.7</c:v>
                </c:pt>
                <c:pt idx="44">
                  <c:v>7.5</c:v>
                </c:pt>
                <c:pt idx="45">
                  <c:v>7.6</c:v>
                </c:pt>
                <c:pt idx="46">
                  <c:v>7.5</c:v>
                </c:pt>
                <c:pt idx="47">
                  <c:v>7.5</c:v>
                </c:pt>
                <c:pt idx="48">
                  <c:v>7.3</c:v>
                </c:pt>
                <c:pt idx="49">
                  <c:v>7.2</c:v>
                </c:pt>
                <c:pt idx="50">
                  <c:v>7.2</c:v>
                </c:pt>
                <c:pt idx="51">
                  <c:v>7.2</c:v>
                </c:pt>
                <c:pt idx="52">
                  <c:v>6.9</c:v>
                </c:pt>
                <c:pt idx="53">
                  <c:v>6.7</c:v>
                </c:pt>
                <c:pt idx="54">
                  <c:v>6.6</c:v>
                </c:pt>
                <c:pt idx="55">
                  <c:v>6.7</c:v>
                </c:pt>
                <c:pt idx="56">
                  <c:v>6.7</c:v>
                </c:pt>
                <c:pt idx="57">
                  <c:v>6.2</c:v>
                </c:pt>
                <c:pt idx="58">
                  <c:v>6.3</c:v>
                </c:pt>
                <c:pt idx="59">
                  <c:v>6.1</c:v>
                </c:pt>
                <c:pt idx="60">
                  <c:v>6.2</c:v>
                </c:pt>
                <c:pt idx="61">
                  <c:v>6.1</c:v>
                </c:pt>
                <c:pt idx="62">
                  <c:v>5.9</c:v>
                </c:pt>
                <c:pt idx="63">
                  <c:v>5.7</c:v>
                </c:pt>
                <c:pt idx="64">
                  <c:v>5.8</c:v>
                </c:pt>
                <c:pt idx="65">
                  <c:v>5.6</c:v>
                </c:pt>
                <c:pt idx="66">
                  <c:v>5.7</c:v>
                </c:pt>
                <c:pt idx="67">
                  <c:v>5.5</c:v>
                </c:pt>
                <c:pt idx="68">
                  <c:v>5.4</c:v>
                </c:pt>
                <c:pt idx="69">
                  <c:v>5.4</c:v>
                </c:pt>
                <c:pt idx="70">
                  <c:v>5.6</c:v>
                </c:pt>
                <c:pt idx="71">
                  <c:v>5.3</c:v>
                </c:pt>
                <c:pt idx="72">
                  <c:v>5.2</c:v>
                </c:pt>
                <c:pt idx="73">
                  <c:v>5.0999999999999996</c:v>
                </c:pt>
                <c:pt idx="74">
                  <c:v>5</c:v>
                </c:pt>
                <c:pt idx="75">
                  <c:v>5</c:v>
                </c:pt>
                <c:pt idx="76">
                  <c:v>5.0999999999999996</c:v>
                </c:pt>
                <c:pt idx="77">
                  <c:v>5</c:v>
                </c:pt>
                <c:pt idx="78">
                  <c:v>4.8</c:v>
                </c:pt>
                <c:pt idx="79">
                  <c:v>4.9000000000000004</c:v>
                </c:pt>
                <c:pt idx="80">
                  <c:v>5</c:v>
                </c:pt>
                <c:pt idx="81">
                  <c:v>5.0999999999999996</c:v>
                </c:pt>
                <c:pt idx="82">
                  <c:v>4.8</c:v>
                </c:pt>
                <c:pt idx="83">
                  <c:v>4.9000000000000004</c:v>
                </c:pt>
                <c:pt idx="84">
                  <c:v>4.8</c:v>
                </c:pt>
                <c:pt idx="85">
                  <c:v>4.9000000000000004</c:v>
                </c:pt>
                <c:pt idx="86">
                  <c:v>5</c:v>
                </c:pt>
                <c:pt idx="87">
                  <c:v>4.9000000000000004</c:v>
                </c:pt>
                <c:pt idx="88">
                  <c:v>4.7</c:v>
                </c:pt>
                <c:pt idx="89">
                  <c:v>4.7</c:v>
                </c:pt>
                <c:pt idx="90">
                  <c:v>4.7</c:v>
                </c:pt>
                <c:pt idx="91">
                  <c:v>4.5999999999999996</c:v>
                </c:pt>
                <c:pt idx="92">
                  <c:v>4.4000000000000004</c:v>
                </c:pt>
                <c:pt idx="93">
                  <c:v>4.5</c:v>
                </c:pt>
                <c:pt idx="94">
                  <c:v>4.4000000000000004</c:v>
                </c:pt>
                <c:pt idx="95">
                  <c:v>4.3</c:v>
                </c:pt>
                <c:pt idx="96">
                  <c:v>4.3</c:v>
                </c:pt>
                <c:pt idx="97">
                  <c:v>4.4000000000000004</c:v>
                </c:pt>
                <c:pt idx="98">
                  <c:v>4.2</c:v>
                </c:pt>
                <c:pt idx="99">
                  <c:v>4.0999999999999996</c:v>
                </c:pt>
                <c:pt idx="100">
                  <c:v>4.2</c:v>
                </c:pt>
                <c:pt idx="101">
                  <c:v>4.0999999999999996</c:v>
                </c:pt>
                <c:pt idx="102">
                  <c:v>4</c:v>
                </c:pt>
                <c:pt idx="103">
                  <c:v>4.0999999999999996</c:v>
                </c:pt>
                <c:pt idx="104">
                  <c:v>4</c:v>
                </c:pt>
                <c:pt idx="105">
                  <c:v>4</c:v>
                </c:pt>
                <c:pt idx="106">
                  <c:v>3.8</c:v>
                </c:pt>
                <c:pt idx="107">
                  <c:v>4</c:v>
                </c:pt>
                <c:pt idx="108">
                  <c:v>3.8</c:v>
                </c:pt>
                <c:pt idx="109">
                  <c:v>3.8</c:v>
                </c:pt>
                <c:pt idx="110">
                  <c:v>3.7</c:v>
                </c:pt>
                <c:pt idx="111">
                  <c:v>3.8</c:v>
                </c:pt>
                <c:pt idx="112">
                  <c:v>3.8</c:v>
                </c:pt>
                <c:pt idx="113">
                  <c:v>3.9</c:v>
                </c:pt>
                <c:pt idx="114">
                  <c:v>4</c:v>
                </c:pt>
                <c:pt idx="115">
                  <c:v>3.8</c:v>
                </c:pt>
                <c:pt idx="116">
                  <c:v>3.8</c:v>
                </c:pt>
                <c:pt idx="117">
                  <c:v>3.7</c:v>
                </c:pt>
                <c:pt idx="118">
                  <c:v>3.7</c:v>
                </c:pt>
                <c:pt idx="119">
                  <c:v>3.6</c:v>
                </c:pt>
                <c:pt idx="120">
                  <c:v>3.6</c:v>
                </c:pt>
                <c:pt idx="121">
                  <c:v>3.7</c:v>
                </c:pt>
                <c:pt idx="122">
                  <c:v>3.5</c:v>
                </c:pt>
                <c:pt idx="123">
                  <c:v>3.6</c:v>
                </c:pt>
                <c:pt idx="124">
                  <c:v>3.6</c:v>
                </c:pt>
                <c:pt idx="125">
                  <c:v>3.6</c:v>
                </c:pt>
                <c:pt idx="126">
                  <c:v>3.5</c:v>
                </c:pt>
                <c:pt idx="127">
                  <c:v>3.5</c:v>
                </c:pt>
              </c:numCache>
            </c:numRef>
          </c:xVal>
          <c:yVal>
            <c:numRef>
              <c:f>'FRED Graph'!$B$751:$B$878</c:f>
              <c:numCache>
                <c:formatCode>0.00000</c:formatCode>
                <c:ptCount val="128"/>
                <c:pt idx="0">
                  <c:v>1.4446414933140024</c:v>
                </c:pt>
                <c:pt idx="1">
                  <c:v>1.5151613342233341</c:v>
                </c:pt>
                <c:pt idx="2">
                  <c:v>1.6167512855350492</c:v>
                </c:pt>
                <c:pt idx="3">
                  <c:v>1.5645320709566666</c:v>
                </c:pt>
                <c:pt idx="4">
                  <c:v>1.626613291048753</c:v>
                </c:pt>
                <c:pt idx="5">
                  <c:v>1.6772145698218939</c:v>
                </c:pt>
                <c:pt idx="6">
                  <c:v>1.848401136274791</c:v>
                </c:pt>
                <c:pt idx="7">
                  <c:v>1.7346155347638814</c:v>
                </c:pt>
                <c:pt idx="8">
                  <c:v>1.740130168751705</c:v>
                </c:pt>
                <c:pt idx="9">
                  <c:v>2.0391664834240921</c:v>
                </c:pt>
                <c:pt idx="10">
                  <c:v>1.9391139002277875</c:v>
                </c:pt>
                <c:pt idx="11">
                  <c:v>1.8233777731486305</c:v>
                </c:pt>
                <c:pt idx="12">
                  <c:v>2.0053223676077323</c:v>
                </c:pt>
                <c:pt idx="13">
                  <c:v>1.9463156938333139</c:v>
                </c:pt>
                <c:pt idx="14">
                  <c:v>1.8951128429939925</c:v>
                </c:pt>
                <c:pt idx="15">
                  <c:v>2.105639990887493</c:v>
                </c:pt>
                <c:pt idx="16">
                  <c:v>2.0833738848337386</c:v>
                </c:pt>
                <c:pt idx="17">
                  <c:v>1.9902375528799219</c:v>
                </c:pt>
                <c:pt idx="18">
                  <c:v>2.0252768117549573</c:v>
                </c:pt>
                <c:pt idx="19">
                  <c:v>2.1055517119845444</c:v>
                </c:pt>
                <c:pt idx="20">
                  <c:v>2.1261475067807218</c:v>
                </c:pt>
                <c:pt idx="21">
                  <c:v>2.1225324501931055</c:v>
                </c:pt>
                <c:pt idx="22">
                  <c:v>2.0712931410811901</c:v>
                </c:pt>
                <c:pt idx="23">
                  <c:v>2.2530747459992435</c:v>
                </c:pt>
                <c:pt idx="24">
                  <c:v>2.363524868221909</c:v>
                </c:pt>
                <c:pt idx="25">
                  <c:v>2.1650624349635796</c:v>
                </c:pt>
                <c:pt idx="26">
                  <c:v>2.4485664791638282</c:v>
                </c:pt>
                <c:pt idx="27">
                  <c:v>2.3505952806230148</c:v>
                </c:pt>
                <c:pt idx="28">
                  <c:v>2.3130125609882697</c:v>
                </c:pt>
                <c:pt idx="29">
                  <c:v>2.4468326893730317</c:v>
                </c:pt>
                <c:pt idx="30">
                  <c:v>2.5320473374314196</c:v>
                </c:pt>
                <c:pt idx="31">
                  <c:v>2.337865533939782</c:v>
                </c:pt>
                <c:pt idx="32">
                  <c:v>2.5712605574187877</c:v>
                </c:pt>
                <c:pt idx="33">
                  <c:v>2.4543013361804005</c:v>
                </c:pt>
                <c:pt idx="34">
                  <c:v>2.4763343793989643</c:v>
                </c:pt>
                <c:pt idx="35">
                  <c:v>2.5218753828595011</c:v>
                </c:pt>
                <c:pt idx="36">
                  <c:v>2.4104860985620982</c:v>
                </c:pt>
                <c:pt idx="37">
                  <c:v>2.4611825824001863</c:v>
                </c:pt>
                <c:pt idx="38">
                  <c:v>2.5019334880123743</c:v>
                </c:pt>
                <c:pt idx="39">
                  <c:v>2.4268099823855382</c:v>
                </c:pt>
                <c:pt idx="40">
                  <c:v>2.4964915217139398</c:v>
                </c:pt>
                <c:pt idx="41">
                  <c:v>2.5509548410311771</c:v>
                </c:pt>
                <c:pt idx="42">
                  <c:v>2.5185698785976132</c:v>
                </c:pt>
                <c:pt idx="43">
                  <c:v>2.5780364685278667</c:v>
                </c:pt>
                <c:pt idx="44">
                  <c:v>2.6295925937872973</c:v>
                </c:pt>
                <c:pt idx="45">
                  <c:v>2.5663796542981068</c:v>
                </c:pt>
                <c:pt idx="46">
                  <c:v>2.6649778829338544</c:v>
                </c:pt>
                <c:pt idx="47">
                  <c:v>2.664543592575233</c:v>
                </c:pt>
                <c:pt idx="48">
                  <c:v>2.4968026786804542</c:v>
                </c:pt>
                <c:pt idx="49">
                  <c:v>2.6252369782462002</c:v>
                </c:pt>
                <c:pt idx="50">
                  <c:v>2.6514737903614303</c:v>
                </c:pt>
                <c:pt idx="51">
                  <c:v>2.7296296056842499</c:v>
                </c:pt>
                <c:pt idx="52">
                  <c:v>2.6528837793449909</c:v>
                </c:pt>
                <c:pt idx="53">
                  <c:v>2.655591499014061</c:v>
                </c:pt>
                <c:pt idx="54">
                  <c:v>2.656547711004686</c:v>
                </c:pt>
                <c:pt idx="55">
                  <c:v>2.8125261282583947</c:v>
                </c:pt>
                <c:pt idx="56">
                  <c:v>2.8123157382008359</c:v>
                </c:pt>
                <c:pt idx="57">
                  <c:v>2.9388101873604131</c:v>
                </c:pt>
                <c:pt idx="58">
                  <c:v>3.0491251509467898</c:v>
                </c:pt>
                <c:pt idx="59">
                  <c:v>3.1995992473042318</c:v>
                </c:pt>
                <c:pt idx="60">
                  <c:v>3.106270872460851</c:v>
                </c:pt>
                <c:pt idx="61">
                  <c:v>3.4259911612118108</c:v>
                </c:pt>
                <c:pt idx="62">
                  <c:v>3.1491925147398101</c:v>
                </c:pt>
                <c:pt idx="63">
                  <c:v>3.2042552919439702</c:v>
                </c:pt>
                <c:pt idx="64">
                  <c:v>3.0946873362557032</c:v>
                </c:pt>
                <c:pt idx="65">
                  <c:v>3.2814778804083615</c:v>
                </c:pt>
                <c:pt idx="66">
                  <c:v>3.4031713685283065</c:v>
                </c:pt>
                <c:pt idx="67">
                  <c:v>3.4894410255100738</c:v>
                </c:pt>
                <c:pt idx="68">
                  <c:v>3.326034358381798</c:v>
                </c:pt>
                <c:pt idx="69">
                  <c:v>3.564242964472176</c:v>
                </c:pt>
                <c:pt idx="70">
                  <c:v>3.5286804397054254</c:v>
                </c:pt>
                <c:pt idx="71">
                  <c:v>3.3413556429944862</c:v>
                </c:pt>
                <c:pt idx="72">
                  <c:v>3.8573985490168603</c:v>
                </c:pt>
                <c:pt idx="73">
                  <c:v>3.4783549232687756</c:v>
                </c:pt>
                <c:pt idx="74">
                  <c:v>3.5014961750237665</c:v>
                </c:pt>
                <c:pt idx="75">
                  <c:v>3.6731629413299229</c:v>
                </c:pt>
                <c:pt idx="76">
                  <c:v>3.6249785663933749</c:v>
                </c:pt>
                <c:pt idx="77">
                  <c:v>3.6985477900465087</c:v>
                </c:pt>
                <c:pt idx="78">
                  <c:v>3.7983320697498106</c:v>
                </c:pt>
                <c:pt idx="79">
                  <c:v>3.6371659102370146</c:v>
                </c:pt>
                <c:pt idx="80">
                  <c:v>3.8503822740436866</c:v>
                </c:pt>
                <c:pt idx="81">
                  <c:v>3.6464518885767969</c:v>
                </c:pt>
                <c:pt idx="82">
                  <c:v>3.6382758968158</c:v>
                </c:pt>
                <c:pt idx="83">
                  <c:v>3.6120704297118271</c:v>
                </c:pt>
                <c:pt idx="84">
                  <c:v>3.7451160219606265</c:v>
                </c:pt>
                <c:pt idx="85">
                  <c:v>3.557864654491671</c:v>
                </c:pt>
                <c:pt idx="86">
                  <c:v>3.6740673954694016</c:v>
                </c:pt>
                <c:pt idx="87">
                  <c:v>3.5030230882491149</c:v>
                </c:pt>
                <c:pt idx="88">
                  <c:v>3.7434328489210436</c:v>
                </c:pt>
                <c:pt idx="89">
                  <c:v>3.7350167211513172</c:v>
                </c:pt>
                <c:pt idx="90">
                  <c:v>3.5372393744987969</c:v>
                </c:pt>
                <c:pt idx="91">
                  <c:v>3.7117698965510768</c:v>
                </c:pt>
                <c:pt idx="92">
                  <c:v>3.6292915607889169</c:v>
                </c:pt>
                <c:pt idx="93">
                  <c:v>3.8032030909204213</c:v>
                </c:pt>
                <c:pt idx="94">
                  <c:v>3.6304331525406783</c:v>
                </c:pt>
                <c:pt idx="95">
                  <c:v>3.9533882172303811</c:v>
                </c:pt>
                <c:pt idx="96">
                  <c:v>3.8663151268099005</c:v>
                </c:pt>
                <c:pt idx="97">
                  <c:v>3.9210804755088069</c:v>
                </c:pt>
                <c:pt idx="98">
                  <c:v>3.8974097959741041</c:v>
                </c:pt>
                <c:pt idx="99">
                  <c:v>3.9812295634375858</c:v>
                </c:pt>
                <c:pt idx="100">
                  <c:v>3.9138479941684787</c:v>
                </c:pt>
                <c:pt idx="101">
                  <c:v>3.9609325850395223</c:v>
                </c:pt>
                <c:pt idx="102">
                  <c:v>4.1002037368316442</c:v>
                </c:pt>
                <c:pt idx="103">
                  <c:v>4.0713632204940531</c:v>
                </c:pt>
                <c:pt idx="104">
                  <c:v>4.224028683584212</c:v>
                </c:pt>
                <c:pt idx="105">
                  <c:v>4.2676976666625492</c:v>
                </c:pt>
                <c:pt idx="106">
                  <c:v>4.3157069000660915</c:v>
                </c:pt>
                <c:pt idx="107">
                  <c:v>4.4827373612823678</c:v>
                </c:pt>
                <c:pt idx="108">
                  <c:v>4.4413366519628381</c:v>
                </c:pt>
                <c:pt idx="109">
                  <c:v>4.4541997712307166</c:v>
                </c:pt>
                <c:pt idx="110">
                  <c:v>4.5386918541840293</c:v>
                </c:pt>
                <c:pt idx="111">
                  <c:v>4.4900320672612342</c:v>
                </c:pt>
                <c:pt idx="112">
                  <c:v>4.6548216798903592</c:v>
                </c:pt>
                <c:pt idx="113">
                  <c:v>4.5584953777494421</c:v>
                </c:pt>
                <c:pt idx="114">
                  <c:v>4.5858450820828249</c:v>
                </c:pt>
                <c:pt idx="115">
                  <c:v>4.329211443152265</c:v>
                </c:pt>
                <c:pt idx="116">
                  <c:v>4.4978835654254343</c:v>
                </c:pt>
                <c:pt idx="117">
                  <c:v>4.4593423745061047</c:v>
                </c:pt>
                <c:pt idx="118">
                  <c:v>4.4698123403419139</c:v>
                </c:pt>
                <c:pt idx="119">
                  <c:v>4.3944653656023451</c:v>
                </c:pt>
                <c:pt idx="120">
                  <c:v>4.3628427860574863</c:v>
                </c:pt>
                <c:pt idx="121">
                  <c:v>4.3634543912218282</c:v>
                </c:pt>
                <c:pt idx="122">
                  <c:v>4.3303772917454468</c:v>
                </c:pt>
                <c:pt idx="123">
                  <c:v>4.4680358903809392</c:v>
                </c:pt>
                <c:pt idx="124">
                  <c:v>4.2050022195601011</c:v>
                </c:pt>
                <c:pt idx="125">
                  <c:v>4.0892215896317268</c:v>
                </c:pt>
                <c:pt idx="126">
                  <c:v>4.3501261743334041</c:v>
                </c:pt>
                <c:pt idx="127">
                  <c:v>4.2639618602841018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152-4347-8F25-1E6FD5E022A6}"/>
            </c:ext>
          </c:extLst>
        </c:ser>
        <c:ser>
          <c:idx val="2"/>
          <c:order val="2"/>
          <c:tx>
            <c:v>pandemic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40CAA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'FRED Graph'!$C$879:$C$896</c:f>
              <c:numCache>
                <c:formatCode>0.0</c:formatCode>
                <c:ptCount val="18"/>
                <c:pt idx="0">
                  <c:v>4.4000000000000004</c:v>
                </c:pt>
                <c:pt idx="1">
                  <c:v>14.8</c:v>
                </c:pt>
                <c:pt idx="2">
                  <c:v>13.3</c:v>
                </c:pt>
                <c:pt idx="3">
                  <c:v>11.1</c:v>
                </c:pt>
                <c:pt idx="4">
                  <c:v>10.199999999999999</c:v>
                </c:pt>
                <c:pt idx="5">
                  <c:v>8.4</c:v>
                </c:pt>
                <c:pt idx="6">
                  <c:v>7.8</c:v>
                </c:pt>
                <c:pt idx="7">
                  <c:v>6.9</c:v>
                </c:pt>
                <c:pt idx="8">
                  <c:v>6.7</c:v>
                </c:pt>
                <c:pt idx="9">
                  <c:v>6.7</c:v>
                </c:pt>
                <c:pt idx="10">
                  <c:v>6.3</c:v>
                </c:pt>
                <c:pt idx="11">
                  <c:v>6.2</c:v>
                </c:pt>
                <c:pt idx="12">
                  <c:v>6</c:v>
                </c:pt>
                <c:pt idx="13">
                  <c:v>6.1</c:v>
                </c:pt>
                <c:pt idx="14">
                  <c:v>5.8</c:v>
                </c:pt>
                <c:pt idx="15">
                  <c:v>5.9</c:v>
                </c:pt>
                <c:pt idx="16">
                  <c:v>5.4</c:v>
                </c:pt>
                <c:pt idx="17">
                  <c:v>5.2</c:v>
                </c:pt>
              </c:numCache>
            </c:numRef>
          </c:xVal>
          <c:yVal>
            <c:numRef>
              <c:f>'FRED Graph'!$B$879:$B$896</c:f>
              <c:numCache>
                <c:formatCode>0.00000</c:formatCode>
                <c:ptCount val="18"/>
                <c:pt idx="0">
                  <c:v>3.5453321943695038</c:v>
                </c:pt>
                <c:pt idx="1">
                  <c:v>2.9588823988036657</c:v>
                </c:pt>
                <c:pt idx="2">
                  <c:v>3.4431099873577748</c:v>
                </c:pt>
                <c:pt idx="3">
                  <c:v>3.8248527819671208</c:v>
                </c:pt>
                <c:pt idx="4">
                  <c:v>4.1958959302870351</c:v>
                </c:pt>
                <c:pt idx="5">
                  <c:v>4.0113668867912793</c:v>
                </c:pt>
                <c:pt idx="6">
                  <c:v>4.1298616924249432</c:v>
                </c:pt>
                <c:pt idx="7">
                  <c:v>4.2764345001804402</c:v>
                </c:pt>
                <c:pt idx="8">
                  <c:v>4.2146309861962425</c:v>
                </c:pt>
                <c:pt idx="9">
                  <c:v>4.2050981833128853</c:v>
                </c:pt>
                <c:pt idx="10">
                  <c:v>4.4324148825244594</c:v>
                </c:pt>
                <c:pt idx="11">
                  <c:v>4.6975550992129129</c:v>
                </c:pt>
                <c:pt idx="12">
                  <c:v>5.1619975336015642</c:v>
                </c:pt>
                <c:pt idx="13">
                  <c:v>5.7103635053544366</c:v>
                </c:pt>
                <c:pt idx="14">
                  <c:v>5.8924410476279245</c:v>
                </c:pt>
                <c:pt idx="15">
                  <c:v>6.3227096085320884</c:v>
                </c:pt>
                <c:pt idx="16">
                  <c:v>6.8783429502872693</c:v>
                </c:pt>
                <c:pt idx="17">
                  <c:v>6.4622965636355758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152-4347-8F25-1E6FD5E02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555072"/>
        <c:axId val="515556384"/>
      </c:scatterChart>
      <c:valAx>
        <c:axId val="515555072"/>
        <c:scaling>
          <c:orientation val="minMax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Unemployment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556384"/>
        <c:crosses val="autoZero"/>
        <c:crossBetween val="midCat"/>
      </c:valAx>
      <c:valAx>
        <c:axId val="515556384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Vacancy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5550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90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that the recover is slowing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4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Recovery is incomplete and slowing recently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87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Fiscal </a:t>
            </a:r>
            <a:r>
              <a:rPr lang="en-US" dirty="0" err="1"/>
              <a:t>Stimulua</a:t>
            </a:r>
            <a:r>
              <a:rPr lang="en-US" dirty="0"/>
              <a:t> </a:t>
            </a:r>
            <a:r>
              <a:rPr lang="en-US" dirty="0" err="1"/>
              <a:t>pckgs</a:t>
            </a:r>
            <a:r>
              <a:rPr lang="en-US" dirty="0"/>
              <a:t>.  7 million people lose emergency unemployment benefits.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63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Fed targets realized inflation.  Inflation most </a:t>
            </a:r>
            <a:r>
              <a:rPr lang="en-US" dirty="0" err="1"/>
              <a:t>revenlty</a:t>
            </a:r>
            <a:r>
              <a:rPr lang="en-US" dirty="0"/>
              <a:t> is slowing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4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Rising labor costs persistent supply and labor shortages suggest inflation is will stay high for a least a while, but key question is what is it doing to expectations</a:t>
            </a:r>
          </a:p>
          <a:p>
            <a:r>
              <a:rPr lang="en-US" dirty="0"/>
              <a:t>Also, significant that most of the industrialized economies are seeing rising inflation.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22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23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Last week’s readings the highest ever since the series began in 2003.  Why expectations are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71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is why FOMC meeting  and </a:t>
            </a:r>
            <a:r>
              <a:rPr lang="en-US" dirty="0" err="1"/>
              <a:t>polisy</a:t>
            </a:r>
            <a:r>
              <a:rPr lang="en-US" dirty="0"/>
              <a:t> statement to be </a:t>
            </a:r>
            <a:r>
              <a:rPr lang="en-US" dirty="0" err="1"/>
              <a:t>releaed</a:t>
            </a:r>
            <a:r>
              <a:rPr lang="en-US" dirty="0"/>
              <a:t> Wednesday at 2 will be widely </a:t>
            </a:r>
            <a:r>
              <a:rPr lang="en-US" dirty="0" err="1"/>
              <a:t>studiesd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7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0Documents/Template/Delegate_Map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Users/Jon/NEED%20Dropbox/Presentations/0Documents/Template/legend.pn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a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dirty="0"/>
              <a:t>The State of the Recovery and the Challenges Ahead</a:t>
            </a:r>
            <a:endParaRPr lang="en-US" sz="4800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359034" y="4003315"/>
            <a:ext cx="9144000" cy="87497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chemeClr val="tx2"/>
                </a:solidFill>
              </a:rPr>
              <a:t>Nov. 1, 2021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chemeClr val="tx2"/>
                </a:solidFill>
              </a:rPr>
              <a:t>Kiwanis Club of San Jose</a:t>
            </a: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Geoffrey Woglom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Professor of Economics (emeritus)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600" dirty="0">
                <a:solidFill>
                  <a:srgbClr val="7030A0"/>
                </a:solidFill>
              </a:rPr>
              <a:t>Amherst College</a:t>
            </a:r>
          </a:p>
        </p:txBody>
      </p:sp>
    </p:spTree>
    <p:extLst>
      <p:ext uri="{BB962C8B-B14F-4D97-AF65-F5344CB8AC3E}">
        <p14:creationId xmlns:p14="http://schemas.microsoft.com/office/powerpoint/2010/main" val="264420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87FD-B714-4A32-9992-9F16F134B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516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overy Due to Immense Fiscal Stimulus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Control of COVID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44050-3342-4023-92B5-0DAB8FDA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EB45024-F153-46EE-B303-72CE317AA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332664"/>
              </p:ext>
            </p:extLst>
          </p:nvPr>
        </p:nvGraphicFramePr>
        <p:xfrm>
          <a:off x="838200" y="1570038"/>
          <a:ext cx="10515600" cy="45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9095627-4929-441A-A4E8-829412270E00}"/>
              </a:ext>
            </a:extLst>
          </p:cNvPr>
          <p:cNvSpPr txBox="1"/>
          <p:nvPr/>
        </p:nvSpPr>
        <p:spPr>
          <a:xfrm>
            <a:off x="7934960" y="6121101"/>
            <a:ext cx="425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BEA</a:t>
            </a:r>
          </a:p>
        </p:txBody>
      </p:sp>
    </p:spTree>
    <p:extLst>
      <p:ext uri="{BB962C8B-B14F-4D97-AF65-F5344CB8AC3E}">
        <p14:creationId xmlns:p14="http://schemas.microsoft.com/office/powerpoint/2010/main" val="246569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F8AF46DF-FAB0-49CC-A8B6-C31595319F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065804"/>
              </p:ext>
            </p:extLst>
          </p:nvPr>
        </p:nvGraphicFramePr>
        <p:xfrm>
          <a:off x="907228" y="1497478"/>
          <a:ext cx="10515600" cy="4561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DD9BEF9-90D4-4426-B6F8-D1A7CC38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8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Stim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ulus allowed Spending to Recover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491A1-A0EE-46BB-855F-3E23FB24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EFB49-C5F5-4174-8001-DAA3FBA18D09}"/>
              </a:ext>
            </a:extLst>
          </p:cNvPr>
          <p:cNvSpPr txBox="1"/>
          <p:nvPr/>
        </p:nvSpPr>
        <p:spPr>
          <a:xfrm>
            <a:off x="2733675" y="2771775"/>
            <a:ext cx="497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But Note that Saving also went way up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6EF4C2-CB40-4775-A4A4-03F7E47BC19A}"/>
              </a:ext>
            </a:extLst>
          </p:cNvPr>
          <p:cNvGrpSpPr/>
          <p:nvPr/>
        </p:nvGrpSpPr>
        <p:grpSpPr>
          <a:xfrm>
            <a:off x="3082291" y="3332181"/>
            <a:ext cx="2137409" cy="1590675"/>
            <a:chOff x="3381375" y="3429000"/>
            <a:chExt cx="2137409" cy="159067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9C2B787-5A04-4BFD-84D1-03FEF058418D}"/>
                </a:ext>
              </a:extLst>
            </p:cNvPr>
            <p:cNvCxnSpPr/>
            <p:nvPr/>
          </p:nvCxnSpPr>
          <p:spPr>
            <a:xfrm flipV="1">
              <a:off x="3381375" y="3429000"/>
              <a:ext cx="0" cy="1590675"/>
            </a:xfrm>
            <a:prstGeom prst="straightConnector1">
              <a:avLst/>
            </a:prstGeom>
            <a:ln w="22225">
              <a:solidFill>
                <a:srgbClr val="FFFF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3F305F-6244-470C-92B0-B2CA2FA20821}"/>
                </a:ext>
              </a:extLst>
            </p:cNvPr>
            <p:cNvSpPr txBox="1"/>
            <p:nvPr/>
          </p:nvSpPr>
          <p:spPr>
            <a:xfrm>
              <a:off x="3381375" y="3875208"/>
              <a:ext cx="21374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Saving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56570C4-C4CF-4940-8538-6EDD22EAFF0B}"/>
              </a:ext>
            </a:extLst>
          </p:cNvPr>
          <p:cNvSpPr txBox="1"/>
          <p:nvPr/>
        </p:nvSpPr>
        <p:spPr>
          <a:xfrm>
            <a:off x="5562600" y="455801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Abnormally high Saving is over $2trillion</a:t>
            </a:r>
          </a:p>
        </p:txBody>
      </p:sp>
    </p:spTree>
    <p:extLst>
      <p:ext uri="{BB962C8B-B14F-4D97-AF65-F5344CB8AC3E}">
        <p14:creationId xmlns:p14="http://schemas.microsoft.com/office/powerpoint/2010/main" val="1844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9AAD-5A5B-4D30-88D2-9ED160E8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Infl</a:t>
            </a:r>
            <a:r>
              <a:rPr lang="en-US" dirty="0"/>
              <a:t>ation during the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B0593-AAB9-4616-9804-C187D0E6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73C64DD-86A4-4565-81F6-D7C9C7CF00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700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C8424E-943B-40F1-A747-83BB14A74F8E}"/>
              </a:ext>
            </a:extLst>
          </p:cNvPr>
          <p:cNvSpPr txBox="1"/>
          <p:nvPr/>
        </p:nvSpPr>
        <p:spPr>
          <a:xfrm>
            <a:off x="7823200" y="598118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BEA</a:t>
            </a:r>
          </a:p>
        </p:txBody>
      </p:sp>
    </p:spTree>
    <p:extLst>
      <p:ext uri="{BB962C8B-B14F-4D97-AF65-F5344CB8AC3E}">
        <p14:creationId xmlns:p14="http://schemas.microsoft.com/office/powerpoint/2010/main" val="175651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CC98-B9AA-4727-B35F-AFB975800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Thr</a:t>
            </a:r>
            <a:r>
              <a:rPr lang="en-US" dirty="0"/>
              <a:t>ee Related Puzzles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AC454-75AA-4AB0-B93D-45755EEE4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long will Supply Chain Bottlenecks persist?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there a Labor Shortage?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Will the increase In Inflation persist?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78435-6199-416F-B06F-B0A07CD4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48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88B9-4313-4F63-A220-6A51E716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 </a:t>
            </a:r>
            <a:r>
              <a:rPr lang="en-US" dirty="0"/>
              <a:t>Supply Chain Bottlenecks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E736-D7E6-4403-9388-DA8A2B3D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Issues:  </a:t>
            </a:r>
          </a:p>
          <a:p>
            <a:pPr lvl="1"/>
            <a:r>
              <a:rPr lang="en-US" dirty="0"/>
              <a:t>Shortage of port workers.</a:t>
            </a:r>
          </a:p>
          <a:p>
            <a:pPr lvl="1"/>
            <a:r>
              <a:rPr lang="en-US" dirty="0"/>
              <a:t>Minnesota  Trucking Association estimates 60,000 person shortage of truck drivers (</a:t>
            </a:r>
            <a:r>
              <a:rPr lang="en-US" i="1" dirty="0"/>
              <a:t>The Atlantic</a:t>
            </a:r>
            <a:r>
              <a:rPr lang="en-US" dirty="0"/>
              <a:t>, 10/7/21).</a:t>
            </a:r>
          </a:p>
          <a:p>
            <a:r>
              <a:rPr lang="en-US" dirty="0"/>
              <a:t>But, also an increase in demand for goods relative to services.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12510-F271-496F-A223-F4A63062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5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4FCE-9243-4F9A-A074-DF2B9020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Bot</a:t>
            </a:r>
            <a:r>
              <a:rPr lang="en-US" dirty="0"/>
              <a:t>tlenecks Are Not Just Supply Issues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BCAA10F2-900B-4452-916E-5FC0F05BB0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25563"/>
            <a:ext cx="10515600" cy="465551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47C79-FB47-4B72-A8D1-B8016BAA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47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59B6D-5E4E-4E20-99E8-25E42E4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141" y="26121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Eco</a:t>
            </a:r>
            <a:r>
              <a:rPr lang="en-US" dirty="0"/>
              <a:t>n 101:  Market Response to a Temporary </a:t>
            </a:r>
            <a:br>
              <a:rPr lang="en-US" dirty="0"/>
            </a:br>
            <a:r>
              <a:rPr lang="en-US" dirty="0"/>
              <a:t>	Shortage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CF475B67-B731-4552-AA5D-4BBACEF2A8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20013"/>
            <a:ext cx="10515600" cy="405138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D98A8-8E3B-4796-B1C1-570AA2A3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569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BB5A-B239-48F2-8AB4-49E4EB06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</a:t>
            </a:r>
            <a:r>
              <a:rPr lang="en-US" dirty="0"/>
              <a:t>erall, Producer Prices are Still Rising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6F834-ECEE-4BBF-86C6-54C96E7D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/>
          </a:p>
        </p:txBody>
      </p:sp>
      <p:pic>
        <p:nvPicPr>
          <p:cNvPr id="10" name="Content Placeholder 9" descr="Chart, line chart&#10;&#10;Description automatically generated">
            <a:extLst>
              <a:ext uri="{FF2B5EF4-FFF2-40B4-BE49-F238E27FC236}">
                <a16:creationId xmlns:a16="http://schemas.microsoft.com/office/drawing/2014/main" id="{66E35860-3BCB-4320-A5A3-0AAF0A8DF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20013"/>
            <a:ext cx="10515600" cy="4323948"/>
          </a:xfrm>
        </p:spPr>
      </p:pic>
    </p:spTree>
    <p:extLst>
      <p:ext uri="{BB962C8B-B14F-4D97-AF65-F5344CB8AC3E}">
        <p14:creationId xmlns:p14="http://schemas.microsoft.com/office/powerpoint/2010/main" val="3878874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9862E-21C0-4DDF-ADC6-A2E69A02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2.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Cra</a:t>
            </a:r>
            <a:r>
              <a:rPr lang="en-US" dirty="0">
                <a:solidFill>
                  <a:srgbClr val="002060"/>
                </a:solidFill>
              </a:rPr>
              <a:t>zy Labor Market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5D275-9248-4E16-8B56-F9BDE9FD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A94222E3-4F8E-45AE-AAE4-9A39F477C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946235"/>
              </p:ext>
            </p:extLst>
          </p:nvPr>
        </p:nvGraphicFramePr>
        <p:xfrm>
          <a:off x="838200" y="1570038"/>
          <a:ext cx="10515600" cy="466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7725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50A57-85AE-4977-8A11-7CE3B0877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Exp</a:t>
            </a:r>
            <a:r>
              <a:rPr lang="en-US" dirty="0"/>
              <a:t>lanations of Labor Shortage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462D1-754E-4D77-8906-59B8EBE11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Too generous unemployment benefits.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Covid Fears and Family responsibilities.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Mismatch of available workers and jobs.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Friday we get a reading on employment and unemployment from the BLS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3FA90-6C14-4FDB-B344-B7E4BD62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0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BAB8-68A9-4756-8375-A69B1730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atever the Reason:  Labor Costs Are Rising</a:t>
            </a:r>
          </a:p>
        </p:txBody>
      </p:sp>
      <p:pic>
        <p:nvPicPr>
          <p:cNvPr id="10" name="Content Placeholder 9" descr="Chart, line chart&#10;&#10;Description automatically generated">
            <a:extLst>
              <a:ext uri="{FF2B5EF4-FFF2-40B4-BE49-F238E27FC236}">
                <a16:creationId xmlns:a16="http://schemas.microsoft.com/office/drawing/2014/main" id="{AC277A6A-FF67-46B4-83A3-3A11288E8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720012"/>
            <a:ext cx="10515600" cy="42570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6C678-2766-408E-991A-924E48F1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108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E194-0EB2-43ED-89C6-991FE1ED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71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3.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Democratic Economists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B9471-B8B7-4803-9558-BE36D0A5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0">
              <a:buNone/>
            </a:pPr>
            <a:r>
              <a:rPr lang="en-US" dirty="0"/>
              <a:t>Former Treasury Secretary Larry Summers, 10/13/2021:</a:t>
            </a:r>
          </a:p>
          <a:p>
            <a:pPr marL="457200" indent="0">
              <a:buNone/>
            </a:pPr>
            <a:r>
              <a:rPr lang="en-US" dirty="0"/>
              <a:t>“We’re in more danger than we’ve been during my career of losing control of inflation in the U.S.,” the 66-year-old Summers,…, said.</a:t>
            </a:r>
          </a:p>
          <a:p>
            <a:pPr marL="457200" indent="0">
              <a:buNone/>
            </a:pPr>
            <a:r>
              <a:rPr lang="en-US" dirty="0"/>
              <a:t>Current Treasury Secretary Janet Yellen, 10/24/2021:</a:t>
            </a:r>
          </a:p>
          <a:p>
            <a:pPr marL="457200" indent="0">
              <a:buNone/>
            </a:pPr>
            <a:r>
              <a:rPr lang="en-US" dirty="0"/>
              <a:t>“I don’t think we’re about to lose control of inflation,” Yellen said, “Americans haven’t seen inflation like we have experienced recently in a long time. But as we get back to normal, expect that to end.”</a:t>
            </a:r>
          </a:p>
          <a:p>
            <a:pPr marL="457200" indent="0">
              <a:buNone/>
            </a:pPr>
            <a:r>
              <a:rPr lang="en-US" dirty="0"/>
              <a:t>Yellen in the Spring, 3/14</a:t>
            </a:r>
          </a:p>
          <a:p>
            <a:pPr marL="457200" indent="0">
              <a:buNone/>
            </a:pPr>
            <a:r>
              <a:rPr lang="en-US" dirty="0"/>
              <a:t>“We have had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very well anchored inflationary expectations, and a Federal Reserve that’s learned how to manage inflation.”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56CAF-3D07-45CF-9A29-3B42F141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21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977E2-B6B7-4C8B-B820-543599F262DF}"/>
              </a:ext>
            </a:extLst>
          </p:cNvPr>
          <p:cNvSpPr txBox="1"/>
          <p:nvPr/>
        </p:nvSpPr>
        <p:spPr>
          <a:xfrm>
            <a:off x="6847840" y="6065520"/>
            <a:ext cx="303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</a:t>
            </a:r>
            <a:r>
              <a:rPr lang="en-US"/>
              <a:t>:  Bloomberg</a:t>
            </a:r>
          </a:p>
        </p:txBody>
      </p:sp>
    </p:spTree>
    <p:extLst>
      <p:ext uri="{BB962C8B-B14F-4D97-AF65-F5344CB8AC3E}">
        <p14:creationId xmlns:p14="http://schemas.microsoft.com/office/powerpoint/2010/main" val="37952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8902-BEA7-4349-83DC-7E1A5DA3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</a:t>
            </a:r>
            <a:r>
              <a:rPr lang="en-US" dirty="0"/>
              <a:t>ve We Lost Our Anchor?</a:t>
            </a:r>
          </a:p>
        </p:txBody>
      </p:sp>
      <p:pic>
        <p:nvPicPr>
          <p:cNvPr id="6" name="Content Placeholder 5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05BFD4B3-5052-438C-9427-94C571E12F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25564"/>
            <a:ext cx="10515600" cy="467379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5AD19-8EF4-43CF-88D4-A6CBB414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58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527B-F0FB-49BA-9900-E55815A7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So, </a:t>
            </a:r>
            <a:r>
              <a:rPr lang="en-US" dirty="0"/>
              <a:t>What’s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CBCE4-8E36-4AF0-A822-344ADCA07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the Fed sees persistent inflation, can’t they just raise interest rates?</a:t>
            </a:r>
          </a:p>
          <a:p>
            <a:r>
              <a:rPr lang="en-US" dirty="0"/>
              <a:t>Economic Problems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Total Spending has tremendous inertia, it could take months for a rise in interest rates to slow spending;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Significant danger of “overshooting.”  What would a substantial rise in interest rates do to stock prices, financial stability, Federal deficit?</a:t>
            </a:r>
          </a:p>
          <a:p>
            <a:r>
              <a:rPr lang="en-US" dirty="0"/>
              <a:t>Political Economic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Would the Fed raise rates with the 2022 elections pending?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substantial rise in rates would make our deficit and debt problems much, much worse.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6D814-0853-4D65-90D3-04AF8094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17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</a:t>
            </a:r>
            <a:r>
              <a:rPr lang="en-US" dirty="0"/>
              <a:t>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What Do You Think?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Geof</a:t>
            </a:r>
            <a:r>
              <a:rPr lang="en-US" dirty="0"/>
              <a:t> Woglom</a:t>
            </a:r>
          </a:p>
          <a:p>
            <a:pPr marL="0" indent="0" algn="ctr">
              <a:buNone/>
            </a:pPr>
            <a:r>
              <a:rPr lang="en-US" dirty="0"/>
              <a:t>grwoglom@amherst.edu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dirty="0">
                <a:hlinkClick r:id="rId4"/>
              </a:rPr>
              <a:t>www.NEEDelegation.org/testimonials.php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Become a Friend of NEED:  </a:t>
            </a:r>
            <a:r>
              <a:rPr lang="en-US" dirty="0" err="1"/>
              <a:t>www.NEEDelegation.org</a:t>
            </a:r>
            <a:r>
              <a:rPr lang="en-US" dirty="0"/>
              <a:t>/</a:t>
            </a:r>
            <a:r>
              <a:rPr lang="en-US" dirty="0" err="1"/>
              <a:t>friend.php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2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</a:t>
            </a:r>
            <a:r>
              <a:rPr lang="en-US"/>
              <a:t>: 600</a:t>
            </a:r>
            <a:r>
              <a:rPr lang="en-US" dirty="0"/>
              <a:t>+ 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Partners: 44 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3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1B23E-7084-7944-A45B-C6D0E0A6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ere Are We?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594F58-9AA6-F24A-964E-3AC22CA41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1744845" y="1047352"/>
            <a:ext cx="7728643" cy="478603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876C4-A3D6-7242-9D80-C8D64A70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7DAB63-0268-1544-985C-0D4232ED6F4E}"/>
              </a:ext>
            </a:extLst>
          </p:cNvPr>
          <p:cNvPicPr>
            <a:picLocks noChangeAspect="1"/>
          </p:cNvPicPr>
          <p:nvPr/>
        </p:nvPicPr>
        <p:blipFill>
          <a:blip r:embed="rId4" r:link="rId5"/>
          <a:srcRect/>
          <a:stretch>
            <a:fillRect/>
          </a:stretch>
        </p:blipFill>
        <p:spPr>
          <a:xfrm>
            <a:off x="8806449" y="3937439"/>
            <a:ext cx="2241495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0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5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</a:t>
            </a:r>
            <a:r>
              <a:rPr lang="en-US" dirty="0"/>
              <a:t>ailable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 dirty="0"/>
              <a:t>Black-White Wealth Gap</a:t>
            </a:r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Monetary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Geoffrey Woglom, Amherst College, emeritus</a:t>
            </a:r>
          </a:p>
          <a:p>
            <a:r>
              <a:rPr lang="en-US" dirty="0"/>
              <a:t>This slide deck was reviewed by:</a:t>
            </a:r>
          </a:p>
          <a:p>
            <a:pPr lvl="1"/>
            <a:r>
              <a:rPr lang="en-US" dirty="0"/>
              <a:t>Jon </a:t>
            </a:r>
            <a:r>
              <a:rPr lang="en-US" dirty="0" err="1"/>
              <a:t>Haveman</a:t>
            </a:r>
            <a:endParaRPr lang="en-US" dirty="0"/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be nonpartisan.</a:t>
            </a:r>
          </a:p>
          <a:p>
            <a:pPr lvl="1"/>
            <a:r>
              <a:rPr lang="en-US" dirty="0"/>
              <a:t>It is, however, inevitable that the presenter will be asked for and will provide their own views.</a:t>
            </a:r>
          </a:p>
          <a:p>
            <a:pPr lvl="1"/>
            <a:r>
              <a:rPr lang="en-US" dirty="0"/>
              <a:t>Such views are those of the presenter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0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555A-F232-4226-9986-FDDAB995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</a:t>
            </a:r>
            <a:r>
              <a:rPr lang="en-US" dirty="0"/>
              <a:t>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1D78A-CC3D-41F6-8113-933D788E1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Review of where the recovery stands.</a:t>
            </a:r>
          </a:p>
          <a:p>
            <a:r>
              <a:rPr lang="en-US" dirty="0"/>
              <a:t>3 Related economic puzzles all related to the persistence of inflation and the future of the recovery.</a:t>
            </a:r>
          </a:p>
          <a:p>
            <a:r>
              <a:rPr lang="en-US" dirty="0"/>
              <a:t>Why are all eyes on the Fed next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4D735-710E-4C5D-A500-D44A67A6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3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BD39-2117-415E-A656-F9F391A0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8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Rea</a:t>
            </a:r>
            <a:r>
              <a:rPr lang="en-US" dirty="0"/>
              <a:t>l GDP and Potential during the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952D9-4526-4892-AD54-F2C1EC13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9F490A-EC6A-4058-BBAB-57B765B72C0D}"/>
              </a:ext>
            </a:extLst>
          </p:cNvPr>
          <p:cNvSpPr txBox="1"/>
          <p:nvPr/>
        </p:nvSpPr>
        <p:spPr>
          <a:xfrm>
            <a:off x="8347336" y="6133488"/>
            <a:ext cx="3844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Bureau of Economic Activity </a:t>
            </a:r>
            <a:r>
              <a:rPr lang="en-US" dirty="0">
                <a:hlinkClick r:id="rId3"/>
              </a:rPr>
              <a:t>https://www.bea.gov/</a:t>
            </a:r>
            <a:r>
              <a:rPr lang="en-US" dirty="0"/>
              <a:t> &amp; CBO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7807AD-9B10-44E9-AF9A-35D41F7731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167904"/>
            <a:ext cx="10915835" cy="496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9BD1545-AC9F-49E6-8F9B-0EFC50B93314}"/>
              </a:ext>
            </a:extLst>
          </p:cNvPr>
          <p:cNvGrpSpPr/>
          <p:nvPr/>
        </p:nvGrpSpPr>
        <p:grpSpPr>
          <a:xfrm>
            <a:off x="9182254" y="1577494"/>
            <a:ext cx="2833698" cy="1683971"/>
            <a:chOff x="8284156" y="2996694"/>
            <a:chExt cx="3142090" cy="280210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6706C7-025C-41C4-8CA8-ED36CD2CB913}"/>
                </a:ext>
              </a:extLst>
            </p:cNvPr>
            <p:cNvSpPr txBox="1"/>
            <p:nvPr/>
          </p:nvSpPr>
          <p:spPr>
            <a:xfrm>
              <a:off x="10332946" y="2996694"/>
              <a:ext cx="1093300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-2.5%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FD3BAC2-30EB-44F1-9972-3E06A4C21449}"/>
                </a:ext>
              </a:extLst>
            </p:cNvPr>
            <p:cNvSpPr txBox="1"/>
            <p:nvPr/>
          </p:nvSpPr>
          <p:spPr>
            <a:xfrm>
              <a:off x="8284156" y="4108750"/>
              <a:ext cx="2241351" cy="169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/>
            </a:p>
            <a:p>
              <a:r>
                <a:rPr lang="en-US" sz="2000" dirty="0"/>
                <a:t>The “output gap” is about $500b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00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55E1BFAD-02FA-4023-8679-6E6A880C8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93794"/>
            <a:ext cx="10515600" cy="455424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C4D471-A418-4F7D-9ECF-A1737D0A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 about the Labor Market?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ED43C-CF72-4EF1-95FA-9C0F57CE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18D4DDA-B29F-4C4C-B7AD-594BAE828C5F}"/>
              </a:ext>
            </a:extLst>
          </p:cNvPr>
          <p:cNvGrpSpPr/>
          <p:nvPr/>
        </p:nvGrpSpPr>
        <p:grpSpPr>
          <a:xfrm>
            <a:off x="10128023" y="2252831"/>
            <a:ext cx="993875" cy="608215"/>
            <a:chOff x="4701208" y="1724415"/>
            <a:chExt cx="993875" cy="1226354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D088052-C4FD-443C-8719-BADD412C939D}"/>
                </a:ext>
              </a:extLst>
            </p:cNvPr>
            <p:cNvCxnSpPr>
              <a:cxnSpLocks/>
            </p:cNvCxnSpPr>
            <p:nvPr/>
          </p:nvCxnSpPr>
          <p:spPr>
            <a:xfrm>
              <a:off x="5695083" y="1724415"/>
              <a:ext cx="0" cy="1226354"/>
            </a:xfrm>
            <a:prstGeom prst="straightConnector1">
              <a:avLst/>
            </a:prstGeom>
            <a:ln w="317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4020390-CD05-4381-9DD3-0768D46DD9B9}"/>
                </a:ext>
              </a:extLst>
            </p:cNvPr>
            <p:cNvSpPr txBox="1"/>
            <p:nvPr/>
          </p:nvSpPr>
          <p:spPr>
            <a:xfrm>
              <a:off x="4701208" y="2216426"/>
              <a:ext cx="974485" cy="557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-5m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031002E-10EA-42F0-BF34-460B89386132}"/>
              </a:ext>
            </a:extLst>
          </p:cNvPr>
          <p:cNvSpPr txBox="1"/>
          <p:nvPr/>
        </p:nvSpPr>
        <p:spPr>
          <a:xfrm>
            <a:off x="8361680" y="5948039"/>
            <a:ext cx="349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BLS</a:t>
            </a:r>
          </a:p>
        </p:txBody>
      </p:sp>
    </p:spTree>
    <p:extLst>
      <p:ext uri="{BB962C8B-B14F-4D97-AF65-F5344CB8AC3E}">
        <p14:creationId xmlns:p14="http://schemas.microsoft.com/office/powerpoint/2010/main" val="171111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13245</TotalTime>
  <Words>1056</Words>
  <Application>Microsoft Office PowerPoint</Application>
  <PresentationFormat>Widescreen</PresentationFormat>
  <Paragraphs>173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Custom Design</vt:lpstr>
      <vt:lpstr>PowerPoint Presentation</vt:lpstr>
      <vt:lpstr> National Economic Education Delegation</vt:lpstr>
      <vt:lpstr>Who Are We?</vt:lpstr>
      <vt:lpstr>Where Are We?</vt:lpstr>
      <vt:lpstr> Available NEED Topics Include:</vt:lpstr>
      <vt:lpstr>Credits and Disclaimer</vt:lpstr>
      <vt:lpstr>Outline</vt:lpstr>
      <vt:lpstr>Real GDP and Potential during the Recovery</vt:lpstr>
      <vt:lpstr>How about the Labor Market?</vt:lpstr>
      <vt:lpstr>Recovery Due to Immense Fiscal Stimulus and Control of COVID</vt:lpstr>
      <vt:lpstr>Stimulus allowed Spending to Recover</vt:lpstr>
      <vt:lpstr>Inflation during the Recovery</vt:lpstr>
      <vt:lpstr>Three Related Puzzles</vt:lpstr>
      <vt:lpstr>1.  Supply Chain Bottlenecks</vt:lpstr>
      <vt:lpstr>Bottlenecks Are Not Just Supply Issues</vt:lpstr>
      <vt:lpstr>Econ 101:  Market Response to a Temporary   Shortage</vt:lpstr>
      <vt:lpstr>Overall, Producer Prices are Still Rising</vt:lpstr>
      <vt:lpstr>2.  Crazy Labor Market</vt:lpstr>
      <vt:lpstr>Explanations of Labor Shortage </vt:lpstr>
      <vt:lpstr>Whatever the Reason:  Labor Costs Are Rising</vt:lpstr>
      <vt:lpstr>3.  Democratic Economists Disagree</vt:lpstr>
      <vt:lpstr>Have We Lost Our Anchor?</vt:lpstr>
      <vt:lpstr>So, What’s the Problem?</vt:lpstr>
      <vt:lpstr>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Geoffrey Woglom</cp:lastModifiedBy>
  <cp:revision>262</cp:revision>
  <dcterms:created xsi:type="dcterms:W3CDTF">2017-05-03T22:30:38Z</dcterms:created>
  <dcterms:modified xsi:type="dcterms:W3CDTF">2021-11-01T20:01:23Z</dcterms:modified>
</cp:coreProperties>
</file>