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2"/>
  </p:notesMasterIdLst>
  <p:sldIdLst>
    <p:sldId id="4215" r:id="rId2"/>
    <p:sldId id="4001" r:id="rId3"/>
    <p:sldId id="1091" r:id="rId4"/>
    <p:sldId id="3943" r:id="rId5"/>
    <p:sldId id="4218" r:id="rId6"/>
    <p:sldId id="317" r:id="rId7"/>
    <p:sldId id="3886" r:id="rId8"/>
    <p:sldId id="262" r:id="rId9"/>
    <p:sldId id="4217" r:id="rId10"/>
    <p:sldId id="340" r:id="rId11"/>
    <p:sldId id="4222" r:id="rId12"/>
    <p:sldId id="4147" r:id="rId13"/>
    <p:sldId id="354" r:id="rId14"/>
    <p:sldId id="4073" r:id="rId15"/>
    <p:sldId id="278" r:id="rId16"/>
    <p:sldId id="3855" r:id="rId17"/>
    <p:sldId id="4063" r:id="rId18"/>
    <p:sldId id="4223" r:id="rId19"/>
    <p:sldId id="360" r:id="rId20"/>
    <p:sldId id="4224" r:id="rId21"/>
    <p:sldId id="4198" r:id="rId22"/>
    <p:sldId id="4225" r:id="rId23"/>
    <p:sldId id="4226" r:id="rId24"/>
    <p:sldId id="4062" r:id="rId25"/>
    <p:sldId id="3985" r:id="rId26"/>
    <p:sldId id="4012" r:id="rId27"/>
    <p:sldId id="4140" r:id="rId28"/>
    <p:sldId id="4038" r:id="rId29"/>
    <p:sldId id="4227" r:id="rId30"/>
    <p:sldId id="4162" r:id="rId31"/>
    <p:sldId id="4190" r:id="rId32"/>
    <p:sldId id="4221" r:id="rId33"/>
    <p:sldId id="292" r:id="rId34"/>
    <p:sldId id="4216" r:id="rId35"/>
    <p:sldId id="293" r:id="rId36"/>
    <p:sldId id="343" r:id="rId37"/>
    <p:sldId id="290" r:id="rId38"/>
    <p:sldId id="4168" r:id="rId39"/>
    <p:sldId id="1197" r:id="rId40"/>
    <p:sldId id="405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60" autoAdjust="0"/>
    <p:restoredTop sz="94730"/>
  </p:normalViewPr>
  <p:slideViewPr>
    <p:cSldViewPr snapToGrid="0" snapToObjects="1">
      <p:cViewPr varScale="1">
        <p:scale>
          <a:sx n="122" d="100"/>
          <a:sy n="122" d="100"/>
        </p:scale>
        <p:origin x="1200" y="19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Yield_curve.png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994330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99480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Monthly.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yield_curve.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991515"/>
            <a:ext cx="10219508" cy="874970"/>
          </a:xfrm>
        </p:spPr>
        <p:txBody>
          <a:bodyPr anchor="ctr" anchorCtr="0">
            <a:noAutofit/>
          </a:bodyPr>
          <a:lstStyle/>
          <a:p>
            <a:pPr>
              <a:lnSpc>
                <a:spcPct val="100000"/>
              </a:lnSpc>
              <a:spcBef>
                <a:spcPts val="0"/>
              </a:spcBef>
            </a:pPr>
            <a:r>
              <a:rPr lang="en-US" sz="4800" dirty="0"/>
              <a:t>US Economic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D34B71A9-3273-A54A-BF95-D7C55A140174}"/>
              </a:ext>
            </a:extLst>
          </p:cNvPr>
          <p:cNvPicPr>
            <a:picLocks noChangeAspect="1"/>
          </p:cNvPicPr>
          <p:nvPr/>
        </p:nvPicPr>
        <p:blipFill>
          <a:blip r:embed="rId2"/>
          <a:stretch>
            <a:fillRect/>
          </a:stretch>
        </p:blipFill>
        <p:spPr>
          <a:xfrm>
            <a:off x="364800" y="266919"/>
            <a:ext cx="2808532" cy="2011048"/>
          </a:xfrm>
          <a:prstGeom prst="rect">
            <a:avLst/>
          </a:prstGeom>
        </p:spPr>
      </p:pic>
      <p:pic>
        <p:nvPicPr>
          <p:cNvPr id="2" name="Picture 1">
            <a:extLst>
              <a:ext uri="{FF2B5EF4-FFF2-40B4-BE49-F238E27FC236}">
                <a16:creationId xmlns:a16="http://schemas.microsoft.com/office/drawing/2014/main" id="{6E016D1B-7F0F-FF4C-957B-C5DDDACB1FE7}"/>
              </a:ext>
            </a:extLst>
          </p:cNvPr>
          <p:cNvPicPr>
            <a:picLocks noChangeAspect="1"/>
          </p:cNvPicPr>
          <p:nvPr/>
        </p:nvPicPr>
        <p:blipFill>
          <a:blip r:embed="rId3"/>
          <a:stretch>
            <a:fillRect/>
          </a:stretch>
        </p:blipFill>
        <p:spPr>
          <a:xfrm>
            <a:off x="8802191" y="4429126"/>
            <a:ext cx="3380020" cy="1892811"/>
          </a:xfrm>
          <a:prstGeom prst="rect">
            <a:avLst/>
          </a:prstGeom>
        </p:spPr>
      </p:pic>
      <p:sp>
        <p:nvSpPr>
          <p:cNvPr id="9" name="Subtitle 2">
            <a:extLst>
              <a:ext uri="{FF2B5EF4-FFF2-40B4-BE49-F238E27FC236}">
                <a16:creationId xmlns:a16="http://schemas.microsoft.com/office/drawing/2014/main" id="{2263A5BD-D627-6548-9CF3-8DB71C0BEDE5}"/>
              </a:ext>
            </a:extLst>
          </p:cNvPr>
          <p:cNvSpPr txBox="1">
            <a:spLocks/>
          </p:cNvSpPr>
          <p:nvPr/>
        </p:nvSpPr>
        <p:spPr>
          <a:xfrm>
            <a:off x="1547649" y="4460328"/>
            <a:ext cx="9144000" cy="160429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100" dirty="0">
                <a:solidFill>
                  <a:schemeClr val="tx2"/>
                </a:solidFill>
              </a:rPr>
              <a:t>SIRs 146, Walnut Creek</a:t>
            </a:r>
          </a:p>
          <a:p>
            <a:pPr>
              <a:lnSpc>
                <a:spcPct val="100000"/>
              </a:lnSpc>
              <a:spcBef>
                <a:spcPts val="0"/>
              </a:spcBef>
            </a:pPr>
            <a:r>
              <a:rPr lang="en-US" sz="3100" dirty="0">
                <a:solidFill>
                  <a:schemeClr val="tx2"/>
                </a:solidFill>
              </a:rPr>
              <a:t>August 11,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414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 y="0"/>
            <a:ext cx="10515600" cy="1325563"/>
          </a:xfrm>
        </p:spPr>
        <p:txBody>
          <a:bodyPr/>
          <a:lstStyle/>
          <a:p>
            <a:r>
              <a:rPr lang="en-US" dirty="0">
                <a:solidFill>
                  <a:schemeClr val="bg1"/>
                </a:solidFill>
              </a:rPr>
              <a:t> Co</a:t>
            </a:r>
            <a:r>
              <a:rPr lang="en-US" dirty="0"/>
              <a:t>ntribution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 y="0"/>
            <a:ext cx="10515600" cy="1325563"/>
          </a:xfrm>
        </p:spPr>
        <p:txBody>
          <a:bodyPr/>
          <a:lstStyle/>
          <a:p>
            <a:r>
              <a:rPr lang="en-US" dirty="0">
                <a:solidFill>
                  <a:schemeClr val="bg1"/>
                </a:solidFill>
              </a:rPr>
              <a:t> Co</a:t>
            </a:r>
            <a:r>
              <a:rPr lang="en-US" dirty="0"/>
              <a:t>ntribution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Tree>
    <p:extLst>
      <p:ext uri="{BB962C8B-B14F-4D97-AF65-F5344CB8AC3E}">
        <p14:creationId xmlns:p14="http://schemas.microsoft.com/office/powerpoint/2010/main" val="243013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03808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516533" y="2185740"/>
            <a:ext cx="1492716" cy="369332"/>
          </a:xfrm>
          <a:prstGeom prst="rect">
            <a:avLst/>
          </a:prstGeom>
          <a:noFill/>
        </p:spPr>
        <p:txBody>
          <a:bodyPr wrap="none" rtlCol="0">
            <a:spAutoFit/>
          </a:bodyPr>
          <a:lstStyle/>
          <a:p>
            <a:r>
              <a:rPr lang="en-US" dirty="0"/>
              <a:t>June: 372,000</a:t>
            </a:r>
          </a:p>
        </p:txBody>
      </p:sp>
    </p:spTree>
    <p:extLst>
      <p:ext uri="{BB962C8B-B14F-4D97-AF65-F5344CB8AC3E}">
        <p14:creationId xmlns:p14="http://schemas.microsoft.com/office/powerpoint/2010/main" val="291695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1049214" y="0"/>
            <a:ext cx="10515600" cy="1325563"/>
          </a:xfrm>
        </p:spPr>
        <p:txBody>
          <a:bodyPr/>
          <a:lstStyle/>
          <a:p>
            <a:r>
              <a:rPr lang="en-US" dirty="0">
                <a:solidFill>
                  <a:schemeClr val="bg1"/>
                </a:solidFill>
              </a:rPr>
              <a:t>Lo</a:t>
            </a:r>
            <a:r>
              <a:rPr lang="en-US" dirty="0"/>
              <a:t>w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64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487123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17180" y="21020"/>
            <a:ext cx="10515600" cy="1325563"/>
          </a:xfrm>
        </p:spPr>
        <p:txBody>
          <a:bodyPr/>
          <a:lstStyle/>
          <a:p>
            <a:r>
              <a:rPr lang="en-US" dirty="0">
                <a:solidFill>
                  <a:schemeClr val="bg1"/>
                </a:solidFill>
              </a:rPr>
              <a:t>Infl</a:t>
            </a:r>
            <a:r>
              <a:rPr lang="en-US" dirty="0"/>
              <a:t>ation: Latest Figures</a:t>
            </a:r>
          </a:p>
        </p:txBody>
      </p:sp>
      <p:sp>
        <p:nvSpPr>
          <p:cNvPr id="3" name="Content Placeholder 2">
            <a:extLst>
              <a:ext uri="{FF2B5EF4-FFF2-40B4-BE49-F238E27FC236}">
                <a16:creationId xmlns:a16="http://schemas.microsoft.com/office/drawing/2014/main" id="{CDD26DC3-CA34-8B40-89E8-523AC0AB505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a:extLst>
              <a:ext uri="{FF2B5EF4-FFF2-40B4-BE49-F238E27FC236}">
                <a16:creationId xmlns:a16="http://schemas.microsoft.com/office/drawing/2014/main" id="{A0AD036F-2039-5142-ABD7-BD2EF7478D62}"/>
              </a:ext>
            </a:extLst>
          </p:cNvPr>
          <p:cNvPicPr>
            <a:picLocks noChangeAspect="1"/>
          </p:cNvPicPr>
          <p:nvPr/>
        </p:nvPicPr>
        <p:blipFill>
          <a:blip r:embed="rId2"/>
          <a:stretch>
            <a:fillRect/>
          </a:stretch>
        </p:blipFill>
        <p:spPr>
          <a:xfrm>
            <a:off x="2308302" y="1059521"/>
            <a:ext cx="7761868" cy="5170705"/>
          </a:xfrm>
          <a:prstGeom prst="rect">
            <a:avLst/>
          </a:prstGeom>
        </p:spPr>
      </p:pic>
    </p:spTree>
    <p:extLst>
      <p:ext uri="{BB962C8B-B14F-4D97-AF65-F5344CB8AC3E}">
        <p14:creationId xmlns:p14="http://schemas.microsoft.com/office/powerpoint/2010/main" val="205186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Should we worry?</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25F0-3233-AA4B-BE7D-0BD64645D49B}"/>
              </a:ext>
            </a:extLst>
          </p:cNvPr>
          <p:cNvSpPr>
            <a:spLocks noGrp="1"/>
          </p:cNvSpPr>
          <p:nvPr>
            <p:ph type="title"/>
          </p:nvPr>
        </p:nvSpPr>
        <p:spPr/>
        <p:txBody>
          <a:bodyPr/>
          <a:lstStyle/>
          <a:p>
            <a:r>
              <a:rPr lang="en-US" dirty="0">
                <a:solidFill>
                  <a:schemeClr val="bg1"/>
                </a:solidFill>
              </a:rPr>
              <a:t>Infl</a:t>
            </a:r>
            <a:r>
              <a:rPr lang="en-US" dirty="0"/>
              <a:t>ation: ZERO from June to July</a:t>
            </a:r>
          </a:p>
        </p:txBody>
      </p:sp>
      <p:pic>
        <p:nvPicPr>
          <p:cNvPr id="6" name="Content Placeholder 5" descr="Chart, bar chart&#10;&#10;Description automatically generated">
            <a:extLst>
              <a:ext uri="{FF2B5EF4-FFF2-40B4-BE49-F238E27FC236}">
                <a16:creationId xmlns:a16="http://schemas.microsoft.com/office/drawing/2014/main" id="{3BEACF86-F0D4-2044-A06F-5EB13B716BDE}"/>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AE384097-FD76-7244-B7FF-B2D8B91BFCB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39351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Continue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10424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13.1</a:t>
            </a:r>
          </a:p>
          <a:p>
            <a:r>
              <a:rPr lang="en-US" dirty="0"/>
              <a:t>Food away from home:	  7.6</a:t>
            </a:r>
          </a:p>
        </p:txBody>
      </p:sp>
    </p:spTree>
    <p:extLst>
      <p:ext uri="{BB962C8B-B14F-4D97-AF65-F5344CB8AC3E}">
        <p14:creationId xmlns:p14="http://schemas.microsoft.com/office/powerpoint/2010/main" val="38783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337583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1CA6-0F4B-4046-8E3D-493D672D3C3A}"/>
              </a:ext>
            </a:extLst>
          </p:cNvPr>
          <p:cNvSpPr>
            <a:spLocks noGrp="1"/>
          </p:cNvSpPr>
          <p:nvPr>
            <p:ph type="title"/>
          </p:nvPr>
        </p:nvSpPr>
        <p:spPr>
          <a:xfrm>
            <a:off x="836893" y="0"/>
            <a:ext cx="10515600" cy="1325563"/>
          </a:xfrm>
        </p:spPr>
        <p:txBody>
          <a:bodyPr/>
          <a:lstStyle/>
          <a:p>
            <a:r>
              <a:rPr lang="en-US" dirty="0">
                <a:solidFill>
                  <a:schemeClr val="bg1"/>
                </a:solidFill>
              </a:rPr>
              <a:t>We</a:t>
            </a:r>
            <a:r>
              <a:rPr lang="en-US" dirty="0"/>
              <a:t> Have Been Buying Mostly … Stuff</a:t>
            </a:r>
          </a:p>
        </p:txBody>
      </p:sp>
      <p:sp>
        <p:nvSpPr>
          <p:cNvPr id="3" name="Content Placeholder 2">
            <a:extLst>
              <a:ext uri="{FF2B5EF4-FFF2-40B4-BE49-F238E27FC236}">
                <a16:creationId xmlns:a16="http://schemas.microsoft.com/office/drawing/2014/main" id="{E273B297-0BDC-7646-BE95-39D3B3A75AA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5A9B161-4081-844B-A972-FE5F681023BF}"/>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Picture 4">
            <a:extLst>
              <a:ext uri="{FF2B5EF4-FFF2-40B4-BE49-F238E27FC236}">
                <a16:creationId xmlns:a16="http://schemas.microsoft.com/office/drawing/2014/main" id="{DCD4B44B-F557-9040-8826-1FB71C9F80C5}"/>
              </a:ext>
            </a:extLst>
          </p:cNvPr>
          <p:cNvPicPr>
            <a:picLocks noChangeAspect="1"/>
          </p:cNvPicPr>
          <p:nvPr/>
        </p:nvPicPr>
        <p:blipFill>
          <a:blip r:embed="rId2"/>
          <a:stretch>
            <a:fillRect/>
          </a:stretch>
        </p:blipFill>
        <p:spPr>
          <a:xfrm>
            <a:off x="1212850" y="1079500"/>
            <a:ext cx="9766300" cy="4699000"/>
          </a:xfrm>
          <a:prstGeom prst="rect">
            <a:avLst/>
          </a:prstGeom>
        </p:spPr>
      </p:pic>
      <p:sp>
        <p:nvSpPr>
          <p:cNvPr id="6" name="TextBox 5">
            <a:extLst>
              <a:ext uri="{FF2B5EF4-FFF2-40B4-BE49-F238E27FC236}">
                <a16:creationId xmlns:a16="http://schemas.microsoft.com/office/drawing/2014/main" id="{0EDD2088-DEC0-CA44-B47C-4E5184117314}"/>
              </a:ext>
            </a:extLst>
          </p:cNvPr>
          <p:cNvSpPr txBox="1"/>
          <p:nvPr/>
        </p:nvSpPr>
        <p:spPr>
          <a:xfrm>
            <a:off x="9070428" y="6456851"/>
            <a:ext cx="1855957" cy="276999"/>
          </a:xfrm>
          <a:prstGeom prst="rect">
            <a:avLst/>
          </a:prstGeom>
          <a:noFill/>
        </p:spPr>
        <p:txBody>
          <a:bodyPr wrap="none" rtlCol="0">
            <a:spAutoFit/>
          </a:bodyPr>
          <a:lstStyle/>
          <a:p>
            <a:r>
              <a:rPr lang="en-US" sz="1200" dirty="0"/>
              <a:t>Source: Jason Furman, PIIE</a:t>
            </a:r>
          </a:p>
        </p:txBody>
      </p:sp>
      <p:sp>
        <p:nvSpPr>
          <p:cNvPr id="7" name="TextBox 6">
            <a:extLst>
              <a:ext uri="{FF2B5EF4-FFF2-40B4-BE49-F238E27FC236}">
                <a16:creationId xmlns:a16="http://schemas.microsoft.com/office/drawing/2014/main" id="{C3193855-1ADC-7843-8691-796E3B4781C5}"/>
              </a:ext>
            </a:extLst>
          </p:cNvPr>
          <p:cNvSpPr txBox="1"/>
          <p:nvPr/>
        </p:nvSpPr>
        <p:spPr>
          <a:xfrm>
            <a:off x="4759231" y="4540197"/>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8509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78CB-97A3-534A-A040-9C0BE03763A1}"/>
              </a:ext>
            </a:extLst>
          </p:cNvPr>
          <p:cNvSpPr>
            <a:spLocks noGrp="1"/>
          </p:cNvSpPr>
          <p:nvPr>
            <p:ph type="title"/>
          </p:nvPr>
        </p:nvSpPr>
        <p:spPr>
          <a:xfrm>
            <a:off x="822158" y="0"/>
            <a:ext cx="10515600" cy="1325563"/>
          </a:xfrm>
        </p:spPr>
        <p:txBody>
          <a:bodyPr/>
          <a:lstStyle/>
          <a:p>
            <a:r>
              <a:rPr lang="en-US" dirty="0">
                <a:solidFill>
                  <a:schemeClr val="bg1"/>
                </a:solidFill>
              </a:rPr>
              <a:t>Infl</a:t>
            </a:r>
            <a:r>
              <a:rPr lang="en-US" dirty="0"/>
              <a:t>ation in Historical Perspective</a:t>
            </a:r>
          </a:p>
        </p:txBody>
      </p:sp>
      <p:pic>
        <p:nvPicPr>
          <p:cNvPr id="6" name="Content Placeholder 5">
            <a:extLst>
              <a:ext uri="{FF2B5EF4-FFF2-40B4-BE49-F238E27FC236}">
                <a16:creationId xmlns:a16="http://schemas.microsoft.com/office/drawing/2014/main" id="{D5714BEC-6276-B44C-875A-76795BB8E0CE}"/>
              </a:ext>
            </a:extLst>
          </p:cNvPr>
          <p:cNvPicPr>
            <a:picLocks noGrp="1" noChangeAspect="1"/>
          </p:cNvPicPr>
          <p:nvPr>
            <p:ph idx="1"/>
          </p:nvPr>
        </p:nvPicPr>
        <p:blipFill>
          <a:blip r:embed="rId2" r:link="rId3"/>
          <a:srcRect/>
          <a:stretch>
            <a:fillRect/>
          </a:stretch>
        </p:blipFill>
        <p:spPr>
          <a:xfrm>
            <a:off x="1050758" y="1201026"/>
            <a:ext cx="10058400" cy="5029200"/>
          </a:xfrm>
        </p:spPr>
      </p:pic>
      <p:sp>
        <p:nvSpPr>
          <p:cNvPr id="4" name="Slide Number Placeholder 3">
            <a:extLst>
              <a:ext uri="{FF2B5EF4-FFF2-40B4-BE49-F238E27FC236}">
                <a16:creationId xmlns:a16="http://schemas.microsoft.com/office/drawing/2014/main" id="{41004C20-4968-F842-A254-F50F29BCF7B7}"/>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161585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02115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3</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was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31</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of 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060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 About the Fed?</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793540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Tree>
    <p:extLst>
      <p:ext uri="{BB962C8B-B14F-4D97-AF65-F5344CB8AC3E}">
        <p14:creationId xmlns:p14="http://schemas.microsoft.com/office/powerpoint/2010/main" val="3579865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34025"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177696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E304-60BB-A647-A46C-6CF2563386B0}"/>
              </a:ext>
            </a:extLst>
          </p:cNvPr>
          <p:cNvSpPr>
            <a:spLocks noGrp="1"/>
          </p:cNvSpPr>
          <p:nvPr>
            <p:ph type="title"/>
          </p:nvPr>
        </p:nvSpPr>
        <p:spPr/>
        <p:txBody>
          <a:bodyPr/>
          <a:lstStyle/>
          <a:p>
            <a:r>
              <a:rPr lang="en-US" dirty="0">
                <a:solidFill>
                  <a:schemeClr val="bg1"/>
                </a:solidFill>
              </a:rPr>
              <a:t>Ala</a:t>
            </a:r>
            <a:r>
              <a:rPr lang="en-US" dirty="0"/>
              <a:t>rming Compression of Interest Rates</a:t>
            </a:r>
          </a:p>
        </p:txBody>
      </p:sp>
      <p:sp>
        <p:nvSpPr>
          <p:cNvPr id="4" name="Slide Number Placeholder 3">
            <a:extLst>
              <a:ext uri="{FF2B5EF4-FFF2-40B4-BE49-F238E27FC236}">
                <a16:creationId xmlns:a16="http://schemas.microsoft.com/office/drawing/2014/main" id="{392F69BF-5623-D546-A6C2-EFA4FEB80957}"/>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10" name="Content Placeholder 9">
            <a:extLst>
              <a:ext uri="{FF2B5EF4-FFF2-40B4-BE49-F238E27FC236}">
                <a16:creationId xmlns:a16="http://schemas.microsoft.com/office/drawing/2014/main" id="{E07D0BD4-8807-D847-97F7-ABA51CAF6A58}"/>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2535248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528k in July.</a:t>
            </a:r>
          </a:p>
          <a:p>
            <a:pPr marL="914400" lvl="2" indent="0">
              <a:buNone/>
            </a:pPr>
            <a:endParaRPr lang="en-US" dirty="0"/>
          </a:p>
          <a:p>
            <a:r>
              <a:rPr lang="en-US" dirty="0"/>
              <a:t>What about GDP? </a:t>
            </a:r>
          </a:p>
          <a:p>
            <a:pPr lvl="1"/>
            <a:r>
              <a:rPr lang="en-US" dirty="0"/>
              <a:t>2022:Q1 was -1.6%, 2022:Q2 was -0.9.</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39</a:t>
            </a:fld>
            <a:endParaRPr lang="en-GB" dirty="0"/>
          </a:p>
        </p:txBody>
      </p:sp>
    </p:spTree>
    <p:extLst>
      <p:ext uri="{BB962C8B-B14F-4D97-AF65-F5344CB8AC3E}">
        <p14:creationId xmlns:p14="http://schemas.microsoft.com/office/powerpoint/2010/main" val="157233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3542683" y="1445673"/>
            <a:ext cx="5106633" cy="4351338"/>
          </a:xfrm>
        </p:spPr>
        <p:txBody>
          <a:bodyPr>
            <a:normAutofit/>
          </a:bodyPr>
          <a:lstStyle/>
          <a:p>
            <a:r>
              <a:rPr lang="en-US" dirty="0"/>
              <a:t>Recession – is we is?</a:t>
            </a:r>
          </a:p>
          <a:p>
            <a:r>
              <a:rPr lang="en-US" dirty="0"/>
              <a:t>Inflation</a:t>
            </a:r>
          </a:p>
          <a:p>
            <a:r>
              <a:rPr lang="en-US" dirty="0"/>
              <a:t>Federal Reserve</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4</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26537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6</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7</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75073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68750"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5972975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15201</TotalTime>
  <Words>1240</Words>
  <Application>Microsoft Macintosh PowerPoint</Application>
  <PresentationFormat>Widescreen</PresentationFormat>
  <Paragraphs>221</Paragraphs>
  <Slides>40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Courier New</vt:lpstr>
      <vt:lpstr>Custom Design</vt:lpstr>
      <vt:lpstr>PowerPoint Presentation</vt:lpstr>
      <vt:lpstr> Available NEED Topics Include:</vt:lpstr>
      <vt:lpstr>Credits and Disclaimer</vt:lpstr>
      <vt:lpstr>Outline</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Inflation</vt:lpstr>
      <vt:lpstr>Inflation: Latest Figures</vt:lpstr>
      <vt:lpstr>Inflation – Climbing! Should we worry?</vt:lpstr>
      <vt:lpstr>Inflation: ZERO from June to July</vt:lpstr>
      <vt:lpstr>Gas Prices: National Average at the Pump</vt:lpstr>
      <vt:lpstr>Fuel Costs Continue Are Still Elevated</vt:lpstr>
      <vt:lpstr>Food Costs Continue to Rise</vt:lpstr>
      <vt:lpstr>PowerPoint Presentation</vt:lpstr>
      <vt:lpstr>We Have Been Buying Mostly … Stuff</vt:lpstr>
      <vt:lpstr>Inflation: Concentrated</vt:lpstr>
      <vt:lpstr>Supply Chains</vt:lpstr>
      <vt:lpstr>Inflation in Historical Perspective</vt:lpstr>
      <vt:lpstr>Fed’s Preferred Measure of Inflation</vt:lpstr>
      <vt:lpstr>My Diagnosis for the Uptick in Inflation </vt:lpstr>
      <vt:lpstr>Measure of Inflation Expectations</vt:lpstr>
      <vt:lpstr>What About the Fed?</vt:lpstr>
      <vt:lpstr>Federal Funds Rate</vt:lpstr>
      <vt:lpstr>Implications for Demand</vt:lpstr>
      <vt:lpstr>Treasuries</vt:lpstr>
      <vt:lpstr>Alarming Compression of Interest Rates</vt:lpstr>
      <vt:lpstr>Mortgage Rates</vt:lpstr>
      <vt:lpstr>Takeaways</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314</cp:revision>
  <cp:lastPrinted>2022-03-31T21:23:13Z</cp:lastPrinted>
  <dcterms:created xsi:type="dcterms:W3CDTF">2017-05-03T22:30:38Z</dcterms:created>
  <dcterms:modified xsi:type="dcterms:W3CDTF">2022-08-11T17:41:32Z</dcterms:modified>
</cp:coreProperties>
</file>