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9"/>
  </p:notesMasterIdLst>
  <p:sldIdLst>
    <p:sldId id="3970" r:id="rId2"/>
    <p:sldId id="1091" r:id="rId3"/>
    <p:sldId id="3943" r:id="rId4"/>
    <p:sldId id="3998" r:id="rId5"/>
    <p:sldId id="3999" r:id="rId6"/>
    <p:sldId id="3946" r:id="rId7"/>
    <p:sldId id="3886" r:id="rId8"/>
    <p:sldId id="3947" r:id="rId9"/>
    <p:sldId id="278" r:id="rId10"/>
    <p:sldId id="4018" r:id="rId11"/>
    <p:sldId id="1761" r:id="rId12"/>
    <p:sldId id="4015" r:id="rId13"/>
    <p:sldId id="4008" r:id="rId14"/>
    <p:sldId id="3975" r:id="rId15"/>
    <p:sldId id="4021" r:id="rId16"/>
    <p:sldId id="4020" r:id="rId17"/>
    <p:sldId id="360" r:id="rId18"/>
    <p:sldId id="4005" r:id="rId19"/>
    <p:sldId id="4022" r:id="rId20"/>
    <p:sldId id="4019" r:id="rId21"/>
    <p:sldId id="1763" r:id="rId22"/>
    <p:sldId id="4016" r:id="rId23"/>
    <p:sldId id="4017" r:id="rId24"/>
    <p:sldId id="3972" r:id="rId25"/>
    <p:sldId id="4014" r:id="rId26"/>
    <p:sldId id="3964" r:id="rId27"/>
    <p:sldId id="1197" r:id="rId28"/>
    <p:sldId id="3950" r:id="rId29"/>
    <p:sldId id="479" r:id="rId30"/>
    <p:sldId id="4002" r:id="rId31"/>
    <p:sldId id="4003" r:id="rId32"/>
    <p:sldId id="4012" r:id="rId33"/>
    <p:sldId id="4011" r:id="rId34"/>
    <p:sldId id="3994" r:id="rId35"/>
    <p:sldId id="3993" r:id="rId36"/>
    <p:sldId id="3971" r:id="rId37"/>
    <p:sldId id="40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5" autoAdjust="0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216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jobsbywag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Alameda/EmpSi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Alameda/laus_lf.png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AlamedaChamber/EconUpdate/EDD/employ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AlamedaChamber/EconUpdate/EDD/LQComparis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1Given/Haveman/AlamedaChamber/EconUpdate/EDD/LQComparison19.png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Contra_Costa/usps_yoy.pn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vax.png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U.S. and Alameda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53945E7-DD01-184C-ACB9-CE70C642202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60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Alameda Chamber of Commerce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Economic Forecast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October 1, </a:t>
            </a:r>
            <a:r>
              <a:rPr lang="en-US" sz="3100" dirty="0">
                <a:solidFill>
                  <a:schemeClr val="tx2"/>
                </a:solidFill>
              </a:rPr>
              <a:t>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08860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5.3 Million below February, 2020.</a:t>
            </a:r>
          </a:p>
          <a:p>
            <a:r>
              <a:rPr lang="en-US" sz="2100" dirty="0"/>
              <a:t>9.4 Million below where we should be.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658E0-A290-3949-9801-0FB3B5AF8312}"/>
              </a:ext>
            </a:extLst>
          </p:cNvPr>
          <p:cNvSpPr/>
          <p:nvPr/>
        </p:nvSpPr>
        <p:spPr>
          <a:xfrm>
            <a:off x="10290260" y="2446046"/>
            <a:ext cx="525293" cy="738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D325C-0439-6048-9B62-4BBC2108C30D}"/>
              </a:ext>
            </a:extLst>
          </p:cNvPr>
          <p:cNvSpPr txBox="1"/>
          <p:nvPr/>
        </p:nvSpPr>
        <p:spPr>
          <a:xfrm>
            <a:off x="11018630" y="2530796"/>
            <a:ext cx="11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Aug.</a:t>
            </a:r>
          </a:p>
        </p:txBody>
      </p:sp>
    </p:spTree>
    <p:extLst>
      <p:ext uri="{BB962C8B-B14F-4D97-AF65-F5344CB8AC3E}">
        <p14:creationId xmlns:p14="http://schemas.microsoft.com/office/powerpoint/2010/main" val="22398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5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6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D711F-652E-FF4F-82C2-8EBC7921BD08}"/>
              </a:ext>
            </a:extLst>
          </p:cNvPr>
          <p:cNvSpPr/>
          <p:nvPr/>
        </p:nvSpPr>
        <p:spPr>
          <a:xfrm>
            <a:off x="5389124" y="2489656"/>
            <a:ext cx="525293" cy="282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1010D-090D-5B44-B7C0-522370B60C4C}"/>
              </a:ext>
            </a:extLst>
          </p:cNvPr>
          <p:cNvSpPr/>
          <p:nvPr/>
        </p:nvSpPr>
        <p:spPr>
          <a:xfrm>
            <a:off x="11391473" y="2077956"/>
            <a:ext cx="525293" cy="282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5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7DA-416F-B243-B573-98C1CE0D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All Jobs Are Recovering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AE41531-6BC8-0E4C-B03B-0D9B8A56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22519" y="1049866"/>
            <a:ext cx="9200788" cy="51803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B780-2B90-F145-AF38-BD192CA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E910D-74E6-6044-8C31-81CA591D7264}"/>
              </a:ext>
            </a:extLst>
          </p:cNvPr>
          <p:cNvSpPr/>
          <p:nvPr/>
        </p:nvSpPr>
        <p:spPr>
          <a:xfrm>
            <a:off x="9012333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2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44576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Childcare – lack of availability.</a:t>
            </a:r>
          </a:p>
          <a:p>
            <a:pPr lvl="1"/>
            <a:r>
              <a:rPr lang="en-US" dirty="0"/>
              <a:t>People wanting to do better.</a:t>
            </a:r>
          </a:p>
          <a:p>
            <a:pPr lvl="2"/>
            <a:r>
              <a:rPr lang="en-US" dirty="0"/>
              <a:t>Facilitated by additional UI payments.</a:t>
            </a:r>
          </a:p>
          <a:p>
            <a:pPr lvl="1"/>
            <a:r>
              <a:rPr lang="en-US" dirty="0"/>
              <a:t>People dropping out of the labor force.</a:t>
            </a:r>
          </a:p>
          <a:p>
            <a:pPr lvl="1"/>
            <a:endParaRPr lang="en-US" dirty="0"/>
          </a:p>
          <a:p>
            <a:r>
              <a:rPr lang="en-US" dirty="0"/>
              <a:t>It probably isn’t the generous UI checks.</a:t>
            </a:r>
          </a:p>
          <a:p>
            <a:pPr lvl="1"/>
            <a:r>
              <a:rPr lang="en-US" dirty="0"/>
              <a:t>Low wage employment is growing faster in states WITH supplement than in states w/o.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4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DCB1-A6FD-EE48-B35F-0C51D5CB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3099-F5B0-5447-969C-68E61E69F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6A34-9B3D-944D-AE76-3DB77A6F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4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No!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D644D-92D9-1D4F-91D7-FB85AE567683}"/>
              </a:ext>
            </a:extLst>
          </p:cNvPr>
          <p:cNvSpPr txBox="1"/>
          <p:nvPr/>
        </p:nvSpPr>
        <p:spPr>
          <a:xfrm>
            <a:off x="9436561" y="2490419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1.22</a:t>
            </a:r>
          </a:p>
        </p:txBody>
      </p:sp>
    </p:spTree>
    <p:extLst>
      <p:ext uri="{BB962C8B-B14F-4D97-AF65-F5344CB8AC3E}">
        <p14:creationId xmlns:p14="http://schemas.microsoft.com/office/powerpoint/2010/main" val="108663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6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E35D-8AF4-6541-83A7-C51F1156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Alameda Indicators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2F5C4-FB44-A844-AB22-CAC6EC319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3F1B5-C8D1-744A-A5CE-4F5D6C34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2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Alameda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FD0AD-B73C-BB4D-BD93-0E3C12068B20}"/>
              </a:ext>
            </a:extLst>
          </p:cNvPr>
          <p:cNvSpPr/>
          <p:nvPr/>
        </p:nvSpPr>
        <p:spPr>
          <a:xfrm>
            <a:off x="5234759" y="2668738"/>
            <a:ext cx="573437" cy="2008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A0B700-F34B-924D-A123-82DCAFF5F4E3}"/>
              </a:ext>
            </a:extLst>
          </p:cNvPr>
          <p:cNvSpPr/>
          <p:nvPr/>
        </p:nvSpPr>
        <p:spPr>
          <a:xfrm>
            <a:off x="11260398" y="2560690"/>
            <a:ext cx="471407" cy="260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D236FF-7028-104D-BE2D-C83D43DE86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60880" y="1333916"/>
            <a:ext cx="5934456" cy="431596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12AA14-AE62-AF40-A813-052F03486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333916"/>
            <a:ext cx="5934456" cy="431596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C2D01F-BF31-6944-BEDF-34621F7ECD40}"/>
              </a:ext>
            </a:extLst>
          </p:cNvPr>
          <p:cNvSpPr/>
          <p:nvPr/>
        </p:nvSpPr>
        <p:spPr>
          <a:xfrm>
            <a:off x="11313650" y="2350339"/>
            <a:ext cx="525293" cy="2821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6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D236FF-7028-104D-BE2D-C83D43DE86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941578" y="1002891"/>
            <a:ext cx="7824715" cy="52152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Alameda 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49226-AD39-3C49-9A8D-97391F76E7C2}"/>
              </a:ext>
            </a:extLst>
          </p:cNvPr>
          <p:cNvSpPr txBox="1"/>
          <p:nvPr/>
        </p:nvSpPr>
        <p:spPr>
          <a:xfrm>
            <a:off x="9970851" y="2752928"/>
            <a:ext cx="201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Employment</a:t>
            </a:r>
            <a:r>
              <a:rPr lang="en-US"/>
              <a:t>: -8.4%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4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Alameda 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FD0AD-B73C-BB4D-BD93-0E3C12068B20}"/>
              </a:ext>
            </a:extLst>
          </p:cNvPr>
          <p:cNvSpPr/>
          <p:nvPr/>
        </p:nvSpPr>
        <p:spPr>
          <a:xfrm>
            <a:off x="5234759" y="2668738"/>
            <a:ext cx="573437" cy="2008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A0B700-F34B-924D-A123-82DCAFF5F4E3}"/>
              </a:ext>
            </a:extLst>
          </p:cNvPr>
          <p:cNvSpPr/>
          <p:nvPr/>
        </p:nvSpPr>
        <p:spPr>
          <a:xfrm>
            <a:off x="11260398" y="2560690"/>
            <a:ext cx="471407" cy="260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D236FF-7028-104D-BE2D-C83D43DE86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60880" y="1514231"/>
            <a:ext cx="5934456" cy="395533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12AA14-AE62-AF40-A813-052F03486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514231"/>
            <a:ext cx="5934456" cy="3955338"/>
          </a:xfrm>
        </p:spPr>
      </p:pic>
    </p:spTree>
    <p:extLst>
      <p:ext uri="{BB962C8B-B14F-4D97-AF65-F5344CB8AC3E}">
        <p14:creationId xmlns:p14="http://schemas.microsoft.com/office/powerpoint/2010/main" val="25094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B6AD0-874F-A14D-B918-649F2D57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3" y="1325916"/>
            <a:ext cx="5934456" cy="431596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4B011C-4B33-F047-A42B-FC7B627ED8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9404" y="1325916"/>
            <a:ext cx="5934457" cy="4315968"/>
          </a:xfrm>
        </p:spPr>
      </p:pic>
    </p:spTree>
    <p:extLst>
      <p:ext uri="{BB962C8B-B14F-4D97-AF65-F5344CB8AC3E}">
        <p14:creationId xmlns:p14="http://schemas.microsoft.com/office/powerpoint/2010/main" val="136469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9BE82-2263-2240-9D03-BAAD1691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Ala</a:t>
            </a:r>
            <a:r>
              <a:rPr lang="en-US" dirty="0"/>
              <a:t>meda City Real Estate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C615E0-CFB6-5048-A3A6-97265AEA0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338" y="1721110"/>
            <a:ext cx="5956819" cy="397121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D8A9DE5-4E6F-2D4C-BE0A-76911171A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1358" y="1721110"/>
            <a:ext cx="5956818" cy="3971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AE1F-0AC2-9041-9565-827E7D17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B647-ED4A-664E-8251-5A573E332897}"/>
              </a:ext>
            </a:extLst>
          </p:cNvPr>
          <p:cNvSpPr txBox="1"/>
          <p:nvPr/>
        </p:nvSpPr>
        <p:spPr>
          <a:xfrm>
            <a:off x="9107381" y="3706716"/>
            <a:ext cx="116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San Francisco</a:t>
            </a:r>
          </a:p>
        </p:txBody>
      </p:sp>
    </p:spTree>
    <p:extLst>
      <p:ext uri="{BB962C8B-B14F-4D97-AF65-F5344CB8AC3E}">
        <p14:creationId xmlns:p14="http://schemas.microsoft.com/office/powerpoint/2010/main" val="4222294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clusion: 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U.S. Economy: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Solid road to recovery. Followed by slow growth.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Structural changes will present challenges.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Stock markets are jittery.  China may be in trouble. U.S. politicians….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OECD Forecast for U.S.: 6% in 2021,  3.9%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Alameda City – will shine in the wake of the pandemic.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Telecommuting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Lots of green shoots that Lois will talk to you about.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US Economic Growth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Alameda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2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</a:t>
            </a:r>
            <a:r>
              <a:rPr lang="en-US"/>
              <a:t>&amp; CCC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7" cy="4321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Nationwide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2112" y="1136360"/>
            <a:ext cx="9229059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03845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D1EE0F1F-4CCF-2042-9198-93021D32AF4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7132" y="1565799"/>
            <a:ext cx="6985000" cy="38862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3F6FF46-39B5-AD4C-AE28-C3901FECF0B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581900" y="2350139"/>
            <a:ext cx="4610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Economic Growth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70964" y="1152507"/>
            <a:ext cx="9250072" cy="50241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17127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5.3 Million below February, 2020.</a:t>
            </a:r>
          </a:p>
          <a:p>
            <a:r>
              <a:rPr lang="en-US" sz="2100" dirty="0"/>
              <a:t>9.4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12002</TotalTime>
  <Words>792</Words>
  <Application>Microsoft Macintosh PowerPoint</Application>
  <PresentationFormat>Widescreen</PresentationFormat>
  <Paragraphs>170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COVID Cases: Trend is Reversing Nationwide</vt:lpstr>
      <vt:lpstr>California Cases Were Falling Nicely</vt:lpstr>
      <vt:lpstr>US Economic Growth</vt:lpstr>
      <vt:lpstr>GDP Trajectory: Pandemic Plunge!</vt:lpstr>
      <vt:lpstr>Spending Patterns Since First US Case</vt:lpstr>
      <vt:lpstr>Employment Gap</vt:lpstr>
      <vt:lpstr>Employment Gap</vt:lpstr>
      <vt:lpstr>Employment in California</vt:lpstr>
      <vt:lpstr>Not All Jobs Are Recovering</vt:lpstr>
      <vt:lpstr>Why Slow Employment Growth?</vt:lpstr>
      <vt:lpstr>Another Hard-Hit Sector:  Small Business</vt:lpstr>
      <vt:lpstr>Small Businesses: They Didn’t Get Enough PPP</vt:lpstr>
      <vt:lpstr>Inflation</vt:lpstr>
      <vt:lpstr>Inflation – Climbing! Should we worry?</vt:lpstr>
      <vt:lpstr>Inflation – PCE and Fed Suggest: No!</vt:lpstr>
      <vt:lpstr>Inflation: Concentrated</vt:lpstr>
      <vt:lpstr>Alameda Indicators</vt:lpstr>
      <vt:lpstr>Employment in Alameda County</vt:lpstr>
      <vt:lpstr>Employment in Alameda City</vt:lpstr>
      <vt:lpstr>Employment in Alameda City</vt:lpstr>
      <vt:lpstr>RE Experiences Differ!</vt:lpstr>
      <vt:lpstr>Alameda City Real Estate</vt:lpstr>
      <vt:lpstr>Conclusion: Where do we go from here?</vt:lpstr>
      <vt:lpstr> Thank you!</vt:lpstr>
      <vt:lpstr>Labor Force is Shrinking</vt:lpstr>
      <vt:lpstr>DJIA and S&amp;P 500 </vt:lpstr>
      <vt:lpstr>Inflation – Prepandemic Stability</vt:lpstr>
      <vt:lpstr>Inflation – CPI Suggests: Yes!</vt:lpstr>
      <vt:lpstr>Inflation: Concentrated</vt:lpstr>
      <vt:lpstr>Trillions in Pandemic Spending</vt:lpstr>
      <vt:lpstr>Why so Excited About Telecommunting?</vt:lpstr>
      <vt:lpstr>Telecommuting – Will it Stick?</vt:lpstr>
      <vt:lpstr>Population Change: San Francisco &amp; CCC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246</cp:revision>
  <cp:lastPrinted>2021-06-09T01:50:56Z</cp:lastPrinted>
  <dcterms:created xsi:type="dcterms:W3CDTF">2017-05-03T22:30:38Z</dcterms:created>
  <dcterms:modified xsi:type="dcterms:W3CDTF">2021-10-01T18:22:14Z</dcterms:modified>
</cp:coreProperties>
</file>