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</p:sldMasterIdLst>
  <p:notesMasterIdLst>
    <p:notesMasterId r:id="rId103"/>
  </p:notesMasterIdLst>
  <p:sldIdLst>
    <p:sldId id="4761" r:id="rId5"/>
    <p:sldId id="4101" r:id="rId6"/>
    <p:sldId id="328" r:id="rId7"/>
    <p:sldId id="434" r:id="rId8"/>
    <p:sldId id="4782" r:id="rId9"/>
    <p:sldId id="1152" r:id="rId10"/>
    <p:sldId id="4182" r:id="rId11"/>
    <p:sldId id="4100" r:id="rId12"/>
    <p:sldId id="4513" r:id="rId13"/>
    <p:sldId id="4514" r:id="rId14"/>
    <p:sldId id="1114" r:id="rId15"/>
    <p:sldId id="4515" r:id="rId16"/>
    <p:sldId id="421" r:id="rId17"/>
    <p:sldId id="1147" r:id="rId18"/>
    <p:sldId id="1071" r:id="rId19"/>
    <p:sldId id="4516" r:id="rId20"/>
    <p:sldId id="4517" r:id="rId21"/>
    <p:sldId id="4518" r:id="rId22"/>
    <p:sldId id="337" r:id="rId23"/>
    <p:sldId id="1138" r:id="rId24"/>
    <p:sldId id="1263" r:id="rId25"/>
    <p:sldId id="4519" r:id="rId26"/>
    <p:sldId id="4520" r:id="rId27"/>
    <p:sldId id="4521" r:id="rId28"/>
    <p:sldId id="4522" r:id="rId29"/>
    <p:sldId id="1118" r:id="rId30"/>
    <p:sldId id="1283" r:id="rId31"/>
    <p:sldId id="1121" r:id="rId32"/>
    <p:sldId id="1120" r:id="rId33"/>
    <p:sldId id="4523" r:id="rId34"/>
    <p:sldId id="4524" r:id="rId35"/>
    <p:sldId id="1278" r:id="rId36"/>
    <p:sldId id="1068" r:id="rId37"/>
    <p:sldId id="1150" r:id="rId38"/>
    <p:sldId id="1056" r:id="rId39"/>
    <p:sldId id="1072" r:id="rId40"/>
    <p:sldId id="1045" r:id="rId41"/>
    <p:sldId id="4525" r:id="rId42"/>
    <p:sldId id="1057" r:id="rId43"/>
    <p:sldId id="1074" r:id="rId44"/>
    <p:sldId id="1151" r:id="rId45"/>
    <p:sldId id="1274" r:id="rId46"/>
    <p:sldId id="1122" r:id="rId47"/>
    <p:sldId id="1123" r:id="rId48"/>
    <p:sldId id="1285" r:id="rId49"/>
    <p:sldId id="1125" r:id="rId50"/>
    <p:sldId id="4526" r:id="rId51"/>
    <p:sldId id="1126" r:id="rId52"/>
    <p:sldId id="483" r:id="rId53"/>
    <p:sldId id="480" r:id="rId54"/>
    <p:sldId id="4527" r:id="rId55"/>
    <p:sldId id="1124" r:id="rId56"/>
    <p:sldId id="4528" r:id="rId57"/>
    <p:sldId id="4529" r:id="rId58"/>
    <p:sldId id="1288" r:id="rId59"/>
    <p:sldId id="1289" r:id="rId60"/>
    <p:sldId id="1133" r:id="rId61"/>
    <p:sldId id="1290" r:id="rId62"/>
    <p:sldId id="1291" r:id="rId63"/>
    <p:sldId id="1292" r:id="rId64"/>
    <p:sldId id="4530" r:id="rId65"/>
    <p:sldId id="4531" r:id="rId66"/>
    <p:sldId id="1275" r:id="rId67"/>
    <p:sldId id="1293" r:id="rId68"/>
    <p:sldId id="1294" r:id="rId69"/>
    <p:sldId id="1295" r:id="rId70"/>
    <p:sldId id="1281" r:id="rId71"/>
    <p:sldId id="1296" r:id="rId72"/>
    <p:sldId id="4532" r:id="rId73"/>
    <p:sldId id="4533" r:id="rId74"/>
    <p:sldId id="4534" r:id="rId75"/>
    <p:sldId id="4535" r:id="rId76"/>
    <p:sldId id="1277" r:id="rId77"/>
    <p:sldId id="4536" r:id="rId78"/>
    <p:sldId id="1062" r:id="rId79"/>
    <p:sldId id="1273" r:id="rId80"/>
    <p:sldId id="1297" r:id="rId81"/>
    <p:sldId id="1131" r:id="rId82"/>
    <p:sldId id="1145" r:id="rId83"/>
    <p:sldId id="1265" r:id="rId84"/>
    <p:sldId id="4506" r:id="rId85"/>
    <p:sldId id="4507" r:id="rId86"/>
    <p:sldId id="4508" r:id="rId87"/>
    <p:sldId id="4512" r:id="rId88"/>
    <p:sldId id="4509" r:id="rId89"/>
    <p:sldId id="4510" r:id="rId90"/>
    <p:sldId id="4511" r:id="rId91"/>
    <p:sldId id="1298" r:id="rId92"/>
    <p:sldId id="1075" r:id="rId93"/>
    <p:sldId id="352" r:id="rId94"/>
    <p:sldId id="354" r:id="rId95"/>
    <p:sldId id="357" r:id="rId96"/>
    <p:sldId id="1067" r:id="rId97"/>
    <p:sldId id="1060" r:id="rId98"/>
    <p:sldId id="1077" r:id="rId99"/>
    <p:sldId id="1146" r:id="rId100"/>
    <p:sldId id="4552" r:id="rId101"/>
    <p:sldId id="1027" r:id="rId10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haveman" initials="jdh" lastIdx="1" clrIdx="1">
    <p:extLst>
      <p:ext uri="{19B8F6BF-5375-455C-9EA6-DF929625EA0E}">
        <p15:presenceInfo xmlns:p15="http://schemas.microsoft.com/office/powerpoint/2012/main" userId="haveman" providerId="None"/>
      </p:ext>
    </p:extLst>
  </p:cmAuthor>
  <p:cmAuthor id="3" name="debra soled" initials="ds" lastIdx="7" clrIdx="2">
    <p:extLst>
      <p:ext uri="{19B8F6BF-5375-455C-9EA6-DF929625EA0E}">
        <p15:presenceInfo xmlns:p15="http://schemas.microsoft.com/office/powerpoint/2012/main" userId="9307cfb5ac3a12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17" autoAdjust="0"/>
    <p:restoredTop sz="94674"/>
  </p:normalViewPr>
  <p:slideViewPr>
    <p:cSldViewPr snapToGrid="0" snapToObjects="1">
      <p:cViewPr>
        <p:scale>
          <a:sx n="105" d="100"/>
          <a:sy n="105" d="100"/>
        </p:scale>
        <p:origin x="1184" y="5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44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07" Type="http://schemas.openxmlformats.org/officeDocument/2006/relationships/theme" Target="theme/theme1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commentAuthors" Target="commentAuthor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6/8/25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br.com/2019/09/18/these-4-charts-show-how-us-china-trade-has-changed-during-the-tariff-dispute/" TargetMode="External"/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nbr.com/author/yneelee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/publication/53627</a:t>
            </a:r>
          </a:p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71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77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20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99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8CE9D-F731-7D53-D1EF-81383DC34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F2A7A91-6BE9-2641-F759-130E743E41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91828-56F1-2843-AF31-96EEDEE0373A}" type="slidenum">
              <a:rPr lang="en-US"/>
              <a:pPr/>
              <a:t>97</a:t>
            </a:fld>
            <a:endParaRPr lang="en-US"/>
          </a:p>
        </p:txBody>
      </p:sp>
      <p:sp>
        <p:nvSpPr>
          <p:cNvPr id="240642" name="Rectangle 2">
            <a:extLst>
              <a:ext uri="{FF2B5EF4-FFF2-40B4-BE49-F238E27FC236}">
                <a16:creationId xmlns:a16="http://schemas.microsoft.com/office/drawing/2014/main" id="{0B8C327F-0BA1-7112-ADF3-D1E504526F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0FB23A22-B691-A2C1-93AE-EC7CC4C88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9:46 am"/>
              </a:rPr>
              <a:t>SEPTEMBER 18, 2019</a:t>
            </a:r>
            <a:r>
              <a:rPr lang="en-US" sz="1200" b="0" i="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| </a:t>
            </a:r>
            <a:r>
              <a:rPr lang="en-US" sz="1200" b="1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Posts by Yen Nee Lee, CNBC.com"/>
              </a:rPr>
              <a:t>Yen Nee Lee, CNBC.com</a:t>
            </a:r>
            <a:endParaRPr lang="en-US" dirty="0"/>
          </a:p>
          <a:p>
            <a:r>
              <a:rPr lang="en-US" dirty="0">
                <a:hlinkClick r:id="rId3"/>
              </a:rPr>
              <a:t>http://nbr.com/2019/09/18/these-4-charts-show-how-us-china-trade-has-changed-during-the-tariff-dispute/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352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Debt/debt2deficit.pn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ypes_nom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holdings_shares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Charts/forown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ypes_nom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ypes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Debt/debt2deficit_gdpshare.pn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holdings_sgdp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Debt/deficit_gdpshare.png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Images/Debt&amp;Interest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Monetary/treas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https://i2.wp.com/www.potentash.com/wp-content/uploads/2018/12/national-debt.jpg?fit=640%2C480&amp;ssl=1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ypesDF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reas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Charts/reldebt_cpi.p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Monetary/treas10GDP.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Monetary/treas10GDPScale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interest.png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interest_rates.pn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interest2GDP.p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rfb.org/blogs/budget-projections-debt-will-exceed-size-economy-yea" TargetMode="Externa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Images/IntlComp.png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TreasCash.png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mailto:bpeters2@lagrange.edu" TargetMode="External"/><Relationship Id="rId7" Type="http://schemas.openxmlformats.org/officeDocument/2006/relationships/hyperlink" Target="http://www.needecon.org/friend.php" TargetMode="External"/><Relationship Id="rId2" Type="http://schemas.openxmlformats.org/officeDocument/2006/relationships/hyperlink" Target="http://www.needecon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eedecon.org/testimonials.php" TargetMode="External"/><Relationship Id="rId5" Type="http://schemas.openxmlformats.org/officeDocument/2006/relationships/hyperlink" Target="mailto:info@needelegation.org" TargetMode="External"/><Relationship Id="rId4" Type="http://schemas.openxmlformats.org/officeDocument/2006/relationships/hyperlink" Target="mailto:info@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842" y="1795708"/>
            <a:ext cx="10967013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/>
              <a:t>Osher Lifelong Learning Institute, Spring 2025</a:t>
            </a:r>
            <a:endParaRPr lang="en-US" sz="36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600" b="1" i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027990"/>
            <a:ext cx="9144000" cy="18164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Pittsburgh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0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2"/>
                </a:solidFill>
              </a:rPr>
              <a:t>Host: Jon Haveman,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2"/>
                </a:solidFill>
              </a:rPr>
              <a:t>Executive Director, 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381652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8B7B-FA17-1B42-AC55-47356A09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F</a:t>
            </a:r>
            <a:r>
              <a:rPr lang="en-US" dirty="0"/>
              <a:t>uture of Deficits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75E4E-5A79-3F41-9EA8-BA7F6B0C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39C95-3B87-C546-8DAC-C7986695A223}"/>
              </a:ext>
            </a:extLst>
          </p:cNvPr>
          <p:cNvSpPr txBox="1"/>
          <p:nvPr/>
        </p:nvSpPr>
        <p:spPr>
          <a:xfrm>
            <a:off x="6096000" y="6456851"/>
            <a:ext cx="5583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Congressional Budget Office, The Budget and Economic Outlook: 2020 to 2030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7CB932-5300-DE42-B3D2-933261FE0B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30040" y="974064"/>
            <a:ext cx="8331919" cy="514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524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Of</a:t>
            </a:r>
            <a:r>
              <a:rPr lang="en-US" dirty="0"/>
              <a:t> Debt, Deficits, and Surpluses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0730"/>
            <a:ext cx="7686040" cy="4351338"/>
          </a:xfrm>
        </p:spPr>
        <p:txBody>
          <a:bodyPr/>
          <a:lstStyle/>
          <a:p>
            <a:r>
              <a:rPr lang="en-US" dirty="0"/>
              <a:t>FLOW</a:t>
            </a:r>
          </a:p>
          <a:p>
            <a:pPr lvl="1"/>
            <a:r>
              <a:rPr lang="en-US" b="1" i="1" dirty="0"/>
              <a:t>Deficit</a:t>
            </a:r>
            <a:r>
              <a:rPr lang="en-US" dirty="0"/>
              <a:t>: The excess of outlays over revenues in a year.</a:t>
            </a:r>
          </a:p>
          <a:p>
            <a:pPr lvl="1"/>
            <a:r>
              <a:rPr lang="en-US" b="1" i="1" dirty="0"/>
              <a:t>Surplus</a:t>
            </a:r>
            <a:r>
              <a:rPr lang="en-US" dirty="0"/>
              <a:t>: The excess of revenues over outlays in a year.</a:t>
            </a:r>
          </a:p>
          <a:p>
            <a:endParaRPr lang="en-US" dirty="0"/>
          </a:p>
          <a:p>
            <a:r>
              <a:rPr lang="en-US" dirty="0"/>
              <a:t>STOCK</a:t>
            </a:r>
          </a:p>
          <a:p>
            <a:pPr lvl="1"/>
            <a:r>
              <a:rPr lang="en-US" b="1" i="1" dirty="0"/>
              <a:t>Debt</a:t>
            </a:r>
            <a:r>
              <a:rPr lang="en-US" dirty="0"/>
              <a:t>: The accumulation of all past deficits and surpluses over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79B2EBF-68D7-CF42-8AAB-FC4143E75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0700" y="3746399"/>
            <a:ext cx="32131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1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49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Deb</a:t>
            </a:r>
            <a:r>
              <a:rPr lang="en-US" dirty="0"/>
              <a:t>t vs.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761BE0-A703-D64F-A193-6BDE06841C01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D1A100-9D3E-0849-9964-548A02D5802D}"/>
              </a:ext>
            </a:extLst>
          </p:cNvPr>
          <p:cNvSpPr txBox="1"/>
          <p:nvPr/>
        </p:nvSpPr>
        <p:spPr>
          <a:xfrm>
            <a:off x="2752744" y="970193"/>
            <a:ext cx="646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Debt = The Sum of All Past Deficits Less Surpluses</a:t>
            </a:r>
          </a:p>
        </p:txBody>
      </p:sp>
    </p:spTree>
    <p:extLst>
      <p:ext uri="{BB962C8B-B14F-4D97-AF65-F5344CB8AC3E}">
        <p14:creationId xmlns:p14="http://schemas.microsoft.com/office/powerpoint/2010/main" val="126895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2257D-CF65-BA41-A495-3640EA74A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the US Government Borrow?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1EC8C-325F-A846-B32B-03D2B4443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issues debt.</a:t>
            </a:r>
          </a:p>
          <a:p>
            <a:pPr lvl="1"/>
            <a:r>
              <a:rPr lang="en-US" dirty="0"/>
              <a:t>Treasury marketable securities:</a:t>
            </a:r>
          </a:p>
          <a:p>
            <a:pPr lvl="2"/>
            <a:r>
              <a:rPr lang="en-US" dirty="0"/>
              <a:t>Treasury bills, notes, and bonds</a:t>
            </a:r>
          </a:p>
          <a:p>
            <a:pPr lvl="2"/>
            <a:r>
              <a:rPr lang="en-US" dirty="0"/>
              <a:t>TIPS: Treasury inflation-protected securities</a:t>
            </a:r>
          </a:p>
          <a:p>
            <a:pPr lvl="2"/>
            <a:r>
              <a:rPr lang="en-US" dirty="0"/>
              <a:t>Savings bonds</a:t>
            </a:r>
          </a:p>
          <a:p>
            <a:r>
              <a:rPr lang="en-US" dirty="0"/>
              <a:t>Who buys the debt?</a:t>
            </a:r>
          </a:p>
          <a:p>
            <a:pPr lvl="1"/>
            <a:r>
              <a:rPr lang="en-US" dirty="0"/>
              <a:t>Other federal agencies</a:t>
            </a:r>
          </a:p>
          <a:p>
            <a:pPr lvl="1"/>
            <a:r>
              <a:rPr lang="en-US" dirty="0"/>
              <a:t>Individuals and businesses</a:t>
            </a:r>
          </a:p>
          <a:p>
            <a:pPr lvl="1"/>
            <a:r>
              <a:rPr lang="en-US" dirty="0"/>
              <a:t>State and local governments</a:t>
            </a:r>
          </a:p>
          <a:p>
            <a:pPr lvl="1"/>
            <a:r>
              <a:rPr lang="en-US" dirty="0"/>
              <a:t>Foreign government and individuals</a:t>
            </a:r>
          </a:p>
          <a:p>
            <a:pPr lvl="1"/>
            <a:r>
              <a:rPr lang="en-US" dirty="0"/>
              <a:t>Federal Reserve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6FE92-2737-C349-9196-8586B9510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407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37A4E-0005-4039-B5A4-498C48C5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819" y="1257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 A 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reakdown of Total Federal Debt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130F8-9291-44EB-9B9C-55AF5D805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1026" name="Picture 2" descr="Fiscal Year 2018 Debt Held by the Public and Intragovernmental Debt infographic">
            <a:extLst>
              <a:ext uri="{FF2B5EF4-FFF2-40B4-BE49-F238E27FC236}">
                <a16:creationId xmlns:a16="http://schemas.microsoft.com/office/drawing/2014/main" id="{2DB8EDB8-992F-45E7-BA12-2EAEB24438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81" y="1325563"/>
            <a:ext cx="5921259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D972FC-3275-483D-981E-FC648F06A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150" y="1374422"/>
            <a:ext cx="3981325" cy="31089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B438F7-1536-42E4-9914-D0F22C507F4D}"/>
              </a:ext>
            </a:extLst>
          </p:cNvPr>
          <p:cNvSpPr txBox="1"/>
          <p:nvPr/>
        </p:nvSpPr>
        <p:spPr>
          <a:xfrm>
            <a:off x="7637471" y="6456851"/>
            <a:ext cx="3966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https://</a:t>
            </a:r>
            <a:r>
              <a:rPr lang="en-US" sz="1200" u="sng" dirty="0" err="1"/>
              <a:t>www.gao.gov</a:t>
            </a:r>
            <a:r>
              <a:rPr lang="en-US" sz="1200" u="sng" dirty="0"/>
              <a:t>/</a:t>
            </a:r>
            <a:r>
              <a:rPr lang="en-US" sz="1200" u="sng" dirty="0" err="1"/>
              <a:t>americas_fiscal_future?t</a:t>
            </a:r>
            <a:r>
              <a:rPr lang="en-US" sz="1200" u="sng" dirty="0"/>
              <a:t>=</a:t>
            </a:r>
            <a:r>
              <a:rPr lang="en-US" sz="1200" u="sng" dirty="0" err="1"/>
              <a:t>federal_debt</a:t>
            </a:r>
            <a:endParaRPr lang="en-US" sz="1200" u="sn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A0BB4E-FF33-4C1E-9CFA-106DC35065C5}"/>
              </a:ext>
            </a:extLst>
          </p:cNvPr>
          <p:cNvSpPr txBox="1"/>
          <p:nvPr/>
        </p:nvSpPr>
        <p:spPr>
          <a:xfrm>
            <a:off x="5579296" y="5373750"/>
            <a:ext cx="5538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Foreign ownership is relatively recent – in 1990 foreign ownership was less than 20%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1262C3-BEAA-6945-B00B-9D31937B91D3}"/>
              </a:ext>
            </a:extLst>
          </p:cNvPr>
          <p:cNvSpPr txBox="1"/>
          <p:nvPr/>
        </p:nvSpPr>
        <p:spPr>
          <a:xfrm>
            <a:off x="9103540" y="4519663"/>
            <a:ext cx="1715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Share of US Public Debt</a:t>
            </a:r>
          </a:p>
        </p:txBody>
      </p:sp>
    </p:spTree>
    <p:extLst>
      <p:ext uri="{BB962C8B-B14F-4D97-AF65-F5344CB8AC3E}">
        <p14:creationId xmlns:p14="http://schemas.microsoft.com/office/powerpoint/2010/main" val="420727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68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 Debt Is Created Equal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Some debt can reduce the availability of investment funds to other borrowers.</a:t>
            </a:r>
          </a:p>
          <a:p>
            <a:pPr lvl="1"/>
            <a:r>
              <a:rPr lang="en-US" dirty="0"/>
              <a:t>Often referred to as “crowding out” private investment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Intragovernmental debt is (important) bookkeeping.</a:t>
            </a:r>
          </a:p>
          <a:p>
            <a:pPr lvl="1"/>
            <a:r>
              <a:rPr lang="en-US" dirty="0"/>
              <a:t>This debt </a:t>
            </a:r>
            <a:r>
              <a:rPr lang="en-US" b="1" dirty="0"/>
              <a:t>DOES NOT </a:t>
            </a:r>
            <a:r>
              <a:rPr lang="en-US" dirty="0"/>
              <a:t>crowd out private investment.</a:t>
            </a:r>
          </a:p>
          <a:p>
            <a:pPr lvl="1"/>
            <a:endParaRPr lang="en-US" dirty="0"/>
          </a:p>
          <a:p>
            <a:r>
              <a:rPr lang="en-US" dirty="0"/>
              <a:t>Debt held by the public </a:t>
            </a:r>
            <a:endParaRPr lang="en-US" i="1" dirty="0"/>
          </a:p>
          <a:p>
            <a:pPr lvl="1"/>
            <a:r>
              <a:rPr lang="en-US" dirty="0"/>
              <a:t>This debt </a:t>
            </a:r>
            <a:r>
              <a:rPr lang="en-US" b="1" dirty="0"/>
              <a:t>MIGHT</a:t>
            </a:r>
            <a:r>
              <a:rPr lang="en-US" dirty="0"/>
              <a:t> crowd out private investment.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Most analyses of debt focus on federal debt held by the public.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449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5" y="-4220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the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03C59-03C8-B04B-94CD-91E3F2E9CE00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62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EA41B-3B2B-E345-B9E7-0742517C0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nds in US Debt Over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C00BC-AAB9-C848-9BF4-906659AA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C5089CF-F0D0-F44E-84D7-CA1B1DA59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E86C30-5512-6E46-B67F-A4875355F5E0}"/>
              </a:ext>
            </a:extLst>
          </p:cNvPr>
          <p:cNvSpPr txBox="1"/>
          <p:nvPr/>
        </p:nvSpPr>
        <p:spPr>
          <a:xfrm>
            <a:off x="2143958" y="1775360"/>
            <a:ext cx="607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2020, Q1:  Other Domestic:  	46.0%</a:t>
            </a:r>
          </a:p>
          <a:p>
            <a:r>
              <a:rPr lang="en-US" sz="2400" dirty="0">
                <a:solidFill>
                  <a:schemeClr val="bg1"/>
                </a:solidFill>
              </a:rPr>
              <a:t>	      Federal Reserve:  	24.2%</a:t>
            </a:r>
          </a:p>
          <a:p>
            <a:r>
              <a:rPr lang="en-US" sz="2400" dirty="0">
                <a:solidFill>
                  <a:schemeClr val="bg1"/>
                </a:solidFill>
              </a:rPr>
              <a:t>	      Foreign:	  	29.8% </a:t>
            </a:r>
          </a:p>
        </p:txBody>
      </p:sp>
    </p:spTree>
    <p:extLst>
      <p:ext uri="{BB962C8B-B14F-4D97-AF65-F5344CB8AC3E}">
        <p14:creationId xmlns:p14="http://schemas.microsoft.com/office/powerpoint/2010/main" val="117336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742D-D0CB-6E4C-A7E0-0EF6CAAD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Holds US Debt?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2E5D7-BB37-8C4A-8DEF-6138F96E9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C87BBF1-038D-2E45-8D88-4352D9E2F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46984" y="966157"/>
            <a:ext cx="7898032" cy="5264069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BBC6A9-FF03-5FE1-680A-DB2048991F8C}"/>
              </a:ext>
            </a:extLst>
          </p:cNvPr>
          <p:cNvSpPr txBox="1"/>
          <p:nvPr/>
        </p:nvSpPr>
        <p:spPr>
          <a:xfrm>
            <a:off x="8396007" y="6450557"/>
            <a:ext cx="2919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https://</a:t>
            </a:r>
            <a:r>
              <a:rPr lang="en-US" sz="1200" u="sng" dirty="0" err="1"/>
              <a:t>ticdata.treasury.gov</a:t>
            </a:r>
            <a:r>
              <a:rPr lang="en-US" sz="1200" u="sng" dirty="0"/>
              <a:t>/Publish/</a:t>
            </a:r>
            <a:r>
              <a:rPr lang="en-US" sz="1200" u="sng" dirty="0" err="1"/>
              <a:t>mfh.txt</a:t>
            </a:r>
            <a:endParaRPr lang="en-US" sz="1200" u="sng" dirty="0"/>
          </a:p>
        </p:txBody>
      </p:sp>
    </p:spTree>
    <p:extLst>
      <p:ext uri="{BB962C8B-B14F-4D97-AF65-F5344CB8AC3E}">
        <p14:creationId xmlns:p14="http://schemas.microsoft.com/office/powerpoint/2010/main" val="167306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pic>
        <p:nvPicPr>
          <p:cNvPr id="3" name="Picture 2" descr="Macintosh HD:private:var:folders:d4:2s2kmxpn3x5b1372wqq9s1wh0000gn:T:TemporaryItems:The-Federal-Reserve-owns-almost-one-third-of-domestically-held-deb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80" y="97734"/>
            <a:ext cx="8176365" cy="61324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2281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US Federal Debt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1751" y="6302703"/>
            <a:ext cx="2743200" cy="365125"/>
          </a:xfrm>
        </p:spPr>
        <p:txBody>
          <a:bodyPr/>
          <a:lstStyle/>
          <a:p>
            <a:fld id="{D9F085D5-EC86-4F6A-B501-C1359CB39116}" type="slidenum">
              <a:rPr lang="en-US" smtClean="0"/>
              <a:t>2</a:t>
            </a:fld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FC1856-8C08-C940-AA35-DC1F9BA80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34" y="268162"/>
            <a:ext cx="3568700" cy="22733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8257F07-367A-E243-9A44-8EE1A2014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400" y="3686679"/>
            <a:ext cx="3530600" cy="22987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B89FE850-57BA-7948-8921-CBD1884B46E6}"/>
              </a:ext>
            </a:extLst>
          </p:cNvPr>
          <p:cNvSpPr txBox="1">
            <a:spLocks/>
          </p:cNvSpPr>
          <p:nvPr/>
        </p:nvSpPr>
        <p:spPr>
          <a:xfrm>
            <a:off x="1220951" y="4004003"/>
            <a:ext cx="9144000" cy="198137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Brian Peterson,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Vice President for Academic Affairs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Professor of Business and Accounting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LaGrange College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LaGrange, Georgia</a:t>
            </a:r>
            <a:endParaRPr lang="en-US" sz="4400" dirty="0">
              <a:solidFill>
                <a:srgbClr val="7E29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29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FD464-0A60-42FA-B251-25FD2598C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O:  Budget Analysts in Chief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B0187-2EFC-4F65-8DDF-C1DB47477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Congressional Budget Office was founded in 1974 to provide Congress with information about the budgetary implications of legislation.</a:t>
            </a:r>
          </a:p>
          <a:p>
            <a:r>
              <a:rPr lang="en-US" dirty="0"/>
              <a:t>Two kinds of reports</a:t>
            </a:r>
          </a:p>
          <a:p>
            <a:pPr lvl="1"/>
            <a:r>
              <a:rPr lang="en-US" dirty="0"/>
              <a:t>Cost Estimates: HR 6036 VA Family Leave Act of 2020</a:t>
            </a:r>
          </a:p>
          <a:p>
            <a:pPr lvl="1"/>
            <a:r>
              <a:rPr lang="en-US" dirty="0"/>
              <a:t>Projections of Debt and Deficits: The Budget and Economic Outlook, 2020 to 2030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6F89A-90E6-4767-AC55-0A8BD6048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79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E613E-5018-46C6-ADDB-B042AC156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All-Important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Relative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84E14-7971-481C-B860-4DD0D89D6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1325563"/>
          </a:xfrm>
        </p:spPr>
        <p:txBody>
          <a:bodyPr/>
          <a:lstStyle/>
          <a:p>
            <a:r>
              <a:rPr lang="en-US" dirty="0"/>
              <a:t>CBO analyzes the debt </a:t>
            </a:r>
            <a:r>
              <a:rPr lang="en-US" i="1" dirty="0"/>
              <a:t>relative</a:t>
            </a:r>
            <a:r>
              <a:rPr lang="en-US" dirty="0"/>
              <a:t> to GDP because:</a:t>
            </a:r>
          </a:p>
          <a:p>
            <a:pPr lvl="1"/>
            <a:r>
              <a:rPr lang="en-US" dirty="0"/>
              <a:t>To the extent that debt and deficits have burdens, these burdens depend on the size of the debt </a:t>
            </a:r>
            <a:r>
              <a:rPr lang="en-US" b="1" i="1" dirty="0"/>
              <a:t>relative</a:t>
            </a:r>
            <a:r>
              <a:rPr lang="en-US" dirty="0"/>
              <a:t> to the size of the economy.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28FF0-02B8-4701-BB0C-3C0AB203B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1E7023-B8B4-5944-A997-7D417826F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874552"/>
              </p:ext>
            </p:extLst>
          </p:nvPr>
        </p:nvGraphicFramePr>
        <p:xfrm>
          <a:off x="2786526" y="3035652"/>
          <a:ext cx="6475508" cy="1852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707">
                  <a:extLst>
                    <a:ext uri="{9D8B030D-6E8A-4147-A177-3AD203B41FA5}">
                      <a16:colId xmlns:a16="http://schemas.microsoft.com/office/drawing/2014/main" val="2634375669"/>
                    </a:ext>
                  </a:extLst>
                </a:gridCol>
                <a:gridCol w="2277036">
                  <a:extLst>
                    <a:ext uri="{9D8B030D-6E8A-4147-A177-3AD203B41FA5}">
                      <a16:colId xmlns:a16="http://schemas.microsoft.com/office/drawing/2014/main" val="2323965429"/>
                    </a:ext>
                  </a:extLst>
                </a:gridCol>
                <a:gridCol w="2599765">
                  <a:extLst>
                    <a:ext uri="{9D8B030D-6E8A-4147-A177-3AD203B41FA5}">
                      <a16:colId xmlns:a16="http://schemas.microsoft.com/office/drawing/2014/main" val="919994498"/>
                    </a:ext>
                  </a:extLst>
                </a:gridCol>
              </a:tblGrid>
              <a:tr h="6822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Public Debt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Relative Debt</a:t>
                      </a:r>
                    </a:p>
                    <a:p>
                      <a:pPr algn="ctr"/>
                      <a:r>
                        <a:rPr lang="en-US" dirty="0"/>
                        <a:t>Debt/GDP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701981492"/>
                  </a:ext>
                </a:extLst>
              </a:tr>
              <a:tr h="584911">
                <a:tc>
                  <a:txBody>
                    <a:bodyPr/>
                    <a:lstStyle/>
                    <a:p>
                      <a:r>
                        <a:rPr lang="en-US" dirty="0"/>
                        <a:t>United States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$23.4 Trillion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9106265"/>
                  </a:ext>
                </a:extLst>
              </a:tr>
              <a:tr h="584911">
                <a:tc>
                  <a:txBody>
                    <a:bodyPr/>
                    <a:lstStyle/>
                    <a:p>
                      <a:r>
                        <a:rPr lang="en-US" dirty="0"/>
                        <a:t>Greece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$0.215 Trillion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3600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5114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the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03C59-03C8-B04B-94CD-91E3F2E9CE00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52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RELATIVE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03C59-03C8-B04B-94CD-91E3F2E9CE00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27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Rel</a:t>
            </a:r>
            <a:r>
              <a:rPr lang="en-US" dirty="0"/>
              <a:t>ative Debt and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07BB63-2B95-3949-9AE8-02C7F50E0DDA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40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EA41B-3B2B-E345-B9E7-0742517C0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mmary: Who Holds US Public Debt?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C00BC-AAB9-C848-9BF4-906659AA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C5089CF-F0D0-F44E-84D7-CA1B1DA59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3450861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B4AF3-02D7-44AF-BD5B-CCFF9C863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Key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Points About US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5D338-4951-4E9C-8DCB-E574517C7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50777"/>
            <a:ext cx="10515600" cy="45325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700" dirty="0"/>
              <a:t>Prior to 1983, relative debt rose purposefully (wars and recessions) and then fell.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2700" dirty="0"/>
              <a:t>Relative debt peaked during World War II, followed by a long decline.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2700" dirty="0"/>
              <a:t>Relative debt has been and is expected to rise for the next 30 years w/o a strategic purpose.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4062A-750A-43C1-8130-8E0EF714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0779A3-4482-4082-B824-732232AB4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654" y="946388"/>
            <a:ext cx="6256148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3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65510-6A70-4FA9-9963-9E5220482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/>
              <a:t>Post-WWII Fall in Relative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FA406-B1D0-41B4-A81C-1F20EFECA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8C0020-BF91-4CC4-AAD2-AD2947CD7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578" y="1175220"/>
            <a:ext cx="8669263" cy="505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27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7A458-B927-4F90-8B95-53DFA6340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Deb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15E2A-7B60-4A81-BE7B-FFBA7CC1E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Surprising (?) Facts </a:t>
            </a:r>
          </a:p>
          <a:p>
            <a:pPr lvl="1"/>
            <a:r>
              <a:rPr lang="en-US" dirty="0"/>
              <a:t>From 1945 to 1975, relative debt fell from 100% of GDP to 25% of GDP.</a:t>
            </a:r>
          </a:p>
          <a:p>
            <a:pPr lvl="1"/>
            <a:r>
              <a:rPr lang="en-US" dirty="0"/>
              <a:t>During this period, the federal budget was in surplus only once, in 1969.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Relative debt is a fraction: Debt/GDP; fractions fall if: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numerator</a:t>
            </a:r>
            <a:r>
              <a:rPr lang="en-US" dirty="0"/>
              <a:t> falls (budget surplus)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denominator</a:t>
            </a:r>
            <a:r>
              <a:rPr lang="en-US" dirty="0"/>
              <a:t> rises (nominal GDP growth)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denominator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grows</a:t>
            </a:r>
            <a:r>
              <a:rPr lang="en-US" dirty="0"/>
              <a:t> faster than the </a:t>
            </a:r>
            <a:r>
              <a:rPr lang="en-US" b="1" i="1" dirty="0"/>
              <a:t>numerator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4DEE9-3723-4EE1-85AF-2185FE779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4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4DA70-7116-4567-9DD7-8CF96259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 Measures of the Deficit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DD80B-08B5-42AE-AD4E-3385A9BAE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(1) Primary deficit = current programmatic outlays – revenues</a:t>
            </a:r>
          </a:p>
          <a:p>
            <a:pPr>
              <a:spcAft>
                <a:spcPts val="1000"/>
              </a:spcAft>
            </a:pPr>
            <a:r>
              <a:rPr lang="en-US" dirty="0"/>
              <a:t>(2) Total deficit = primary deficit + interest</a:t>
            </a:r>
          </a:p>
          <a:p>
            <a:pPr>
              <a:spcAft>
                <a:spcPts val="1000"/>
              </a:spcAft>
            </a:pPr>
            <a:r>
              <a:rPr lang="en-US" dirty="0"/>
              <a:t>Interest on the debt is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part of the total deficit that is due to past deficits.</a:t>
            </a:r>
          </a:p>
          <a:p>
            <a:pPr>
              <a:spcAft>
                <a:spcPts val="1000"/>
              </a:spcAft>
            </a:pPr>
            <a:r>
              <a:rPr lang="en-US" dirty="0"/>
              <a:t>This distinction becomes important for understanding: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future course of relative debt.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costs borne by future generations because of the debt.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07155-6107-410F-BA90-BEEDE98C3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14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200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8B7B-FA17-1B42-AC55-47356A09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6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Risi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ng Debt Levels Due to a Future of Deficits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75E4E-5A79-3F41-9EA8-BA7F6B0C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39C95-3B87-C546-8DAC-C7986695A223}"/>
              </a:ext>
            </a:extLst>
          </p:cNvPr>
          <p:cNvSpPr txBox="1"/>
          <p:nvPr/>
        </p:nvSpPr>
        <p:spPr>
          <a:xfrm>
            <a:off x="6096000" y="6456851"/>
            <a:ext cx="5583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Congressional Budget Office, The Budget and Economic Outlook: 2023 to 2033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98DB9E-3E5F-40E3-BBE1-45A93710C0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30040" y="974064"/>
            <a:ext cx="8331919" cy="514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38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Def</a:t>
            </a:r>
            <a:r>
              <a:rPr lang="en-US" dirty="0"/>
              <a:t>icits and Recessions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F9DD1B-783A-B345-A4EA-1A1C12B79585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556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8EC49-97A0-E042-B3DC-95A6CA690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Think About the Debt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9407F-1417-3B4C-83EC-B7CBC2D32F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C8D62-BA87-5849-A242-DF11A85F7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6783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DB727-31D1-BB4D-9EBF-2BC6FCDC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Per</a:t>
            </a:r>
            <a:r>
              <a:rPr lang="en-US" dirty="0"/>
              <a:t>spectives on Increased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A3D5C-92BB-0D40-95B5-C0CFE9E85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4675187"/>
          </a:xfrm>
        </p:spPr>
        <p:txBody>
          <a:bodyPr>
            <a:normAutofit/>
          </a:bodyPr>
          <a:lstStyle/>
          <a:p>
            <a:r>
              <a:rPr lang="en-US" dirty="0"/>
              <a:t>Government borrowing crowds out private capital and investments.</a:t>
            </a:r>
          </a:p>
          <a:p>
            <a:pPr lvl="1"/>
            <a:r>
              <a:rPr lang="en-US" dirty="0"/>
              <a:t>Weakened by the ability to borrow from other countries.</a:t>
            </a:r>
          </a:p>
          <a:p>
            <a:r>
              <a:rPr lang="en-US" dirty="0"/>
              <a:t>Does debt impose a burden on future generations?</a:t>
            </a:r>
          </a:p>
          <a:p>
            <a:pPr lvl="1"/>
            <a:r>
              <a:rPr lang="en-US" dirty="0"/>
              <a:t>Does it inevitably have to be paid off?</a:t>
            </a:r>
          </a:p>
          <a:p>
            <a:r>
              <a:rPr lang="en-US" dirty="0"/>
              <a:t>In time, debt service might crowd out other government spending.</a:t>
            </a:r>
          </a:p>
          <a:p>
            <a:pPr lvl="1"/>
            <a:r>
              <a:rPr lang="en-US" dirty="0"/>
              <a:t>Diminishing policy priorities in the budget.</a:t>
            </a:r>
          </a:p>
          <a:p>
            <a:pPr>
              <a:spcBef>
                <a:spcPts val="1600"/>
              </a:spcBef>
            </a:pPr>
            <a:r>
              <a:rPr lang="en-US" dirty="0"/>
              <a:t>Is it reasonable to borrow at low interest rates for investment?</a:t>
            </a:r>
          </a:p>
          <a:p>
            <a:pPr lvl="1"/>
            <a:r>
              <a:rPr lang="en-US" dirty="0"/>
              <a:t>For example, for infrastructure.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A5054-CE04-9945-A9FF-C51971785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96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95350-7AF8-2440-AB21-587FC4848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 </a:t>
            </a:r>
            <a:r>
              <a:rPr lang="en-US" dirty="0"/>
              <a:t>All Borrowing Is Bad!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EF776-59DD-D94B-ABD1-E8D32BCF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Two good reasons to borrow: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During a temporary crisis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Recession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War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Pandemic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Productive public investment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Infrastructure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Education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These deficits did not and do not permanently increase relative debt.</a:t>
            </a:r>
          </a:p>
          <a:p>
            <a:pPr lvl="1"/>
            <a:r>
              <a:rPr lang="en-US" dirty="0"/>
              <a:t>Great Depression, WWII</a:t>
            </a:r>
          </a:p>
          <a:p>
            <a:pPr lvl="1"/>
            <a:r>
              <a:rPr lang="en-US" dirty="0"/>
              <a:t>Public investment expands GDP and tax revenue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5125D-04E2-644A-8459-5ABB7559E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9E0572EF-871F-AE4A-AA25-9B9A4C8AB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751" y="1633721"/>
            <a:ext cx="32766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6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nding to Grow Much Faster Than Revenue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A66C44-8812-3344-8861-F62AA1567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8246" y="1021541"/>
            <a:ext cx="8495507" cy="520868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3E56AD-D908-BB45-9873-C23071EE702E}"/>
              </a:ext>
            </a:extLst>
          </p:cNvPr>
          <p:cNvSpPr txBox="1"/>
          <p:nvPr/>
        </p:nvSpPr>
        <p:spPr>
          <a:xfrm>
            <a:off x="2930728" y="1484830"/>
            <a:ext cx="2138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Interest, too!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F9DB7F-D096-3049-AC98-E1064189F5EF}"/>
              </a:ext>
            </a:extLst>
          </p:cNvPr>
          <p:cNvCxnSpPr/>
          <p:nvPr/>
        </p:nvCxnSpPr>
        <p:spPr>
          <a:xfrm flipH="1">
            <a:off x="3326296" y="2027583"/>
            <a:ext cx="344556" cy="689113"/>
          </a:xfrm>
          <a:prstGeom prst="line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D858FB-7651-8845-A7DA-8BA977A52E14}"/>
              </a:ext>
            </a:extLst>
          </p:cNvPr>
          <p:cNvCxnSpPr>
            <a:cxnSpLocks/>
          </p:cNvCxnSpPr>
          <p:nvPr/>
        </p:nvCxnSpPr>
        <p:spPr>
          <a:xfrm>
            <a:off x="5148902" y="1781380"/>
            <a:ext cx="1251898" cy="246203"/>
          </a:xfrm>
          <a:prstGeom prst="line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E227BB4-B973-4849-A492-4102749BF1B7}"/>
              </a:ext>
            </a:extLst>
          </p:cNvPr>
          <p:cNvSpPr/>
          <p:nvPr/>
        </p:nvSpPr>
        <p:spPr>
          <a:xfrm>
            <a:off x="2316249" y="2716696"/>
            <a:ext cx="1858186" cy="483704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E4CB61-EA61-7C41-8C9D-2EB4ABBC8622}"/>
              </a:ext>
            </a:extLst>
          </p:cNvPr>
          <p:cNvSpPr/>
          <p:nvPr/>
        </p:nvSpPr>
        <p:spPr>
          <a:xfrm>
            <a:off x="6559824" y="1563757"/>
            <a:ext cx="1858186" cy="1025199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4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88D67-9680-0847-BE43-9D7F4C7BC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Will Grow as a Share of the Deficit</a:t>
            </a:r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CFE24059-1C1B-2445-A2B5-ED39ED57EC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320514" y="1466445"/>
            <a:ext cx="11550971" cy="435694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CF4C2-24D2-D54B-B168-FD5656877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4611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9BAE-DB26-E64C-94FE-EABE87FE7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 T</a:t>
            </a:r>
            <a:r>
              <a:rPr lang="en-US" dirty="0"/>
              <a:t>he Debt a Problem Today? (Pre-COVID 19)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8063D-C5BB-754D-A174-9947FACA5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Currently borrow about $100 billion each month with little difficulty.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Very little evidence of ”crowding out.”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Interest rates are very low, less than 1% on 10-year notes.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56D27-C2A1-6749-899A-D1E5F1347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15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DA47-FF8A-8948-97AC-B9801D647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Inte</a:t>
            </a:r>
            <a:r>
              <a:rPr lang="en-US" dirty="0"/>
              <a:t>rest Rates Are Historically 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74C9F-483E-2D43-94D0-BEF339132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5E28089-7080-054F-983E-F9A184C84A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11447514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0923-9961-0B4E-B677-2A2C2B96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/>
              <a:t>Why Worry About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EB3C4-4E50-DE43-96CF-53EC299FA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050"/>
            <a:ext cx="10515600" cy="46871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If debt become too high: </a:t>
            </a:r>
          </a:p>
          <a:p>
            <a:endParaRPr lang="en-US" dirty="0"/>
          </a:p>
          <a:p>
            <a:pPr lvl="1"/>
            <a:r>
              <a:rPr lang="en-US" dirty="0"/>
              <a:t>Investors might start questioning the creditworthiness of the US government.</a:t>
            </a:r>
          </a:p>
          <a:p>
            <a:pPr lvl="2"/>
            <a:r>
              <a:rPr lang="en-US" dirty="0"/>
              <a:t>Problem: Nobody knows how high is too high.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It becomes more difficult to borrow in times of crisis.</a:t>
            </a:r>
          </a:p>
          <a:p>
            <a:pPr lvl="2"/>
            <a:r>
              <a:rPr lang="en-US" dirty="0"/>
              <a:t>War, severe recession</a:t>
            </a:r>
          </a:p>
          <a:p>
            <a:pPr lvl="2"/>
            <a:r>
              <a:rPr lang="en-US" dirty="0"/>
              <a:t>“Fiscal space”</a:t>
            </a:r>
          </a:p>
          <a:p>
            <a:pPr lvl="3"/>
            <a:r>
              <a:rPr lang="en-US" dirty="0"/>
              <a:t>Impossible to measure how much we have.</a:t>
            </a:r>
          </a:p>
          <a:p>
            <a:pPr lvl="3"/>
            <a:r>
              <a:rPr lang="en-US" dirty="0"/>
              <a:t>Clearly, we have less now than in 2007.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Could start to crowd out investment by consumers and businesses.</a:t>
            </a:r>
          </a:p>
          <a:p>
            <a:pPr lvl="2"/>
            <a:r>
              <a:rPr lang="en-US" dirty="0"/>
              <a:t>Not currently a problem.  No idea if/when it might become one.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Could be inflationary.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172A2-FA4F-EC49-A46E-59CE2BB2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121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651+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49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4398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0923-9961-0B4E-B677-2A2C2B96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/>
              <a:t>Why Worry About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EB3C4-4E50-DE43-96CF-53EC299FA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debt continues to grow: </a:t>
            </a:r>
          </a:p>
          <a:p>
            <a:pPr lvl="1"/>
            <a:r>
              <a:rPr lang="en-US" dirty="0"/>
              <a:t>Interest payments will grow with it.</a:t>
            </a:r>
          </a:p>
          <a:p>
            <a:pPr lvl="2"/>
            <a:r>
              <a:rPr lang="en-US" dirty="0"/>
              <a:t>8% of spending in 2018.</a:t>
            </a:r>
          </a:p>
          <a:p>
            <a:pPr lvl="2"/>
            <a:r>
              <a:rPr lang="en-US" dirty="0"/>
              <a:t>22% of spending in 2048.</a:t>
            </a:r>
          </a:p>
          <a:p>
            <a:pPr lvl="2"/>
            <a:r>
              <a:rPr lang="en-US" dirty="0"/>
              <a:t>Less room for using the budget for policy priorities.</a:t>
            </a:r>
          </a:p>
          <a:p>
            <a:pPr lvl="2"/>
            <a:r>
              <a:rPr lang="en-US" dirty="0"/>
              <a:t>40% of payments go to other countries.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The longer we wait to address it, the harder and more disruptive addressing it will be.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Interest rates might increase.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172A2-FA4F-EC49-A46E-59CE2BB2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15F4F87-2B10-1C42-8781-63757C4E272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137458" y="-1507672"/>
            <a:ext cx="73500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1" descr="What The National Debt Means For Kenyans And Kenyan Businesses ...">
            <a:extLst>
              <a:ext uri="{FF2B5EF4-FFF2-40B4-BE49-F238E27FC236}">
                <a16:creationId xmlns:a16="http://schemas.microsoft.com/office/drawing/2014/main" id="{5ABAF6FD-3D75-D641-A883-FD170E660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982" y="262649"/>
            <a:ext cx="3583172" cy="268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7803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779C6-C682-4F94-8BE6-C9BD3B453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wth in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0864E-74A9-4784-B5E8-9D62C0CB2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Remember:</a:t>
            </a:r>
          </a:p>
          <a:p>
            <a:pPr lvl="1"/>
            <a:r>
              <a:rPr lang="en-US" dirty="0"/>
              <a:t>the denominator of relative debt is GDP</a:t>
            </a:r>
          </a:p>
          <a:p>
            <a:pPr lvl="1"/>
            <a:r>
              <a:rPr lang="en-US" dirty="0"/>
              <a:t>the numerator is debt</a:t>
            </a:r>
          </a:p>
          <a:p>
            <a:r>
              <a:rPr lang="en-US" dirty="0"/>
              <a:t>The denominator grows at the rate of growth of GDP.</a:t>
            </a:r>
          </a:p>
          <a:p>
            <a:r>
              <a:rPr lang="en-US" dirty="0"/>
              <a:t>The numerator grows with:</a:t>
            </a:r>
          </a:p>
          <a:p>
            <a:pPr lvl="1"/>
            <a:r>
              <a:rPr lang="en-US" dirty="0"/>
              <a:t>the </a:t>
            </a:r>
            <a:r>
              <a:rPr lang="en-US" i="1" dirty="0"/>
              <a:t>interest rate </a:t>
            </a:r>
            <a:r>
              <a:rPr lang="en-US" dirty="0"/>
              <a:t>on the debt plus (or minus) </a:t>
            </a:r>
          </a:p>
          <a:p>
            <a:pPr lvl="1"/>
            <a:r>
              <a:rPr lang="en-US" dirty="0"/>
              <a:t>the effect of the primary deficit (surplus)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Notes: </a:t>
            </a:r>
          </a:p>
          <a:p>
            <a:pPr lvl="1"/>
            <a:r>
              <a:rPr lang="en-US" dirty="0"/>
              <a:t>relative debt can fall, even with chronic deficits, if they cause the debt to grow more slowly than GDP.</a:t>
            </a:r>
          </a:p>
          <a:p>
            <a:pPr lvl="1"/>
            <a:r>
              <a:rPr lang="en-US" dirty="0"/>
              <a:t>Relative debt can rise with a surplus if interest rates increase enough.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8BDFC-F5BE-4669-A37C-F57C55D23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39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27E27-5A4C-5045-9828-1B79A61FA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Economists’ Views on the Debt Evolve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77AE4-2113-144D-8FEF-90E5C4132B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6C4E6-6AF4-8645-9C44-DC5DA8D40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4754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50E3-0C05-47CB-986B-913FDC80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31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ditional View: A Non-Issue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7C81C-1D18-4318-A9B0-F74F52116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335"/>
            <a:ext cx="10515600" cy="545701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The analogy between household and government debt is inaccurate.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government does not have to pay back the debt.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Retirees cash in maturing bonds, which are financed with new bond issues sold to younger people.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Interest on the debt is essentially paid by the young to their parents.</a:t>
            </a:r>
          </a:p>
          <a:p>
            <a:pPr lvl="3">
              <a:spcAft>
                <a:spcPts val="1000"/>
              </a:spcAft>
            </a:pPr>
            <a:r>
              <a:rPr lang="en-US" dirty="0"/>
              <a:t>When the young are old, their young will do the same for them.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1A83B-D09E-4577-9289-FD94A102F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96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50E3-0C05-47CB-986B-913FDC80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1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gan’s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Experiment in Supply-Side Economics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7C81C-1D18-4318-A9B0-F74F52116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Tax cuts were supposed to be “investments.”</a:t>
            </a:r>
          </a:p>
          <a:p>
            <a:pPr lvl="1"/>
            <a:r>
              <a:rPr lang="en-US" dirty="0"/>
              <a:t>Lower marginal tax rates, and people will work more/harder and save.</a:t>
            </a:r>
          </a:p>
          <a:p>
            <a:pPr lvl="1"/>
            <a:r>
              <a:rPr lang="en-US" dirty="0"/>
              <a:t>Higher GDP will raise tax revenue to pay for the deficit.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Sadly, in 1981-89, debt rose from 25% to 40%.</a:t>
            </a:r>
          </a:p>
          <a:p>
            <a:pPr lvl="1"/>
            <a:r>
              <a:rPr lang="en-US" dirty="0"/>
              <a:t>For the first time, relative debt rose during a non-recessionary peacetime.</a:t>
            </a:r>
          </a:p>
          <a:p>
            <a:pPr lvl="1"/>
            <a:r>
              <a:rPr lang="en-US" dirty="0"/>
              <a:t>Reignited concern about debt and deficits.</a:t>
            </a:r>
          </a:p>
          <a:p>
            <a:pPr lvl="1"/>
            <a:endParaRPr lang="en-US" dirty="0"/>
          </a:p>
          <a:p>
            <a:r>
              <a:rPr lang="en-US" dirty="0"/>
              <a:t>Failed experiment?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1A83B-D09E-4577-9289-FD94A102F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68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FF27B-4769-0744-9AF9-8798B96A2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ditional View: Four True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2E263-DDF7-7747-929F-AB2297D1D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9046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Crowding out:</a:t>
            </a:r>
          </a:p>
          <a:p>
            <a:pPr lvl="1"/>
            <a:r>
              <a:rPr lang="en-US" dirty="0"/>
              <a:t>The Treasury’s borrowing needs compete with private borrowers, so debt and deficits raise interest rates.</a:t>
            </a:r>
          </a:p>
          <a:p>
            <a:r>
              <a:rPr lang="en-US" dirty="0"/>
              <a:t>Higher interest rates lead to foreign capital inflows or foreign borrowing.</a:t>
            </a:r>
          </a:p>
          <a:p>
            <a:pPr lvl="1"/>
            <a:r>
              <a:rPr lang="en-US" dirty="0"/>
              <a:t>With foreign borrowing, some of the interest on the debt goes to foreign countries.</a:t>
            </a:r>
          </a:p>
          <a:p>
            <a:r>
              <a:rPr lang="en-US" dirty="0"/>
              <a:t>Larger primary surpluses are needed to stabilize the relative debt.</a:t>
            </a:r>
          </a:p>
          <a:p>
            <a:pPr lvl="1"/>
            <a:r>
              <a:rPr lang="en-US" dirty="0"/>
              <a:t>The larger the relative debt, the bigger the needed primary surplus.</a:t>
            </a:r>
          </a:p>
          <a:p>
            <a:pPr lvl="1"/>
            <a:r>
              <a:rPr lang="en-US" dirty="0"/>
              <a:t>Thus higher taxes or programmatic outlays must be reduced.</a:t>
            </a:r>
          </a:p>
          <a:p>
            <a:r>
              <a:rPr lang="en-US" dirty="0"/>
              <a:t>Government bias toward higher inflation</a:t>
            </a:r>
          </a:p>
          <a:p>
            <a:pPr lvl="1"/>
            <a:r>
              <a:rPr lang="en-US" dirty="0"/>
              <a:t>GDP grows if either prices rise or real output rises.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61E05-4D34-414A-81AD-1242ACA60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83FC71-BAF3-AE42-B231-BF7FEEA43B46}"/>
              </a:ext>
            </a:extLst>
          </p:cNvPr>
          <p:cNvSpPr txBox="1"/>
          <p:nvPr/>
        </p:nvSpPr>
        <p:spPr>
          <a:xfrm>
            <a:off x="7578536" y="6456851"/>
            <a:ext cx="37752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CBO, Federal Debt: A Primer, March 2020 pp.24-5</a:t>
            </a:r>
          </a:p>
        </p:txBody>
      </p:sp>
    </p:spTree>
    <p:extLst>
      <p:ext uri="{BB962C8B-B14F-4D97-AF65-F5344CB8AC3E}">
        <p14:creationId xmlns:p14="http://schemas.microsoft.com/office/powerpoint/2010/main" val="13435549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50E3-0C05-47CB-986B-913FDC80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52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ditional View: Cost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7C81C-1D18-4318-A9B0-F74F52116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Rising debt reduces investment.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Deficits and debt raise aggregate demand.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Direct government spending.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Lower taxes lead households to spend more.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To offset this increase in demand, the Fed has to raise interest rates, reducing investment and future GDP.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By causing interest rates to rise: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debt and deficits </a:t>
            </a:r>
            <a:r>
              <a:rPr lang="en-US" i="1" u="sng" dirty="0"/>
              <a:t>“crowd out” investment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1A83B-D09E-4577-9289-FD94A102F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74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E93B3-2FDA-4A0C-93CB-418EE9582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17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International Appetite for US Treasuries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5D430EB-9DDF-4CD9-8294-E1532FB16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D87D0-51EB-4C60-A9B4-1325434D0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6526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7D91F-9A1A-4FA1-91A7-36DD84A0D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200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5:  The International Dimension to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D3644-56C8-4430-9A20-21AC411C1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1437"/>
            <a:ext cx="10515600" cy="4740631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Interest on foreign-held debt reduces US residents’ welfare.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Interest payments go to other countries.</a:t>
            </a:r>
          </a:p>
          <a:p>
            <a:pPr>
              <a:spcAft>
                <a:spcPts val="1000"/>
              </a:spcAft>
            </a:pPr>
            <a:r>
              <a:rPr lang="en-US" dirty="0"/>
              <a:t>When the Fed raises interest rates, the exchange rate of the dollar rises, causing:</a:t>
            </a:r>
          </a:p>
          <a:p>
            <a:pPr marL="914400" lvl="1" indent="-457200">
              <a:spcAft>
                <a:spcPts val="1000"/>
              </a:spcAft>
              <a:buFont typeface="+mj-lt"/>
              <a:buAutoNum type="arabicPeriod"/>
            </a:pPr>
            <a:r>
              <a:rPr lang="en-US" dirty="0"/>
              <a:t>Increases in the trade deficit</a:t>
            </a:r>
          </a:p>
          <a:p>
            <a:pPr marL="914400" lvl="1" indent="-457200">
              <a:spcAft>
                <a:spcPts val="1000"/>
              </a:spcAft>
              <a:buFont typeface="+mj-lt"/>
              <a:buAutoNum type="arabicPeriod"/>
            </a:pPr>
            <a:r>
              <a:rPr lang="en-US" dirty="0"/>
              <a:t>Foreign borrowing.</a:t>
            </a:r>
          </a:p>
          <a:p>
            <a:pPr>
              <a:spcAft>
                <a:spcPts val="1000"/>
              </a:spcAft>
            </a:pPr>
            <a:r>
              <a:rPr lang="en-US" dirty="0"/>
              <a:t>Sharp increases in interest rates and the cost of imports raises the possibility of a fiscal crisis or a “run on the dollar.”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81D5B8-3434-4296-9F8C-46E8006E6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01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E2C22-44CB-6E4C-806E-F9CCDFE69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Ge</a:t>
            </a:r>
            <a:r>
              <a:rPr lang="en-US" dirty="0"/>
              <a:t>neral Agreement Among Economists</a:t>
            </a:r>
          </a:p>
        </p:txBody>
      </p:sp>
      <p:pic>
        <p:nvPicPr>
          <p:cNvPr id="6" name="Content Placeholder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07D7B4C2-C783-CE49-814D-0FEEB76CB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292466"/>
            <a:ext cx="9601200" cy="49377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C57DE-F3DE-9244-A26D-CBC33CC86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pPr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753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60" y="1253331"/>
            <a:ext cx="11929140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(5/15): Economic Update (Geoffrey Woglom, Amherst College)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(5/22): Economics of Immigration (Jon Haveman, Exec Director, NEED)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(5/29): Health Economics (Jon </a:t>
            </a:r>
            <a:r>
              <a:rPr lang="en-US" dirty="0" err="1"/>
              <a:t>Haveman</a:t>
            </a:r>
            <a:r>
              <a:rPr lang="en-US" dirty="0"/>
              <a:t>)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4 (6/5): Federal Debt and Deficits (Brian Peterson, Lagrange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(6/12):  Trade and Tariffs (Tibor </a:t>
            </a:r>
            <a:r>
              <a:rPr lang="en-US" dirty="0" err="1"/>
              <a:t>Besedes</a:t>
            </a:r>
            <a:r>
              <a:rPr lang="en-US" dirty="0"/>
              <a:t>, Georgia Institute of Technology)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2513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2F1C0-E2CF-8A4B-876F-889899D79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de and Investment Flows Balance 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A96E7-6406-724D-96A3-989833CE6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3E0A30-3637-874C-9270-CE59A920B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857" y="1026592"/>
            <a:ext cx="8406285" cy="520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323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731B7-6D62-4D39-8367-A3E8F19D5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ts 1–2: The Dog That Didn’t Bark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773E124-EA70-438B-A7DF-C12722F2AB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FC14BB-255A-4EE6-9D3C-E250EC106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0631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ED79E-C87F-474E-B3B6-CCC014061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4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ditional View: Cost 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3DE65-6B7D-4BF5-B9C8-D42AC97B5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95846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Rising debt reduces budgetary options.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More debt means higher interest costs.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Higher interest causes greater relative debt which requires a bigger primary surplus to stabilize it.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Larger primary surplus means either higher tax rates or less government spending:  </a:t>
            </a:r>
          </a:p>
          <a:p>
            <a:pPr lvl="2">
              <a:spcAft>
                <a:spcPts val="1000"/>
              </a:spcAft>
            </a:pPr>
            <a:r>
              <a:rPr lang="en-US" i="1" u="sng" dirty="0"/>
              <a:t>“crowding out” of outlays and/or tax cuts.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F40C3-012D-4BED-B108-45793951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1483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8B7B-FA17-1B42-AC55-47356A09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6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 3: No Primary Surplus Since 2007!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75E4E-5A79-3F41-9EA8-BA7F6B0C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39C95-3B87-C546-8DAC-C7986695A223}"/>
              </a:ext>
            </a:extLst>
          </p:cNvPr>
          <p:cNvSpPr txBox="1"/>
          <p:nvPr/>
        </p:nvSpPr>
        <p:spPr>
          <a:xfrm>
            <a:off x="6096000" y="6456851"/>
            <a:ext cx="5583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Congressional Budget Office, The Budget and Economic Outlook: 2023 to 2033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499305-F8BD-546E-81D3-CFEFB634C9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872404" y="969857"/>
            <a:ext cx="8331919" cy="514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890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297F0-F3EC-D544-A3F7-254873861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2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Cos</a:t>
            </a:r>
            <a:r>
              <a:rPr lang="en-US" dirty="0"/>
              <a:t>t 4: Anybody See Any Inflation?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FC065E0-8616-F649-A322-308576384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10817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A75ED1-683E-1E4E-9C8B-10120D1D6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6932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BAEAC-C6FF-0849-85FD-E3E5EFCA8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ybe Debt Isn’t a Problem After All: MMT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E5D01-6FD6-C240-BF1D-EB992D2E7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Modern </a:t>
            </a:r>
            <a:r>
              <a:rPr lang="en-US" dirty="0"/>
              <a:t>monetary theory</a:t>
            </a:r>
          </a:p>
          <a:p>
            <a:pPr lvl="1"/>
            <a:r>
              <a:rPr lang="en-US" dirty="0"/>
              <a:t>US Treasury borrows in its own currency and therefore cannot default.</a:t>
            </a:r>
          </a:p>
          <a:p>
            <a:pPr lvl="2"/>
            <a:r>
              <a:rPr lang="en-US" dirty="0"/>
              <a:t>As opposed to countries, such as Greece, which borrow in euros.</a:t>
            </a:r>
          </a:p>
          <a:p>
            <a:pPr lvl="1"/>
            <a:r>
              <a:rPr lang="en-US" dirty="0"/>
              <a:t>Example: How did we ”find the money” for the recent increase in the deficit of about $1.9 trillion?</a:t>
            </a:r>
          </a:p>
          <a:p>
            <a:pPr lvl="2"/>
            <a:r>
              <a:rPr lang="en-US" dirty="0"/>
              <a:t>Answer: The Fed purchased $1.7 trillion = 89% of financing</a:t>
            </a:r>
          </a:p>
          <a:p>
            <a:pPr lvl="1"/>
            <a:r>
              <a:rPr lang="en-US" dirty="0"/>
              <a:t>More generally, MMT argues that we can always find the money to increase federal spending.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09CD6-3100-1945-9031-FF8C35A7C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6984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8545B-C1E9-6043-A98E-CAFC80713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MM</a:t>
            </a:r>
            <a:r>
              <a:rPr lang="en-US" dirty="0"/>
              <a:t>T’s Free Lunch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144E7-9B1E-744A-A31E-C47DB0889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only limit on deficit spending is when it leads to too much spending, thereby increasing current inflation.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Recognizing this fact, “could free policymakers not only to act boldly amid crises but also to invest boldly in times of more stability.”</a:t>
            </a:r>
          </a:p>
          <a:p>
            <a:pPr lvl="1"/>
            <a:r>
              <a:rPr lang="en-US" dirty="0"/>
              <a:t>First part, acting boldly, is important and likely true.</a:t>
            </a:r>
          </a:p>
          <a:p>
            <a:pPr lvl="1"/>
            <a:r>
              <a:rPr lang="en-US" dirty="0"/>
              <a:t>Second part, invest boldly, is suspect.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D43EB-D578-7E42-9373-F796DB611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2115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0F64F-8BA6-4232-B1B3-BB4B28E67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0"/>
            <a:ext cx="10653547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More Reasonable, But Still Optimistic 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9FCD2-FF15-49BD-8D1E-49F5D0F0C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Olivier Blanchard:</a:t>
            </a:r>
          </a:p>
          <a:p>
            <a:r>
              <a:rPr lang="en-US" b="0" dirty="0"/>
              <a:t>Emeritus Professor at MIT</a:t>
            </a:r>
          </a:p>
          <a:p>
            <a:r>
              <a:rPr lang="en-US" b="0" dirty="0"/>
              <a:t>Chief Economist at the IMF, 2008–2015</a:t>
            </a:r>
          </a:p>
          <a:p>
            <a:r>
              <a:rPr lang="en-US" b="0" dirty="0"/>
              <a:t>President of the American Economic Association, 2018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1C46B-73F2-48EE-88CC-E84A188DB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68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A3D8C-66EC-482E-A78F-A8903943E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78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AEA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Presidential Address, January 2019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FA00C-34C6-41F2-BCA3-7BB20C0D9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“If the future is like the past [with low interest rates], … the issuance of debt without a later increase in taxes may well be feasible. Put bluntly, public debt may have no fiscal cost.”</a:t>
            </a:r>
          </a:p>
          <a:p>
            <a:pPr marL="0" indent="0">
              <a:buNone/>
            </a:pPr>
            <a:r>
              <a:rPr lang="en-US" dirty="0"/>
              <a:t>But,</a:t>
            </a:r>
          </a:p>
          <a:p>
            <a:pPr marL="0" indent="0">
              <a:buNone/>
            </a:pPr>
            <a:r>
              <a:rPr lang="en-US" dirty="0"/>
              <a:t>“My purpose … is not to argue for more public debt, especially in the current political environment.  It is to have a richer discussion of the costs of debt … than is currently the case.”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70C66-4CFE-457F-A608-7A728A1D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40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92124-C8A7-4D69-9AD3-79FCBFD78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 the Traditional View Got Wrong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F8616-2C97-4BAF-BD10-8AEC19FC4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Stabilizing relative debt, debt/GDP, requires that the growth rate in debt equal the growth rate of GDP.</a:t>
            </a:r>
          </a:p>
          <a:p>
            <a:r>
              <a:rPr lang="en-US" dirty="0"/>
              <a:t>The growth rate in debt has two parts: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growth rate in interest on the debt, or just the interest rate.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 contribution due to the primary surplus (–) or deficit (+).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traditional view assumes that the interest rate on debt is greater than the growth rate of GDP</a:t>
            </a:r>
          </a:p>
          <a:p>
            <a:pPr lvl="1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So, 2 must be negative to offset excess of 1.</a:t>
            </a:r>
          </a:p>
          <a:p>
            <a:pPr lvl="1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i.e., debt stabilization requires a primary surplus.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875F9-B1F5-4AA7-98A5-BB53C2E3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17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 deck was created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Director, NEED</a:t>
            </a:r>
          </a:p>
          <a:p>
            <a:pPr lvl="1"/>
            <a:r>
              <a:rPr lang="en-US" dirty="0"/>
              <a:t>Geoffrey Woglom, Amherst College, Emeritus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presenters will be asked for and offer their own views.</a:t>
            </a:r>
          </a:p>
          <a:p>
            <a:pPr lvl="1"/>
            <a:r>
              <a:rPr lang="en-US" dirty="0"/>
              <a:t>Such views are those of the presenters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1225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92124-C8A7-4D69-9AD3-79FCBFD78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Almost Free Lunch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F8616-2C97-4BAF-BD10-8AEC19FC4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interest rate is </a:t>
            </a:r>
            <a:r>
              <a:rPr lang="en-US" i="1" dirty="0">
                <a:solidFill>
                  <a:srgbClr val="FF0000"/>
                </a:solidFill>
              </a:rPr>
              <a:t>less</a:t>
            </a:r>
            <a:r>
              <a:rPr lang="en-US" dirty="0"/>
              <a:t> than the growth rate of GDP, then the contribution from the primary budget can be positive, or</a:t>
            </a:r>
          </a:p>
          <a:p>
            <a:r>
              <a:rPr lang="en-US" dirty="0"/>
              <a:t>Debt to GDP can be stabilized with a (small) primary </a:t>
            </a:r>
            <a:r>
              <a:rPr lang="en-US" i="1" dirty="0">
                <a:solidFill>
                  <a:srgbClr val="FF0000"/>
                </a:solidFill>
              </a:rPr>
              <a:t>deficit</a:t>
            </a:r>
            <a:r>
              <a:rPr lang="en-US" b="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875F9-B1F5-4AA7-98A5-BB53C2E3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32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64EA7-49C1-4A3C-AD24-5610DD983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3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Evi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dence?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AED8CDD-700D-43C6-88A8-CDF1A724FE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42E5E-2B81-48B5-92CA-0494FC267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3220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D5BCC-07E7-4F1C-8FD1-2FBA327FB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Interest on the Debt Is Taxable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1964B-E8F2-451E-B225-525799E29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237DE9B-89DD-9F48-959E-0ED253FD3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20738244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A89E9-33C7-6D45-9894-4A71FCCC4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Key: Stabilization of Relative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CCFE5-C5C3-3841-A35D-D71B9A6D1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Stabilization of relative debt might forestall the consequences of chronic deficits.</a:t>
            </a:r>
          </a:p>
          <a:p>
            <a:r>
              <a:rPr lang="en-US" dirty="0"/>
              <a:t>Problem: The US federal debt is in no way stable.</a:t>
            </a:r>
          </a:p>
          <a:p>
            <a:r>
              <a:rPr lang="en-US" dirty="0"/>
              <a:t>W/o stability, interest rates might rise, causing crowding out of:</a:t>
            </a:r>
          </a:p>
          <a:p>
            <a:pPr lvl="1"/>
            <a:r>
              <a:rPr lang="en-US" dirty="0"/>
              <a:t>policy priorities</a:t>
            </a:r>
          </a:p>
          <a:p>
            <a:pPr lvl="1"/>
            <a:r>
              <a:rPr lang="en-US" dirty="0"/>
              <a:t>domestic investment</a:t>
            </a:r>
          </a:p>
          <a:p>
            <a:r>
              <a:rPr lang="en-US" dirty="0"/>
              <a:t>Budget surpluses are not necessary, but budget control is.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DAB76-4E67-9D48-8CA6-CE54DB58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006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68A22-92D6-4FCF-9B98-A03A7E4CC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46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ew and Possibly Catastrophic Cost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7F28D-BEA6-45CA-90FB-9A72B1B0E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International investors can still lose if the exchange rate of the dollar falls. </a:t>
            </a:r>
          </a:p>
          <a:p>
            <a:r>
              <a:rPr lang="en-US" dirty="0"/>
              <a:t>Remember, foreign holdings of public debt are 30 percent of the total.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E53CE-D569-4804-A8A2-70BFA4C92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29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B5AF6-52E9-4A03-A70C-11C11371D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y Do Foreign Investors Buy US Treasuries?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09AED-1629-4712-BA99-E990B5B22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Market for Treasuries is the deepest, most liquid capital market in the world.</a:t>
            </a:r>
          </a:p>
          <a:p>
            <a:r>
              <a:rPr lang="en-US" dirty="0"/>
              <a:t>The US economy has a history of political and economic stability.</a:t>
            </a:r>
          </a:p>
          <a:p>
            <a:r>
              <a:rPr lang="en-US" dirty="0"/>
              <a:t>The dollar is the largest international reserve currency.</a:t>
            </a:r>
          </a:p>
          <a:p>
            <a:pPr lvl="1"/>
            <a:r>
              <a:rPr lang="en-US" dirty="0"/>
              <a:t>Most trade transactions (</a:t>
            </a:r>
            <a:r>
              <a:rPr lang="en-US" i="1" dirty="0"/>
              <a:t>e.g.</a:t>
            </a:r>
            <a:r>
              <a:rPr lang="en-US" dirty="0"/>
              <a:t>, oil) are quoted in dollars.</a:t>
            </a:r>
          </a:p>
          <a:p>
            <a:pPr lvl="1"/>
            <a:r>
              <a:rPr lang="en-US" dirty="0"/>
              <a:t>With some exceptions, foreign citizens borrow in dollars.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DAE5F-4177-4847-A763-056464C91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71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11DCA-AB04-4E1E-A2F4-F372FE846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Fisc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 Crisis, or a Run on the Dollar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F0E5D-F7AF-45E0-BE45-69BD020EB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5100" dirty="0"/>
              <a:t>With an exploding relative debt, what happens if foreigners lose confidence in the stability of the dollar?</a:t>
            </a:r>
          </a:p>
          <a:p>
            <a:r>
              <a:rPr lang="en-US" sz="5100" dirty="0"/>
              <a:t>CBO (</a:t>
            </a:r>
            <a:r>
              <a:rPr lang="en-US" sz="5100" i="1" dirty="0"/>
              <a:t>Federal Debt:  A Primer</a:t>
            </a:r>
            <a:r>
              <a:rPr lang="en-US" sz="5100" dirty="0"/>
              <a:t>, March 2020):</a:t>
            </a:r>
          </a:p>
          <a:p>
            <a:pPr marL="457200" lvl="1" indent="0">
              <a:lnSpc>
                <a:spcPct val="170000"/>
              </a:lnSpc>
              <a:buNone/>
            </a:pPr>
            <a:r>
              <a:rPr lang="en-US" sz="4200" dirty="0">
                <a:solidFill>
                  <a:schemeClr val="tx1"/>
                </a:solidFill>
              </a:rPr>
              <a:t>because the United States currently benefits from the dollar’s position as the world’s reserve currency and  because the federal government borrows in dollars,  a financial crisis—similar to those that befell Argentina, Greece, or Ireland—is less likely in the United States. </a:t>
            </a:r>
          </a:p>
          <a:p>
            <a:pPr marL="457200" indent="0">
              <a:lnSpc>
                <a:spcPct val="170000"/>
              </a:lnSpc>
              <a:buNone/>
            </a:pPr>
            <a:r>
              <a:rPr lang="en-US" sz="4200" b="0" dirty="0">
                <a:solidFill>
                  <a:schemeClr val="tx1"/>
                </a:solidFill>
              </a:rPr>
              <a:t>Although no one can predict whether or when a fiscal crisis might occur or how it would unfold, the risk is almost certainly increased by high and rising federal debt.</a:t>
            </a:r>
          </a:p>
          <a:p>
            <a:pPr>
              <a:lnSpc>
                <a:spcPct val="150000"/>
              </a:lnSpc>
            </a:pPr>
            <a:r>
              <a:rPr lang="en-US" sz="5100" dirty="0"/>
              <a:t>Crises of confidence, in addition to being unpredictable, happen very quickly.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950B8-0B9D-44A2-A86E-A5ACEBA18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58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E2F2F-BA5D-FD4B-AB3B-196B93CC7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a Fiscal Crisis?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1736C-E386-0846-A36F-9042AA0D1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6029"/>
            <a:ext cx="10515600" cy="47441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Increased perception of risk in government debt.</a:t>
            </a:r>
          </a:p>
          <a:p>
            <a:r>
              <a:rPr lang="en-US" dirty="0"/>
              <a:t>Potential manifestations:</a:t>
            </a:r>
          </a:p>
          <a:p>
            <a:pPr lvl="1"/>
            <a:r>
              <a:rPr lang="en-US" dirty="0"/>
              <a:t>Sudden major increase in interest rates</a:t>
            </a:r>
          </a:p>
          <a:p>
            <a:pPr lvl="1"/>
            <a:r>
              <a:rPr lang="en-US" dirty="0"/>
              <a:t>Plunging exchange rates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Increased expectation of default</a:t>
            </a:r>
          </a:p>
          <a:p>
            <a:r>
              <a:rPr lang="en-US" dirty="0"/>
              <a:t>Potential results:</a:t>
            </a:r>
          </a:p>
          <a:p>
            <a:pPr lvl="1"/>
            <a:r>
              <a:rPr lang="en-US" dirty="0"/>
              <a:t>Dramatic budget reforms may be quickly necessary to stave off actual default.</a:t>
            </a:r>
          </a:p>
          <a:p>
            <a:pPr lvl="1"/>
            <a:r>
              <a:rPr lang="en-US" dirty="0"/>
              <a:t>Recession from declines in:</a:t>
            </a:r>
          </a:p>
          <a:p>
            <a:pPr lvl="2"/>
            <a:r>
              <a:rPr lang="en-US" dirty="0"/>
              <a:t>investment (interest rates) </a:t>
            </a:r>
          </a:p>
          <a:p>
            <a:pPr lvl="2"/>
            <a:r>
              <a:rPr lang="en-US" dirty="0"/>
              <a:t>consumption (interest rates)</a:t>
            </a:r>
          </a:p>
          <a:p>
            <a:pPr lvl="2"/>
            <a:r>
              <a:rPr lang="en-US" dirty="0"/>
              <a:t>Government spending</a:t>
            </a:r>
          </a:p>
          <a:p>
            <a:pPr lvl="1"/>
            <a:r>
              <a:rPr lang="en-US" dirty="0"/>
              <a:t>Higher interest bill on existing debt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8381F-96D1-B148-9BA1-1E5391902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54360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D9D72-298B-4895-B2DE-26494D0DB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176922"/>
            <a:ext cx="10515600" cy="16233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tom Line:  We Need to Worry about 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820EC-7A47-4FA9-8934-17D49D567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Interest rates will not stay this low forever.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fiscal crisis should be avoided at all costs.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Stabilizing relative debt would substantially reduce the possibility of a crisis.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good news is we might be able to stabilize relative debt without a primary surplus.</a:t>
            </a:r>
          </a:p>
          <a:p>
            <a:pPr marL="0" indent="0">
              <a:buNone/>
            </a:pPr>
            <a:r>
              <a:rPr lang="en-US" dirty="0"/>
              <a:t>Now that the pandemic is over we must substantially reduce primary deficits.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93746-C873-412E-869B-1AB54559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47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4051C-0E05-A84B-9633-6279B6EDB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</a:t>
            </a:r>
            <a:r>
              <a:rPr lang="en-US" dirty="0"/>
              <a:t>tory: A Cautionary Tale of Interest Rates?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DF95A14-166A-4244-92C0-5DD1B0CBB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243685" y="1091298"/>
            <a:ext cx="7704629" cy="513892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242AC-90F2-D748-93F0-FBA428AEE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69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BE0E58-8CCA-B84D-8CF8-F9B1992F95B0}"/>
              </a:ext>
            </a:extLst>
          </p:cNvPr>
          <p:cNvGrpSpPr/>
          <p:nvPr/>
        </p:nvGrpSpPr>
        <p:grpSpPr>
          <a:xfrm>
            <a:off x="3431984" y="1550415"/>
            <a:ext cx="2264173" cy="983308"/>
            <a:chOff x="3321148" y="1688960"/>
            <a:chExt cx="2264173" cy="983308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E56078F5-78A9-7749-BA69-7D2FD0B0D653}"/>
                </a:ext>
              </a:extLst>
            </p:cNvPr>
            <p:cNvSpPr/>
            <p:nvPr/>
          </p:nvSpPr>
          <p:spPr>
            <a:xfrm rot="19667951">
              <a:off x="4139517" y="2419903"/>
              <a:ext cx="1445804" cy="252365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EA776A4-BC01-C945-B7E6-788D99EF183B}"/>
                </a:ext>
              </a:extLst>
            </p:cNvPr>
            <p:cNvSpPr txBox="1"/>
            <p:nvPr/>
          </p:nvSpPr>
          <p:spPr>
            <a:xfrm>
              <a:off x="3321148" y="1688960"/>
              <a:ext cx="17246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What happened</a:t>
              </a:r>
            </a:p>
            <a:p>
              <a:r>
                <a:rPr lang="en-US" b="1" dirty="0"/>
                <a:t>here?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627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r>
              <a:rPr lang="en-US" dirty="0"/>
              <a:t>We can have a verbal Q&amp;A once the material has been presented.</a:t>
            </a:r>
          </a:p>
          <a:p>
            <a:r>
              <a:rPr lang="en-US" dirty="0"/>
              <a:t>Slides will be available from the NEED website tomorrow (https://needelegation.org/delivered_presentations.php)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11273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9CA9D-3DEB-2C48-AAD2-105EA61EC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Payments and Interest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A580F-BA6C-BE4F-8397-D830C3F9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70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FA0C5FF-5BF7-FA4A-AE6F-F59F64B4D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5"/>
            <a:ext cx="10058400" cy="5029201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155B149-60D8-884D-BFEB-403CF2803AD9}"/>
              </a:ext>
            </a:extLst>
          </p:cNvPr>
          <p:cNvSpPr/>
          <p:nvPr/>
        </p:nvSpPr>
        <p:spPr>
          <a:xfrm>
            <a:off x="3408218" y="1974574"/>
            <a:ext cx="3525078" cy="214685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9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C7392-11B3-4FE3-9824-1D9C3DE2E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2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Risi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ng Interest Expenses?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26DA4-5F01-406A-A25C-7A6EFDB79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71</a:t>
            </a:fld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8F08B2A-2B30-D145-8FD9-34E2624E05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219253068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50382-BF52-4F2F-B629-32F2A048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4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Ver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y Large Deficits!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94118-F0D2-4B60-AD1D-24BD4FC92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72</a:t>
            </a:fld>
            <a:endParaRPr lang="en-GB" dirty="0"/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D6F4E6BF-221C-4776-A105-DDF83B64E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1" y="1393510"/>
            <a:ext cx="5610095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79FF6732-E56C-45AB-88C2-3AF152482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93510"/>
            <a:ext cx="5610095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B3E503-735B-F14E-8A98-99B655CD6AC8}"/>
              </a:ext>
            </a:extLst>
          </p:cNvPr>
          <p:cNvSpPr txBox="1"/>
          <p:nvPr/>
        </p:nvSpPr>
        <p:spPr>
          <a:xfrm>
            <a:off x="6268131" y="6456851"/>
            <a:ext cx="5437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>
                <a:hlinkClick r:id="rId4"/>
              </a:rPr>
              <a:t>https://www.crfb.org/blogs/budget-projections-debt-will-exceed-size-economy-yea</a:t>
            </a:r>
            <a:r>
              <a:rPr lang="en-US" sz="1200" u="sng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98908869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50382-BF52-4F2F-B629-32F2A048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70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 Do We Pay for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C7CFC-9044-4C62-B7C4-95BF60C2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9793"/>
            <a:ext cx="10515600" cy="4351338"/>
          </a:xfrm>
        </p:spPr>
        <p:txBody>
          <a:bodyPr/>
          <a:lstStyle/>
          <a:p>
            <a:r>
              <a:rPr lang="en-US" dirty="0"/>
              <a:t>Good News:  Treasury interest rates are nearly 0.</a:t>
            </a:r>
          </a:p>
          <a:p>
            <a:r>
              <a:rPr lang="en-US" dirty="0"/>
              <a:t>Bad News:  The long-term budget outlook was already a mess.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94118-F0D2-4B60-AD1D-24BD4FC92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73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606B2A-14C3-4D38-978E-51AE77749468}"/>
              </a:ext>
            </a:extLst>
          </p:cNvPr>
          <p:cNvSpPr txBox="1"/>
          <p:nvPr/>
        </p:nvSpPr>
        <p:spPr>
          <a:xfrm>
            <a:off x="7590839" y="6452424"/>
            <a:ext cx="7979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CBO, “The Budget and Economic Outlet:  2020-2030,” 1/2020</a:t>
            </a:r>
          </a:p>
        </p:txBody>
      </p:sp>
      <p:pic>
        <p:nvPicPr>
          <p:cNvPr id="11" name="Picture 10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51268CC9-9699-DE47-9843-D4F518B16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634" y="2218944"/>
            <a:ext cx="7341522" cy="40112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287E11-BC27-C044-BBE3-FBB93EC0CF3C}"/>
              </a:ext>
            </a:extLst>
          </p:cNvPr>
          <p:cNvSpPr txBox="1"/>
          <p:nvPr/>
        </p:nvSpPr>
        <p:spPr>
          <a:xfrm>
            <a:off x="1209053" y="3639810"/>
            <a:ext cx="977389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Don’t worry about the drought when the house is on fire!</a:t>
            </a:r>
          </a:p>
        </p:txBody>
      </p:sp>
    </p:spTree>
    <p:extLst>
      <p:ext uri="{BB962C8B-B14F-4D97-AF65-F5344CB8AC3E}">
        <p14:creationId xmlns:p14="http://schemas.microsoft.com/office/powerpoint/2010/main" val="278722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Has the Federal Debt Risen So Much?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74</a:t>
            </a:fld>
            <a:endParaRPr lang="en-GB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A4A67F9-1D57-4F48-88CA-FF0A80513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551" y="19957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03E017-EA55-8500-4018-7BEC17CA25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70000" y="1198244"/>
            <a:ext cx="9652000" cy="50129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13B40F-6C97-CDF0-3C3E-E7E769D34B3B}"/>
              </a:ext>
            </a:extLst>
          </p:cNvPr>
          <p:cNvSpPr/>
          <p:nvPr/>
        </p:nvSpPr>
        <p:spPr>
          <a:xfrm>
            <a:off x="8961799" y="1191741"/>
            <a:ext cx="2226233" cy="4468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A7ED1A-25E8-C0FA-94BE-A39FB80179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70000" y="1191741"/>
            <a:ext cx="9652000" cy="501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3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452E8-400F-B347-B5E6-C310E6374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Has the Federal Debt Risen So Much?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CAA1E-66C4-8B40-A8C1-7067A53C55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Expenditures:</a:t>
            </a:r>
          </a:p>
          <a:p>
            <a:pPr lvl="1"/>
            <a:r>
              <a:rPr lang="en-US" dirty="0"/>
              <a:t>Social Security</a:t>
            </a:r>
          </a:p>
          <a:p>
            <a:pPr lvl="1"/>
            <a:r>
              <a:rPr lang="en-US" dirty="0"/>
              <a:t>Health-care costs</a:t>
            </a:r>
          </a:p>
          <a:p>
            <a:pPr lvl="1"/>
            <a:r>
              <a:rPr lang="en-US" dirty="0"/>
              <a:t>Economic stimulus</a:t>
            </a:r>
          </a:p>
          <a:p>
            <a:pPr lvl="2"/>
            <a:r>
              <a:rPr lang="en-US" dirty="0"/>
              <a:t>In particular, during the Great Recession.</a:t>
            </a:r>
          </a:p>
          <a:p>
            <a:pPr lvl="1"/>
            <a:r>
              <a:rPr lang="en-US" dirty="0"/>
              <a:t>Military engagements overseas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B1E9B-53F1-1A48-BABE-DD67E00ECE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Revenues</a:t>
            </a:r>
          </a:p>
          <a:p>
            <a:pPr lvl="1"/>
            <a:r>
              <a:rPr lang="en-US" dirty="0"/>
              <a:t>Declining income tax revenues</a:t>
            </a:r>
          </a:p>
          <a:p>
            <a:pPr lvl="2"/>
            <a:r>
              <a:rPr lang="en-US" dirty="0"/>
              <a:t>Stagnant wages</a:t>
            </a:r>
          </a:p>
          <a:p>
            <a:pPr lvl="2"/>
            <a:r>
              <a:rPr lang="en-US" dirty="0"/>
              <a:t>Tax cuts</a:t>
            </a:r>
          </a:p>
          <a:p>
            <a:pPr lvl="1"/>
            <a:r>
              <a:rPr lang="en-US" dirty="0"/>
              <a:t>Social security </a:t>
            </a:r>
          </a:p>
          <a:p>
            <a:pPr lvl="2"/>
            <a:r>
              <a:rPr lang="en-US" dirty="0"/>
              <a:t>Declining revenues</a:t>
            </a:r>
          </a:p>
          <a:p>
            <a:pPr lvl="1"/>
            <a:r>
              <a:rPr lang="en-US" dirty="0"/>
              <a:t>Corporate income taxes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9D9963-6F68-F741-A7DD-83E52A77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91414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E3B3B-1CAD-4A44-8689-573E64D12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wth in Outlays Exceeds Revenue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649B227-C685-7A46-B932-A9006AA2F5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1940230"/>
            <a:ext cx="5181600" cy="3032413"/>
          </a:xfrm>
        </p:spPr>
      </p:pic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A1F0D32C-788A-0844-B375-24AFAC12E1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940230"/>
            <a:ext cx="5181600" cy="363952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2EC18B-6DFB-7F41-B16A-3E9FDE4A3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7599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67C47-BF5D-4067-9A7B-5D04DA90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tom-Line Takeaways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E52A2-9FB9-40DC-8E04-5C1904F18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325563"/>
            <a:ext cx="10515600" cy="4748905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3200" dirty="0"/>
              <a:t>Herb Stein, an expert on fiscal policy and the chairman of the Council of Economic Advisors under Richard Nixon, is famous for observing: </a:t>
            </a:r>
            <a:r>
              <a:rPr lang="en-US" sz="3200" dirty="0">
                <a:solidFill>
                  <a:srgbClr val="C00000"/>
                </a:solidFill>
              </a:rPr>
              <a:t>“If something cannot go on forever, it will stop.” </a:t>
            </a:r>
            <a:r>
              <a:rPr lang="en-US" sz="3200" dirty="0"/>
              <a:t>A rising and accelerating ratio of debt to GDP cannot go on forever.  </a:t>
            </a:r>
          </a:p>
          <a:p>
            <a:pPr>
              <a:spcAft>
                <a:spcPts val="1000"/>
              </a:spcAft>
            </a:pPr>
            <a:r>
              <a:rPr lang="en-US" sz="3200" dirty="0"/>
              <a:t>We have a choice largely between:</a:t>
            </a:r>
          </a:p>
          <a:p>
            <a:pPr marL="971550" lvl="1" indent="-514350">
              <a:spcAft>
                <a:spcPts val="1000"/>
              </a:spcAft>
              <a:buFont typeface="+mj-lt"/>
              <a:buAutoNum type="arabicPeriod"/>
            </a:pPr>
            <a:r>
              <a:rPr lang="en-US" sz="2800" dirty="0"/>
              <a:t>  Fiscal crisis.</a:t>
            </a:r>
          </a:p>
          <a:p>
            <a:pPr marL="971550" lvl="1" indent="-514350">
              <a:spcAft>
                <a:spcPts val="1000"/>
              </a:spcAft>
              <a:buFont typeface="+mj-lt"/>
              <a:buAutoNum type="arabicPeriod"/>
            </a:pPr>
            <a:r>
              <a:rPr lang="en-US" sz="2800" dirty="0"/>
              <a:t>  Reductions in the primary deficit.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446C8-2DE7-4880-BA38-787B2CD8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25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8B9C4-8F2C-46A9-A435-9B8CA936F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8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OK: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Relative Debt Cannot Grow Forever, But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EA6FC-E493-4E35-810B-1BDC84B4F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Does it matter at what level we stabilize relative debt?</a:t>
            </a:r>
          </a:p>
          <a:p>
            <a:pPr>
              <a:spcAft>
                <a:spcPts val="1000"/>
              </a:spcAft>
            </a:pPr>
            <a:r>
              <a:rPr lang="en-US" dirty="0"/>
              <a:t>Relative debt stops growing: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 when the growth of debt is less the growth in GDP (on average).</a:t>
            </a:r>
          </a:p>
          <a:p>
            <a:pPr>
              <a:spcAft>
                <a:spcPts val="1000"/>
              </a:spcAft>
            </a:pPr>
            <a:r>
              <a:rPr lang="en-US" dirty="0"/>
              <a:t>Arithmetic:  growth rate of the debt equals the interest rate plus the effect of the primary surplus or deficit.</a:t>
            </a:r>
          </a:p>
          <a:p>
            <a:pPr>
              <a:spcAft>
                <a:spcPts val="1000"/>
              </a:spcAft>
            </a:pPr>
            <a:r>
              <a:rPr lang="en-US" dirty="0"/>
              <a:t>The bigger the relative debt, the smaller the effect of the primary surplus or deficit.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0836A-97B8-49CB-9865-A680116E5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70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2EE5-A462-4B47-9A96-15FE65A62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729" y="0"/>
            <a:ext cx="10515600" cy="1325563"/>
          </a:xfrm>
        </p:spPr>
        <p:txBody>
          <a:bodyPr/>
          <a:lstStyle/>
          <a:p>
            <a:r>
              <a:rPr lang="en-US" sz="3800" dirty="0">
                <a:solidFill>
                  <a:schemeClr val="bg1"/>
                </a:solidFill>
              </a:rPr>
              <a:t>CBO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on the Possibility of a Fiscal Crisis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A3810-89F1-4C2F-89B1-7678132BE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Moreover, </a:t>
            </a:r>
          </a:p>
          <a:p>
            <a:pPr lvl="1"/>
            <a:r>
              <a:rPr lang="en-US" b="0" dirty="0"/>
              <a:t>because the United States currently benefits from the dollar’s position as the world’s reserve currency and </a:t>
            </a:r>
          </a:p>
          <a:p>
            <a:pPr lvl="1"/>
            <a:r>
              <a:rPr lang="en-US" b="0" dirty="0"/>
              <a:t>because the federal government borrows in dollars, </a:t>
            </a:r>
          </a:p>
          <a:p>
            <a:pPr lvl="1"/>
            <a:r>
              <a:rPr lang="en-US" b="0" dirty="0"/>
              <a:t>a financial crisis—similar to those that befell Argentina, Greece, or Ireland—is less likely in the United States. </a:t>
            </a:r>
          </a:p>
          <a:p>
            <a:r>
              <a:rPr lang="en-US" b="0" dirty="0"/>
              <a:t>Although no one can predict whether or when a fiscal crisis might occur or how it would unfold, the </a:t>
            </a:r>
            <a:r>
              <a:rPr lang="en-US" b="0" u="sng" dirty="0"/>
              <a:t>risk is almost certainly increased by high and rising debt.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F7D4A-A7BB-4878-A33C-C4DA401F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9C6F3D-6A73-F440-8D71-7C9DC351A911}"/>
              </a:ext>
            </a:extLst>
          </p:cNvPr>
          <p:cNvSpPr txBox="1"/>
          <p:nvPr/>
        </p:nvSpPr>
        <p:spPr>
          <a:xfrm>
            <a:off x="8229600" y="6456851"/>
            <a:ext cx="33364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CBO – Federal Debt: A Primer, March 2020</a:t>
            </a:r>
          </a:p>
        </p:txBody>
      </p:sp>
    </p:spTree>
    <p:extLst>
      <p:ext uri="{BB962C8B-B14F-4D97-AF65-F5344CB8AC3E}">
        <p14:creationId xmlns:p14="http://schemas.microsoft.com/office/powerpoint/2010/main" val="89746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US Federal Debt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1751" y="6302703"/>
            <a:ext cx="2743200" cy="365125"/>
          </a:xfrm>
        </p:spPr>
        <p:txBody>
          <a:bodyPr/>
          <a:lstStyle/>
          <a:p>
            <a:fld id="{D9F085D5-EC86-4F6A-B501-C1359CB39116}" type="slidenum">
              <a:rPr lang="en-US" smtClean="0"/>
              <a:t>8</a:t>
            </a:fld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FC1856-8C08-C940-AA35-DC1F9BA80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34" y="268162"/>
            <a:ext cx="3568700" cy="22733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8257F07-367A-E243-9A44-8EE1A2014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400" y="3686679"/>
            <a:ext cx="3530600" cy="22987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B89FE850-57BA-7948-8921-CBD1884B46E6}"/>
              </a:ext>
            </a:extLst>
          </p:cNvPr>
          <p:cNvSpPr txBox="1">
            <a:spLocks/>
          </p:cNvSpPr>
          <p:nvPr/>
        </p:nvSpPr>
        <p:spPr>
          <a:xfrm>
            <a:off x="1500351" y="4004003"/>
            <a:ext cx="9144000" cy="14821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Brian Peterson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LaGrange College</a:t>
            </a:r>
            <a:endParaRPr lang="en-US" sz="4400" dirty="0">
              <a:solidFill>
                <a:srgbClr val="7E29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2400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71D99-1A55-1D4C-9F7C-4F8AC0789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</a:t>
            </a:r>
            <a:r>
              <a:rPr lang="en-US" dirty="0"/>
              <a:t>er Countries Have Higher Debt Levels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C68BE9D-00FC-AF48-AA76-452933EA2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95400" y="1079320"/>
            <a:ext cx="10058400" cy="515090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6AC45-5C20-E246-817B-0F156ECC3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97113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91CD8-608E-D042-90B6-089D9FCE1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Exis</a:t>
            </a:r>
            <a:r>
              <a:rPr lang="en-US" dirty="0"/>
              <a:t>tential Threat: Coming Soon!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38F409-8BD8-2F4F-B143-65D94C98D1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9028" y="985583"/>
            <a:ext cx="6213723" cy="488683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715A0-41D8-824B-A6BD-C5A3C7AA4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84340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0ECB8-34D0-45D0-E066-967EF084D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the Debt Ceiling?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839C0-EBB2-AE10-B718-9491695C4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500"/>
              </a:spcAft>
            </a:pPr>
            <a:r>
              <a:rPr lang="en-US" dirty="0"/>
              <a:t>An amount of debt that the federal government can not exceed without congressional approval.</a:t>
            </a:r>
          </a:p>
          <a:p>
            <a:pPr>
              <a:spcAft>
                <a:spcPts val="1500"/>
              </a:spcAft>
            </a:pPr>
            <a:r>
              <a:rPr lang="en-US" dirty="0"/>
              <a:t>From the Constitution: only Congress can authorize the borrowing of money on credit of the United States </a:t>
            </a:r>
            <a:r>
              <a:rPr lang="en-US" sz="2000" b="0" dirty="0"/>
              <a:t>(Article I, Section 8)</a:t>
            </a:r>
            <a:r>
              <a:rPr lang="en-US" dirty="0"/>
              <a:t>.</a:t>
            </a:r>
          </a:p>
          <a:p>
            <a:r>
              <a:rPr lang="en-US" dirty="0"/>
              <a:t>During WWI, requests came so fast and furiously, that Congress put in place the Debt Ceiling.</a:t>
            </a:r>
          </a:p>
          <a:p>
            <a:pPr lvl="1">
              <a:spcAft>
                <a:spcPts val="1500"/>
              </a:spcAft>
            </a:pPr>
            <a:r>
              <a:rPr lang="en-US" dirty="0"/>
              <a:t>Approvals then occurred only periodically.</a:t>
            </a:r>
          </a:p>
          <a:p>
            <a:r>
              <a:rPr lang="en-US" dirty="0"/>
              <a:t>And it continues today.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F25E3D-C266-0789-D891-AA35EBC7B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95520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15A22-32A8-594A-B65F-89451C05C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750" y="3153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/>
              <a:t>hings to Know about the Debt Ceiling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40EB4-2AFB-FA49-92E6-9E5134B26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The debt limit has been </a:t>
            </a:r>
            <a:r>
              <a:rPr lang="en-US" b="0" i="0" u="sng" strike="noStrike" dirty="0">
                <a:solidFill>
                  <a:srgbClr val="101010"/>
                </a:solidFill>
                <a:effectLst/>
              </a:rPr>
              <a:t>raised continually</a:t>
            </a: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 for more than a century.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Raising the debt limit is not about new spending; </a:t>
            </a:r>
            <a:r>
              <a:rPr lang="en-US" b="0" i="0" u="sng" strike="noStrike" dirty="0">
                <a:solidFill>
                  <a:srgbClr val="101010"/>
                </a:solidFill>
                <a:effectLst/>
              </a:rPr>
              <a:t>it is about paying for previous choices</a:t>
            </a: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 policymakers legislated.</a:t>
            </a:r>
            <a:endParaRPr lang="en-US" b="0" dirty="0">
              <a:solidFill>
                <a:srgbClr val="101010"/>
              </a:solidFill>
            </a:endParaRP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Only </a:t>
            </a:r>
            <a:r>
              <a:rPr lang="en-US" b="0" i="0" u="sng" strike="noStrike" dirty="0">
                <a:solidFill>
                  <a:srgbClr val="101010"/>
                </a:solidFill>
                <a:effectLst/>
              </a:rPr>
              <a:t>one other advanced country—Denmark—has a separate debt limit rule</a:t>
            </a: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 like ours (but theirs isn’t binding).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Now that the debt hit the ceiling, the Treasury Department is using several </a:t>
            </a:r>
            <a:r>
              <a:rPr lang="en-US" b="0" i="0" u="sng" strike="noStrike" dirty="0">
                <a:solidFill>
                  <a:srgbClr val="101010"/>
                </a:solidFill>
                <a:effectLst/>
              </a:rPr>
              <a:t>extraordinary measures to postpone the day of reckoning</a:t>
            </a: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.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The </a:t>
            </a:r>
            <a:r>
              <a:rPr lang="en-US" b="0" i="0" u="sng" strike="noStrike" dirty="0">
                <a:solidFill>
                  <a:srgbClr val="101010"/>
                </a:solidFill>
                <a:effectLst/>
              </a:rPr>
              <a:t>economic consequences</a:t>
            </a: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 of a large-scale, intentional default are </a:t>
            </a:r>
            <a:r>
              <a:rPr lang="en-US" b="0" i="0" u="sng" strike="noStrike" dirty="0">
                <a:solidFill>
                  <a:srgbClr val="101010"/>
                </a:solidFill>
                <a:effectLst/>
              </a:rPr>
              <a:t>unknown</a:t>
            </a: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, but predictions range from </a:t>
            </a:r>
            <a:r>
              <a:rPr lang="en-US" b="0" i="0" u="sng" strike="noStrike" dirty="0">
                <a:solidFill>
                  <a:srgbClr val="101010"/>
                </a:solidFill>
                <a:effectLst/>
              </a:rPr>
              <a:t>bad to catastrophic</a:t>
            </a: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. 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C2A72-D715-044F-938D-3625180D8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73B67-8576-0B49-9315-8D00D05FE989}"/>
              </a:ext>
            </a:extLst>
          </p:cNvPr>
          <p:cNvSpPr txBox="1"/>
          <p:nvPr/>
        </p:nvSpPr>
        <p:spPr>
          <a:xfrm>
            <a:off x="5927834" y="6456851"/>
            <a:ext cx="56807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Souce</a:t>
            </a:r>
            <a:r>
              <a:rPr lang="en-US" sz="1200" dirty="0"/>
              <a:t>: https://</a:t>
            </a:r>
            <a:r>
              <a:rPr lang="en-US" sz="1200" dirty="0" err="1"/>
              <a:t>www.brookings.edu</a:t>
            </a:r>
            <a:r>
              <a:rPr lang="en-US" sz="1200" dirty="0"/>
              <a:t>/2023/01/19/7-things-to-know-about-the-debt-limit/</a:t>
            </a:r>
          </a:p>
        </p:txBody>
      </p:sp>
    </p:spTree>
    <p:extLst>
      <p:ext uri="{BB962C8B-B14F-4D97-AF65-F5344CB8AC3E}">
        <p14:creationId xmlns:p14="http://schemas.microsoft.com/office/powerpoint/2010/main" val="132032945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8E71D-7EC2-E90E-397A-79232C851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6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Cou</a:t>
            </a:r>
            <a:r>
              <a:rPr lang="en-US" dirty="0"/>
              <a:t>ntdown to Default</a:t>
            </a:r>
          </a:p>
        </p:txBody>
      </p:sp>
      <p:pic>
        <p:nvPicPr>
          <p:cNvPr id="6" name="Content Placeholder 5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177A1FD6-953C-C617-34C7-9A4F17254C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A8F99-F1C7-A01C-FDF7-FD7EABE4B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84</a:t>
            </a:fld>
            <a:endParaRPr lang="en-GB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141A369-5FA6-FA02-7E53-956E4916D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0168" y="4239490"/>
            <a:ext cx="1303977" cy="80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36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08E6A-4CF2-1026-E948-C72BDD124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Bad Could It Be?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B59B4-45EB-6FEE-ABF8-B557CC871F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307D3F-62E3-5A03-F54B-53145CAEE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21080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ECAD-DDC0-734F-B25A-68F6DEBDA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Les</a:t>
            </a:r>
            <a:r>
              <a:rPr lang="en-US" dirty="0"/>
              <a:t>sons from 1979 &amp; 2011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61B14-4FFA-FE4B-8974-FE71F545C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814" y="1325563"/>
            <a:ext cx="10515600" cy="4723889"/>
          </a:xfrm>
        </p:spPr>
        <p:txBody>
          <a:bodyPr>
            <a:normAutofit/>
          </a:bodyPr>
          <a:lstStyle/>
          <a:p>
            <a:r>
              <a:rPr lang="en-US" dirty="0"/>
              <a:t>Accidental partial default in 1979:</a:t>
            </a:r>
          </a:p>
          <a:p>
            <a:pPr lvl="1"/>
            <a:r>
              <a:rPr lang="en-US" dirty="0"/>
              <a:t>Increased borrowing costs by $40 Billion!</a:t>
            </a:r>
          </a:p>
          <a:p>
            <a:endParaRPr lang="en-US" dirty="0"/>
          </a:p>
          <a:p>
            <a:r>
              <a:rPr lang="en-US" dirty="0"/>
              <a:t>Government shutdown was very costly:</a:t>
            </a:r>
          </a:p>
          <a:p>
            <a:pPr lvl="1"/>
            <a:r>
              <a:rPr lang="en-US" dirty="0"/>
              <a:t>Stock markets plunged (17%).</a:t>
            </a:r>
          </a:p>
          <a:p>
            <a:pPr lvl="1"/>
            <a:r>
              <a:rPr lang="en-US" dirty="0"/>
              <a:t>Employment growth stuttered.</a:t>
            </a:r>
          </a:p>
          <a:p>
            <a:pPr lvl="1"/>
            <a:r>
              <a:rPr lang="en-US" dirty="0"/>
              <a:t>Treasuries – downgraded credit ratings.</a:t>
            </a:r>
          </a:p>
          <a:p>
            <a:pPr lvl="1"/>
            <a:r>
              <a:rPr lang="en-US" dirty="0"/>
              <a:t>Borrowing costs rose.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0166D-9F21-7F46-9D43-567766107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16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113FC-7C0D-4A83-3944-EE00287FF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6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 Estimate of the Potential Damage: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63641-3956-7C97-1AE4-BF4CC06A1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9279577" cy="3416906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000"/>
              </a:spcAft>
            </a:pPr>
            <a:r>
              <a:rPr lang="en-US" sz="3200" dirty="0"/>
              <a:t>Moody’s Analytics had predicted that a </a:t>
            </a:r>
          </a:p>
          <a:p>
            <a:pPr lvl="1">
              <a:spcAft>
                <a:spcPts val="1000"/>
              </a:spcAft>
            </a:pPr>
            <a:r>
              <a:rPr lang="en-US" sz="2800" dirty="0"/>
              <a:t>Short breach (few days)</a:t>
            </a:r>
          </a:p>
          <a:p>
            <a:pPr lvl="2">
              <a:spcAft>
                <a:spcPts val="1000"/>
              </a:spcAft>
            </a:pPr>
            <a:r>
              <a:rPr lang="en-US" sz="2800" dirty="0"/>
              <a:t>TARP moment</a:t>
            </a:r>
          </a:p>
          <a:p>
            <a:pPr lvl="1">
              <a:spcAft>
                <a:spcPts val="1000"/>
              </a:spcAft>
            </a:pPr>
            <a:r>
              <a:rPr lang="en-US" sz="2800" dirty="0"/>
              <a:t>prolonged breach (through the summer)could</a:t>
            </a:r>
          </a:p>
          <a:p>
            <a:pPr lvl="2">
              <a:spcAft>
                <a:spcPts val="1000"/>
              </a:spcAft>
            </a:pPr>
            <a:r>
              <a:rPr lang="en-US" sz="2800" dirty="0"/>
              <a:t>Cost up to 7 million jobs,</a:t>
            </a:r>
          </a:p>
          <a:p>
            <a:pPr lvl="2">
              <a:spcAft>
                <a:spcPts val="1000"/>
              </a:spcAft>
            </a:pPr>
            <a:r>
              <a:rPr lang="en-US" sz="2800" dirty="0"/>
              <a:t>Drive unemployment up to 8%, and,</a:t>
            </a:r>
          </a:p>
          <a:p>
            <a:pPr lvl="2">
              <a:spcAft>
                <a:spcPts val="1000"/>
              </a:spcAft>
            </a:pPr>
            <a:r>
              <a:rPr lang="en-US" sz="2800" dirty="0"/>
              <a:t>Wipe out $10 trillion in household wealth.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9DC7A-0862-AC0A-5303-691F9C2FB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92350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4B4AF-18A6-4E07-884C-E28AF144B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Tak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eways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D7FB6-7126-4F2C-A772-FCD989AD0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Some combination of spending cuts and tax increases must be enacted.</a:t>
            </a:r>
          </a:p>
          <a:p>
            <a:pPr>
              <a:spcAft>
                <a:spcPts val="1000"/>
              </a:spcAft>
            </a:pPr>
            <a:r>
              <a:rPr lang="en-US" dirty="0"/>
              <a:t>The particular combination of spending cuts and revenue increases is a political question.</a:t>
            </a:r>
          </a:p>
          <a:p>
            <a:pPr>
              <a:spcAft>
                <a:spcPts val="1000"/>
              </a:spcAft>
            </a:pPr>
            <a:r>
              <a:rPr lang="en-US" dirty="0"/>
              <a:t>But high debt levels should not deter: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Productive infrastructure investment.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Fiscal responses to crises.  </a:t>
            </a:r>
          </a:p>
          <a:p>
            <a:r>
              <a:rPr lang="en-US" dirty="0"/>
              <a:t>Given the fiscal challenges of an aging population and climate change, it is better to do this sooner rather than later.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D384E-035D-4303-A6B3-256D99B13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00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284BA-27DF-784F-983C-2BDB403E1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/>
              <a:t>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26BCB-8562-2B46-AC4C-BEE83CC10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/>
          <a:lstStyle/>
          <a:p>
            <a:r>
              <a:rPr lang="en-US" b="0" dirty="0"/>
              <a:t>Question is not </a:t>
            </a:r>
            <a:r>
              <a:rPr lang="en-US" i="1" dirty="0"/>
              <a:t>WHETHER</a:t>
            </a:r>
            <a:r>
              <a:rPr lang="en-US" b="0" dirty="0"/>
              <a:t> the US will have to act…</a:t>
            </a:r>
          </a:p>
          <a:p>
            <a:pPr marL="0" indent="0">
              <a:buNone/>
            </a:pPr>
            <a:r>
              <a:rPr lang="en-US" b="0" dirty="0"/>
              <a:t>							but </a:t>
            </a:r>
            <a:r>
              <a:rPr lang="en-US" i="1" dirty="0"/>
              <a:t>WHEN</a:t>
            </a:r>
            <a:r>
              <a:rPr lang="en-US" b="0" dirty="0"/>
              <a:t>.</a:t>
            </a:r>
          </a:p>
          <a:p>
            <a:endParaRPr lang="en-US" b="0" dirty="0"/>
          </a:p>
          <a:p>
            <a:r>
              <a:rPr lang="en-US" b="0" dirty="0"/>
              <a:t>Some combination of the following </a:t>
            </a:r>
            <a:r>
              <a:rPr lang="en-US" i="1" dirty="0"/>
              <a:t>WILL</a:t>
            </a:r>
            <a:r>
              <a:rPr lang="en-US" b="0" dirty="0"/>
              <a:t> be necessary:</a:t>
            </a:r>
          </a:p>
          <a:p>
            <a:pPr lvl="1"/>
            <a:r>
              <a:rPr lang="en-US" sz="2800" b="1" dirty="0"/>
              <a:t>Raising taxes</a:t>
            </a:r>
          </a:p>
          <a:p>
            <a:pPr lvl="1"/>
            <a:r>
              <a:rPr lang="en-US" sz="2800" b="1" dirty="0"/>
              <a:t>Cutting spending</a:t>
            </a:r>
          </a:p>
          <a:p>
            <a:pPr lvl="1"/>
            <a:r>
              <a:rPr lang="en-US" sz="2800" b="1" dirty="0"/>
              <a:t>Reining in health-care costs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C3808-4FD9-6C4A-9227-467F06862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89</a:t>
            </a:fld>
            <a:endParaRPr lang="en-GB"/>
          </a:p>
        </p:txBody>
      </p:sp>
      <p:pic>
        <p:nvPicPr>
          <p:cNvPr id="6" name="Picture 5" descr="A picture containing scissors, pair, tool, bicycle&#10;&#10;Description automatically generated">
            <a:extLst>
              <a:ext uri="{FF2B5EF4-FFF2-40B4-BE49-F238E27FC236}">
                <a16:creationId xmlns:a16="http://schemas.microsoft.com/office/drawing/2014/main" id="{B88C7C02-6DC6-AB4C-883D-D09BF4726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903" y="4091021"/>
            <a:ext cx="2902897" cy="230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38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E2E22-A54C-8749-8B66-1F6A5D34B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Does the US Govt. Budget Look Like?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DB3FD-6BBC-D04C-8BBD-ECD9059F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29FE31-6082-DD4E-988F-7C0A182A5C5B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730375"/>
          <a:ext cx="105156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686">
                  <a:extLst>
                    <a:ext uri="{9D8B030D-6E8A-4147-A177-3AD203B41FA5}">
                      <a16:colId xmlns:a16="http://schemas.microsoft.com/office/drawing/2014/main" val="1340818955"/>
                    </a:ext>
                  </a:extLst>
                </a:gridCol>
                <a:gridCol w="2177143">
                  <a:extLst>
                    <a:ext uri="{9D8B030D-6E8A-4147-A177-3AD203B41FA5}">
                      <a16:colId xmlns:a16="http://schemas.microsoft.com/office/drawing/2014/main" val="1608040808"/>
                    </a:ext>
                  </a:extLst>
                </a:gridCol>
                <a:gridCol w="1103085">
                  <a:extLst>
                    <a:ext uri="{9D8B030D-6E8A-4147-A177-3AD203B41FA5}">
                      <a16:colId xmlns:a16="http://schemas.microsoft.com/office/drawing/2014/main" val="1525291220"/>
                    </a:ext>
                  </a:extLst>
                </a:gridCol>
                <a:gridCol w="2530566">
                  <a:extLst>
                    <a:ext uri="{9D8B030D-6E8A-4147-A177-3AD203B41FA5}">
                      <a16:colId xmlns:a16="http://schemas.microsoft.com/office/drawing/2014/main" val="59487195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044408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Outlays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016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Income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$2,632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Mandatory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$4,135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346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Payroll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$1,483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Discretionary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$1,662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293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Corporate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68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$356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67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18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$4,896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$6,271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30751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731C253-BAC7-E34E-A86A-67088D2BE8C7}"/>
              </a:ext>
            </a:extLst>
          </p:cNvPr>
          <p:cNvSpPr txBox="1"/>
          <p:nvPr/>
        </p:nvSpPr>
        <p:spPr>
          <a:xfrm>
            <a:off x="3593678" y="971620"/>
            <a:ext cx="6025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2022 Budget Summary (in billions)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9F6DB5-7ACB-C649-ACAA-C5BE8B1DB750}"/>
              </a:ext>
            </a:extLst>
          </p:cNvPr>
          <p:cNvSpPr txBox="1"/>
          <p:nvPr/>
        </p:nvSpPr>
        <p:spPr>
          <a:xfrm>
            <a:off x="3704887" y="5609194"/>
            <a:ext cx="5016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Budget Deficit: $1,375 Billion</a:t>
            </a:r>
          </a:p>
        </p:txBody>
      </p:sp>
      <p:sp>
        <p:nvSpPr>
          <p:cNvPr id="3" name="Oval 2"/>
          <p:cNvSpPr/>
          <p:nvPr/>
        </p:nvSpPr>
        <p:spPr>
          <a:xfrm>
            <a:off x="3913111" y="4604888"/>
            <a:ext cx="2145345" cy="100430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473848" y="4604889"/>
            <a:ext cx="2282647" cy="10043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BFB99F-996A-2744-8CB9-3453F485E7B3}"/>
              </a:ext>
            </a:extLst>
          </p:cNvPr>
          <p:cNvSpPr/>
          <p:nvPr/>
        </p:nvSpPr>
        <p:spPr>
          <a:xfrm>
            <a:off x="6162508" y="5357495"/>
            <a:ext cx="2282647" cy="10043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3D7269-48A0-6445-8337-3B0AB62613FA}"/>
              </a:ext>
            </a:extLst>
          </p:cNvPr>
          <p:cNvSpPr txBox="1"/>
          <p:nvPr/>
        </p:nvSpPr>
        <p:spPr>
          <a:xfrm>
            <a:off x="8028709" y="6479657"/>
            <a:ext cx="3476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www.cbo.gov</a:t>
            </a:r>
            <a:r>
              <a:rPr lang="en-US" sz="1200" dirty="0"/>
              <a:t>/data/budget-economic-data#2</a:t>
            </a:r>
          </a:p>
        </p:txBody>
      </p:sp>
    </p:spTree>
    <p:extLst>
      <p:ext uri="{BB962C8B-B14F-4D97-AF65-F5344CB8AC3E}">
        <p14:creationId xmlns:p14="http://schemas.microsoft.com/office/powerpoint/2010/main" val="291609196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CA7EE-4743-A345-BEF2-7F91773C5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Are</a:t>
            </a:r>
            <a:r>
              <a:rPr lang="en-US" dirty="0"/>
              <a:t> There Reasons to Wait?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1132F-2A67-D54B-943A-BEFA62A0F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little evidence of:</a:t>
            </a:r>
          </a:p>
          <a:p>
            <a:pPr lvl="1"/>
            <a:r>
              <a:rPr lang="en-US" dirty="0"/>
              <a:t>Crowding out</a:t>
            </a:r>
          </a:p>
          <a:p>
            <a:pPr lvl="1"/>
            <a:r>
              <a:rPr lang="en-US" dirty="0"/>
              <a:t>Inflationary impact</a:t>
            </a:r>
          </a:p>
          <a:p>
            <a:r>
              <a:rPr lang="en-US" dirty="0"/>
              <a:t>Uncertainty about the future</a:t>
            </a:r>
          </a:p>
          <a:p>
            <a:pPr lvl="1"/>
            <a:r>
              <a:rPr lang="en-US" dirty="0"/>
              <a:t>Economic growth might render action today unnecessary.</a:t>
            </a:r>
          </a:p>
          <a:p>
            <a:r>
              <a:rPr lang="en-US" dirty="0"/>
              <a:t>There are a great many investments to be made by the govt.</a:t>
            </a:r>
          </a:p>
          <a:p>
            <a:pPr lvl="1"/>
            <a:r>
              <a:rPr lang="en-US" dirty="0"/>
              <a:t>Infrastructure</a:t>
            </a:r>
          </a:p>
          <a:p>
            <a:pPr lvl="1"/>
            <a:r>
              <a:rPr lang="en-US" dirty="0"/>
              <a:t>Education </a:t>
            </a:r>
          </a:p>
          <a:p>
            <a:pPr lvl="1"/>
            <a:r>
              <a:rPr lang="en-US" dirty="0"/>
              <a:t>Much, much more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3FF27-8D39-A949-A008-EFFECA5B4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08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9A9CF-925E-2847-B22E-BE22A0906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Are the Primary Drivers Going Forward?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9022ACCB-6447-B94C-94AB-ABED3F4C71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565" y="1510145"/>
            <a:ext cx="10912870" cy="44597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96FA5-64B4-F64D-8BFA-D036290E9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04586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73711C-F9F1-1A43-95E9-368403F8B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92</a:t>
            </a:fld>
            <a:endParaRPr lang="en-GB"/>
          </a:p>
        </p:txBody>
      </p:sp>
      <p:pic>
        <p:nvPicPr>
          <p:cNvPr id="4" name="Picture 3" descr="A screenshot of a map&#10;&#10;Description automatically generated">
            <a:extLst>
              <a:ext uri="{FF2B5EF4-FFF2-40B4-BE49-F238E27FC236}">
                <a16:creationId xmlns:a16="http://schemas.microsoft.com/office/drawing/2014/main" id="{7D3A3877-5814-2D40-BEE6-C4A6E656F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017" y="262649"/>
            <a:ext cx="8148460" cy="596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1081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CAF0A-9058-2042-A147-826FD61F4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re Are Other (Bad/Costly)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21240-C6A3-AA42-8BCC-EBDB2BA19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repression</a:t>
            </a:r>
          </a:p>
          <a:p>
            <a:pPr lvl="1"/>
            <a:r>
              <a:rPr lang="en-US" dirty="0"/>
              <a:t>Using regulation to force down interest rates.</a:t>
            </a:r>
          </a:p>
          <a:p>
            <a:r>
              <a:rPr lang="en-US" dirty="0"/>
              <a:t>Paying the interest by printing money.</a:t>
            </a:r>
          </a:p>
          <a:p>
            <a:pPr lvl="1"/>
            <a:r>
              <a:rPr lang="en-US" dirty="0"/>
              <a:t>Risks inflation, hyper or otherwise.</a:t>
            </a:r>
          </a:p>
          <a:p>
            <a:r>
              <a:rPr lang="en-US" dirty="0"/>
              <a:t>Or defaulting on the debt.</a:t>
            </a:r>
          </a:p>
          <a:p>
            <a:pPr lvl="1"/>
            <a:r>
              <a:rPr lang="en-US" dirty="0"/>
              <a:t>This will forever raise the cost of government borrowing.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8D692-44D2-4140-94A2-0F57DABFE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45081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4DD89-9A57-8544-BDD5-C28963B6D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mmary: The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409B4-A77C-2B4C-8D41-B8F8DF439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jury is out (sort of) on the debt.</a:t>
            </a:r>
          </a:p>
          <a:p>
            <a:pPr>
              <a:spcAft>
                <a:spcPts val="1000"/>
              </a:spcAft>
            </a:pPr>
            <a:r>
              <a:rPr lang="en-US" dirty="0"/>
              <a:t>Conventional wisdom is being challenged: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Previously: inflationary and crowd out private investment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New assertion: these things don’t matter for a country that can borrow in its own currency.</a:t>
            </a:r>
          </a:p>
          <a:p>
            <a:pPr>
              <a:spcAft>
                <a:spcPts val="1000"/>
              </a:spcAft>
            </a:pPr>
            <a:r>
              <a:rPr lang="en-US" dirty="0"/>
              <a:t>Upshot?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This is a policy choice. 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cautious approach is to rein in the debt.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cautious approach may lead to slower economic growth.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4D635-518C-FC47-8102-E02AECC0B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09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CED7A-93C0-D049-8AB0-1DC8CF7D5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mmary: Address the Debt?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5C450-FF37-0B4E-B4F8-AE4EA318BD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31405"/>
            <a:ext cx="5181600" cy="4189162"/>
          </a:xfrm>
        </p:spPr>
        <p:txBody>
          <a:bodyPr/>
          <a:lstStyle/>
          <a:p>
            <a:r>
              <a:rPr lang="en-US" dirty="0"/>
              <a:t>Risks:</a:t>
            </a:r>
          </a:p>
          <a:p>
            <a:pPr lvl="1"/>
            <a:r>
              <a:rPr lang="en-US" dirty="0"/>
              <a:t>Inflation</a:t>
            </a:r>
          </a:p>
          <a:p>
            <a:pPr lvl="1"/>
            <a:r>
              <a:rPr lang="en-US" dirty="0"/>
              <a:t>Slower economic growth</a:t>
            </a:r>
          </a:p>
          <a:p>
            <a:pPr lvl="2"/>
            <a:r>
              <a:rPr lang="en-US" dirty="0"/>
              <a:t>Higher interest rates</a:t>
            </a:r>
          </a:p>
          <a:p>
            <a:pPr lvl="2"/>
            <a:r>
              <a:rPr lang="en-US" dirty="0"/>
              <a:t>Crowding out</a:t>
            </a:r>
          </a:p>
          <a:p>
            <a:pPr lvl="1"/>
            <a:r>
              <a:rPr lang="en-US" dirty="0"/>
              <a:t>Default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4BC720-5550-6F42-A0F8-D798AC791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2732" y="850052"/>
            <a:ext cx="5839386" cy="4189162"/>
          </a:xfrm>
        </p:spPr>
        <p:txBody>
          <a:bodyPr/>
          <a:lstStyle/>
          <a:p>
            <a:r>
              <a:rPr lang="en-US" dirty="0"/>
              <a:t>Reasons to wait:</a:t>
            </a:r>
          </a:p>
          <a:p>
            <a:pPr lvl="1">
              <a:spcAft>
                <a:spcPts val="500"/>
              </a:spcAft>
            </a:pPr>
            <a:r>
              <a:rPr lang="en-US" dirty="0"/>
              <a:t>Interest rates are very low</a:t>
            </a:r>
          </a:p>
          <a:p>
            <a:pPr lvl="1">
              <a:spcAft>
                <a:spcPts val="500"/>
              </a:spcAft>
            </a:pPr>
            <a:r>
              <a:rPr lang="en-US" dirty="0"/>
              <a:t>Lots of important investments to make</a:t>
            </a:r>
          </a:p>
          <a:p>
            <a:pPr lvl="1"/>
            <a:r>
              <a:rPr lang="en-US" dirty="0"/>
              <a:t>Economic growth may take care of 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B0FE2-6ABD-DD40-8FD9-142015F3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23449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67C47-BF5D-4067-9A7B-5D04DA90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tom-Line Takeaways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E52A2-9FB9-40DC-8E04-5C1904F18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Relative debt must be stabilized, so it is imperative to reduce primary deficits after the virus has been defeated.</a:t>
            </a:r>
          </a:p>
          <a:p>
            <a:pPr>
              <a:spcAft>
                <a:spcPts val="1000"/>
              </a:spcAft>
            </a:pPr>
            <a:r>
              <a:rPr lang="en-US" dirty="0"/>
              <a:t>Given the fiscal challenges of an aging population and climate change, it is better to do this sooner rather than later.</a:t>
            </a:r>
          </a:p>
          <a:p>
            <a:pPr>
              <a:spcAft>
                <a:spcPts val="1000"/>
              </a:spcAft>
            </a:pPr>
            <a:r>
              <a:rPr lang="en-US" dirty="0"/>
              <a:t>But high debt levels should not deter: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Productive infrastructure investment.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Fiscal responses to crises:  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“When the house is on fire, you don’t worry about being in a drought; you just put it out.”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446C8-2DE7-4880-BA38-787B2CD8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97511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8C680-6DD3-7AE1-AB48-A2794F966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FB6E8-BE4F-630E-B897-6671EFA68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Nex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Week: Trade and Tariffs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FA9F0A-F318-C283-1289-839F55CDC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990600"/>
            <a:ext cx="7848600" cy="54269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9EECD3-823E-267A-D6B4-00E432F648D7}"/>
              </a:ext>
            </a:extLst>
          </p:cNvPr>
          <p:cNvSpPr txBox="1"/>
          <p:nvPr/>
        </p:nvSpPr>
        <p:spPr>
          <a:xfrm>
            <a:off x="228600" y="5682734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CNBC.com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74495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Brian Peterson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bpeters2@lagrange.edu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 err="1">
                <a:hlinkClick r:id="rId4"/>
              </a:rPr>
              <a:t>info@</a:t>
            </a:r>
            <a:r>
              <a:rPr lang="en-US" dirty="0" err="1"/>
              <a:t>NEEDEcon</a:t>
            </a:r>
            <a:r>
              <a:rPr lang="en-US" dirty="0" err="1">
                <a:hlinkClick r:id="rId5"/>
              </a:rPr>
              <a:t>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6"/>
              </a:rPr>
              <a:t>www.NEEDEcon.org/testimonials.php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>
                <a:hlinkClick r:id="rId7"/>
              </a:rPr>
              <a:t>www.NEEDEcon.org/friend.php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366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F839BAF6C9B74CAAD7A00C6E6CEA6A" ma:contentTypeVersion="18" ma:contentTypeDescription="Create a new document." ma:contentTypeScope="" ma:versionID="29a6abff49fc7576ecf334dd676f1e48">
  <xsd:schema xmlns:xsd="http://www.w3.org/2001/XMLSchema" xmlns:xs="http://www.w3.org/2001/XMLSchema" xmlns:p="http://schemas.microsoft.com/office/2006/metadata/properties" xmlns:ns3="4b6dd2c9-a4de-4ac0-a1d3-1108f1bbc396" xmlns:ns4="c5a4a6ff-f148-4924-b947-f9ad70cef189" targetNamespace="http://schemas.microsoft.com/office/2006/metadata/properties" ma:root="true" ma:fieldsID="cd57e360ec90506f024691f91e25b53e" ns3:_="" ns4:_="">
    <xsd:import namespace="4b6dd2c9-a4de-4ac0-a1d3-1108f1bbc396"/>
    <xsd:import namespace="c5a4a6ff-f148-4924-b947-f9ad70cef18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6dd2c9-a4de-4ac0-a1d3-1108f1bbc3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a4a6ff-f148-4924-b947-f9ad70cef18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b6dd2c9-a4de-4ac0-a1d3-1108f1bbc396" xsi:nil="true"/>
  </documentManagement>
</p:properties>
</file>

<file path=customXml/itemProps1.xml><?xml version="1.0" encoding="utf-8"?>
<ds:datastoreItem xmlns:ds="http://schemas.openxmlformats.org/officeDocument/2006/customXml" ds:itemID="{C1457C20-795D-44FB-A000-8FFF61D69B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6dd2c9-a4de-4ac0-a1d3-1108f1bbc396"/>
    <ds:schemaRef ds:uri="c5a4a6ff-f148-4924-b947-f9ad70cef1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650E69E-EEE6-446C-9221-CFEA75B9FB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026D8A-C1B4-49B5-99EB-2FD9C9A05CB9}">
  <ds:schemaRefs>
    <ds:schemaRef ds:uri="http://schemas.openxmlformats.org/package/2006/metadata/core-properties"/>
    <ds:schemaRef ds:uri="4b6dd2c9-a4de-4ac0-a1d3-1108f1bbc396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c5a4a6ff-f148-4924-b947-f9ad70cef189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45214</TotalTime>
  <Words>4429</Words>
  <Application>Microsoft Macintosh PowerPoint</Application>
  <PresentationFormat>Widescreen</PresentationFormat>
  <Paragraphs>650</Paragraphs>
  <Slides>98</Slides>
  <Notes>5</Notes>
  <HiddenSlides>21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102" baseType="lpstr">
      <vt:lpstr>Arial</vt:lpstr>
      <vt:lpstr>Calibri</vt:lpstr>
      <vt:lpstr>Courier New</vt:lpstr>
      <vt:lpstr>Custom Design</vt:lpstr>
      <vt:lpstr>PowerPoint Presentation</vt:lpstr>
      <vt:lpstr>PowerPoint Presentation</vt:lpstr>
      <vt:lpstr> National Economic Education Delegation</vt:lpstr>
      <vt:lpstr>Who Are We?</vt:lpstr>
      <vt:lpstr> Course Outline</vt:lpstr>
      <vt:lpstr>Credits and Disclaimer</vt:lpstr>
      <vt:lpstr>Submitting Questions</vt:lpstr>
      <vt:lpstr>PowerPoint Presentation</vt:lpstr>
      <vt:lpstr>What Does the US Govt. Budget Look Like?</vt:lpstr>
      <vt:lpstr>A Future of Deficits</vt:lpstr>
      <vt:lpstr>Of Debt, Deficits, and Surpluses</vt:lpstr>
      <vt:lpstr>Debt vs. Deficit</vt:lpstr>
      <vt:lpstr> How Does the US Government Borrow?</vt:lpstr>
      <vt:lpstr> A Breakdown of Total Federal Debt</vt:lpstr>
      <vt:lpstr>Not All Debt Is Created Equal </vt:lpstr>
      <vt:lpstr>Two Measures of the Debt</vt:lpstr>
      <vt:lpstr>Trends in US Debt Over Time</vt:lpstr>
      <vt:lpstr>Who Holds US Debt?</vt:lpstr>
      <vt:lpstr>PowerPoint Presentation</vt:lpstr>
      <vt:lpstr> CBO:  Budget Analysts in Chief</vt:lpstr>
      <vt:lpstr>The All-Important Relative Debt</vt:lpstr>
      <vt:lpstr>Two Measures of the Debt</vt:lpstr>
      <vt:lpstr>Two Measures of RELATIVE Debt</vt:lpstr>
      <vt:lpstr>Relative Debt and Deficit</vt:lpstr>
      <vt:lpstr> Summary: Who Holds US Public Debt?</vt:lpstr>
      <vt:lpstr>Key Points About US Relative Debt</vt:lpstr>
      <vt:lpstr>The Post-WWII Fall in Relative Debt</vt:lpstr>
      <vt:lpstr> Debt Dynamics</vt:lpstr>
      <vt:lpstr>Two Measures of the Deficit</vt:lpstr>
      <vt:lpstr>Rising Debt Levels Due to a Future of Deficits</vt:lpstr>
      <vt:lpstr> Deficits and Recessions</vt:lpstr>
      <vt:lpstr>How to Think About the Debt</vt:lpstr>
      <vt:lpstr>Perspectives on Increased Debt</vt:lpstr>
      <vt:lpstr>Not All Borrowing Is Bad!</vt:lpstr>
      <vt:lpstr>Spending to Grow Much Faster Than Revenue</vt:lpstr>
      <vt:lpstr>Interest Will Grow as a Share of the Deficit</vt:lpstr>
      <vt:lpstr>Is The Debt a Problem Today? (Pre-COVID 19)</vt:lpstr>
      <vt:lpstr> Interest Rates Are Historically Low</vt:lpstr>
      <vt:lpstr>So, Why Worry About it?</vt:lpstr>
      <vt:lpstr>So, Why Worry About It?</vt:lpstr>
      <vt:lpstr>Growth in Relative Debt</vt:lpstr>
      <vt:lpstr>Economists’ Views on the Debt Evolve</vt:lpstr>
      <vt:lpstr>Traditional View: A Non-Issue</vt:lpstr>
      <vt:lpstr>Reagan’s Experiment in Supply-Side Economics</vt:lpstr>
      <vt:lpstr>Traditional View: Four True Costs</vt:lpstr>
      <vt:lpstr>Traditional View: Cost 1</vt:lpstr>
      <vt:lpstr>The International Appetite for US Treasuries</vt:lpstr>
      <vt:lpstr>2005:  The International Dimension to Debt</vt:lpstr>
      <vt:lpstr>General Agreement Among Economists</vt:lpstr>
      <vt:lpstr>Trade and Investment Flows Balance Out</vt:lpstr>
      <vt:lpstr>Costs 1–2: The Dog That Didn’t Bark</vt:lpstr>
      <vt:lpstr>Traditional View: Cost 3</vt:lpstr>
      <vt:lpstr>Cost 3: No Primary Surplus Since 2007!</vt:lpstr>
      <vt:lpstr>Cost 4: Anybody See Any Inflation?</vt:lpstr>
      <vt:lpstr>Maybe Debt Isn’t a Problem After All: MMT</vt:lpstr>
      <vt:lpstr>MMT’s Free Lunch</vt:lpstr>
      <vt:lpstr>A More Reasonable, But Still Optimistic View</vt:lpstr>
      <vt:lpstr>AEA Presidential Address, January 2019 </vt:lpstr>
      <vt:lpstr>What the Traditional View Got Wrong</vt:lpstr>
      <vt:lpstr>An Almost Free Lunch</vt:lpstr>
      <vt:lpstr> Evidence?</vt:lpstr>
      <vt:lpstr>But Interest on the Debt Is Taxable</vt:lpstr>
      <vt:lpstr>The Key: Stabilization of Relative Debt</vt:lpstr>
      <vt:lpstr>A New and Possibly Catastrophic Cost</vt:lpstr>
      <vt:lpstr>Why Do Foreign Investors Buy US Treasuries?</vt:lpstr>
      <vt:lpstr>Fiscal Crisis, or a Run on the Dollar</vt:lpstr>
      <vt:lpstr>What Is a Fiscal Crisis?</vt:lpstr>
      <vt:lpstr>Bottom Line:  We Need to Worry about  the Debt</vt:lpstr>
      <vt:lpstr>History: A Cautionary Tale of Interest Rates?</vt:lpstr>
      <vt:lpstr>Interest Payments and Interest Rates</vt:lpstr>
      <vt:lpstr>Rising Interest Expenses?</vt:lpstr>
      <vt:lpstr>Very Large Deficits!</vt:lpstr>
      <vt:lpstr>How Do We Pay for This?</vt:lpstr>
      <vt:lpstr>Why Has the Federal Debt Risen So Much?</vt:lpstr>
      <vt:lpstr>Why Has the Federal Debt Risen So Much?</vt:lpstr>
      <vt:lpstr>Growth in Outlays Exceeds Revenue</vt:lpstr>
      <vt:lpstr>Bottom-Line Takeaways</vt:lpstr>
      <vt:lpstr>OK: Relative Debt Cannot Grow Forever, But</vt:lpstr>
      <vt:lpstr>CBO on the Possibility of a Fiscal Crisis</vt:lpstr>
      <vt:lpstr>Other Countries Have Higher Debt Levels</vt:lpstr>
      <vt:lpstr>Existential Threat: Coming Soon!</vt:lpstr>
      <vt:lpstr>What is the Debt Ceiling?</vt:lpstr>
      <vt:lpstr>5 Things to Know about the Debt Ceiling</vt:lpstr>
      <vt:lpstr>Countdown to Default</vt:lpstr>
      <vt:lpstr>How Bad Could It Be?</vt:lpstr>
      <vt:lpstr>Lessons from 1979 &amp; 2011</vt:lpstr>
      <vt:lpstr>An Estimate of the Potential Damage:</vt:lpstr>
      <vt:lpstr>Takeways (Continued)</vt:lpstr>
      <vt:lpstr>Bottom Line</vt:lpstr>
      <vt:lpstr>Are There Reasons to Wait?</vt:lpstr>
      <vt:lpstr>What Are the Primary Drivers Going Forward?</vt:lpstr>
      <vt:lpstr>PowerPoint Presentation</vt:lpstr>
      <vt:lpstr> There Are Other (Bad/Costly) Solutions</vt:lpstr>
      <vt:lpstr> Summary: The Debt</vt:lpstr>
      <vt:lpstr> Summary: Address the Debt?</vt:lpstr>
      <vt:lpstr>Bottom-Line Takeaways</vt:lpstr>
      <vt:lpstr>Next Week: Trade and Tariffs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302</cp:revision>
  <cp:lastPrinted>2025-06-08T23:05:45Z</cp:lastPrinted>
  <dcterms:created xsi:type="dcterms:W3CDTF">2017-05-03T22:30:38Z</dcterms:created>
  <dcterms:modified xsi:type="dcterms:W3CDTF">2025-06-08T23:05:47Z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0x010100E1F839BAF6C9B74CAAD7A00C6E6CEA6A</vt:lpwstr>
  </property>
</Properties>
</file>