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0"/>
  </p:notesMasterIdLst>
  <p:sldIdLst>
    <p:sldId id="1026" r:id="rId2"/>
    <p:sldId id="4101" r:id="rId3"/>
    <p:sldId id="328" r:id="rId4"/>
    <p:sldId id="434" r:id="rId5"/>
    <p:sldId id="4538" r:id="rId6"/>
    <p:sldId id="1152" r:id="rId7"/>
    <p:sldId id="4182" r:id="rId8"/>
    <p:sldId id="4100" r:id="rId9"/>
    <p:sldId id="4513" r:id="rId10"/>
    <p:sldId id="4514" r:id="rId11"/>
    <p:sldId id="1114" r:id="rId12"/>
    <p:sldId id="4515" r:id="rId13"/>
    <p:sldId id="421" r:id="rId14"/>
    <p:sldId id="1147" r:id="rId15"/>
    <p:sldId id="1071" r:id="rId16"/>
    <p:sldId id="4516" r:id="rId17"/>
    <p:sldId id="4517" r:id="rId18"/>
    <p:sldId id="4518" r:id="rId19"/>
    <p:sldId id="337" r:id="rId20"/>
    <p:sldId id="1138" r:id="rId21"/>
    <p:sldId id="1263" r:id="rId22"/>
    <p:sldId id="4519" r:id="rId23"/>
    <p:sldId id="4520" r:id="rId24"/>
    <p:sldId id="4521" r:id="rId25"/>
    <p:sldId id="4522" r:id="rId26"/>
    <p:sldId id="1118" r:id="rId27"/>
    <p:sldId id="1283" r:id="rId28"/>
    <p:sldId id="1121" r:id="rId29"/>
    <p:sldId id="1120" r:id="rId30"/>
    <p:sldId id="4523" r:id="rId31"/>
    <p:sldId id="4524" r:id="rId32"/>
    <p:sldId id="1278" r:id="rId33"/>
    <p:sldId id="1068" r:id="rId34"/>
    <p:sldId id="1150" r:id="rId35"/>
    <p:sldId id="1056" r:id="rId36"/>
    <p:sldId id="1072" r:id="rId37"/>
    <p:sldId id="1045" r:id="rId38"/>
    <p:sldId id="4525" r:id="rId39"/>
    <p:sldId id="1057" r:id="rId40"/>
    <p:sldId id="1074" r:id="rId41"/>
    <p:sldId id="1151" r:id="rId42"/>
    <p:sldId id="1274" r:id="rId43"/>
    <p:sldId id="1122" r:id="rId44"/>
    <p:sldId id="1123" r:id="rId45"/>
    <p:sldId id="1285" r:id="rId46"/>
    <p:sldId id="1125" r:id="rId47"/>
    <p:sldId id="4526" r:id="rId48"/>
    <p:sldId id="1126" r:id="rId49"/>
    <p:sldId id="483" r:id="rId50"/>
    <p:sldId id="480" r:id="rId51"/>
    <p:sldId id="4527" r:id="rId52"/>
    <p:sldId id="1124" r:id="rId53"/>
    <p:sldId id="4528" r:id="rId54"/>
    <p:sldId id="4529" r:id="rId55"/>
    <p:sldId id="1288" r:id="rId56"/>
    <p:sldId id="1289" r:id="rId57"/>
    <p:sldId id="1133" r:id="rId58"/>
    <p:sldId id="1290" r:id="rId59"/>
    <p:sldId id="1291" r:id="rId60"/>
    <p:sldId id="1292" r:id="rId61"/>
    <p:sldId id="4530" r:id="rId62"/>
    <p:sldId id="4531" r:id="rId63"/>
    <p:sldId id="1275" r:id="rId64"/>
    <p:sldId id="1293" r:id="rId65"/>
    <p:sldId id="1294" r:id="rId66"/>
    <p:sldId id="1295" r:id="rId67"/>
    <p:sldId id="1281" r:id="rId68"/>
    <p:sldId id="1296" r:id="rId69"/>
    <p:sldId id="4532" r:id="rId70"/>
    <p:sldId id="4533" r:id="rId71"/>
    <p:sldId id="4534" r:id="rId72"/>
    <p:sldId id="4535" r:id="rId73"/>
    <p:sldId id="1277" r:id="rId74"/>
    <p:sldId id="4536" r:id="rId75"/>
    <p:sldId id="1062" r:id="rId76"/>
    <p:sldId id="1273" r:id="rId77"/>
    <p:sldId id="1297" r:id="rId78"/>
    <p:sldId id="1131" r:id="rId79"/>
    <p:sldId id="1145" r:id="rId80"/>
    <p:sldId id="1265" r:id="rId81"/>
    <p:sldId id="4506" r:id="rId82"/>
    <p:sldId id="4507" r:id="rId83"/>
    <p:sldId id="4508" r:id="rId84"/>
    <p:sldId id="4512" r:id="rId85"/>
    <p:sldId id="4509" r:id="rId86"/>
    <p:sldId id="4510" r:id="rId87"/>
    <p:sldId id="4511" r:id="rId88"/>
    <p:sldId id="1298" r:id="rId89"/>
    <p:sldId id="1075" r:id="rId90"/>
    <p:sldId id="352" r:id="rId91"/>
    <p:sldId id="354" r:id="rId92"/>
    <p:sldId id="357" r:id="rId93"/>
    <p:sldId id="1067" r:id="rId94"/>
    <p:sldId id="1060" r:id="rId95"/>
    <p:sldId id="1077" r:id="rId96"/>
    <p:sldId id="1146" r:id="rId97"/>
    <p:sldId id="4537" r:id="rId98"/>
    <p:sldId id="1027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6E96B-3FE9-4A19-ACA5-11A056AE0239}" v="78" dt="2023-06-07T14:33:03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4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_gdpshare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gd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ficit_gdpshare.p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DF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Scal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_rate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2GDP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bpeters2@lagrange.edu" TargetMode="External"/><Relationship Id="rId7" Type="http://schemas.openxmlformats.org/officeDocument/2006/relationships/hyperlink" Target="http://www.needecon.org/friend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con.org/testimonials.php" TargetMode="External"/><Relationship Id="rId5" Type="http://schemas.openxmlformats.org/officeDocument/2006/relationships/hyperlink" Target="mailto:info@needelegation.org" TargetMode="External"/><Relationship Id="rId4" Type="http://schemas.openxmlformats.org/officeDocument/2006/relationships/hyperlink" Target="mailto:info@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Oklahoma State University, 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7686040" cy="4351338"/>
          </a:xfrm>
        </p:spPr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all past deficits and surpluses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2689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11733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209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of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74552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7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450861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1975,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8DB9E-3E5F-40E3-BBE1-45A93710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5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144751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rose from 25% to 40%.</a:t>
            </a:r>
          </a:p>
          <a:p>
            <a:pPr lvl="1"/>
            <a:r>
              <a:rPr lang="en-US" dirty="0"/>
              <a:t>For the first time, relative debt rose during a non-recessionary peacetime.</a:t>
            </a:r>
          </a:p>
          <a:p>
            <a:pPr lvl="1"/>
            <a:r>
              <a:rPr lang="en-US" dirty="0"/>
              <a:t>Reignited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52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4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(5/24): 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(5/31): 	Healthcare Economics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(6/7):	Federal Debt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(6/14): 	Trade Deficits and Exchange Rates (Alan Deardorff, Univ. Michigan)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38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63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Higher interest causes greater relative debt which requires a bigger primary surplus to stabilize it.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99305-F8BD-546E-81D3-CFEFB634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2404" y="969857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9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93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</a:t>
            </a:r>
            <a:r>
              <a:rPr lang="en-US" dirty="0"/>
              <a:t>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220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38244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</a:t>
            </a:r>
            <a:r>
              <a:rPr lang="en-US" i="1" dirty="0"/>
              <a:t>e.g.</a:t>
            </a:r>
            <a:r>
              <a:rPr lang="en-US" dirty="0"/>
              <a:t>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Now that the pandemic is over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431984" y="1550415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408218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1925306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9890886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3E017-EA55-8500-4018-7BEC17CA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8244"/>
            <a:ext cx="9652000" cy="5012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13B40F-6C97-CDF0-3C3E-E7E769D34B3B}"/>
              </a:ext>
            </a:extLst>
          </p:cNvPr>
          <p:cNvSpPr/>
          <p:nvPr/>
        </p:nvSpPr>
        <p:spPr>
          <a:xfrm>
            <a:off x="8961799" y="1191741"/>
            <a:ext cx="2226233" cy="446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7ED1A-25E8-C0FA-94BE-A39FB801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1741"/>
            <a:ext cx="9652000" cy="50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434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ECB8-34D0-45D0-E066-967EF084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Debt Ceiling?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39C0-EBB2-AE10-B718-9491695C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An amount of debt that the federal government can not exceed without congressional approval.</a:t>
            </a:r>
          </a:p>
          <a:p>
            <a:pPr>
              <a:spcAft>
                <a:spcPts val="1500"/>
              </a:spcAft>
            </a:pPr>
            <a:r>
              <a:rPr lang="en-US" dirty="0"/>
              <a:t>From the Constitution: only Congress can authorize the borrowing of money on credit of the United States </a:t>
            </a:r>
            <a:r>
              <a:rPr lang="en-US" sz="2000" b="0" dirty="0"/>
              <a:t>(Article I, Section 8)</a:t>
            </a:r>
            <a:r>
              <a:rPr lang="en-US" dirty="0"/>
              <a:t>.</a:t>
            </a:r>
          </a:p>
          <a:p>
            <a:r>
              <a:rPr lang="en-US" dirty="0"/>
              <a:t>During WWI, requests came so fast and furiously, that Congress put in place the Debt Ceiling.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Approvals then occurred only periodically.</a:t>
            </a:r>
          </a:p>
          <a:p>
            <a:r>
              <a:rPr lang="en-US" dirty="0"/>
              <a:t>And it continues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E3D-C266-0789-D891-AA35EBC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55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policymakers legislated.</a:t>
            </a:r>
            <a:endParaRPr lang="en-US" b="0" dirty="0">
              <a:solidFill>
                <a:srgbClr val="101010"/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like ours (but theirs isn’t binding).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Now that the debt hit the ceiling, the Treasury Department is using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extraordinary measures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of a large-scale, intentional default are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unknown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13203294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6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E6A-4CF2-1026-E948-C72BDD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Could It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59B4-45EB-6FEE-ABF8-B557CC87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7D3F-62E3-5A03-F54B-53145CA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08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  <a:p>
            <a:endParaRPr lang="en-US" dirty="0"/>
          </a:p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9279577" cy="341690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Moody’s Analytics had predicted that a 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Short breach (few days)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TARP moment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prolonged breach (through the summer)could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Cost up to 7 million jobs,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Drive unemployment up to 8%, and,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Wipe out $10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235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028709" y="6479657"/>
            <a:ext cx="3476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/data/budget-economic-data#2</a:t>
            </a:r>
          </a:p>
        </p:txBody>
      </p:sp>
    </p:spTree>
    <p:extLst>
      <p:ext uri="{BB962C8B-B14F-4D97-AF65-F5344CB8AC3E}">
        <p14:creationId xmlns:p14="http://schemas.microsoft.com/office/powerpoint/2010/main" val="29160919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8C0-D909-4047-AF19-95730CF2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Deficits and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D946-3FC2-B44C-AA99-8C56D457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4F304-E443-75A5-68AB-C239915E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E08E19-CF6E-43A8-F21E-F039E8F3B396}"/>
              </a:ext>
            </a:extLst>
          </p:cNvPr>
          <p:cNvSpPr txBox="1"/>
          <p:nvPr/>
        </p:nvSpPr>
        <p:spPr>
          <a:xfrm>
            <a:off x="2437402" y="3753852"/>
            <a:ext cx="7317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Alan Deardorff, 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24160008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bpeters2@lagrange.edu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4"/>
              </a:rPr>
              <a:t>info@</a:t>
            </a:r>
            <a:r>
              <a:rPr lang="en-US" dirty="0" err="1"/>
              <a:t>NEEDEcon</a:t>
            </a:r>
            <a:r>
              <a:rPr lang="en-US" dirty="0" err="1">
                <a:hlinkClick r:id="rId5"/>
              </a:rPr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6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7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45047</TotalTime>
  <Words>4391</Words>
  <Application>Microsoft Macintosh PowerPoint</Application>
  <PresentationFormat>Widescreen</PresentationFormat>
  <Paragraphs>646</Paragraphs>
  <Slides>98</Slides>
  <Notes>4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Arial</vt:lpstr>
      <vt:lpstr>Calibri</vt:lpstr>
      <vt:lpstr>Courier New</vt:lpstr>
      <vt:lpstr>Custom Design</vt:lpstr>
      <vt:lpstr>PowerPoint Presentation</vt:lpstr>
      <vt:lpstr>PowerPoint Presentation</vt:lpstr>
      <vt:lpstr> National Economic Education Delegation</vt:lpstr>
      <vt:lpstr>Who Are We?</vt:lpstr>
      <vt:lpstr> Course Outline</vt:lpstr>
      <vt:lpstr>Credits and Disclaimer</vt:lpstr>
      <vt:lpstr>Submitting Questions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US Debt?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Deficits!</vt:lpstr>
      <vt:lpstr>How Do We Pay for This?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Existential Threat: Coming This June!</vt:lpstr>
      <vt:lpstr>What is the Debt Ceiling?</vt:lpstr>
      <vt:lpstr>5 Things to Know about the Debt Ceiling</vt:lpstr>
      <vt:lpstr>Countdown to Default</vt:lpstr>
      <vt:lpstr>How Bad Could It Be?</vt:lpstr>
      <vt:lpstr>Lessons from 1979 &amp; 2011</vt:lpstr>
      <vt:lpstr>An Estimate of the Potential Damage: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Trade Deficits and Exchange Rates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294</cp:revision>
  <dcterms:created xsi:type="dcterms:W3CDTF">2017-05-03T22:30:38Z</dcterms:created>
  <dcterms:modified xsi:type="dcterms:W3CDTF">2023-06-17T16:08:42Z</dcterms:modified>
</cp:coreProperties>
</file>