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6"/>
  </p:notesMasterIdLst>
  <p:sldIdLst>
    <p:sldId id="4306" r:id="rId2"/>
    <p:sldId id="4001" r:id="rId3"/>
    <p:sldId id="4311" r:id="rId4"/>
    <p:sldId id="4225" r:id="rId5"/>
    <p:sldId id="1069" r:id="rId6"/>
    <p:sldId id="4231" r:id="rId7"/>
    <p:sldId id="4312" r:id="rId8"/>
    <p:sldId id="4183" r:id="rId9"/>
    <p:sldId id="1282" r:id="rId10"/>
    <p:sldId id="1064" r:id="rId11"/>
    <p:sldId id="332" r:id="rId12"/>
    <p:sldId id="1271" r:id="rId13"/>
    <p:sldId id="4189" r:id="rId14"/>
    <p:sldId id="1266" r:id="rId15"/>
    <p:sldId id="4243" r:id="rId16"/>
    <p:sldId id="1150" r:id="rId17"/>
    <p:sldId id="1110" r:id="rId18"/>
    <p:sldId id="1311" r:id="rId19"/>
    <p:sldId id="4314" r:id="rId20"/>
    <p:sldId id="4313" r:id="rId21"/>
    <p:sldId id="1272" r:id="rId22"/>
    <p:sldId id="1073" r:id="rId23"/>
    <p:sldId id="1303" r:id="rId24"/>
    <p:sldId id="4184" r:id="rId25"/>
    <p:sldId id="266" r:id="rId26"/>
    <p:sldId id="267" r:id="rId27"/>
    <p:sldId id="268" r:id="rId28"/>
    <p:sldId id="269" r:id="rId29"/>
    <p:sldId id="4269" r:id="rId30"/>
    <p:sldId id="1308" r:id="rId31"/>
    <p:sldId id="263" r:id="rId32"/>
    <p:sldId id="1312" r:id="rId33"/>
    <p:sldId id="4315" r:id="rId34"/>
    <p:sldId id="354" r:id="rId35"/>
    <p:sldId id="1120" r:id="rId36"/>
    <p:sldId id="4261" r:id="rId37"/>
    <p:sldId id="4237" r:id="rId38"/>
    <p:sldId id="421" r:id="rId39"/>
    <p:sldId id="4194" r:id="rId40"/>
    <p:sldId id="1071" r:id="rId41"/>
    <p:sldId id="4187" r:id="rId42"/>
    <p:sldId id="4188" r:id="rId43"/>
    <p:sldId id="1268" r:id="rId44"/>
    <p:sldId id="1055" r:id="rId45"/>
    <p:sldId id="4241" r:id="rId46"/>
    <p:sldId id="4204" r:id="rId47"/>
    <p:sldId id="480" r:id="rId48"/>
    <p:sldId id="4238" r:id="rId49"/>
    <p:sldId id="4259" r:id="rId50"/>
    <p:sldId id="4192" r:id="rId51"/>
    <p:sldId id="4195" r:id="rId52"/>
    <p:sldId id="4258" r:id="rId53"/>
    <p:sldId id="4199" r:id="rId54"/>
    <p:sldId id="4197" r:id="rId55"/>
    <p:sldId id="4262" r:id="rId56"/>
    <p:sldId id="4203" r:id="rId57"/>
    <p:sldId id="4249" r:id="rId58"/>
    <p:sldId id="4248" r:id="rId59"/>
    <p:sldId id="4244" r:id="rId60"/>
    <p:sldId id="4230" r:id="rId61"/>
    <p:sldId id="4263" r:id="rId62"/>
    <p:sldId id="4256" r:id="rId63"/>
    <p:sldId id="4255" r:id="rId64"/>
    <p:sldId id="1265" r:id="rId65"/>
    <p:sldId id="1131" r:id="rId66"/>
    <p:sldId id="4200" r:id="rId67"/>
    <p:sldId id="1126" r:id="rId68"/>
    <p:sldId id="4207" r:id="rId69"/>
    <p:sldId id="4217" r:id="rId70"/>
    <p:sldId id="4266" r:id="rId71"/>
    <p:sldId id="4101" r:id="rId72"/>
    <p:sldId id="4125" r:id="rId73"/>
    <p:sldId id="4220" r:id="rId74"/>
    <p:sldId id="4221"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2" autoAdjust="0"/>
    <p:restoredTop sz="91408"/>
  </p:normalViewPr>
  <p:slideViewPr>
    <p:cSldViewPr snapToGrid="0" snapToObjects="1">
      <p:cViewPr varScale="1">
        <p:scale>
          <a:sx n="112" d="100"/>
          <a:sy n="112" d="100"/>
        </p:scale>
        <p:origin x="344" y="192"/>
      </p:cViewPr>
      <p:guideLst>
        <p:guide orient="horz" pos="2160"/>
        <p:guide pos="3840"/>
      </p:guideLst>
    </p:cSldViewPr>
  </p:slideViewPr>
  <p:notesTextViewPr>
    <p:cViewPr>
      <p:scale>
        <a:sx n="1" d="1"/>
        <a:sy n="1" d="1"/>
      </p:scale>
      <p:origin x="0" y="0"/>
    </p:cViewPr>
  </p:notesTextViewPr>
  <p:sorterViewPr>
    <p:cViewPr>
      <p:scale>
        <a:sx n="167" d="100"/>
        <a:sy n="16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Sheet1!$H$1</c:f>
              <c:strCache>
                <c:ptCount val="1"/>
                <c:pt idx="0">
                  <c:v>Defense</c:v>
                </c:pt>
              </c:strCache>
            </c:strRef>
          </c:tx>
          <c:spPr>
            <a:ln w="28575" cap="rnd">
              <a:solidFill>
                <a:srgbClr val="0432FF"/>
              </a:solidFill>
              <a:round/>
            </a:ln>
            <a:effectLst/>
          </c:spPr>
          <c:marker>
            <c:symbol val="none"/>
          </c:marker>
          <c:cat>
            <c:numRef>
              <c:f>Sheet1!$G$2:$G$71</c:f>
              <c:numCache>
                <c:formatCode>General</c:formatCode>
                <c:ptCount val="70"/>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pt idx="69">
                  <c:v>2031</c:v>
                </c:pt>
              </c:numCache>
            </c:numRef>
          </c:cat>
          <c:val>
            <c:numRef>
              <c:f>Sheet1!$H$2:$H$71</c:f>
              <c:numCache>
                <c:formatCode>#,##0.0</c:formatCode>
                <c:ptCount val="70"/>
                <c:pt idx="0">
                  <c:v>8.9730000000000008</c:v>
                </c:pt>
                <c:pt idx="1">
                  <c:v>8.6890000000000001</c:v>
                </c:pt>
                <c:pt idx="2">
                  <c:v>8.3179999999999996</c:v>
                </c:pt>
                <c:pt idx="3">
                  <c:v>7.1929999999999996</c:v>
                </c:pt>
                <c:pt idx="4">
                  <c:v>7.5590000000000002</c:v>
                </c:pt>
                <c:pt idx="5">
                  <c:v>8.6059999999999999</c:v>
                </c:pt>
                <c:pt idx="6">
                  <c:v>9.1530000000000005</c:v>
                </c:pt>
                <c:pt idx="7">
                  <c:v>8.4380000000000006</c:v>
                </c:pt>
                <c:pt idx="8">
                  <c:v>7.8259999999999996</c:v>
                </c:pt>
                <c:pt idx="9">
                  <c:v>7.0759999999999996</c:v>
                </c:pt>
                <c:pt idx="10">
                  <c:v>6.5229999999999997</c:v>
                </c:pt>
                <c:pt idx="11">
                  <c:v>5.6989999999999998</c:v>
                </c:pt>
                <c:pt idx="12">
                  <c:v>5.444</c:v>
                </c:pt>
                <c:pt idx="13">
                  <c:v>5.452</c:v>
                </c:pt>
                <c:pt idx="14">
                  <c:v>5.032</c:v>
                </c:pt>
                <c:pt idx="15">
                  <c:v>4.8170000000000002</c:v>
                </c:pt>
                <c:pt idx="16">
                  <c:v>4.6029999999999998</c:v>
                </c:pt>
                <c:pt idx="17">
                  <c:v>4.5519999999999996</c:v>
                </c:pt>
                <c:pt idx="18">
                  <c:v>4.8220000000000001</c:v>
                </c:pt>
                <c:pt idx="19">
                  <c:v>5.0419999999999998</c:v>
                </c:pt>
                <c:pt idx="20">
                  <c:v>5.6120000000000001</c:v>
                </c:pt>
                <c:pt idx="21">
                  <c:v>5.9359999999999999</c:v>
                </c:pt>
                <c:pt idx="22">
                  <c:v>5.774</c:v>
                </c:pt>
                <c:pt idx="23">
                  <c:v>5.9340000000000002</c:v>
                </c:pt>
                <c:pt idx="24">
                  <c:v>6.05</c:v>
                </c:pt>
                <c:pt idx="25">
                  <c:v>5.9260000000000002</c:v>
                </c:pt>
                <c:pt idx="26">
                  <c:v>5.6609999999999996</c:v>
                </c:pt>
                <c:pt idx="27">
                  <c:v>5.4729999999999999</c:v>
                </c:pt>
                <c:pt idx="28">
                  <c:v>5.0880000000000001</c:v>
                </c:pt>
                <c:pt idx="29">
                  <c:v>5.2469999999999999</c:v>
                </c:pt>
                <c:pt idx="30">
                  <c:v>4.7160000000000002</c:v>
                </c:pt>
                <c:pt idx="31">
                  <c:v>4.3159999999999998</c:v>
                </c:pt>
                <c:pt idx="32">
                  <c:v>3.9329999999999998</c:v>
                </c:pt>
                <c:pt idx="33">
                  <c:v>3.6179999999999999</c:v>
                </c:pt>
                <c:pt idx="34">
                  <c:v>3.3450000000000002</c:v>
                </c:pt>
                <c:pt idx="35">
                  <c:v>3.2149999999999999</c:v>
                </c:pt>
                <c:pt idx="36">
                  <c:v>3.0259999999999998</c:v>
                </c:pt>
                <c:pt idx="37">
                  <c:v>2.9060000000000001</c:v>
                </c:pt>
                <c:pt idx="38">
                  <c:v>2.915</c:v>
                </c:pt>
                <c:pt idx="39">
                  <c:v>2.9079999999999999</c:v>
                </c:pt>
                <c:pt idx="40">
                  <c:v>3.2210000000000001</c:v>
                </c:pt>
                <c:pt idx="41">
                  <c:v>3.589</c:v>
                </c:pt>
                <c:pt idx="42">
                  <c:v>3.7759999999999998</c:v>
                </c:pt>
                <c:pt idx="43">
                  <c:v>3.8460000000000001</c:v>
                </c:pt>
                <c:pt idx="44">
                  <c:v>3.8130000000000002</c:v>
                </c:pt>
                <c:pt idx="45">
                  <c:v>3.8340000000000001</c:v>
                </c:pt>
                <c:pt idx="46">
                  <c:v>4.1539999999999999</c:v>
                </c:pt>
                <c:pt idx="47">
                  <c:v>4.5510000000000002</c:v>
                </c:pt>
                <c:pt idx="48">
                  <c:v>4.6420000000000003</c:v>
                </c:pt>
                <c:pt idx="49">
                  <c:v>4.54</c:v>
                </c:pt>
                <c:pt idx="50">
                  <c:v>4.1760000000000002</c:v>
                </c:pt>
                <c:pt idx="51">
                  <c:v>3.7690000000000001</c:v>
                </c:pt>
                <c:pt idx="52">
                  <c:v>3.4409999999999998</c:v>
                </c:pt>
                <c:pt idx="53">
                  <c:v>3.222</c:v>
                </c:pt>
                <c:pt idx="54">
                  <c:v>3.1469999999999998</c:v>
                </c:pt>
                <c:pt idx="55">
                  <c:v>3.0550000000000002</c:v>
                </c:pt>
                <c:pt idx="56">
                  <c:v>3.0569999999999999</c:v>
                </c:pt>
                <c:pt idx="57">
                  <c:v>3.1869999999999998</c:v>
                </c:pt>
                <c:pt idx="58">
                  <c:v>3.398854032612332</c:v>
                </c:pt>
                <c:pt idx="59" formatCode="0.0">
                  <c:v>3.3410483545274325</c:v>
                </c:pt>
                <c:pt idx="60" formatCode="0.0">
                  <c:v>3.2447875464318425</c:v>
                </c:pt>
                <c:pt idx="61" formatCode="0.0">
                  <c:v>3.1472112772362975</c:v>
                </c:pt>
                <c:pt idx="62" formatCode="0.0">
                  <c:v>3.0522032604263365</c:v>
                </c:pt>
                <c:pt idx="63" formatCode="0.0">
                  <c:v>3.0057786820325987</c:v>
                </c:pt>
                <c:pt idx="64" formatCode="0.0">
                  <c:v>2.9518458059898873</c:v>
                </c:pt>
                <c:pt idx="65" formatCode="0.0">
                  <c:v>2.9122051018937043</c:v>
                </c:pt>
                <c:pt idx="66" formatCode="0.0">
                  <c:v>2.8972552775069076</c:v>
                </c:pt>
                <c:pt idx="67" formatCode="0.0">
                  <c:v>2.824524674661387</c:v>
                </c:pt>
                <c:pt idx="68" formatCode="0.0">
                  <c:v>2.8116662437913553</c:v>
                </c:pt>
                <c:pt idx="69" formatCode="0.0">
                  <c:v>2.7783704721695193</c:v>
                </c:pt>
              </c:numCache>
            </c:numRef>
          </c:val>
          <c:smooth val="0"/>
          <c:extLst>
            <c:ext xmlns:c16="http://schemas.microsoft.com/office/drawing/2014/chart" uri="{C3380CC4-5D6E-409C-BE32-E72D297353CC}">
              <c16:uniqueId val="{00000000-E51B-D24A-94C7-E1D0A5289631}"/>
            </c:ext>
          </c:extLst>
        </c:ser>
        <c:dLbls>
          <c:showLegendKey val="0"/>
          <c:showVal val="0"/>
          <c:showCatName val="0"/>
          <c:showSerName val="0"/>
          <c:showPercent val="0"/>
          <c:showBubbleSize val="0"/>
        </c:dLbls>
        <c:smooth val="0"/>
        <c:axId val="942614415"/>
        <c:axId val="942616095"/>
      </c:lineChart>
      <c:catAx>
        <c:axId val="94261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616095"/>
        <c:crosses val="autoZero"/>
        <c:auto val="1"/>
        <c:lblAlgn val="ctr"/>
        <c:lblOffset val="100"/>
        <c:tickLblSkip val="4"/>
        <c:noMultiLvlLbl val="0"/>
      </c:catAx>
      <c:valAx>
        <c:axId val="9426160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61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Total Public Debt: $30.4 tr, 4/30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6C-465D-AC3B-ABA8427303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6C-465D-AC3B-ABA84273030E}"/>
              </c:ext>
            </c:extLst>
          </c:dPt>
          <c:dLbls>
            <c:dLbl>
              <c:idx val="0"/>
              <c:tx>
                <c:rich>
                  <a:bodyPr/>
                  <a:lstStyle/>
                  <a:p>
                    <a:r>
                      <a:rPr lang="en-US"/>
                      <a:t>80%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A66C-465D-AC3B-ABA84273030E}"/>
                </c:ext>
              </c:extLst>
            </c:dLbl>
            <c:dLbl>
              <c:idx val="1"/>
              <c:tx>
                <c:rich>
                  <a:bodyPr/>
                  <a:lstStyle/>
                  <a:p>
                    <a:r>
                      <a:rPr lang="en-US"/>
                      <a:t>20%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A66C-465D-AC3B-ABA84273030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23847</c:v>
                </c:pt>
                <c:pt idx="1">
                  <c:v>6527</c:v>
                </c:pt>
              </c:numCache>
            </c:numRef>
          </c:val>
          <c:extLst>
            <c:ext xmlns:c15="http://schemas.microsoft.com/office/drawing/2012/chart" uri="{02D57815-91ED-43cb-92C2-25804820EDAC}">
              <c15:datalabelsRange>
                <c15:f>Sheet1!$F$7:$G$7</c15:f>
                <c15:dlblRangeCache>
                  <c:ptCount val="2"/>
                  <c:pt idx="0">
                    <c:v>79%</c:v>
                  </c:pt>
                  <c:pt idx="1">
                    <c:v>21%</c:v>
                  </c:pt>
                </c15:dlblRangeCache>
              </c15:datalabelsRange>
            </c:ext>
            <c:ext xmlns:c16="http://schemas.microsoft.com/office/drawing/2014/chart" uri="{C3380CC4-5D6E-409C-BE32-E72D297353CC}">
              <c16:uniqueId val="{00000004-A66C-465D-AC3B-ABA84273030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Publicly Held Debt:</a:t>
            </a:r>
            <a:r>
              <a:rPr lang="en-US" sz="2400" baseline="0"/>
              <a:t>  $23.8 tr, 4/30</a:t>
            </a:r>
            <a:endParaRPr lang="en-US" sz="2400"/>
          </a:p>
        </c:rich>
      </c:tx>
      <c:layout>
        <c:manualLayout>
          <c:xMode val="edge"/>
          <c:yMode val="edge"/>
          <c:x val="0.16483055621835149"/>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EB7A-41D2-9E5C-4176B68C8A68}"/>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EB7A-41D2-9E5C-4176B68C8A68}"/>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EB7A-41D2-9E5C-4176B68C8A68}"/>
              </c:ext>
            </c:extLst>
          </c:dPt>
          <c:dLbls>
            <c:dLbl>
              <c:idx val="0"/>
              <c:tx>
                <c:rich>
                  <a:bodyPr/>
                  <a:lstStyle/>
                  <a:p>
                    <a:r>
                      <a:rPr lang="en-US"/>
                      <a:t>40%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EB7A-41D2-9E5C-4176B68C8A68}"/>
                </c:ext>
              </c:extLst>
            </c:dLbl>
            <c:dLbl>
              <c:idx val="1"/>
              <c:tx>
                <c:rich>
                  <a:bodyPr/>
                  <a:lstStyle/>
                  <a:p>
                    <a:r>
                      <a:rPr lang="en-US"/>
                      <a:t>40%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EB7A-41D2-9E5C-4176B68C8A68}"/>
                </c:ext>
              </c:extLst>
            </c:dLbl>
            <c:dLbl>
              <c:idx val="2"/>
              <c:tx>
                <c:rich>
                  <a:bodyPr/>
                  <a:lstStyle/>
                  <a:p>
                    <a:r>
                      <a:rPr lang="en-US"/>
                      <a:t>20%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EB7A-41D2-9E5C-4176B68C8A6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10628</c:v>
                </c:pt>
                <c:pt idx="1">
                  <c:v>7455</c:v>
                </c:pt>
                <c:pt idx="2">
                  <c:v>5764</c:v>
                </c:pt>
              </c:numCache>
            </c:numRef>
          </c:val>
          <c:extLst>
            <c:ext xmlns:c15="http://schemas.microsoft.com/office/drawing/2012/chart" uri="{02D57815-91ED-43cb-92C2-25804820EDAC}">
              <c15:datalabelsRange>
                <c15:f>Sheet1!$G$10:$I$10</c15:f>
                <c15:dlblRangeCache>
                  <c:ptCount val="3"/>
                  <c:pt idx="0">
                    <c:v>40%</c:v>
                  </c:pt>
                  <c:pt idx="1">
                    <c:v>40%</c:v>
                  </c:pt>
                  <c:pt idx="2">
                    <c:v>20%</c:v>
                  </c:pt>
                </c15:dlblRangeCache>
              </c15:datalabelsRange>
            </c:ext>
            <c:ext xmlns:c16="http://schemas.microsoft.com/office/drawing/2014/chart" uri="{C3380CC4-5D6E-409C-BE32-E72D297353CC}">
              <c16:uniqueId val="{00000006-EB7A-41D2-9E5C-4176B68C8A6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48654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69</a:t>
            </a:fld>
            <a:endParaRPr lang="en-US"/>
          </a:p>
        </p:txBody>
      </p:sp>
    </p:spTree>
    <p:extLst>
      <p:ext uri="{BB962C8B-B14F-4D97-AF65-F5344CB8AC3E}">
        <p14:creationId xmlns:p14="http://schemas.microsoft.com/office/powerpoint/2010/main" val="338060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61561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3022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41041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76833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3/17 </a:t>
            </a:r>
            <a:r>
              <a:rPr lang="en-US" dirty="0" err="1"/>
              <a:t>phd</a:t>
            </a:r>
            <a:r>
              <a:rPr lang="en-US" dirty="0"/>
              <a:t> 23.8 </a:t>
            </a:r>
            <a:r>
              <a:rPr lang="en-US"/>
              <a:t>and total 30.3 Last </a:t>
            </a:r>
            <a:r>
              <a:rPr lang="en-US" dirty="0"/>
              <a:t>the total public debt exceeded $30 trillion. Federal reserve increased holding by over $1t last fiscal year, 40% of the deficit was financed by the Fed.  </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26179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debt held by the Fed is now 37%</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3690861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accent5">
                    <a:lumMod val="50000"/>
                  </a:schemeClr>
                </a:solidFill>
              </a:rPr>
              <a:t>Numerical example:  interest rate a 4%; GDP growth at 3%.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416335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Olivier Blanchard</a:t>
            </a:r>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8028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Jon/NEED%20Dropbox/Presentations/FederalDebt/Images/TotalDeficitsandSurpluse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debt2deficit.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types_nom.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types.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Users/Jon/NEED%20Dropbox/Presentations/FederalBudget/Images/Size_of_Govt.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holdings_shares.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file:////Users/Jon/NEED%20Dropbox/Presentations/FederalDebt/Charts/forown.pn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file:////Users/Jon/NEED%20Dropbox/Presentations/FederalBudget/Images/Interest2GDP.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file:////Users/Jon/NEED%20Dropbox/Presentations/FederalDebt/Images/Debt&amp;Interest.pn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file:////Users/Jon/NEED%20Dropbox/Presentations/FederalDebt/Images/IntlComp.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carolan@oakland.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deficit_history.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Minnesota</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A F</a:t>
            </a:r>
            <a:r>
              <a:rPr lang="en-US" dirty="0"/>
              <a:t>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pic>
        <p:nvPicPr>
          <p:cNvPr id="7" name="Picture 6" descr="A screenshot of a cell phone&#10;&#10;Description automatically generated">
            <a:extLst>
              <a:ext uri="{FF2B5EF4-FFF2-40B4-BE49-F238E27FC236}">
                <a16:creationId xmlns:a16="http://schemas.microsoft.com/office/drawing/2014/main" id="{ED7CB932-5300-DE42-B3D2-933261FE0B7A}"/>
              </a:ext>
            </a:extLst>
          </p:cNvPr>
          <p:cNvPicPr>
            <a:picLocks noChangeAspect="1"/>
          </p:cNvPicPr>
          <p:nvPr/>
        </p:nvPicPr>
        <p:blipFill>
          <a:blip r:embed="rId2" r:link="rId3"/>
          <a:stretch>
            <a:fillRect/>
          </a:stretch>
        </p:blipFill>
        <p:spPr>
          <a:xfrm>
            <a:off x="1752600" y="974064"/>
            <a:ext cx="8686800" cy="5142849"/>
          </a:xfrm>
          <a:prstGeom prst="rect">
            <a:avLst/>
          </a:prstGeom>
        </p:spPr>
      </p:pic>
    </p:spTree>
    <p:extLst>
      <p:ext uri="{BB962C8B-B14F-4D97-AF65-F5344CB8AC3E}">
        <p14:creationId xmlns:p14="http://schemas.microsoft.com/office/powerpoint/2010/main" val="22548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6" name="Picture 5" descr="A screenshot of a cell phone&#10;&#10;Description automatically generated">
            <a:extLst>
              <a:ext uri="{FF2B5EF4-FFF2-40B4-BE49-F238E27FC236}">
                <a16:creationId xmlns:a16="http://schemas.microsoft.com/office/drawing/2014/main" id="{C5761BE0-A703-D64F-A193-6BDE06841C01}"/>
              </a:ext>
            </a:extLst>
          </p:cNvPr>
          <p:cNvPicPr>
            <a:picLocks noChangeAspect="1"/>
          </p:cNvPicPr>
          <p:nvPr/>
        </p:nvPicPr>
        <p:blipFill>
          <a:blip r:embed="rId3" r:link="rId4"/>
          <a:stretch>
            <a:fillRect/>
          </a:stretch>
        </p:blipFill>
        <p:spPr>
          <a:xfrm>
            <a:off x="1066800" y="1201026"/>
            <a:ext cx="10058400" cy="5029200"/>
          </a:xfrm>
          <a:prstGeom prst="rect">
            <a:avLst/>
          </a:prstGeom>
        </p:spPr>
      </p:pic>
      <p:sp>
        <p:nvSpPr>
          <p:cNvPr id="3" name="TextBox 2">
            <a:extLst>
              <a:ext uri="{FF2B5EF4-FFF2-40B4-BE49-F238E27FC236}">
                <a16:creationId xmlns:a16="http://schemas.microsoft.com/office/drawing/2014/main" id="{0DD1A100-9D3E-0849-9964-548A02D5802D}"/>
              </a:ext>
            </a:extLst>
          </p:cNvPr>
          <p:cNvSpPr txBox="1"/>
          <p:nvPr/>
        </p:nvSpPr>
        <p:spPr>
          <a:xfrm>
            <a:off x="2752744" y="970193"/>
            <a:ext cx="6465103" cy="461665"/>
          </a:xfrm>
          <a:prstGeom prst="rect">
            <a:avLst/>
          </a:prstGeom>
          <a:noFill/>
        </p:spPr>
        <p:txBody>
          <a:bodyPr wrap="none" rtlCol="0">
            <a:spAutoFit/>
          </a:bodyPr>
          <a:lstStyle/>
          <a:p>
            <a:r>
              <a:rPr lang="en-US" sz="2400" b="1" dirty="0"/>
              <a:t>Debt = The Sum of All Past Deficits Less Surpluses</a:t>
            </a:r>
          </a:p>
        </p:txBody>
      </p:sp>
    </p:spTree>
    <p:extLst>
      <p:ext uri="{BB962C8B-B14F-4D97-AF65-F5344CB8AC3E}">
        <p14:creationId xmlns:p14="http://schemas.microsoft.com/office/powerpoint/2010/main" val="194100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the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12</a:t>
            </a:fld>
            <a:endParaRPr lang="en-GB"/>
          </a:p>
        </p:txBody>
      </p:sp>
      <p:pic>
        <p:nvPicPr>
          <p:cNvPr id="5" name="Picture 4">
            <a:extLst>
              <a:ext uri="{FF2B5EF4-FFF2-40B4-BE49-F238E27FC236}">
                <a16:creationId xmlns:a16="http://schemas.microsoft.com/office/drawing/2014/main" id="{08D03C59-03C8-B04B-94CD-91E3F2E9CE00}"/>
              </a:ext>
            </a:extLst>
          </p:cNvPr>
          <p:cNvPicPr>
            <a:picLocks noChangeAspect="1"/>
          </p:cNvPicPr>
          <p:nvPr/>
        </p:nvPicPr>
        <p:blipFill>
          <a:blip r:embed="rId2" r:link="rId3"/>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168841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Key </a:t>
            </a:r>
            <a:r>
              <a:rPr lang="en-US" dirty="0">
                <a:solidFill>
                  <a:schemeClr val="accent5">
                    <a:lumMod val="50000"/>
                  </a:schemeClr>
                </a:solidFill>
              </a:rPr>
              <a:t>Idea: </a:t>
            </a:r>
            <a:r>
              <a:rPr lang="en-US" i="1" dirty="0">
                <a:solidFill>
                  <a:schemeClr val="accent5">
                    <a:lumMod val="50000"/>
                  </a:schemeClr>
                </a:solidFill>
              </a:rPr>
              <a:t>Relative</a:t>
            </a:r>
            <a:r>
              <a:rPr lang="en-US" dirty="0">
                <a:solidFill>
                  <a:schemeClr val="accent5">
                    <a:lumMod val="50000"/>
                  </a:schemeClr>
                </a:solidFill>
              </a:rPr>
              <a:t> Debt</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a:t>Most analyses of debt focus on federal debt held by the public.</a:t>
            </a:r>
          </a:p>
          <a:p>
            <a:pPr lvl="1"/>
            <a:r>
              <a:rPr lang="en-US" dirty="0">
                <a:highlight>
                  <a:srgbClr val="00FFFF"/>
                </a:highlight>
              </a:rPr>
              <a:t>To the extent that debt and deficits have burdens these burdens depend on the size of the debt </a:t>
            </a:r>
            <a:r>
              <a:rPr lang="en-US" b="1" i="1" dirty="0">
                <a:highlight>
                  <a:srgbClr val="00FFFF"/>
                </a:highlight>
              </a:rPr>
              <a:t>relative</a:t>
            </a:r>
            <a:r>
              <a:rPr lang="en-US" dirty="0">
                <a:highlight>
                  <a:srgbClr val="00FFFF"/>
                </a:highlight>
              </a:rPr>
              <a:t> to the size of the economy (i.e. GDP)</a:t>
            </a:r>
          </a:p>
          <a:p>
            <a:r>
              <a:rPr lang="en-US" dirty="0"/>
              <a:t>Relative debt is a fraction: Debt/GDP; fractions fall if:</a:t>
            </a:r>
          </a:p>
          <a:p>
            <a:pPr lvl="1"/>
            <a:r>
              <a:rPr lang="en-US" dirty="0"/>
              <a:t>The </a:t>
            </a:r>
            <a:r>
              <a:rPr lang="en-US" b="1" i="1" dirty="0"/>
              <a:t>numerator</a:t>
            </a:r>
            <a:r>
              <a:rPr lang="en-US" dirty="0"/>
              <a:t> falls (budget surplus)</a:t>
            </a:r>
          </a:p>
          <a:p>
            <a:pPr lvl="1"/>
            <a:r>
              <a:rPr lang="en-US" dirty="0"/>
              <a:t>The </a:t>
            </a:r>
            <a:r>
              <a:rPr lang="en-US" b="1" i="1" dirty="0"/>
              <a:t>denominator</a:t>
            </a:r>
            <a:r>
              <a:rPr lang="en-US" dirty="0"/>
              <a:t> rises (nominal GDP growth)</a:t>
            </a:r>
          </a:p>
          <a:p>
            <a:pPr lvl="1"/>
            <a:r>
              <a:rPr lang="en-US" dirty="0"/>
              <a:t>The </a:t>
            </a:r>
            <a:r>
              <a:rPr lang="en-US" b="1" i="1" dirty="0"/>
              <a:t>denominator</a:t>
            </a:r>
            <a:r>
              <a:rPr lang="en-US" dirty="0"/>
              <a:t> </a:t>
            </a:r>
            <a:r>
              <a:rPr lang="en-US" dirty="0">
                <a:solidFill>
                  <a:srgbClr val="FF0000"/>
                </a:solidFill>
              </a:rPr>
              <a:t>grows</a:t>
            </a:r>
            <a:r>
              <a:rPr lang="en-US" dirty="0"/>
              <a:t> faster than the </a:t>
            </a:r>
            <a:r>
              <a:rPr lang="en-US" b="1" i="1" dirty="0"/>
              <a:t>numerator</a:t>
            </a:r>
          </a:p>
          <a:p>
            <a:r>
              <a:rPr lang="en-US" dirty="0"/>
              <a:t>Why just public debt?  Because it has to be “repaid” via “rolling over” and is subject to interest rate fluctuation</a:t>
            </a:r>
          </a:p>
          <a:p>
            <a:pPr marL="0"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5384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RELATIVE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14</a:t>
            </a:fld>
            <a:endParaRPr lang="en-GB"/>
          </a:p>
        </p:txBody>
      </p:sp>
      <p:pic>
        <p:nvPicPr>
          <p:cNvPr id="5" name="Picture 4" descr="A screenshot of a cell phone&#10;&#10;Description automatically generated">
            <a:extLst>
              <a:ext uri="{FF2B5EF4-FFF2-40B4-BE49-F238E27FC236}">
                <a16:creationId xmlns:a16="http://schemas.microsoft.com/office/drawing/2014/main" id="{08D03C59-03C8-B04B-94CD-91E3F2E9CE00}"/>
              </a:ext>
            </a:extLst>
          </p:cNvPr>
          <p:cNvPicPr>
            <a:picLocks noChangeAspect="1"/>
          </p:cNvPicPr>
          <p:nvPr/>
        </p:nvPicPr>
        <p:blipFill>
          <a:blip r:embed="rId2" r:link="rId3"/>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0163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a:bodyPr>
          <a:lstStyle/>
          <a:p>
            <a:r>
              <a:rPr lang="en-US" dirty="0">
                <a:highlight>
                  <a:srgbClr val="FFFF00"/>
                </a:highlight>
              </a:rPr>
              <a:t>Unexpected emergencies – we need $ now!</a:t>
            </a:r>
          </a:p>
          <a:p>
            <a:r>
              <a:rPr lang="en-US" dirty="0">
                <a:highlight>
                  <a:srgbClr val="FFFF00"/>
                </a:highlight>
              </a:rPr>
              <a:t>Use it for investment (not speculating, economic investment which creates value greater than the cost of capital – ROI&gt;WACC)</a:t>
            </a:r>
          </a:p>
          <a:p>
            <a:pPr lvl="1"/>
            <a:r>
              <a:rPr lang="en-US" dirty="0">
                <a:highlight>
                  <a:srgbClr val="FFFF00"/>
                </a:highlight>
              </a:rPr>
              <a:t>Education</a:t>
            </a:r>
          </a:p>
          <a:p>
            <a:pPr lvl="1"/>
            <a:r>
              <a:rPr lang="en-US" dirty="0">
                <a:highlight>
                  <a:srgbClr val="FFFF00"/>
                </a:highlight>
              </a:rPr>
              <a:t>Think: businesses – using it to grow!</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 we use it for / why need it?</a:t>
            </a:r>
          </a:p>
        </p:txBody>
      </p:sp>
      <p:sp>
        <p:nvSpPr>
          <p:cNvPr id="10" name="TextBox 9">
            <a:extLst>
              <a:ext uri="{FF2B5EF4-FFF2-40B4-BE49-F238E27FC236}">
                <a16:creationId xmlns:a16="http://schemas.microsoft.com/office/drawing/2014/main" id="{8F4BE8FD-44B2-ADAC-1EE4-625AC5A0DCBF}"/>
              </a:ext>
            </a:extLst>
          </p:cNvPr>
          <p:cNvSpPr txBox="1"/>
          <p:nvPr/>
        </p:nvSpPr>
        <p:spPr>
          <a:xfrm>
            <a:off x="2140527" y="1136522"/>
            <a:ext cx="6261847" cy="523220"/>
          </a:xfrm>
          <a:prstGeom prst="rect">
            <a:avLst/>
          </a:prstGeom>
          <a:noFill/>
          <a:ln w="34925">
            <a:solidFill>
              <a:srgbClr val="FFC000"/>
            </a:solidFill>
          </a:ln>
        </p:spPr>
        <p:txBody>
          <a:bodyPr wrap="square">
            <a:spAutoFit/>
          </a:bodyPr>
          <a:lstStyle/>
          <a:p>
            <a:r>
              <a:rPr lang="en-US" sz="2800" b="1" dirty="0">
                <a:solidFill>
                  <a:srgbClr val="0C4C88"/>
                </a:solidFill>
              </a:rPr>
              <a:t>Debt = negative savings</a:t>
            </a:r>
          </a:p>
        </p:txBody>
      </p:sp>
    </p:spTree>
    <p:extLst>
      <p:ext uri="{BB962C8B-B14F-4D97-AF65-F5344CB8AC3E}">
        <p14:creationId xmlns:p14="http://schemas.microsoft.com/office/powerpoint/2010/main" val="1582653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5350-7AF8-2440-AB21-587FC4848990}"/>
              </a:ext>
            </a:extLst>
          </p:cNvPr>
          <p:cNvSpPr>
            <a:spLocks noGrp="1"/>
          </p:cNvSpPr>
          <p:nvPr>
            <p:ph type="title"/>
          </p:nvPr>
        </p:nvSpPr>
        <p:spPr>
          <a:xfrm>
            <a:off x="748550" y="0"/>
            <a:ext cx="10515600" cy="1325563"/>
          </a:xfrm>
        </p:spPr>
        <p:txBody>
          <a:bodyPr/>
          <a:lstStyle/>
          <a:p>
            <a:r>
              <a:rPr lang="en-US" dirty="0">
                <a:solidFill>
                  <a:srgbClr val="FFFFFF"/>
                </a:solidFill>
              </a:rPr>
              <a:t>Co</a:t>
            </a:r>
            <a:r>
              <a:rPr lang="en-US" dirty="0">
                <a:ln w="19050">
                  <a:solidFill>
                    <a:srgbClr val="0C4C88"/>
                  </a:solidFill>
                </a:ln>
                <a:solidFill>
                  <a:srgbClr val="FFFFFF"/>
                </a:solidFill>
              </a:rPr>
              <a:t>m</a:t>
            </a:r>
            <a:r>
              <a:rPr lang="en-US" dirty="0"/>
              <a:t>mon belief :Not All Borrowing Is Bad!</a:t>
            </a:r>
          </a:p>
        </p:txBody>
      </p:sp>
      <p:sp>
        <p:nvSpPr>
          <p:cNvPr id="3" name="Content Placeholder 2">
            <a:extLst>
              <a:ext uri="{FF2B5EF4-FFF2-40B4-BE49-F238E27FC236}">
                <a16:creationId xmlns:a16="http://schemas.microsoft.com/office/drawing/2014/main" id="{C0DEF776-59DD-D94B-ABD1-E8D32BCF79BF}"/>
              </a:ext>
            </a:extLst>
          </p:cNvPr>
          <p:cNvSpPr>
            <a:spLocks noGrp="1"/>
          </p:cNvSpPr>
          <p:nvPr>
            <p:ph idx="1"/>
          </p:nvPr>
        </p:nvSpPr>
        <p:spPr>
          <a:xfrm>
            <a:off x="383241" y="1086636"/>
            <a:ext cx="11425517" cy="5019992"/>
          </a:xfrm>
        </p:spPr>
        <p:txBody>
          <a:bodyPr>
            <a:noAutofit/>
          </a:bodyPr>
          <a:lstStyle/>
          <a:p>
            <a:r>
              <a:rPr lang="en-US" sz="2400" dirty="0"/>
              <a:t>Two good reasons to borrow:</a:t>
            </a:r>
          </a:p>
          <a:p>
            <a:pPr marL="914400" lvl="1" indent="-457200">
              <a:buFont typeface="+mj-lt"/>
              <a:buAutoNum type="arabicPeriod"/>
            </a:pPr>
            <a:r>
              <a:rPr lang="en-US" sz="2000" dirty="0"/>
              <a:t>During a temporary crisis </a:t>
            </a:r>
          </a:p>
          <a:p>
            <a:pPr marL="1371600" lvl="2" indent="-457200">
              <a:buFont typeface="+mj-lt"/>
              <a:buAutoNum type="arabicPeriod"/>
            </a:pPr>
            <a:r>
              <a:rPr lang="en-US" sz="2000" dirty="0"/>
              <a:t>Recession</a:t>
            </a:r>
          </a:p>
          <a:p>
            <a:pPr marL="1371600" lvl="2" indent="-457200">
              <a:buFont typeface="+mj-lt"/>
              <a:buAutoNum type="arabicPeriod"/>
            </a:pPr>
            <a:r>
              <a:rPr lang="en-US" sz="2000" dirty="0"/>
              <a:t>War</a:t>
            </a:r>
          </a:p>
          <a:p>
            <a:pPr marL="1371600" lvl="2" indent="-457200">
              <a:buFont typeface="+mj-lt"/>
              <a:buAutoNum type="arabicPeriod"/>
            </a:pPr>
            <a:r>
              <a:rPr lang="en-US" sz="2000" dirty="0"/>
              <a:t>Pandemic</a:t>
            </a:r>
          </a:p>
          <a:p>
            <a:pPr marL="914400" lvl="1" indent="-457200">
              <a:buFont typeface="+mj-lt"/>
              <a:buAutoNum type="arabicPeriod"/>
            </a:pPr>
            <a:r>
              <a:rPr lang="en-US" sz="2000" dirty="0"/>
              <a:t>Productive public investment</a:t>
            </a:r>
          </a:p>
          <a:p>
            <a:pPr marL="1371600" lvl="2" indent="-457200">
              <a:buFont typeface="+mj-lt"/>
              <a:buAutoNum type="arabicPeriod"/>
            </a:pPr>
            <a:r>
              <a:rPr lang="en-US" sz="2000" dirty="0"/>
              <a:t>Infrastructure</a:t>
            </a:r>
          </a:p>
          <a:p>
            <a:pPr marL="1371600" lvl="2" indent="-457200">
              <a:buFont typeface="+mj-lt"/>
              <a:buAutoNum type="arabicPeriod"/>
            </a:pPr>
            <a:r>
              <a:rPr lang="en-US" sz="2000" dirty="0"/>
              <a:t>Education</a:t>
            </a:r>
          </a:p>
          <a:p>
            <a:pPr marL="914400" lvl="2" indent="0">
              <a:buNone/>
            </a:pPr>
            <a:endParaRPr lang="en-US" sz="2000" dirty="0"/>
          </a:p>
          <a:p>
            <a:r>
              <a:rPr lang="en-US" sz="2400" dirty="0"/>
              <a:t>These deficits do not permanently increase relative debt.</a:t>
            </a:r>
          </a:p>
          <a:p>
            <a:pPr lvl="1"/>
            <a:r>
              <a:rPr lang="en-US" sz="2000" dirty="0"/>
              <a:t>Great Depression, WWII </a:t>
            </a:r>
            <a:r>
              <a:rPr lang="en-US" sz="2000" dirty="0">
                <a:sym typeface="Wingdings" panose="05000000000000000000" pitchFamily="2" charset="2"/>
              </a:rPr>
              <a:t> Great Recession? COVID?</a:t>
            </a:r>
            <a:endParaRPr lang="en-US" sz="2000" dirty="0"/>
          </a:p>
          <a:p>
            <a:pPr lvl="1"/>
            <a:r>
              <a:rPr lang="en-US" sz="2000" dirty="0"/>
              <a:t>Public investment expands GDP and tax revenue </a:t>
            </a:r>
            <a:r>
              <a:rPr lang="en-US" sz="2000" dirty="0">
                <a:sym typeface="Wingdings" panose="05000000000000000000" pitchFamily="2" charset="2"/>
              </a:rPr>
              <a:t> ROI &gt; WACC</a:t>
            </a:r>
            <a:endParaRPr lang="en-US" sz="2000" dirty="0"/>
          </a:p>
          <a:p>
            <a:pPr marL="457200" lvl="1" indent="0">
              <a:buNone/>
            </a:pPr>
            <a:endParaRPr lang="en-US" sz="2000" dirty="0"/>
          </a:p>
          <a:p>
            <a:r>
              <a:rPr lang="en-US" sz="2400" dirty="0"/>
              <a:t>Government spends more than earns. Use it on good debt?  Or bad debt? </a:t>
            </a:r>
          </a:p>
        </p:txBody>
      </p:sp>
      <p:sp>
        <p:nvSpPr>
          <p:cNvPr id="4" name="Slide Number Placeholder 3">
            <a:extLst>
              <a:ext uri="{FF2B5EF4-FFF2-40B4-BE49-F238E27FC236}">
                <a16:creationId xmlns:a16="http://schemas.microsoft.com/office/drawing/2014/main" id="{E205125D-04E2-644A-8459-5ABB7559E0C3}"/>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5" name="Picture 4" descr="A drawing of a face&#10;&#10;Description automatically generated">
            <a:extLst>
              <a:ext uri="{FF2B5EF4-FFF2-40B4-BE49-F238E27FC236}">
                <a16:creationId xmlns:a16="http://schemas.microsoft.com/office/drawing/2014/main" id="{9E0572EF-871F-AE4A-AA25-9B9A4C8ABE5B}"/>
              </a:ext>
            </a:extLst>
          </p:cNvPr>
          <p:cNvPicPr>
            <a:picLocks noChangeAspect="1"/>
          </p:cNvPicPr>
          <p:nvPr/>
        </p:nvPicPr>
        <p:blipFill>
          <a:blip r:embed="rId2"/>
          <a:stretch>
            <a:fillRect/>
          </a:stretch>
        </p:blipFill>
        <p:spPr>
          <a:xfrm>
            <a:off x="5517777" y="1086636"/>
            <a:ext cx="3276600" cy="2476500"/>
          </a:xfrm>
          <a:prstGeom prst="rect">
            <a:avLst/>
          </a:prstGeom>
        </p:spPr>
      </p:pic>
    </p:spTree>
    <p:extLst>
      <p:ext uri="{BB962C8B-B14F-4D97-AF65-F5344CB8AC3E}">
        <p14:creationId xmlns:p14="http://schemas.microsoft.com/office/powerpoint/2010/main" val="209100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17</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382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$1,718</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$2,735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$1,243</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$1,336</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$230</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$376</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$271</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$3,462</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$4,447</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6025367" cy="584775"/>
          </a:xfrm>
          <a:prstGeom prst="rect">
            <a:avLst/>
          </a:prstGeom>
          <a:noFill/>
        </p:spPr>
        <p:txBody>
          <a:bodyPr wrap="none" rtlCol="0">
            <a:spAutoFit/>
          </a:bodyPr>
          <a:lstStyle/>
          <a:p>
            <a:r>
              <a:rPr lang="en-US" sz="3200" b="1" dirty="0"/>
              <a:t>2019 Budget Summary (in billions)</a:t>
            </a:r>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4705584" cy="584775"/>
          </a:xfrm>
          <a:prstGeom prst="rect">
            <a:avLst/>
          </a:prstGeom>
          <a:noFill/>
        </p:spPr>
        <p:txBody>
          <a:bodyPr wrap="none" rtlCol="0">
            <a:spAutoFit/>
          </a:bodyPr>
          <a:lstStyle/>
          <a:p>
            <a:r>
              <a:rPr lang="en-US" sz="3200" dirty="0"/>
              <a:t>Budget Deficit: $984 Billion</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spTree>
    <p:extLst>
      <p:ext uri="{BB962C8B-B14F-4D97-AF65-F5344CB8AC3E}">
        <p14:creationId xmlns:p14="http://schemas.microsoft.com/office/powerpoint/2010/main" val="71210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001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algn="r"/>
                      <a:r>
                        <a:rPr lang="en-US" sz="2800" dirty="0"/>
                        <a:t>Billions</a:t>
                      </a:r>
                    </a:p>
                  </a:txBody>
                  <a:tcPr/>
                </a:tc>
                <a:tc>
                  <a:txBody>
                    <a:bodyPr/>
                    <a:lstStyle/>
                    <a:p>
                      <a:endParaRPr lang="en-US" sz="2800"/>
                    </a:p>
                  </a:txBody>
                  <a:tcPr/>
                </a:tc>
                <a:tc>
                  <a:txBody>
                    <a:bodyPr/>
                    <a:lstStyle/>
                    <a:p>
                      <a:r>
                        <a:rPr lang="en-US" sz="2800" dirty="0"/>
                        <a:t>Outlays</a:t>
                      </a:r>
                    </a:p>
                  </a:txBody>
                  <a:tcPr/>
                </a:tc>
                <a:tc>
                  <a:txBody>
                    <a:bodyPr/>
                    <a:lstStyle/>
                    <a:p>
                      <a:pPr algn="r"/>
                      <a:r>
                        <a:rPr lang="en-US" sz="2800" dirty="0"/>
                        <a:t>Billions</a:t>
                      </a:r>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$1,609</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$2,315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$1,310</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$3,850</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$212</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$387</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$289</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solidFill>
                            <a:srgbClr val="FF0000"/>
                          </a:solidFill>
                        </a:rPr>
                        <a:t>$3,420</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solidFill>
                            <a:srgbClr val="FF0000"/>
                          </a:solidFill>
                        </a:rPr>
                        <a:t>$6,552</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5053115" cy="584775"/>
          </a:xfrm>
          <a:prstGeom prst="rect">
            <a:avLst/>
          </a:prstGeom>
          <a:noFill/>
        </p:spPr>
        <p:txBody>
          <a:bodyPr wrap="none" rtlCol="0">
            <a:spAutoFit/>
          </a:bodyPr>
          <a:lstStyle/>
          <a:p>
            <a:r>
              <a:rPr lang="en-US" sz="3200" b="1" dirty="0"/>
              <a:t>Fiscal 2020 Budget Summary</a:t>
            </a:r>
          </a:p>
        </p:txBody>
      </p:sp>
      <p:sp>
        <p:nvSpPr>
          <p:cNvPr id="8" name="TextBox 7">
            <a:extLst>
              <a:ext uri="{FF2B5EF4-FFF2-40B4-BE49-F238E27FC236}">
                <a16:creationId xmlns:a16="http://schemas.microsoft.com/office/drawing/2014/main" id="{A49F6DB5-7ACB-C649-ACAA-C5BE8B1DB750}"/>
              </a:ext>
            </a:extLst>
          </p:cNvPr>
          <p:cNvSpPr txBox="1"/>
          <p:nvPr/>
        </p:nvSpPr>
        <p:spPr>
          <a:xfrm>
            <a:off x="4829563" y="5620184"/>
            <a:ext cx="3982629" cy="584775"/>
          </a:xfrm>
          <a:prstGeom prst="rect">
            <a:avLst/>
          </a:prstGeom>
          <a:noFill/>
        </p:spPr>
        <p:txBody>
          <a:bodyPr wrap="none" rtlCol="0">
            <a:spAutoFit/>
          </a:bodyPr>
          <a:lstStyle/>
          <a:p>
            <a:r>
              <a:rPr lang="en-US" sz="3200" dirty="0"/>
              <a:t>Budget Deficit: </a:t>
            </a:r>
            <a:r>
              <a:rPr lang="en-US" sz="3200" dirty="0">
                <a:solidFill>
                  <a:srgbClr val="FF0000"/>
                </a:solidFill>
              </a:rPr>
              <a:t>$3,132</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7021682" y="5417558"/>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4665636" cy="276999"/>
          </a:xfrm>
          <a:prstGeom prst="rect">
            <a:avLst/>
          </a:prstGeom>
          <a:noFill/>
        </p:spPr>
        <p:txBody>
          <a:bodyPr wrap="none" rtlCol="0">
            <a:spAutoFit/>
          </a:bodyPr>
          <a:lstStyle/>
          <a:p>
            <a:r>
              <a:rPr lang="en-US" sz="1200" dirty="0"/>
              <a:t>Source: Congressional Budget Office, </a:t>
            </a:r>
            <a:r>
              <a:rPr lang="en-US" sz="1200" i="1" dirty="0"/>
              <a:t>Monthly Budget Review</a:t>
            </a:r>
            <a:r>
              <a:rPr lang="en-US" sz="1200" dirty="0"/>
              <a:t>, Nov 2020</a:t>
            </a:r>
          </a:p>
        </p:txBody>
      </p:sp>
      <p:sp>
        <p:nvSpPr>
          <p:cNvPr id="12" name="Oval 11">
            <a:extLst>
              <a:ext uri="{FF2B5EF4-FFF2-40B4-BE49-F238E27FC236}">
                <a16:creationId xmlns:a16="http://schemas.microsoft.com/office/drawing/2014/main" id="{550F61BB-1720-4B68-79D8-1BD778103341}"/>
              </a:ext>
            </a:extLst>
          </p:cNvPr>
          <p:cNvSpPr/>
          <p:nvPr/>
        </p:nvSpPr>
        <p:spPr>
          <a:xfrm>
            <a:off x="6467086" y="2578034"/>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1027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91581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a:bodyPr>
          <a:lstStyle/>
          <a:p>
            <a:r>
              <a:rPr lang="en-US" dirty="0">
                <a:highlight>
                  <a:srgbClr val="FFFF00"/>
                </a:highlight>
              </a:rPr>
              <a:t>Unexpected emergencies – we need $ now!</a:t>
            </a:r>
          </a:p>
          <a:p>
            <a:r>
              <a:rPr lang="en-US" dirty="0">
                <a:highlight>
                  <a:srgbClr val="FFFF00"/>
                </a:highlight>
              </a:rPr>
              <a:t>Use it for investment (not speculating, economic investment which creates value greater than the cost of capital – ROI&gt;WACC)</a:t>
            </a:r>
          </a:p>
          <a:p>
            <a:pPr lvl="1"/>
            <a:r>
              <a:rPr lang="en-US" dirty="0">
                <a:highlight>
                  <a:srgbClr val="FFFF00"/>
                </a:highlight>
              </a:rPr>
              <a:t>Education</a:t>
            </a:r>
          </a:p>
          <a:p>
            <a:pPr lvl="1"/>
            <a:r>
              <a:rPr lang="en-US" dirty="0">
                <a:highlight>
                  <a:srgbClr val="FFFF00"/>
                </a:highlight>
              </a:rPr>
              <a:t>Think: businesses – using it to grow!</a:t>
            </a:r>
          </a:p>
          <a:p>
            <a:r>
              <a:rPr lang="en-US" dirty="0">
                <a:solidFill>
                  <a:schemeClr val="bg1"/>
                </a:solidFill>
                <a:highlight>
                  <a:srgbClr val="FF0000"/>
                </a:highlight>
              </a:rPr>
              <a:t>Don’t make enough to cover expenses</a:t>
            </a:r>
          </a:p>
          <a:p>
            <a:r>
              <a:rPr lang="en-US" dirty="0">
                <a:solidFill>
                  <a:schemeClr val="bg1"/>
                </a:solidFill>
                <a:highlight>
                  <a:srgbClr val="FF0000"/>
                </a:highlight>
              </a:rPr>
              <a:t>Buy things you want now, don’t have the money </a:t>
            </a:r>
            <a:r>
              <a:rPr lang="en-US" dirty="0">
                <a:solidFill>
                  <a:schemeClr val="bg1"/>
                </a:solidFill>
                <a:highlight>
                  <a:srgbClr val="FF0000"/>
                </a:highlight>
                <a:sym typeface="Wingdings" panose="05000000000000000000" pitchFamily="2" charset="2"/>
              </a:rPr>
              <a:t> implies you </a:t>
            </a:r>
            <a:r>
              <a:rPr lang="en-US" dirty="0">
                <a:solidFill>
                  <a:schemeClr val="bg1"/>
                </a:solidFill>
                <a:highlight>
                  <a:srgbClr val="FF0000"/>
                </a:highlight>
              </a:rPr>
              <a:t>will have it later</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 we use it for / why need it?</a:t>
            </a:r>
          </a:p>
        </p:txBody>
      </p:sp>
      <p:sp>
        <p:nvSpPr>
          <p:cNvPr id="10" name="TextBox 9">
            <a:extLst>
              <a:ext uri="{FF2B5EF4-FFF2-40B4-BE49-F238E27FC236}">
                <a16:creationId xmlns:a16="http://schemas.microsoft.com/office/drawing/2014/main" id="{8F4BE8FD-44B2-ADAC-1EE4-625AC5A0DCBF}"/>
              </a:ext>
            </a:extLst>
          </p:cNvPr>
          <p:cNvSpPr txBox="1"/>
          <p:nvPr/>
        </p:nvSpPr>
        <p:spPr>
          <a:xfrm>
            <a:off x="2140527" y="1136522"/>
            <a:ext cx="6261847" cy="523220"/>
          </a:xfrm>
          <a:prstGeom prst="rect">
            <a:avLst/>
          </a:prstGeom>
          <a:noFill/>
          <a:ln w="34925">
            <a:solidFill>
              <a:srgbClr val="FFC000"/>
            </a:solidFill>
          </a:ln>
        </p:spPr>
        <p:txBody>
          <a:bodyPr wrap="square">
            <a:spAutoFit/>
          </a:bodyPr>
          <a:lstStyle/>
          <a:p>
            <a:r>
              <a:rPr lang="en-US" sz="2800" b="1" dirty="0">
                <a:solidFill>
                  <a:srgbClr val="0C4C88"/>
                </a:solidFill>
              </a:rPr>
              <a:t>NOTE: Debt = negative savings</a:t>
            </a:r>
          </a:p>
        </p:txBody>
      </p:sp>
    </p:spTree>
    <p:extLst>
      <p:ext uri="{BB962C8B-B14F-4D97-AF65-F5344CB8AC3E}">
        <p14:creationId xmlns:p14="http://schemas.microsoft.com/office/powerpoint/2010/main" val="413384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15600" cy="1325563"/>
          </a:xfrm>
        </p:spPr>
        <p:txBody>
          <a:bodyPr/>
          <a:lstStyle/>
          <a:p>
            <a:r>
              <a:rPr lang="en-US" dirty="0">
                <a:solidFill>
                  <a:schemeClr val="bg1"/>
                </a:solidFill>
              </a:rPr>
              <a:t>Wh</a:t>
            </a:r>
            <a:r>
              <a:rPr lang="en-US" dirty="0"/>
              <a:t>y Has the Federal Debt Risen So Much?</a:t>
            </a:r>
          </a:p>
        </p:txBody>
      </p:sp>
      <p:sp>
        <p:nvSpPr>
          <p:cNvPr id="4" name="Slide Number Placeholder 3"/>
          <p:cNvSpPr>
            <a:spLocks noGrp="1"/>
          </p:cNvSpPr>
          <p:nvPr>
            <p:ph type="sldNum" sz="quarter" idx="12"/>
          </p:nvPr>
        </p:nvSpPr>
        <p:spPr/>
        <p:txBody>
          <a:bodyPr/>
          <a:lstStyle/>
          <a:p>
            <a:fld id="{D9F085D5-EC86-4F6A-B501-C1359CB39116}" type="slidenum">
              <a:rPr lang="en-GB" smtClean="0"/>
              <a:t>21</a:t>
            </a:fld>
            <a:endParaRPr lang="en-GB"/>
          </a:p>
        </p:txBody>
      </p:sp>
      <p:sp>
        <p:nvSpPr>
          <p:cNvPr id="5" name="Rectangle 2">
            <a:extLst>
              <a:ext uri="{FF2B5EF4-FFF2-40B4-BE49-F238E27FC236}">
                <a16:creationId xmlns:a16="http://schemas.microsoft.com/office/drawing/2014/main" id="{1A4A67F9-1D57-4F48-88CA-FF0A805131FF}"/>
              </a:ext>
            </a:extLst>
          </p:cNvPr>
          <p:cNvSpPr>
            <a:spLocks noChangeArrowheads="1"/>
          </p:cNvSpPr>
          <p:nvPr/>
        </p:nvSpPr>
        <p:spPr bwMode="auto">
          <a:xfrm>
            <a:off x="4556551" y="199579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close up of a map&#10;&#10;Description automatically generated">
            <a:extLst>
              <a:ext uri="{FF2B5EF4-FFF2-40B4-BE49-F238E27FC236}">
                <a16:creationId xmlns:a16="http://schemas.microsoft.com/office/drawing/2014/main" id="{132B7BF6-303A-5F43-ABB9-A11F5A3577BD}"/>
              </a:ext>
            </a:extLst>
          </p:cNvPr>
          <p:cNvPicPr>
            <a:picLocks noChangeAspect="1"/>
          </p:cNvPicPr>
          <p:nvPr/>
        </p:nvPicPr>
        <p:blipFill>
          <a:blip r:embed="rId2" r:link="rId3"/>
          <a:stretch>
            <a:fillRect/>
          </a:stretch>
        </p:blipFill>
        <p:spPr>
          <a:xfrm>
            <a:off x="693016" y="1198245"/>
            <a:ext cx="10805968" cy="4461510"/>
          </a:xfrm>
          <a:prstGeom prst="rect">
            <a:avLst/>
          </a:prstGeom>
        </p:spPr>
      </p:pic>
    </p:spTree>
    <p:extLst>
      <p:ext uri="{BB962C8B-B14F-4D97-AF65-F5344CB8AC3E}">
        <p14:creationId xmlns:p14="http://schemas.microsoft.com/office/powerpoint/2010/main" val="392692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On </a:t>
            </a:r>
            <a:r>
              <a:rPr lang="en-US" dirty="0"/>
              <a:t>What is the Money Spent?  Complicated</a:t>
            </a:r>
          </a:p>
        </p:txBody>
      </p:sp>
      <p:sp>
        <p:nvSpPr>
          <p:cNvPr id="4" name="Slide Number Placeholder 3"/>
          <p:cNvSpPr>
            <a:spLocks noGrp="1"/>
          </p:cNvSpPr>
          <p:nvPr>
            <p:ph type="sldNum" sz="quarter" idx="12"/>
          </p:nvPr>
        </p:nvSpPr>
        <p:spPr/>
        <p:txBody>
          <a:bodyPr/>
          <a:lstStyle/>
          <a:p>
            <a:fld id="{D9F085D5-EC86-4F6A-B501-C1359CB39116}" type="slidenum">
              <a:rPr lang="en-GB" smtClean="0"/>
              <a:t>22</a:t>
            </a:fld>
            <a:endParaRPr lang="en-GB"/>
          </a:p>
        </p:txBody>
      </p:sp>
      <p:pic>
        <p:nvPicPr>
          <p:cNvPr id="6" name="Picture 5" descr="slide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945531"/>
            <a:ext cx="6973515" cy="5211524"/>
          </a:xfrm>
          <a:prstGeom prst="rect">
            <a:avLst/>
          </a:prstGeom>
        </p:spPr>
      </p:pic>
    </p:spTree>
    <p:extLst>
      <p:ext uri="{BB962C8B-B14F-4D97-AF65-F5344CB8AC3E}">
        <p14:creationId xmlns:p14="http://schemas.microsoft.com/office/powerpoint/2010/main" val="3230463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a:r>
            <a:r>
              <a:rPr lang="en-US" dirty="0"/>
              <a:t>at is Mandatory Spending?</a:t>
            </a:r>
          </a:p>
        </p:txBody>
      </p:sp>
      <p:sp>
        <p:nvSpPr>
          <p:cNvPr id="4" name="Slide Number Placeholder 3"/>
          <p:cNvSpPr>
            <a:spLocks noGrp="1"/>
          </p:cNvSpPr>
          <p:nvPr>
            <p:ph type="sldNum" sz="quarter" idx="12"/>
          </p:nvPr>
        </p:nvSpPr>
        <p:spPr/>
        <p:txBody>
          <a:bodyPr/>
          <a:lstStyle/>
          <a:p>
            <a:fld id="{D9F085D5-EC86-4F6A-B501-C1359CB39116}" type="slidenum">
              <a:rPr lang="en-GB" smtClean="0"/>
              <a:t>23</a:t>
            </a:fld>
            <a:endParaRPr lang="en-GB"/>
          </a:p>
        </p:txBody>
      </p:sp>
      <p:pic>
        <p:nvPicPr>
          <p:cNvPr id="5" name="Picture 4" descr="slide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1050146"/>
            <a:ext cx="7453403" cy="5033154"/>
          </a:xfrm>
          <a:prstGeom prst="rect">
            <a:avLst/>
          </a:prstGeom>
        </p:spPr>
      </p:pic>
    </p:spTree>
    <p:extLst>
      <p:ext uri="{BB962C8B-B14F-4D97-AF65-F5344CB8AC3E}">
        <p14:creationId xmlns:p14="http://schemas.microsoft.com/office/powerpoint/2010/main" val="1431833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FY2022:  Oct. thru May</a:t>
            </a:r>
          </a:p>
        </p:txBody>
      </p:sp>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266637" y="2704853"/>
            <a:ext cx="1965081" cy="1384995"/>
          </a:xfrm>
          <a:prstGeom prst="rect">
            <a:avLst/>
          </a:prstGeom>
          <a:noFill/>
        </p:spPr>
        <p:txBody>
          <a:bodyPr wrap="square" rtlCol="0">
            <a:spAutoFit/>
          </a:bodyPr>
          <a:lstStyle/>
          <a:p>
            <a:r>
              <a:rPr lang="en-US" sz="2800" dirty="0"/>
              <a:t>IIT, 54%</a:t>
            </a:r>
          </a:p>
          <a:p>
            <a:r>
              <a:rPr lang="en-US" sz="2800" dirty="0"/>
              <a:t>SST, 30%</a:t>
            </a:r>
          </a:p>
          <a:p>
            <a:r>
              <a:rPr lang="en-US" sz="2800" dirty="0"/>
              <a:t>CT, 8.0%</a:t>
            </a:r>
          </a:p>
        </p:txBody>
      </p:sp>
      <p:sp>
        <p:nvSpPr>
          <p:cNvPr id="10" name="TextBox 9">
            <a:extLst>
              <a:ext uri="{FF2B5EF4-FFF2-40B4-BE49-F238E27FC236}">
                <a16:creationId xmlns:a16="http://schemas.microsoft.com/office/drawing/2014/main" id="{B39A1FB0-3A18-4E6E-BBFF-96174E182E21}"/>
              </a:ext>
            </a:extLst>
          </p:cNvPr>
          <p:cNvSpPr txBox="1"/>
          <p:nvPr/>
        </p:nvSpPr>
        <p:spPr>
          <a:xfrm>
            <a:off x="9205750" y="2388930"/>
            <a:ext cx="2595726" cy="1384995"/>
          </a:xfrm>
          <a:prstGeom prst="rect">
            <a:avLst/>
          </a:prstGeom>
          <a:noFill/>
        </p:spPr>
        <p:txBody>
          <a:bodyPr wrap="square" rtlCol="0">
            <a:spAutoFit/>
          </a:bodyPr>
          <a:lstStyle/>
          <a:p>
            <a:r>
              <a:rPr lang="en-US" sz="2800" dirty="0"/>
              <a:t>Mandatory, 64%</a:t>
            </a:r>
          </a:p>
          <a:p>
            <a:r>
              <a:rPr lang="en-US" sz="2800" dirty="0" err="1"/>
              <a:t>Discret</a:t>
            </a:r>
            <a:r>
              <a:rPr lang="en-US" sz="2800" dirty="0"/>
              <a:t>.  29%</a:t>
            </a:r>
          </a:p>
          <a:p>
            <a:r>
              <a:rPr lang="en-US" sz="2800" dirty="0"/>
              <a:t>Net Interest, 7%</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895976" y="6532606"/>
            <a:ext cx="6012738" cy="369332"/>
          </a:xfrm>
          <a:prstGeom prst="rect">
            <a:avLst/>
          </a:prstGeom>
          <a:noFill/>
        </p:spPr>
        <p:txBody>
          <a:bodyPr wrap="square" rtlCol="0">
            <a:spAutoFit/>
          </a:bodyPr>
          <a:lstStyle/>
          <a:p>
            <a:r>
              <a:rPr lang="en-US" dirty="0"/>
              <a:t>Source:  Monthly Treasury Report, 5/2022</a:t>
            </a:r>
          </a:p>
        </p:txBody>
      </p:sp>
      <p:pic>
        <p:nvPicPr>
          <p:cNvPr id="11" name="Content Placeholder 5">
            <a:extLst>
              <a:ext uri="{FF2B5EF4-FFF2-40B4-BE49-F238E27FC236}">
                <a16:creationId xmlns:a16="http://schemas.microsoft.com/office/drawing/2014/main" id="{A7CC5E10-6CCD-4906-E00C-953C11A396CA}"/>
              </a:ext>
            </a:extLst>
          </p:cNvPr>
          <p:cNvPicPr>
            <a:picLocks noGrp="1" noChangeAspect="1"/>
          </p:cNvPicPr>
          <p:nvPr>
            <p:ph idx="1"/>
          </p:nvPr>
        </p:nvPicPr>
        <p:blipFill>
          <a:blip r:embed="rId2"/>
          <a:stretch>
            <a:fillRect/>
          </a:stretch>
        </p:blipFill>
        <p:spPr>
          <a:xfrm>
            <a:off x="1925050" y="1325879"/>
            <a:ext cx="7280700" cy="4206240"/>
          </a:xfrm>
        </p:spPr>
      </p:pic>
    </p:spTree>
    <p:extLst>
      <p:ext uri="{BB962C8B-B14F-4D97-AF65-F5344CB8AC3E}">
        <p14:creationId xmlns:p14="http://schemas.microsoft.com/office/powerpoint/2010/main" val="23980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Ma</a:t>
            </a:r>
            <a:r>
              <a:rPr lang="en-US" dirty="0">
                <a:latin typeface="Corbel" charset="0"/>
                <a:ea typeface="MS PGothic" charset="0"/>
              </a:rPr>
              <a:t>ndatory Spending: Total Mandatory</a:t>
            </a:r>
          </a:p>
        </p:txBody>
      </p:sp>
      <p:pic>
        <p:nvPicPr>
          <p:cNvPr id="2" name="Picture 1"/>
          <p:cNvPicPr>
            <a:picLocks noChangeAspect="1"/>
          </p:cNvPicPr>
          <p:nvPr/>
        </p:nvPicPr>
        <p:blipFill>
          <a:blip r:embed="rId2"/>
          <a:stretch>
            <a:fillRect/>
          </a:stretch>
        </p:blipFill>
        <p:spPr>
          <a:xfrm>
            <a:off x="203200" y="1259682"/>
            <a:ext cx="8991600" cy="4721216"/>
          </a:xfrm>
          <a:prstGeom prst="rect">
            <a:avLst/>
          </a:prstGeom>
        </p:spPr>
      </p:pic>
      <p:sp>
        <p:nvSpPr>
          <p:cNvPr id="7" name="TextBox 5"/>
          <p:cNvSpPr txBox="1">
            <a:spLocks noChangeArrowheads="1"/>
          </p:cNvSpPr>
          <p:nvPr/>
        </p:nvSpPr>
        <p:spPr bwMode="auto">
          <a:xfrm>
            <a:off x="4546600" y="5915016"/>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Tree>
    <p:extLst>
      <p:ext uri="{BB962C8B-B14F-4D97-AF65-F5344CB8AC3E}">
        <p14:creationId xmlns:p14="http://schemas.microsoft.com/office/powerpoint/2010/main" val="224329503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Ma</a:t>
            </a:r>
            <a:r>
              <a:rPr lang="en-US" dirty="0">
                <a:latin typeface="Corbel" charset="0"/>
                <a:ea typeface="MS PGothic" charset="0"/>
              </a:rPr>
              <a:t>ndatory Spending: Social Security Spending</a:t>
            </a:r>
          </a:p>
        </p:txBody>
      </p:sp>
      <p:pic>
        <p:nvPicPr>
          <p:cNvPr id="2" name="Picture 1"/>
          <p:cNvPicPr>
            <a:picLocks noChangeAspect="1"/>
          </p:cNvPicPr>
          <p:nvPr/>
        </p:nvPicPr>
        <p:blipFill>
          <a:blip r:embed="rId2"/>
          <a:stretch>
            <a:fillRect/>
          </a:stretch>
        </p:blipFill>
        <p:spPr>
          <a:xfrm>
            <a:off x="177800" y="1317626"/>
            <a:ext cx="8610600" cy="4683386"/>
          </a:xfrm>
          <a:prstGeom prst="rect">
            <a:avLst/>
          </a:prstGeom>
        </p:spPr>
      </p:pic>
      <p:sp>
        <p:nvSpPr>
          <p:cNvPr id="7" name="TextBox 5"/>
          <p:cNvSpPr txBox="1">
            <a:spLocks noChangeArrowheads="1"/>
          </p:cNvSpPr>
          <p:nvPr/>
        </p:nvSpPr>
        <p:spPr bwMode="auto">
          <a:xfrm>
            <a:off x="4838700" y="6008949"/>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
        <p:nvSpPr>
          <p:cNvPr id="5" name="TextBox 4">
            <a:extLst>
              <a:ext uri="{FF2B5EF4-FFF2-40B4-BE49-F238E27FC236}">
                <a16:creationId xmlns:a16="http://schemas.microsoft.com/office/drawing/2014/main" id="{C1616E00-7E9D-FE49-9CE1-603AB64E288B}"/>
              </a:ext>
            </a:extLst>
          </p:cNvPr>
          <p:cNvSpPr txBox="1"/>
          <p:nvPr/>
        </p:nvSpPr>
        <p:spPr>
          <a:xfrm>
            <a:off x="8902700" y="2033478"/>
            <a:ext cx="3111500" cy="923330"/>
          </a:xfrm>
          <a:prstGeom prst="rect">
            <a:avLst/>
          </a:prstGeom>
          <a:solidFill>
            <a:srgbClr val="0432FF"/>
          </a:solidFill>
        </p:spPr>
        <p:txBody>
          <a:bodyPr wrap="square" rtlCol="0">
            <a:spAutoFit/>
          </a:bodyPr>
          <a:lstStyle/>
          <a:p>
            <a:r>
              <a:rPr lang="en-US" dirty="0">
                <a:solidFill>
                  <a:schemeClr val="bg1"/>
                </a:solidFill>
              </a:rPr>
              <a:t>Outlays 2018: $  982 billion</a:t>
            </a:r>
          </a:p>
          <a:p>
            <a:r>
              <a:rPr lang="en-US" dirty="0">
                <a:solidFill>
                  <a:schemeClr val="bg1"/>
                </a:solidFill>
              </a:rPr>
              <a:t>Outlays 2029: $1,900 billion</a:t>
            </a:r>
          </a:p>
          <a:p>
            <a:r>
              <a:rPr lang="en-US" dirty="0">
                <a:solidFill>
                  <a:schemeClr val="bg1"/>
                </a:solidFill>
              </a:rPr>
              <a:t>6% annual growth rate</a:t>
            </a:r>
          </a:p>
        </p:txBody>
      </p:sp>
    </p:spTree>
    <p:extLst>
      <p:ext uri="{BB962C8B-B14F-4D97-AF65-F5344CB8AC3E}">
        <p14:creationId xmlns:p14="http://schemas.microsoft.com/office/powerpoint/2010/main" val="1857039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p:txBody>
          <a:bodyPr wrap="square" numCol="1" anchorCtr="0" compatLnSpc="1">
            <a:prstTxWarp prst="textNoShape">
              <a:avLst/>
            </a:prstTxWarp>
          </a:bodyPr>
          <a:lstStyle/>
          <a:p>
            <a:r>
              <a:rPr lang="en-US" dirty="0">
                <a:solidFill>
                  <a:schemeClr val="bg1"/>
                </a:solidFill>
                <a:latin typeface="Corbel" charset="0"/>
                <a:ea typeface="MS PGothic" charset="0"/>
              </a:rPr>
              <a:t>Ma</a:t>
            </a:r>
            <a:r>
              <a:rPr lang="en-US" dirty="0">
                <a:latin typeface="Corbel" charset="0"/>
                <a:ea typeface="MS PGothic" charset="0"/>
              </a:rPr>
              <a:t>ndatory Spending: Medicare Spending</a:t>
            </a:r>
          </a:p>
        </p:txBody>
      </p:sp>
      <p:pic>
        <p:nvPicPr>
          <p:cNvPr id="2" name="Picture 1"/>
          <p:cNvPicPr>
            <a:picLocks noChangeAspect="1"/>
          </p:cNvPicPr>
          <p:nvPr/>
        </p:nvPicPr>
        <p:blipFill>
          <a:blip r:embed="rId2"/>
          <a:stretch>
            <a:fillRect/>
          </a:stretch>
        </p:blipFill>
        <p:spPr>
          <a:xfrm>
            <a:off x="-114300" y="1200955"/>
            <a:ext cx="9144000" cy="4456090"/>
          </a:xfrm>
          <a:prstGeom prst="rect">
            <a:avLst/>
          </a:prstGeom>
        </p:spPr>
      </p:pic>
      <p:sp>
        <p:nvSpPr>
          <p:cNvPr id="7" name="TextBox 5"/>
          <p:cNvSpPr txBox="1">
            <a:spLocks noChangeArrowheads="1"/>
          </p:cNvSpPr>
          <p:nvPr/>
        </p:nvSpPr>
        <p:spPr bwMode="auto">
          <a:xfrm>
            <a:off x="4686300" y="5781653"/>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
        <p:nvSpPr>
          <p:cNvPr id="3" name="TextBox 2">
            <a:extLst>
              <a:ext uri="{FF2B5EF4-FFF2-40B4-BE49-F238E27FC236}">
                <a16:creationId xmlns:a16="http://schemas.microsoft.com/office/drawing/2014/main" id="{0412E107-6593-AD46-AE17-AF78BD345F8E}"/>
              </a:ext>
            </a:extLst>
          </p:cNvPr>
          <p:cNvSpPr txBox="1"/>
          <p:nvPr/>
        </p:nvSpPr>
        <p:spPr>
          <a:xfrm>
            <a:off x="8928100" y="1892300"/>
            <a:ext cx="3125856" cy="2308324"/>
          </a:xfrm>
          <a:prstGeom prst="rect">
            <a:avLst/>
          </a:prstGeom>
          <a:solidFill>
            <a:srgbClr val="0432FF"/>
          </a:solidFill>
        </p:spPr>
        <p:txBody>
          <a:bodyPr wrap="none" rtlCol="0">
            <a:spAutoFit/>
          </a:bodyPr>
          <a:lstStyle/>
          <a:p>
            <a:r>
              <a:rPr lang="en-US" dirty="0">
                <a:solidFill>
                  <a:schemeClr val="bg1"/>
                </a:solidFill>
              </a:rPr>
              <a:t>Outlays 2018: $1,100 billion</a:t>
            </a:r>
          </a:p>
          <a:p>
            <a:r>
              <a:rPr lang="en-US" dirty="0">
                <a:solidFill>
                  <a:schemeClr val="bg1"/>
                </a:solidFill>
              </a:rPr>
              <a:t>Outlays 2029: $2,100 billion</a:t>
            </a:r>
          </a:p>
          <a:p>
            <a:r>
              <a:rPr lang="en-US" dirty="0">
                <a:solidFill>
                  <a:schemeClr val="bg1"/>
                </a:solidFill>
              </a:rPr>
              <a:t>Growth 6.8%</a:t>
            </a:r>
          </a:p>
          <a:p>
            <a:endParaRPr lang="en-US" dirty="0">
              <a:solidFill>
                <a:schemeClr val="bg1"/>
              </a:solidFill>
            </a:endParaRPr>
          </a:p>
          <a:p>
            <a:endParaRPr lang="en-US" dirty="0">
              <a:solidFill>
                <a:schemeClr val="bg1"/>
              </a:solidFill>
            </a:endParaRPr>
          </a:p>
          <a:p>
            <a:r>
              <a:rPr lang="en-US" dirty="0">
                <a:solidFill>
                  <a:schemeClr val="bg1"/>
                </a:solidFill>
              </a:rPr>
              <a:t>66% of the growth from rising </a:t>
            </a:r>
          </a:p>
          <a:p>
            <a:r>
              <a:rPr lang="en-US" dirty="0">
                <a:solidFill>
                  <a:schemeClr val="bg1"/>
                </a:solidFill>
              </a:rPr>
              <a:t>health care costs and 33% from</a:t>
            </a:r>
          </a:p>
          <a:p>
            <a:r>
              <a:rPr lang="en-US" dirty="0">
                <a:solidFill>
                  <a:schemeClr val="bg1"/>
                </a:solidFill>
              </a:rPr>
              <a:t>increased enrollments.</a:t>
            </a:r>
          </a:p>
        </p:txBody>
      </p:sp>
    </p:spTree>
    <p:extLst>
      <p:ext uri="{BB962C8B-B14F-4D97-AF65-F5344CB8AC3E}">
        <p14:creationId xmlns:p14="http://schemas.microsoft.com/office/powerpoint/2010/main" val="15214061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1066800"/>
            <a:ext cx="8382000" cy="4648200"/>
          </a:xfrm>
          <a:prstGeom prst="rect">
            <a:avLst/>
          </a:prstGeom>
        </p:spPr>
      </p:pic>
      <p:sp>
        <p:nvSpPr>
          <p:cNvPr id="41986" name="Title 1"/>
          <p:cNvSpPr>
            <a:spLocks noGrp="1"/>
          </p:cNvSpPr>
          <p:nvPr>
            <p:ph type="title"/>
          </p:nvPr>
        </p:nvSpPr>
        <p:spPr bwMode="auto"/>
        <p:txBody>
          <a:bodyPr wrap="square" numCol="1" anchorCtr="0" compatLnSpc="1">
            <a:prstTxWarp prst="textNoShape">
              <a:avLst/>
            </a:prstTxWarp>
          </a:bodyPr>
          <a:lstStyle/>
          <a:p>
            <a:r>
              <a:rPr lang="en-US" dirty="0">
                <a:solidFill>
                  <a:schemeClr val="bg1"/>
                </a:solidFill>
                <a:latin typeface="Corbel" charset="0"/>
                <a:ea typeface="MS PGothic" charset="0"/>
              </a:rPr>
              <a:t>Ma</a:t>
            </a:r>
            <a:r>
              <a:rPr lang="en-US" dirty="0">
                <a:latin typeface="Corbel" charset="0"/>
                <a:ea typeface="MS PGothic" charset="0"/>
              </a:rPr>
              <a:t>ndatory Spending: Medicaid Spending</a:t>
            </a:r>
          </a:p>
        </p:txBody>
      </p:sp>
      <p:sp>
        <p:nvSpPr>
          <p:cNvPr id="7"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Tree>
    <p:extLst>
      <p:ext uri="{BB962C8B-B14F-4D97-AF65-F5344CB8AC3E}">
        <p14:creationId xmlns:p14="http://schemas.microsoft.com/office/powerpoint/2010/main" val="381401764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a:bodyPr>
          <a:lstStyle/>
          <a:p>
            <a:r>
              <a:rPr lang="en-US" dirty="0"/>
              <a:t>Individuals: Big purchases (house, car, etc.)</a:t>
            </a:r>
          </a:p>
          <a:p>
            <a:r>
              <a:rPr lang="en-US" dirty="0"/>
              <a:t>Gov’t Big purchases – National Defense, Others?</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does US gov’t use it for?</a:t>
            </a:r>
          </a:p>
        </p:txBody>
      </p:sp>
    </p:spTree>
    <p:extLst>
      <p:ext uri="{BB962C8B-B14F-4D97-AF65-F5344CB8AC3E}">
        <p14:creationId xmlns:p14="http://schemas.microsoft.com/office/powerpoint/2010/main" val="288655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18279" y="1325563"/>
            <a:ext cx="10738834" cy="4351338"/>
          </a:xfrm>
        </p:spPr>
        <p:txBody>
          <a:bodyPr/>
          <a:lstStyle/>
          <a:p>
            <a:pPr>
              <a:spcAft>
                <a:spcPts val="1000"/>
              </a:spcAft>
            </a:pPr>
            <a:r>
              <a:rPr lang="en-US" dirty="0"/>
              <a:t>Contemporary Economic Policy</a:t>
            </a:r>
          </a:p>
          <a:p>
            <a:pPr lvl="1">
              <a:spcAft>
                <a:spcPts val="1000"/>
              </a:spcAft>
            </a:pPr>
            <a:r>
              <a:rPr lang="en-US" dirty="0"/>
              <a:t>Week 1 (10/4): 	U.S. Economic Update (Jon </a:t>
            </a:r>
            <a:r>
              <a:rPr lang="en-US" dirty="0" err="1"/>
              <a:t>Haveman</a:t>
            </a:r>
            <a:r>
              <a:rPr lang="en-US" dirty="0"/>
              <a:t>, NEED)</a:t>
            </a:r>
          </a:p>
          <a:p>
            <a:pPr lvl="1">
              <a:spcAft>
                <a:spcPts val="1000"/>
              </a:spcAft>
            </a:pPr>
            <a:r>
              <a:rPr lang="en-US" dirty="0"/>
              <a:t>Week 2 (10/11): Trade and Globalization (Alan Deardorff, Univ. of Michigan)</a:t>
            </a:r>
          </a:p>
          <a:p>
            <a:pPr lvl="1">
              <a:spcAft>
                <a:spcPts val="1000"/>
              </a:spcAft>
            </a:pPr>
            <a:r>
              <a:rPr lang="en-US" b="1" dirty="0"/>
              <a:t>Week 3 (10/18): Federal Debt (Joseph Carolan, Oakland University)</a:t>
            </a:r>
          </a:p>
          <a:p>
            <a:pPr lvl="1">
              <a:spcAft>
                <a:spcPts val="1000"/>
              </a:spcAft>
            </a:pPr>
            <a:r>
              <a:rPr lang="en-US" dirty="0"/>
              <a:t>Week 4 (10/25):	Economic Inequality (Jon </a:t>
            </a:r>
            <a:r>
              <a:rPr lang="en-US" dirty="0" err="1"/>
              <a:t>Haveman</a:t>
            </a:r>
            <a:r>
              <a:rPr lang="en-US" dirty="0"/>
              <a:t>, NEED)</a:t>
            </a:r>
          </a:p>
          <a:p>
            <a:pPr lvl="1">
              <a:spcAft>
                <a:spcPts val="1000"/>
              </a:spcAft>
            </a:pPr>
            <a:r>
              <a:rPr lang="en-US" dirty="0"/>
              <a:t>Week 5 (11/1):	Climate Change Economics (Sarah Jacobson, Williams College)</a:t>
            </a:r>
          </a:p>
          <a:p>
            <a:pPr lvl="1">
              <a:spcAft>
                <a:spcPts val="1000"/>
              </a:spcAft>
            </a:pPr>
            <a:r>
              <a:rPr lang="en-US" dirty="0"/>
              <a:t>Week 6 (11/8):	Trade Deficits and Exchange Rates (Alan Deardorff, Univ. of MI)</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261217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a:r>
            <a:r>
              <a:rPr lang="en-US" dirty="0"/>
              <a:t>at is Discretionary Spending?</a:t>
            </a:r>
          </a:p>
        </p:txBody>
      </p:sp>
      <p:sp>
        <p:nvSpPr>
          <p:cNvPr id="4" name="Slide Number Placeholder 3"/>
          <p:cNvSpPr>
            <a:spLocks noGrp="1"/>
          </p:cNvSpPr>
          <p:nvPr>
            <p:ph type="sldNum" sz="quarter" idx="12"/>
          </p:nvPr>
        </p:nvSpPr>
        <p:spPr/>
        <p:txBody>
          <a:bodyPr/>
          <a:lstStyle/>
          <a:p>
            <a:fld id="{D9F085D5-EC86-4F6A-B501-C1359CB39116}" type="slidenum">
              <a:rPr lang="en-GB" smtClean="0"/>
              <a:t>30</a:t>
            </a:fld>
            <a:endParaRPr lang="en-GB"/>
          </a:p>
        </p:txBody>
      </p:sp>
      <p:pic>
        <p:nvPicPr>
          <p:cNvPr id="5" name="Picture 4" descr="slide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472" y="979705"/>
            <a:ext cx="8337498" cy="5140227"/>
          </a:xfrm>
          <a:prstGeom prst="rect">
            <a:avLst/>
          </a:prstGeom>
        </p:spPr>
      </p:pic>
      <p:sp>
        <p:nvSpPr>
          <p:cNvPr id="3" name="Oval 2">
            <a:extLst>
              <a:ext uri="{FF2B5EF4-FFF2-40B4-BE49-F238E27FC236}">
                <a16:creationId xmlns:a16="http://schemas.microsoft.com/office/drawing/2014/main" id="{D9C89377-8F6D-A547-B8B7-1158CCF5D46A}"/>
              </a:ext>
            </a:extLst>
          </p:cNvPr>
          <p:cNvSpPr/>
          <p:nvPr/>
        </p:nvSpPr>
        <p:spPr>
          <a:xfrm>
            <a:off x="285750" y="1543050"/>
            <a:ext cx="2609850" cy="104775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Int’l Affairs  1%</a:t>
            </a:r>
          </a:p>
        </p:txBody>
      </p:sp>
    </p:spTree>
    <p:extLst>
      <p:ext uri="{BB962C8B-B14F-4D97-AF65-F5344CB8AC3E}">
        <p14:creationId xmlns:p14="http://schemas.microsoft.com/office/powerpoint/2010/main" val="305264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Dis</a:t>
            </a:r>
            <a:r>
              <a:rPr lang="en-US" dirty="0">
                <a:latin typeface="Corbel" charset="0"/>
                <a:ea typeface="MS PGothic" charset="0"/>
              </a:rPr>
              <a:t>cretionary Spending:  Total</a:t>
            </a:r>
          </a:p>
        </p:txBody>
      </p:sp>
      <p:sp>
        <p:nvSpPr>
          <p:cNvPr id="35844"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pic>
        <p:nvPicPr>
          <p:cNvPr id="2" name="Picture 1"/>
          <p:cNvPicPr>
            <a:picLocks noChangeAspect="1"/>
          </p:cNvPicPr>
          <p:nvPr/>
        </p:nvPicPr>
        <p:blipFill>
          <a:blip r:embed="rId2"/>
          <a:stretch>
            <a:fillRect/>
          </a:stretch>
        </p:blipFill>
        <p:spPr>
          <a:xfrm>
            <a:off x="838200" y="1181100"/>
            <a:ext cx="8991600" cy="4495800"/>
          </a:xfrm>
          <a:prstGeom prst="rect">
            <a:avLst/>
          </a:prstGeom>
        </p:spPr>
      </p:pic>
    </p:spTree>
    <p:extLst>
      <p:ext uri="{BB962C8B-B14F-4D97-AF65-F5344CB8AC3E}">
        <p14:creationId xmlns:p14="http://schemas.microsoft.com/office/powerpoint/2010/main" val="345264121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Dis</a:t>
            </a:r>
            <a:r>
              <a:rPr lang="en-US" dirty="0">
                <a:latin typeface="Corbel" charset="0"/>
                <a:ea typeface="MS PGothic" charset="0"/>
              </a:rPr>
              <a:t>cretionary Spending: Defense Spending</a:t>
            </a:r>
          </a:p>
        </p:txBody>
      </p:sp>
      <p:sp>
        <p:nvSpPr>
          <p:cNvPr id="7"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graphicFrame>
        <p:nvGraphicFramePr>
          <p:cNvPr id="6" name="Chart 5">
            <a:extLst>
              <a:ext uri="{FF2B5EF4-FFF2-40B4-BE49-F238E27FC236}">
                <a16:creationId xmlns:a16="http://schemas.microsoft.com/office/drawing/2014/main" id="{1A4B3C80-D6AD-EF4C-BB6F-FB2C3EBC123E}"/>
              </a:ext>
            </a:extLst>
          </p:cNvPr>
          <p:cNvGraphicFramePr>
            <a:graphicFrameLocks noGrp="1"/>
          </p:cNvGraphicFramePr>
          <p:nvPr/>
        </p:nvGraphicFramePr>
        <p:xfrm>
          <a:off x="630780" y="1112520"/>
          <a:ext cx="10570620" cy="489204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C46A7E4B-8708-7A46-9429-1EAA5C1EF843}"/>
              </a:ext>
            </a:extLst>
          </p:cNvPr>
          <p:cNvCxnSpPr/>
          <p:nvPr/>
        </p:nvCxnSpPr>
        <p:spPr>
          <a:xfrm>
            <a:off x="5212080" y="1554480"/>
            <a:ext cx="0" cy="3962400"/>
          </a:xfrm>
          <a:prstGeom prst="line">
            <a:avLst/>
          </a:prstGeom>
          <a:ln w="38100">
            <a:solidFill>
              <a:srgbClr val="2B41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2616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41F5-BA0A-ABA5-0FDF-7E9D8997E6A1}"/>
              </a:ext>
            </a:extLst>
          </p:cNvPr>
          <p:cNvSpPr>
            <a:spLocks noGrp="1"/>
          </p:cNvSpPr>
          <p:nvPr>
            <p:ph type="title"/>
          </p:nvPr>
        </p:nvSpPr>
        <p:spPr/>
        <p:txBody>
          <a:bodyPr/>
          <a:lstStyle/>
          <a:p>
            <a:r>
              <a:rPr lang="en-US" dirty="0">
                <a:solidFill>
                  <a:schemeClr val="bg1"/>
                </a:solidFill>
              </a:rPr>
              <a:t>Q:  </a:t>
            </a:r>
            <a:r>
              <a:rPr lang="en-US" dirty="0"/>
              <a:t>What about the future?</a:t>
            </a:r>
          </a:p>
        </p:txBody>
      </p:sp>
      <p:sp>
        <p:nvSpPr>
          <p:cNvPr id="4" name="Slide Number Placeholder 3">
            <a:extLst>
              <a:ext uri="{FF2B5EF4-FFF2-40B4-BE49-F238E27FC236}">
                <a16:creationId xmlns:a16="http://schemas.microsoft.com/office/drawing/2014/main" id="{CDF2BE47-C57D-0829-2465-EF709A74F495}"/>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307668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A9CF-925E-2847-B22E-BE22A0906D62}"/>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Are the Primary Drivers Going Forward?</a:t>
            </a:r>
          </a:p>
        </p:txBody>
      </p:sp>
      <p:pic>
        <p:nvPicPr>
          <p:cNvPr id="6" name="Content Placeholder 5" descr="A close up of a map&#10;&#10;Description automatically generated">
            <a:extLst>
              <a:ext uri="{FF2B5EF4-FFF2-40B4-BE49-F238E27FC236}">
                <a16:creationId xmlns:a16="http://schemas.microsoft.com/office/drawing/2014/main" id="{9022ACCB-6447-B94C-94AB-ABED3F4C71ED}"/>
              </a:ext>
            </a:extLst>
          </p:cNvPr>
          <p:cNvPicPr>
            <a:picLocks noGrp="1" noChangeAspect="1"/>
          </p:cNvPicPr>
          <p:nvPr>
            <p:ph idx="1"/>
          </p:nvPr>
        </p:nvPicPr>
        <p:blipFill>
          <a:blip r:embed="rId2"/>
          <a:stretch>
            <a:fillRect/>
          </a:stretch>
        </p:blipFill>
        <p:spPr>
          <a:xfrm>
            <a:off x="639565" y="1510145"/>
            <a:ext cx="10912870" cy="4459793"/>
          </a:xfrm>
        </p:spPr>
      </p:pic>
      <p:sp>
        <p:nvSpPr>
          <p:cNvPr id="4" name="Slide Number Placeholder 3">
            <a:extLst>
              <a:ext uri="{FF2B5EF4-FFF2-40B4-BE49-F238E27FC236}">
                <a16:creationId xmlns:a16="http://schemas.microsoft.com/office/drawing/2014/main" id="{C1996FA5-64B4-F64D-8BFA-D036290E98CF}"/>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3" name="Oval 2">
            <a:extLst>
              <a:ext uri="{FF2B5EF4-FFF2-40B4-BE49-F238E27FC236}">
                <a16:creationId xmlns:a16="http://schemas.microsoft.com/office/drawing/2014/main" id="{CF1EF84E-1660-5F18-8ADC-681BA8D1B0AE}"/>
              </a:ext>
            </a:extLst>
          </p:cNvPr>
          <p:cNvSpPr/>
          <p:nvPr/>
        </p:nvSpPr>
        <p:spPr>
          <a:xfrm>
            <a:off x="6560604" y="3617125"/>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03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DA70-7116-4567-9DD7-8CF9625981CF}"/>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solidFill>
                  <a:schemeClr val="accent5">
                    <a:lumMod val="50000"/>
                  </a:schemeClr>
                </a:solidFill>
              </a:rPr>
              <a:t>o Measures of the Deficit</a:t>
            </a:r>
          </a:p>
        </p:txBody>
      </p:sp>
      <p:sp>
        <p:nvSpPr>
          <p:cNvPr id="3" name="Content Placeholder 2">
            <a:extLst>
              <a:ext uri="{FF2B5EF4-FFF2-40B4-BE49-F238E27FC236}">
                <a16:creationId xmlns:a16="http://schemas.microsoft.com/office/drawing/2014/main" id="{42DDD80B-08B5-42AE-AD4E-3385A9BAEB04}"/>
              </a:ext>
            </a:extLst>
          </p:cNvPr>
          <p:cNvSpPr>
            <a:spLocks noGrp="1"/>
          </p:cNvSpPr>
          <p:nvPr>
            <p:ph idx="1"/>
          </p:nvPr>
        </p:nvSpPr>
        <p:spPr/>
        <p:txBody>
          <a:bodyPr>
            <a:normAutofit/>
          </a:bodyPr>
          <a:lstStyle/>
          <a:p>
            <a:pPr>
              <a:spcAft>
                <a:spcPts val="1000"/>
              </a:spcAft>
            </a:pPr>
            <a:r>
              <a:rPr lang="en-US" dirty="0"/>
              <a:t>(1) Primary deficit = current programmatic outlays – revenues</a:t>
            </a:r>
          </a:p>
          <a:p>
            <a:pPr>
              <a:spcAft>
                <a:spcPts val="1000"/>
              </a:spcAft>
            </a:pPr>
            <a:r>
              <a:rPr lang="en-US" dirty="0"/>
              <a:t>(2) Total deficit = primary deficit + interest</a:t>
            </a:r>
          </a:p>
          <a:p>
            <a:pPr>
              <a:spcAft>
                <a:spcPts val="1000"/>
              </a:spcAft>
            </a:pPr>
            <a:r>
              <a:rPr lang="en-US" dirty="0"/>
              <a:t>Interest on the debt is</a:t>
            </a:r>
          </a:p>
          <a:p>
            <a:pPr lvl="1">
              <a:spcAft>
                <a:spcPts val="1000"/>
              </a:spcAft>
            </a:pPr>
            <a:r>
              <a:rPr lang="en-US" dirty="0"/>
              <a:t>The part of the total deficit that is due to past deficits.</a:t>
            </a:r>
          </a:p>
          <a:p>
            <a:pPr>
              <a:spcAft>
                <a:spcPts val="1000"/>
              </a:spcAft>
            </a:pPr>
            <a:r>
              <a:rPr lang="en-US" dirty="0"/>
              <a:t>This distinction becomes important for understanding:</a:t>
            </a:r>
          </a:p>
          <a:p>
            <a:pPr lvl="1">
              <a:spcAft>
                <a:spcPts val="1000"/>
              </a:spcAft>
            </a:pPr>
            <a:r>
              <a:rPr lang="en-US" dirty="0"/>
              <a:t>The future course of relative debt.</a:t>
            </a:r>
          </a:p>
          <a:p>
            <a:pPr lvl="1">
              <a:spcAft>
                <a:spcPts val="1000"/>
              </a:spcAft>
            </a:pPr>
            <a:r>
              <a:rPr lang="en-US" dirty="0"/>
              <a:t>The costs borne by future generations because of the debt.</a:t>
            </a:r>
          </a:p>
        </p:txBody>
      </p:sp>
      <p:sp>
        <p:nvSpPr>
          <p:cNvPr id="4" name="Slide Number Placeholder 3">
            <a:extLst>
              <a:ext uri="{FF2B5EF4-FFF2-40B4-BE49-F238E27FC236}">
                <a16:creationId xmlns:a16="http://schemas.microsoft.com/office/drawing/2014/main" id="{8AE07155-6107-410F-BA90-BEEDE98C3D3F}"/>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41644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5BD3-4900-4252-CDD2-57DC35CBAE71}"/>
              </a:ext>
            </a:extLst>
          </p:cNvPr>
          <p:cNvSpPr>
            <a:spLocks noGrp="1"/>
          </p:cNvSpPr>
          <p:nvPr>
            <p:ph type="title"/>
          </p:nvPr>
        </p:nvSpPr>
        <p:spPr/>
        <p:txBody>
          <a:bodyPr/>
          <a:lstStyle/>
          <a:p>
            <a:r>
              <a:rPr lang="en-US" dirty="0">
                <a:solidFill>
                  <a:schemeClr val="bg1"/>
                </a:solidFill>
              </a:rPr>
              <a:t>Iss</a:t>
            </a:r>
            <a:r>
              <a:rPr lang="en-US" dirty="0"/>
              <a:t>ue: deficit spending….</a:t>
            </a:r>
          </a:p>
        </p:txBody>
      </p:sp>
      <p:sp>
        <p:nvSpPr>
          <p:cNvPr id="3" name="Content Placeholder 2">
            <a:extLst>
              <a:ext uri="{FF2B5EF4-FFF2-40B4-BE49-F238E27FC236}">
                <a16:creationId xmlns:a16="http://schemas.microsoft.com/office/drawing/2014/main" id="{20DECF05-3416-E604-67D0-574F8A183C0E}"/>
              </a:ext>
            </a:extLst>
          </p:cNvPr>
          <p:cNvSpPr>
            <a:spLocks noGrp="1"/>
          </p:cNvSpPr>
          <p:nvPr>
            <p:ph idx="1"/>
          </p:nvPr>
        </p:nvSpPr>
        <p:spPr/>
        <p:txBody>
          <a:bodyPr/>
          <a:lstStyle/>
          <a:p>
            <a:r>
              <a:rPr lang="en-US" dirty="0"/>
              <a:t>Continued deficit spending increases debt.  Is this a problem?</a:t>
            </a:r>
          </a:p>
          <a:p>
            <a:r>
              <a:rPr lang="en-US" dirty="0"/>
              <a:t>Think: personal debt – answer depends on various moving parts, including</a:t>
            </a:r>
          </a:p>
          <a:p>
            <a:pPr lvl="1"/>
            <a:r>
              <a:rPr lang="en-US" dirty="0"/>
              <a:t>Where do you get debt from?</a:t>
            </a:r>
          </a:p>
          <a:p>
            <a:pPr lvl="1"/>
            <a:r>
              <a:rPr lang="en-US" dirty="0"/>
              <a:t>How much does it cost you?</a:t>
            </a:r>
          </a:p>
          <a:p>
            <a:pPr lvl="1"/>
            <a:r>
              <a:rPr lang="en-US" dirty="0"/>
              <a:t>Can you pay it back?</a:t>
            </a:r>
          </a:p>
        </p:txBody>
      </p:sp>
      <p:sp>
        <p:nvSpPr>
          <p:cNvPr id="4" name="Slide Number Placeholder 3">
            <a:extLst>
              <a:ext uri="{FF2B5EF4-FFF2-40B4-BE49-F238E27FC236}">
                <a16:creationId xmlns:a16="http://schemas.microsoft.com/office/drawing/2014/main" id="{F2E737F0-658F-1D59-27F5-B8725D455CC9}"/>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793375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From whom do individuals borrow?</a:t>
            </a:r>
          </a:p>
        </p:txBody>
      </p:sp>
      <p:sp>
        <p:nvSpPr>
          <p:cNvPr id="3" name="Content Placeholder 2">
            <a:extLst>
              <a:ext uri="{FF2B5EF4-FFF2-40B4-BE49-F238E27FC236}">
                <a16:creationId xmlns:a16="http://schemas.microsoft.com/office/drawing/2014/main" id="{7519437C-4F0A-57E7-A610-42A7857B314A}"/>
              </a:ext>
            </a:extLst>
          </p:cNvPr>
          <p:cNvSpPr>
            <a:spLocks noGrp="1"/>
          </p:cNvSpPr>
          <p:nvPr>
            <p:ph idx="1"/>
          </p:nvPr>
        </p:nvSpPr>
        <p:spPr>
          <a:xfrm>
            <a:off x="838200" y="1325563"/>
            <a:ext cx="10515600" cy="5380037"/>
          </a:xfrm>
        </p:spPr>
        <p:txBody>
          <a:bodyPr>
            <a:normAutofit/>
          </a:bodyPr>
          <a:lstStyle/>
          <a:p>
            <a:r>
              <a:rPr lang="en-US" dirty="0"/>
              <a:t>Family &amp; friends (incl. crowd sourcing)</a:t>
            </a:r>
          </a:p>
          <a:p>
            <a:r>
              <a:rPr lang="en-US" dirty="0"/>
              <a:t>Banking system</a:t>
            </a:r>
          </a:p>
          <a:p>
            <a:r>
              <a:rPr lang="en-US" dirty="0"/>
              <a:t>Credit cards</a:t>
            </a:r>
          </a:p>
          <a:p>
            <a:r>
              <a:rPr lang="en-US" dirty="0"/>
              <a:t>Venture capitalists</a:t>
            </a:r>
          </a:p>
          <a:p>
            <a:r>
              <a:rPr lang="en-US" dirty="0"/>
              <a:t>Government (think student loans)</a:t>
            </a:r>
          </a:p>
          <a:p>
            <a:r>
              <a:rPr lang="en-US" dirty="0"/>
              <a:t>Loan sharks</a:t>
            </a:r>
          </a:p>
          <a:p>
            <a:r>
              <a:rPr lang="en-US" dirty="0"/>
              <a:t>Others?</a:t>
            </a:r>
          </a:p>
          <a:p>
            <a:endParaRPr lang="en-US" dirty="0"/>
          </a:p>
          <a:p>
            <a:pPr marL="0" indent="0">
              <a:buNone/>
            </a:pPr>
            <a:r>
              <a:rPr lang="en-US" sz="3600" dirty="0"/>
              <a:t>Q:  Does is matter from whom?  Why? </a:t>
            </a:r>
          </a:p>
          <a:p>
            <a:endParaRPr lang="en-US" dirty="0"/>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415530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p:txBody>
          <a:bodyPr/>
          <a:lstStyle/>
          <a:p>
            <a:r>
              <a:rPr lang="en-US" dirty="0"/>
              <a:t> </a:t>
            </a:r>
            <a:r>
              <a:rPr lang="en-US" dirty="0">
                <a:solidFill>
                  <a:schemeClr val="bg1"/>
                </a:solidFill>
              </a:rPr>
              <a:t>Ho</a:t>
            </a:r>
            <a:r>
              <a:rPr lang="en-US" dirty="0"/>
              <a:t>w Does the US Government Borrow?</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lnSpcReduction="10000"/>
          </a:bodyPr>
          <a:lstStyle/>
          <a:p>
            <a:r>
              <a:rPr lang="en-US" dirty="0"/>
              <a:t>It issues debt.</a:t>
            </a:r>
          </a:p>
          <a:p>
            <a:pPr lvl="1"/>
            <a:r>
              <a:rPr lang="en-US" dirty="0"/>
              <a:t>Treasury marketable securities:</a:t>
            </a:r>
          </a:p>
          <a:p>
            <a:pPr lvl="2"/>
            <a:r>
              <a:rPr lang="en-US" dirty="0"/>
              <a:t>Treasury bills, notes, and bonds</a:t>
            </a:r>
          </a:p>
          <a:p>
            <a:pPr lvl="2"/>
            <a:r>
              <a:rPr lang="en-US" dirty="0"/>
              <a:t>TIPS: Treasury inflation-protected securities</a:t>
            </a:r>
          </a:p>
          <a:p>
            <a:pPr lvl="2"/>
            <a:r>
              <a:rPr lang="en-US" dirty="0"/>
              <a:t>Savings bonds</a:t>
            </a:r>
          </a:p>
          <a:p>
            <a:r>
              <a:rPr lang="en-US" dirty="0"/>
              <a:t>Who buys the debt?</a:t>
            </a:r>
          </a:p>
          <a:p>
            <a:pPr lvl="1"/>
            <a:r>
              <a:rPr lang="en-US" dirty="0"/>
              <a:t>Other federal agencies</a:t>
            </a:r>
          </a:p>
          <a:p>
            <a:pPr lvl="1"/>
            <a:r>
              <a:rPr lang="en-US" dirty="0"/>
              <a:t>Individuals and businesses</a:t>
            </a:r>
          </a:p>
          <a:p>
            <a:pPr lvl="1"/>
            <a:r>
              <a:rPr lang="en-US" dirty="0"/>
              <a:t>State and local governments</a:t>
            </a:r>
          </a:p>
          <a:p>
            <a:pPr lvl="1"/>
            <a:r>
              <a:rPr lang="en-US" dirty="0"/>
              <a:t>Foreign government and individuals</a:t>
            </a:r>
          </a:p>
          <a:p>
            <a:pPr lvl="1"/>
            <a:r>
              <a:rPr lang="en-US" dirty="0"/>
              <a:t>Federal Reserve</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3201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116106"/>
            <a:ext cx="10595846" cy="4805962"/>
          </a:xfrm>
        </p:spPr>
        <p:txBody>
          <a:bodyPr>
            <a:normAutofit/>
          </a:bodyPr>
          <a:lstStyle/>
          <a:p>
            <a:pPr>
              <a:spcAft>
                <a:spcPts val="1000"/>
              </a:spcAft>
            </a:pPr>
            <a:r>
              <a:rPr lang="en-US" sz="3600" dirty="0"/>
              <a:t>Repayment a non-issue: unlike private sector debt</a:t>
            </a:r>
          </a:p>
          <a:p>
            <a:pPr lvl="1">
              <a:spcAft>
                <a:spcPts val="1000"/>
              </a:spcAft>
            </a:pPr>
            <a:r>
              <a:rPr lang="en-US" sz="3200" dirty="0"/>
              <a:t>Government doesn’t “pay back” debt.</a:t>
            </a:r>
          </a:p>
          <a:p>
            <a:pPr lvl="1">
              <a:spcAft>
                <a:spcPts val="1000"/>
              </a:spcAft>
            </a:pPr>
            <a:r>
              <a:rPr lang="en-US" sz="3200" dirty="0"/>
              <a:t>Maturing government bonds are paid by issuing new bonds (“rolling over” the debt)</a:t>
            </a:r>
          </a:p>
          <a:p>
            <a:pPr lvl="1">
              <a:spcAft>
                <a:spcPts val="1000"/>
              </a:spcAft>
            </a:pPr>
            <a:r>
              <a:rPr lang="en-US" sz="3200" dirty="0"/>
              <a:t>Interest on the debt is essentially paid by the young to their parents.</a:t>
            </a:r>
          </a:p>
          <a:p>
            <a:pPr lvl="3">
              <a:spcAft>
                <a:spcPts val="1000"/>
              </a:spcAft>
            </a:pPr>
            <a:r>
              <a:rPr lang="en-US" sz="2400" dirty="0"/>
              <a:t>When the young are old, their young will do the same for them.</a:t>
            </a:r>
            <a:endParaRPr lang="en-US" sz="4000" dirty="0"/>
          </a:p>
          <a:p>
            <a:pPr lvl="1">
              <a:spcAft>
                <a:spcPts val="1000"/>
              </a:spcAft>
            </a:pPr>
            <a:r>
              <a:rPr lang="en-US" sz="3200" dirty="0"/>
              <a:t>? What’s cost of “rolling over”? When is it good?</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9926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leave them until the end to answer as it is a tight time frame for the amount of material to cover.</a:t>
            </a:r>
          </a:p>
          <a:p>
            <a:r>
              <a:rPr lang="en-US" dirty="0"/>
              <a:t>We will do a verbal Q&amp;A once the material has been presented.</a:t>
            </a:r>
          </a:p>
          <a:p>
            <a:r>
              <a:rPr lang="en-US" dirty="0"/>
              <a:t>Slides will be available from the NEED website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662326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a:xfrm>
            <a:off x="838200" y="1233889"/>
            <a:ext cx="10515600" cy="4792338"/>
          </a:xfrm>
        </p:spPr>
        <p:txBody>
          <a:bodyPr>
            <a:normAutofit/>
          </a:bodyPr>
          <a:lstStyle/>
          <a:p>
            <a:r>
              <a:rPr lang="en-US" dirty="0"/>
              <a:t>Some debt can reduce the availability of investment funds to other borrowers.</a:t>
            </a:r>
          </a:p>
          <a:p>
            <a:pPr lvl="1"/>
            <a:r>
              <a:rPr lang="en-US" dirty="0"/>
              <a:t>Often referred to as “crowding out” private investment</a:t>
            </a:r>
          </a:p>
          <a:p>
            <a:r>
              <a:rPr lang="en-US" dirty="0"/>
              <a:t>Intra-government debt is (important) bookkeeping.</a:t>
            </a:r>
          </a:p>
          <a:p>
            <a:pPr lvl="1"/>
            <a:r>
              <a:rPr lang="en-US" dirty="0"/>
              <a:t>This debt </a:t>
            </a:r>
            <a:r>
              <a:rPr lang="en-US" b="1" dirty="0"/>
              <a:t>DOES NOT </a:t>
            </a:r>
            <a:r>
              <a:rPr lang="en-US" dirty="0"/>
              <a:t>crowd out private investment.</a:t>
            </a:r>
          </a:p>
          <a:p>
            <a:pPr lvl="1"/>
            <a:r>
              <a:rPr lang="en-US" dirty="0"/>
              <a:t>This debt </a:t>
            </a:r>
            <a:r>
              <a:rPr lang="en-US" b="1" dirty="0"/>
              <a:t>DOES NOT </a:t>
            </a:r>
            <a:r>
              <a:rPr lang="en-US" dirty="0"/>
              <a:t>require funding on credit markets</a:t>
            </a:r>
          </a:p>
          <a:p>
            <a:r>
              <a:rPr lang="en-US" dirty="0"/>
              <a:t>Debt held by the public </a:t>
            </a:r>
            <a:endParaRPr lang="en-US" i="1" dirty="0"/>
          </a:p>
          <a:p>
            <a:pPr lvl="1"/>
            <a:r>
              <a:rPr lang="en-US" dirty="0"/>
              <a:t>This debt </a:t>
            </a:r>
            <a:r>
              <a:rPr lang="en-US" b="1" dirty="0"/>
              <a:t>MIGHT</a:t>
            </a:r>
            <a:r>
              <a:rPr lang="en-US" dirty="0"/>
              <a:t> crowd out private investment. </a:t>
            </a:r>
          </a:p>
          <a:p>
            <a:pPr lvl="1"/>
            <a:r>
              <a:rPr lang="en-US" dirty="0"/>
              <a:t>This debt is funded by borrowing on credit markets and competes with private funding. </a:t>
            </a:r>
          </a:p>
          <a:p>
            <a:pPr marL="457200" lvl="1"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8184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graphicFrame>
        <p:nvGraphicFramePr>
          <p:cNvPr id="9" name="Chart 8">
            <a:extLst>
              <a:ext uri="{FF2B5EF4-FFF2-40B4-BE49-F238E27FC236}">
                <a16:creationId xmlns:a16="http://schemas.microsoft.com/office/drawing/2014/main" id="{9F3EB9B8-09E3-DBD1-2866-DCA64681D2E5}"/>
              </a:ext>
            </a:extLst>
          </p:cNvPr>
          <p:cNvGraphicFramePr>
            <a:graphicFrameLocks noGrp="1" noChangeAspect="1"/>
          </p:cNvGraphicFramePr>
          <p:nvPr/>
        </p:nvGraphicFramePr>
        <p:xfrm>
          <a:off x="-8947" y="1295206"/>
          <a:ext cx="6035040" cy="4737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5C69F98-0E41-9751-50F1-184F1061FF0E}"/>
              </a:ext>
            </a:extLst>
          </p:cNvPr>
          <p:cNvGraphicFramePr>
            <a:graphicFrameLocks noGrp="1"/>
          </p:cNvGraphicFramePr>
          <p:nvPr/>
        </p:nvGraphicFramePr>
        <p:xfrm>
          <a:off x="6165908" y="1406743"/>
          <a:ext cx="6035040" cy="4754880"/>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519956" y="3423062"/>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5822D4BD-B219-4F42-BAF7-E522B97414E6}"/>
              </a:ext>
            </a:extLst>
          </p:cNvPr>
          <p:cNvSpPr txBox="1"/>
          <p:nvPr/>
        </p:nvSpPr>
        <p:spPr>
          <a:xfrm>
            <a:off x="5044509" y="4608687"/>
            <a:ext cx="3224040" cy="954107"/>
          </a:xfrm>
          <a:prstGeom prst="rect">
            <a:avLst/>
          </a:prstGeom>
          <a:noFill/>
        </p:spPr>
        <p:txBody>
          <a:bodyPr wrap="square" rtlCol="0">
            <a:spAutoFit/>
          </a:bodyPr>
          <a:lstStyle/>
          <a:p>
            <a:r>
              <a:rPr lang="en-US" sz="2800" dirty="0"/>
              <a:t>Japan, $1.3 tr</a:t>
            </a:r>
          </a:p>
          <a:p>
            <a:r>
              <a:rPr lang="en-US" sz="2800" dirty="0"/>
              <a:t>China, $1.1 tr</a:t>
            </a:r>
          </a:p>
        </p:txBody>
      </p:sp>
    </p:spTree>
    <p:extLst>
      <p:ext uri="{BB962C8B-B14F-4D97-AF65-F5344CB8AC3E}">
        <p14:creationId xmlns:p14="http://schemas.microsoft.com/office/powerpoint/2010/main" val="20253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F085D5-EC86-4F6A-B501-C1359CB39116}" type="slidenum">
              <a:rPr lang="en-GB" smtClean="0"/>
              <a:t>42</a:t>
            </a:fld>
            <a:endParaRPr lang="en-GB"/>
          </a:p>
        </p:txBody>
      </p:sp>
      <p:pic>
        <p:nvPicPr>
          <p:cNvPr id="1026" name="Picture 2">
            <a:extLst>
              <a:ext uri="{FF2B5EF4-FFF2-40B4-BE49-F238E27FC236}">
                <a16:creationId xmlns:a16="http://schemas.microsoft.com/office/drawing/2014/main" id="{81968B95-A9A0-FF69-08D8-6FFE59424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363" y="286626"/>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2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A41B-3B2B-E345-B9E7-0742517C09F9}"/>
              </a:ext>
            </a:extLst>
          </p:cNvPr>
          <p:cNvSpPr>
            <a:spLocks noGrp="1"/>
          </p:cNvSpPr>
          <p:nvPr>
            <p:ph type="title"/>
          </p:nvPr>
        </p:nvSpPr>
        <p:spPr>
          <a:xfrm>
            <a:off x="876300" y="0"/>
            <a:ext cx="10515600" cy="1325563"/>
          </a:xfrm>
        </p:spPr>
        <p:txBody>
          <a:bodyPr/>
          <a:lstStyle/>
          <a:p>
            <a:r>
              <a:rPr lang="en-US" dirty="0">
                <a:solidFill>
                  <a:schemeClr val="bg1"/>
                </a:solidFill>
              </a:rPr>
              <a:t>Tre</a:t>
            </a:r>
            <a:r>
              <a:rPr lang="en-US" dirty="0"/>
              <a:t>nds in US Debt Over Time</a:t>
            </a:r>
          </a:p>
        </p:txBody>
      </p:sp>
      <p:sp>
        <p:nvSpPr>
          <p:cNvPr id="4" name="Slide Number Placeholder 3">
            <a:extLst>
              <a:ext uri="{FF2B5EF4-FFF2-40B4-BE49-F238E27FC236}">
                <a16:creationId xmlns:a16="http://schemas.microsoft.com/office/drawing/2014/main" id="{C61C00BC-AAB9-C848-9BF4-906659AACE41}"/>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10" name="Content Placeholder 9">
            <a:extLst>
              <a:ext uri="{FF2B5EF4-FFF2-40B4-BE49-F238E27FC236}">
                <a16:creationId xmlns:a16="http://schemas.microsoft.com/office/drawing/2014/main" id="{FC5089CF-F0D0-F44E-84D7-CA1B1DA596B5}"/>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44E86C30-5512-6E46-B67F-A4875355F5E0}"/>
              </a:ext>
            </a:extLst>
          </p:cNvPr>
          <p:cNvSpPr txBox="1"/>
          <p:nvPr/>
        </p:nvSpPr>
        <p:spPr>
          <a:xfrm>
            <a:off x="2143958" y="1775360"/>
            <a:ext cx="6076395" cy="1200329"/>
          </a:xfrm>
          <a:prstGeom prst="rect">
            <a:avLst/>
          </a:prstGeom>
          <a:noFill/>
        </p:spPr>
        <p:txBody>
          <a:bodyPr wrap="square" rtlCol="0">
            <a:spAutoFit/>
          </a:bodyPr>
          <a:lstStyle/>
          <a:p>
            <a:r>
              <a:rPr lang="en-US" sz="2400" dirty="0">
                <a:solidFill>
                  <a:schemeClr val="bg1"/>
                </a:solidFill>
              </a:rPr>
              <a:t>2020, Q1:  Other Domestic:  	39.8%</a:t>
            </a:r>
          </a:p>
          <a:p>
            <a:r>
              <a:rPr lang="en-US" sz="2400" dirty="0">
                <a:solidFill>
                  <a:schemeClr val="bg1"/>
                </a:solidFill>
              </a:rPr>
              <a:t>	      Federal Reserve:  	20.7%</a:t>
            </a:r>
          </a:p>
          <a:p>
            <a:r>
              <a:rPr lang="en-US" sz="2400" dirty="0">
                <a:solidFill>
                  <a:schemeClr val="bg1"/>
                </a:solidFill>
              </a:rPr>
              <a:t>	      Foreign:	  	39.5% </a:t>
            </a:r>
          </a:p>
        </p:txBody>
      </p:sp>
    </p:spTree>
    <p:extLst>
      <p:ext uri="{BB962C8B-B14F-4D97-AF65-F5344CB8AC3E}">
        <p14:creationId xmlns:p14="http://schemas.microsoft.com/office/powerpoint/2010/main" val="71131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42D-D0CB-6E4C-A7E0-0EF6CAAD4D86}"/>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o Holds Debt: Foreign holders</a:t>
            </a:r>
          </a:p>
        </p:txBody>
      </p:sp>
      <p:sp>
        <p:nvSpPr>
          <p:cNvPr id="4" name="Slide Number Placeholder 3">
            <a:extLst>
              <a:ext uri="{FF2B5EF4-FFF2-40B4-BE49-F238E27FC236}">
                <a16:creationId xmlns:a16="http://schemas.microsoft.com/office/drawing/2014/main" id="{9D22E5D7-BB37-8C4A-8DEF-6138F96E97AA}"/>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9" name="Content Placeholder 8" descr="A screenshot of a cell phone&#10;&#10;Description automatically generated">
            <a:extLst>
              <a:ext uri="{FF2B5EF4-FFF2-40B4-BE49-F238E27FC236}">
                <a16:creationId xmlns:a16="http://schemas.microsoft.com/office/drawing/2014/main" id="{DC87BBF1-038D-2E45-8D88-4352D9E2FEB9}"/>
              </a:ext>
            </a:extLst>
          </p:cNvPr>
          <p:cNvPicPr>
            <a:picLocks noGrp="1" noChangeAspect="1"/>
          </p:cNvPicPr>
          <p:nvPr>
            <p:ph idx="1"/>
          </p:nvPr>
        </p:nvPicPr>
        <p:blipFill>
          <a:blip r:embed="rId2" r:link="rId3"/>
          <a:stretch>
            <a:fillRect/>
          </a:stretch>
        </p:blipFill>
        <p:spPr>
          <a:xfrm>
            <a:off x="2146984" y="966157"/>
            <a:ext cx="7898032" cy="5264069"/>
          </a:xfrm>
        </p:spPr>
      </p:pic>
    </p:spTree>
    <p:extLst>
      <p:ext uri="{BB962C8B-B14F-4D97-AF65-F5344CB8AC3E}">
        <p14:creationId xmlns:p14="http://schemas.microsoft.com/office/powerpoint/2010/main" val="963467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a:ln>
            <a:noFill/>
          </a:ln>
        </p:spPr>
        <p:txBody>
          <a:bodyPr/>
          <a:lstStyle/>
          <a:p>
            <a:r>
              <a:rPr lang="en-US" dirty="0">
                <a:solidFill>
                  <a:schemeClr val="bg1"/>
                </a:solidFill>
              </a:rPr>
              <a:t>Sh</a:t>
            </a:r>
            <a:r>
              <a:rPr lang="en-US" dirty="0">
                <a:ln w="12700">
                  <a:solidFill>
                    <a:srgbClr val="0C4C88"/>
                  </a:solidFill>
                </a:ln>
                <a:solidFill>
                  <a:schemeClr val="bg1"/>
                </a:solidFill>
              </a:rPr>
              <a:t>o</a:t>
            </a:r>
            <a:r>
              <a:rPr lang="en-US" dirty="0"/>
              <a:t>uld </a:t>
            </a:r>
            <a:r>
              <a:rPr lang="en-US" dirty="0">
                <a:solidFill>
                  <a:schemeClr val="accent5">
                    <a:lumMod val="50000"/>
                  </a:schemeClr>
                </a:solidFill>
              </a:rPr>
              <a:t>Foreigner ownership be concerning?</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a:xfrm>
            <a:off x="744070" y="1465729"/>
            <a:ext cx="10515600" cy="3434362"/>
          </a:xfrm>
        </p:spPr>
        <p:txBody>
          <a:bodyPr/>
          <a:lstStyle/>
          <a:p>
            <a:r>
              <a:rPr lang="en-US" dirty="0"/>
              <a:t>Why not?</a:t>
            </a:r>
          </a:p>
          <a:p>
            <a:pPr lvl="1"/>
            <a:r>
              <a:rPr lang="en-US" dirty="0"/>
              <a:t>Currency used for international trade</a:t>
            </a:r>
          </a:p>
          <a:p>
            <a:pPr lvl="1"/>
            <a:r>
              <a:rPr lang="en-US" dirty="0"/>
              <a:t>Investors that are looking for stable ROI</a:t>
            </a:r>
          </a:p>
          <a:p>
            <a:pPr lvl="1"/>
            <a:r>
              <a:rPr lang="en-US" dirty="0">
                <a:sym typeface="Wingdings" panose="05000000000000000000" pitchFamily="2" charset="2"/>
              </a:rPr>
              <a:t>Imports &amp; foreign borrowing go hand in hand (</a:t>
            </a:r>
            <a:r>
              <a:rPr lang="en-US" dirty="0"/>
              <a:t>The “Best buy” effect)</a:t>
            </a:r>
          </a:p>
          <a:p>
            <a:pPr lvl="1"/>
            <a:r>
              <a:rPr lang="en-US" dirty="0"/>
              <a:t>Fed holds foreign debt (the “poker game” idea)</a:t>
            </a:r>
          </a:p>
          <a:p>
            <a:r>
              <a:rPr lang="en-US" dirty="0"/>
              <a:t>Why?</a:t>
            </a:r>
          </a:p>
          <a:p>
            <a:pPr lvl="1"/>
            <a:r>
              <a:rPr lang="en-US" dirty="0"/>
              <a:t>Interest payments go to foreigners</a:t>
            </a:r>
          </a:p>
          <a:p>
            <a:pPr lvl="1"/>
            <a:r>
              <a:rPr lang="en-US" dirty="0"/>
              <a:t>Possibility of a “fiscal crisis” (later)</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821770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30208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F1C0-E2CF-8A4B-876F-889899D79E6D}"/>
              </a:ext>
            </a:extLst>
          </p:cNvPr>
          <p:cNvSpPr>
            <a:spLocks noGrp="1"/>
          </p:cNvSpPr>
          <p:nvPr>
            <p:ph type="title"/>
          </p:nvPr>
        </p:nvSpPr>
        <p:spPr>
          <a:xfrm>
            <a:off x="889000" y="0"/>
            <a:ext cx="10515600" cy="1325563"/>
          </a:xfrm>
        </p:spPr>
        <p:txBody>
          <a:bodyPr/>
          <a:lstStyle/>
          <a:p>
            <a:r>
              <a:rPr lang="en-US" dirty="0">
                <a:solidFill>
                  <a:schemeClr val="bg1"/>
                </a:solidFill>
              </a:rPr>
              <a:t>Tra</a:t>
            </a:r>
            <a:r>
              <a:rPr lang="en-US" dirty="0"/>
              <a:t>de and Investment Flows Balance Out</a:t>
            </a:r>
          </a:p>
        </p:txBody>
      </p:sp>
      <p:sp>
        <p:nvSpPr>
          <p:cNvPr id="4" name="Slide Number Placeholder 3">
            <a:extLst>
              <a:ext uri="{FF2B5EF4-FFF2-40B4-BE49-F238E27FC236}">
                <a16:creationId xmlns:a16="http://schemas.microsoft.com/office/drawing/2014/main" id="{7B8A96E7-6406-724D-96A3-989833CE6671}"/>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5" name="Picture 4">
            <a:extLst>
              <a:ext uri="{FF2B5EF4-FFF2-40B4-BE49-F238E27FC236}">
                <a16:creationId xmlns:a16="http://schemas.microsoft.com/office/drawing/2014/main" id="{2A3E0A30-3637-874C-9270-CE59A920B2D2}"/>
              </a:ext>
            </a:extLst>
          </p:cNvPr>
          <p:cNvPicPr>
            <a:picLocks noChangeAspect="1"/>
          </p:cNvPicPr>
          <p:nvPr/>
        </p:nvPicPr>
        <p:blipFill>
          <a:blip r:embed="rId2"/>
          <a:stretch>
            <a:fillRect/>
          </a:stretch>
        </p:blipFill>
        <p:spPr>
          <a:xfrm>
            <a:off x="2659339" y="1026592"/>
            <a:ext cx="8406285" cy="5203634"/>
          </a:xfrm>
          <a:prstGeom prst="rect">
            <a:avLst/>
          </a:prstGeom>
        </p:spPr>
      </p:pic>
      <p:sp>
        <p:nvSpPr>
          <p:cNvPr id="3" name="TextBox 2">
            <a:extLst>
              <a:ext uri="{FF2B5EF4-FFF2-40B4-BE49-F238E27FC236}">
                <a16:creationId xmlns:a16="http://schemas.microsoft.com/office/drawing/2014/main" id="{E02AB36E-2265-D1B3-1A07-D05CE8778F0F}"/>
              </a:ext>
            </a:extLst>
          </p:cNvPr>
          <p:cNvSpPr txBox="1"/>
          <p:nvPr/>
        </p:nvSpPr>
        <p:spPr>
          <a:xfrm>
            <a:off x="497541" y="1775012"/>
            <a:ext cx="1680883" cy="1200329"/>
          </a:xfrm>
          <a:prstGeom prst="rect">
            <a:avLst/>
          </a:prstGeom>
          <a:noFill/>
        </p:spPr>
        <p:txBody>
          <a:bodyPr wrap="square" rtlCol="0">
            <a:spAutoFit/>
          </a:bodyPr>
          <a:lstStyle/>
          <a:p>
            <a:r>
              <a:rPr lang="en-US" sz="2400" dirty="0">
                <a:highlight>
                  <a:srgbClr val="FFFF00"/>
                </a:highlight>
              </a:rPr>
              <a:t>This is the “Best Buy” effect</a:t>
            </a:r>
          </a:p>
        </p:txBody>
      </p:sp>
    </p:spTree>
    <p:extLst>
      <p:ext uri="{BB962C8B-B14F-4D97-AF65-F5344CB8AC3E}">
        <p14:creationId xmlns:p14="http://schemas.microsoft.com/office/powerpoint/2010/main" val="389115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it become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838200" y="1253330"/>
            <a:ext cx="10515600" cy="4816963"/>
          </a:xfrm>
        </p:spPr>
        <p:txBody>
          <a:bodyPr>
            <a:normAutofit lnSpcReduction="10000"/>
          </a:bodyPr>
          <a:lstStyle/>
          <a:p>
            <a:r>
              <a:rPr lang="en-US" dirty="0"/>
              <a:t>Can’t pay it back</a:t>
            </a:r>
          </a:p>
          <a:p>
            <a:r>
              <a:rPr lang="en-US" dirty="0"/>
              <a:t>Gets too big (relative to what?)</a:t>
            </a:r>
          </a:p>
          <a:p>
            <a:r>
              <a:rPr lang="en-US" dirty="0"/>
              <a:t>Interest rates too high</a:t>
            </a:r>
          </a:p>
          <a:p>
            <a:pPr lvl="1"/>
            <a:r>
              <a:rPr lang="en-US" dirty="0"/>
              <a:t>Requires higher ROI</a:t>
            </a:r>
          </a:p>
          <a:p>
            <a:pPr lvl="1"/>
            <a:r>
              <a:rPr lang="en-US" dirty="0"/>
              <a:t>Interest payments eat up too much of income</a:t>
            </a:r>
          </a:p>
          <a:p>
            <a:r>
              <a:rPr lang="en-US" dirty="0"/>
              <a:t>Creditors demand repayment</a:t>
            </a:r>
          </a:p>
          <a:p>
            <a:r>
              <a:rPr lang="en-US" dirty="0"/>
              <a:t>Damages credit rating severely</a:t>
            </a:r>
          </a:p>
          <a:p>
            <a:pPr lvl="1"/>
            <a:r>
              <a:rPr lang="en-US" dirty="0"/>
              <a:t>Hurts ability to borrow again</a:t>
            </a:r>
          </a:p>
          <a:p>
            <a:pPr lvl="1"/>
            <a:r>
              <a:rPr lang="en-US" dirty="0"/>
              <a:t>Increases cost of borrowing</a:t>
            </a:r>
          </a:p>
          <a:p>
            <a:r>
              <a:rPr lang="en-US" dirty="0"/>
              <a:t>Things don’t go as planned….</a:t>
            </a:r>
          </a:p>
          <a:p>
            <a:r>
              <a:rPr lang="en-US" dirty="0"/>
              <a:t>Others?</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4251920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DA70-7116-4567-9DD7-8CF9625981CF}"/>
              </a:ext>
            </a:extLst>
          </p:cNvPr>
          <p:cNvSpPr>
            <a:spLocks noGrp="1"/>
          </p:cNvSpPr>
          <p:nvPr>
            <p:ph type="title"/>
          </p:nvPr>
        </p:nvSpPr>
        <p:spPr>
          <a:xfrm>
            <a:off x="927100" y="0"/>
            <a:ext cx="10515600" cy="1325563"/>
          </a:xfrm>
        </p:spPr>
        <p:txBody>
          <a:bodyPr/>
          <a:lstStyle/>
          <a:p>
            <a:r>
              <a:rPr lang="en-US" dirty="0">
                <a:solidFill>
                  <a:schemeClr val="bg1"/>
                </a:solidFill>
              </a:rPr>
              <a:t>Re</a:t>
            </a:r>
            <a:r>
              <a:rPr lang="en-US" dirty="0"/>
              <a:t>minder: Two </a:t>
            </a:r>
            <a:r>
              <a:rPr lang="en-US" dirty="0">
                <a:solidFill>
                  <a:schemeClr val="accent5">
                    <a:lumMod val="50000"/>
                  </a:schemeClr>
                </a:solidFill>
              </a:rPr>
              <a:t>Measures of the Deficit</a:t>
            </a:r>
          </a:p>
        </p:txBody>
      </p:sp>
      <p:sp>
        <p:nvSpPr>
          <p:cNvPr id="3" name="Content Placeholder 2">
            <a:extLst>
              <a:ext uri="{FF2B5EF4-FFF2-40B4-BE49-F238E27FC236}">
                <a16:creationId xmlns:a16="http://schemas.microsoft.com/office/drawing/2014/main" id="{42DDD80B-08B5-42AE-AD4E-3385A9BAEB04}"/>
              </a:ext>
            </a:extLst>
          </p:cNvPr>
          <p:cNvSpPr>
            <a:spLocks noGrp="1"/>
          </p:cNvSpPr>
          <p:nvPr>
            <p:ph idx="1"/>
          </p:nvPr>
        </p:nvSpPr>
        <p:spPr/>
        <p:txBody>
          <a:bodyPr>
            <a:normAutofit/>
          </a:bodyPr>
          <a:lstStyle/>
          <a:p>
            <a:pPr>
              <a:spcAft>
                <a:spcPts val="1000"/>
              </a:spcAft>
            </a:pPr>
            <a:r>
              <a:rPr lang="en-US" dirty="0"/>
              <a:t>(1) Primary deficit = current programmatic outlays – revenues</a:t>
            </a:r>
          </a:p>
          <a:p>
            <a:pPr lvl="1">
              <a:spcAft>
                <a:spcPts val="1000"/>
              </a:spcAft>
            </a:pPr>
            <a:r>
              <a:rPr lang="en-US" dirty="0"/>
              <a:t>Continues to grow!</a:t>
            </a:r>
          </a:p>
          <a:p>
            <a:pPr>
              <a:spcAft>
                <a:spcPts val="1000"/>
              </a:spcAft>
            </a:pPr>
            <a:r>
              <a:rPr lang="en-US" dirty="0"/>
              <a:t>(2) Total deficit = primary deficit + </a:t>
            </a:r>
            <a:r>
              <a:rPr lang="en-US" dirty="0">
                <a:highlight>
                  <a:srgbClr val="FFFF00"/>
                </a:highlight>
              </a:rPr>
              <a:t>interest</a:t>
            </a:r>
          </a:p>
        </p:txBody>
      </p:sp>
      <p:sp>
        <p:nvSpPr>
          <p:cNvPr id="4" name="Slide Number Placeholder 3">
            <a:extLst>
              <a:ext uri="{FF2B5EF4-FFF2-40B4-BE49-F238E27FC236}">
                <a16:creationId xmlns:a16="http://schemas.microsoft.com/office/drawing/2014/main" id="{8AE07155-6107-410F-BA90-BEEDE98C3D3F}"/>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85456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611211"/>
            <a:ext cx="9144000" cy="137416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 – University of Minnesota</a:t>
            </a:r>
          </a:p>
          <a:p>
            <a:pPr>
              <a:lnSpc>
                <a:spcPct val="100000"/>
              </a:lnSpc>
              <a:spcBef>
                <a:spcPts val="0"/>
              </a:spcBef>
            </a:pPr>
            <a:r>
              <a:rPr lang="en-US" sz="1800" dirty="0">
                <a:solidFill>
                  <a:schemeClr val="tx2"/>
                </a:solidFill>
              </a:rPr>
              <a:t>October 18, 2022</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Joseph Carolan, Ph.D.</a:t>
            </a:r>
          </a:p>
          <a:p>
            <a:pPr>
              <a:lnSpc>
                <a:spcPct val="100000"/>
              </a:lnSpc>
              <a:spcBef>
                <a:spcPts val="0"/>
              </a:spcBef>
            </a:pPr>
            <a:r>
              <a:rPr lang="en-US" sz="2900" i="1" dirty="0">
                <a:solidFill>
                  <a:schemeClr val="tx2"/>
                </a:solidFill>
              </a:rPr>
              <a:t>Oakland University</a:t>
            </a:r>
          </a:p>
        </p:txBody>
      </p:sp>
    </p:spTree>
    <p:extLst>
      <p:ext uri="{BB962C8B-B14F-4D97-AF65-F5344CB8AC3E}">
        <p14:creationId xmlns:p14="http://schemas.microsoft.com/office/powerpoint/2010/main" val="4047759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a:xfrm>
            <a:off x="838200" y="825265"/>
            <a:ext cx="10515600" cy="3695333"/>
          </a:xfrm>
        </p:spPr>
        <p:txBody>
          <a:bodyPr>
            <a:normAutofit fontScale="92500" lnSpcReduction="10000"/>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5" name="Content Placeholder 2">
            <a:extLst>
              <a:ext uri="{FF2B5EF4-FFF2-40B4-BE49-F238E27FC236}">
                <a16:creationId xmlns:a16="http://schemas.microsoft.com/office/drawing/2014/main" id="{9A1A8BAA-33D1-4DCF-4B19-7C7C59D2F0B7}"/>
              </a:ext>
            </a:extLst>
          </p:cNvPr>
          <p:cNvSpPr txBox="1">
            <a:spLocks/>
          </p:cNvSpPr>
          <p:nvPr/>
        </p:nvSpPr>
        <p:spPr>
          <a:xfrm>
            <a:off x="627185" y="4119949"/>
            <a:ext cx="10515600" cy="19339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Two Parts to the growth rate of US debt:</a:t>
            </a:r>
          </a:p>
          <a:p>
            <a:pPr marL="971550" lvl="1" indent="-514350">
              <a:buFont typeface="+mj-lt"/>
              <a:buAutoNum type="arabicPeriod"/>
            </a:pPr>
            <a:r>
              <a:rPr lang="en-US" dirty="0"/>
              <a:t>The interest rate on the debt.</a:t>
            </a:r>
          </a:p>
          <a:p>
            <a:pPr marL="971550" lvl="1" indent="-514350">
              <a:buFont typeface="+mj-lt"/>
              <a:buAutoNum type="arabicPeriod"/>
            </a:pPr>
            <a:r>
              <a:rPr lang="en-US" dirty="0"/>
              <a:t>A portion that reflects a primary deficit (+) or primary surplus (-)</a:t>
            </a:r>
          </a:p>
        </p:txBody>
      </p:sp>
      <p:sp>
        <p:nvSpPr>
          <p:cNvPr id="6" name="Callout: Line 5">
            <a:extLst>
              <a:ext uri="{FF2B5EF4-FFF2-40B4-BE49-F238E27FC236}">
                <a16:creationId xmlns:a16="http://schemas.microsoft.com/office/drawing/2014/main" id="{43CA0893-A544-338C-C4F9-DE61A646B9CC}"/>
              </a:ext>
            </a:extLst>
          </p:cNvPr>
          <p:cNvSpPr/>
          <p:nvPr/>
        </p:nvSpPr>
        <p:spPr>
          <a:xfrm>
            <a:off x="9020590" y="3805123"/>
            <a:ext cx="2831335" cy="1281807"/>
          </a:xfrm>
          <a:prstGeom prst="borderCallout1">
            <a:avLst>
              <a:gd name="adj1" fmla="val 50789"/>
              <a:gd name="adj2" fmla="val 227"/>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GDP growth needs to exceed Int Rate + Growth Rate of deficit</a:t>
            </a:r>
          </a:p>
        </p:txBody>
      </p:sp>
    </p:spTree>
    <p:extLst>
      <p:ext uri="{BB962C8B-B14F-4D97-AF65-F5344CB8AC3E}">
        <p14:creationId xmlns:p14="http://schemas.microsoft.com/office/powerpoint/2010/main" val="26134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Yes</a:t>
            </a:r>
            <a:br>
              <a:rPr lang="en-US" dirty="0">
                <a:solidFill>
                  <a:schemeClr val="accent5">
                    <a:lumMod val="50000"/>
                  </a:schemeClr>
                </a:solidFill>
              </a:rPr>
            </a:br>
            <a:r>
              <a:rPr lang="en-US" dirty="0">
                <a:solidFill>
                  <a:schemeClr val="accent5">
                    <a:lumMod val="50000"/>
                  </a:schemeClr>
                </a:solidFill>
              </a:rPr>
              <a:t>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57175" y="1778699"/>
            <a:ext cx="10595846" cy="4628001"/>
          </a:xfrm>
        </p:spPr>
        <p:txBody>
          <a:bodyPr>
            <a:normAutofit fontScale="85000" lnSpcReduction="20000"/>
          </a:bodyPr>
          <a:lstStyle/>
          <a:p>
            <a:pPr marL="742950" indent="-742950">
              <a:spcAft>
                <a:spcPts val="1000"/>
              </a:spcAft>
              <a:buFont typeface="+mj-lt"/>
              <a:buAutoNum type="arabicPeriod"/>
            </a:pPr>
            <a:r>
              <a:rPr lang="en-US" sz="3600" dirty="0"/>
              <a:t>Government spending ‘Crowds Out’ Private Investment via higher interest rates &amp; fewer loanable funds:  </a:t>
            </a:r>
          </a:p>
          <a:p>
            <a:pPr marL="1200150" lvl="1" indent="-742950">
              <a:spcAft>
                <a:spcPts val="1000"/>
              </a:spcAft>
              <a:buFont typeface="+mj-lt"/>
              <a:buAutoNum type="arabicPeriod"/>
            </a:pPr>
            <a:r>
              <a:rPr lang="en-US" sz="3200" dirty="0"/>
              <a:t>Private sector:  less investment over time means smaller capital stock and reduced future output.</a:t>
            </a:r>
          </a:p>
          <a:p>
            <a:pPr marL="1200150" lvl="1" indent="-742950">
              <a:spcAft>
                <a:spcPts val="1000"/>
              </a:spcAft>
              <a:buFont typeface="+mj-lt"/>
              <a:buAutoNum type="arabicPeriod"/>
            </a:pPr>
            <a:r>
              <a:rPr lang="en-US" sz="3200" dirty="0"/>
              <a:t>Government:  primary surplus needed to stabilize the debt is larger; i.e., less programmatic outlays or higher taxes</a:t>
            </a:r>
          </a:p>
          <a:p>
            <a:pPr marL="742950" indent="-742950">
              <a:spcAft>
                <a:spcPts val="1000"/>
              </a:spcAft>
              <a:buFont typeface="+mj-lt"/>
              <a:buAutoNum type="arabicPeriod"/>
            </a:pPr>
            <a:r>
              <a:rPr lang="en-US" sz="3600" dirty="0"/>
              <a:t>Increases Foreign Borrowing &amp; investment domestically:  </a:t>
            </a:r>
          </a:p>
          <a:p>
            <a:pPr marL="1200150" lvl="1" indent="-742950">
              <a:spcAft>
                <a:spcPts val="1000"/>
              </a:spcAft>
              <a:buFont typeface="+mj-lt"/>
              <a:buAutoNum type="arabicPeriod"/>
            </a:pPr>
            <a:r>
              <a:rPr lang="en-US" sz="3200" dirty="0"/>
              <a:t>Higher interest rates lead to foreign capital inflows or foreign borrowing.  </a:t>
            </a:r>
          </a:p>
          <a:p>
            <a:pPr marL="1200150" lvl="1" indent="-742950">
              <a:spcAft>
                <a:spcPts val="1000"/>
              </a:spcAft>
              <a:buFont typeface="+mj-lt"/>
              <a:buAutoNum type="arabicPeriod"/>
            </a:pPr>
            <a:r>
              <a:rPr lang="en-US" sz="3200" dirty="0"/>
              <a:t>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237137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AB95-475A-22A0-C984-6625F016C956}"/>
              </a:ext>
            </a:extLst>
          </p:cNvPr>
          <p:cNvSpPr>
            <a:spLocks noGrp="1"/>
          </p:cNvSpPr>
          <p:nvPr>
            <p:ph type="title"/>
          </p:nvPr>
        </p:nvSpPr>
        <p:spPr/>
        <p:txBody>
          <a:bodyPr/>
          <a:lstStyle/>
          <a:p>
            <a:r>
              <a:rPr lang="en-US" dirty="0">
                <a:solidFill>
                  <a:schemeClr val="bg1"/>
                </a:solidFill>
              </a:rPr>
              <a:t>Iss</a:t>
            </a:r>
            <a:r>
              <a:rPr lang="en-US" dirty="0">
                <a:ln w="19050">
                  <a:solidFill>
                    <a:srgbClr val="0C4C88"/>
                  </a:solidFill>
                </a:ln>
                <a:solidFill>
                  <a:schemeClr val="bg1"/>
                </a:solidFill>
              </a:rPr>
              <a:t>u</a:t>
            </a:r>
            <a:r>
              <a:rPr lang="en-US" dirty="0"/>
              <a:t>e:  rising interest payments</a:t>
            </a:r>
          </a:p>
        </p:txBody>
      </p:sp>
      <p:sp>
        <p:nvSpPr>
          <p:cNvPr id="3" name="Content Placeholder 2">
            <a:extLst>
              <a:ext uri="{FF2B5EF4-FFF2-40B4-BE49-F238E27FC236}">
                <a16:creationId xmlns:a16="http://schemas.microsoft.com/office/drawing/2014/main" id="{4A25CA60-23D5-5E1C-24BD-D8BA2CDE68A5}"/>
              </a:ext>
            </a:extLst>
          </p:cNvPr>
          <p:cNvSpPr>
            <a:spLocks noGrp="1"/>
          </p:cNvSpPr>
          <p:nvPr>
            <p:ph idx="1"/>
          </p:nvPr>
        </p:nvSpPr>
        <p:spPr>
          <a:xfrm>
            <a:off x="838200" y="1336434"/>
            <a:ext cx="10515600" cy="2893694"/>
          </a:xfrm>
        </p:spPr>
        <p:txBody>
          <a:bodyPr/>
          <a:lstStyle/>
          <a:p>
            <a:r>
              <a:rPr lang="en-US" dirty="0"/>
              <a:t>More debt means more interest to pay as debt matures</a:t>
            </a:r>
          </a:p>
          <a:p>
            <a:r>
              <a:rPr lang="en-US" dirty="0"/>
              <a:t>Rising interest rates </a:t>
            </a:r>
            <a:r>
              <a:rPr lang="en-US" dirty="0">
                <a:sym typeface="Wingdings" panose="05000000000000000000" pitchFamily="2" charset="2"/>
              </a:rPr>
              <a:t> </a:t>
            </a:r>
            <a:r>
              <a:rPr lang="en-US" dirty="0"/>
              <a:t>cost more to “roll over” debt</a:t>
            </a:r>
          </a:p>
          <a:p>
            <a:r>
              <a:rPr lang="en-US" dirty="0"/>
              <a:t>Are days of very low interest rates gone? </a:t>
            </a:r>
          </a:p>
          <a:p>
            <a:r>
              <a:rPr lang="en-US" dirty="0">
                <a:highlight>
                  <a:srgbClr val="FFFF00"/>
                </a:highlight>
              </a:rPr>
              <a:t>IF foreign owners panic, rates up! (see later)</a:t>
            </a:r>
          </a:p>
          <a:p>
            <a:r>
              <a:rPr lang="en-US" dirty="0">
                <a:highlight>
                  <a:srgbClr val="FFFF00"/>
                </a:highlight>
              </a:rPr>
              <a:t>Foreign borrowing demands higher rates (later)</a:t>
            </a:r>
          </a:p>
        </p:txBody>
      </p:sp>
      <p:sp>
        <p:nvSpPr>
          <p:cNvPr id="4" name="Slide Number Placeholder 3">
            <a:extLst>
              <a:ext uri="{FF2B5EF4-FFF2-40B4-BE49-F238E27FC236}">
                <a16:creationId xmlns:a16="http://schemas.microsoft.com/office/drawing/2014/main" id="{E0353CBE-AC9B-FA0B-E0B2-32985C46062F}"/>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5" name="Content Placeholder 2">
            <a:extLst>
              <a:ext uri="{FF2B5EF4-FFF2-40B4-BE49-F238E27FC236}">
                <a16:creationId xmlns:a16="http://schemas.microsoft.com/office/drawing/2014/main" id="{17E46A72-DB85-C510-8D21-406F6452324F}"/>
              </a:ext>
            </a:extLst>
          </p:cNvPr>
          <p:cNvSpPr txBox="1">
            <a:spLocks/>
          </p:cNvSpPr>
          <p:nvPr/>
        </p:nvSpPr>
        <p:spPr>
          <a:xfrm>
            <a:off x="859375" y="3924293"/>
            <a:ext cx="10515600" cy="234515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Interest costs in 2018: $325 Billion</a:t>
            </a:r>
          </a:p>
          <a:p>
            <a:pPr lvl="1" algn="r"/>
            <a:r>
              <a:rPr lang="en-US" dirty="0"/>
              <a:t>1.6% of GDP, or 8% of the Federal Budget</a:t>
            </a:r>
          </a:p>
          <a:p>
            <a:pPr algn="r"/>
            <a:r>
              <a:rPr lang="en-US" dirty="0"/>
              <a:t>Forecast to increase to $928 Billion in 2029</a:t>
            </a:r>
          </a:p>
          <a:p>
            <a:pPr lvl="1" algn="r"/>
            <a:r>
              <a:rPr lang="en-US" dirty="0"/>
              <a:t>3.0% of GDP, or 22% of the Federal budget</a:t>
            </a:r>
          </a:p>
        </p:txBody>
      </p:sp>
    </p:spTree>
    <p:extLst>
      <p:ext uri="{BB962C8B-B14F-4D97-AF65-F5344CB8AC3E}">
        <p14:creationId xmlns:p14="http://schemas.microsoft.com/office/powerpoint/2010/main" val="155106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Assumed that the interest rate was </a:t>
            </a:r>
            <a:r>
              <a:rPr lang="en-US" i="1" dirty="0"/>
              <a:t>greater</a:t>
            </a:r>
            <a:r>
              <a:rPr lang="en-US" dirty="0"/>
              <a:t> than the growth in GDP</a:t>
            </a:r>
            <a:endParaRPr lang="en-US" dirty="0">
              <a:solidFill>
                <a:schemeClr val="accent5">
                  <a:lumMod val="50000"/>
                </a:schemeClr>
              </a:solidFill>
            </a:endParaRPr>
          </a:p>
          <a:p>
            <a:pPr lvl="1"/>
            <a:r>
              <a:rPr lang="en-US" dirty="0">
                <a:solidFill>
                  <a:schemeClr val="accent5">
                    <a:lumMod val="50000"/>
                  </a:schemeClr>
                </a:solidFill>
              </a:rPr>
              <a:t>In order to stabilize the debt, government must run a primary surplus.</a:t>
            </a:r>
          </a:p>
          <a:p>
            <a:pPr lvl="1"/>
            <a:r>
              <a:rPr lang="en-US" dirty="0">
                <a:solidFill>
                  <a:schemeClr val="accent5">
                    <a:lumMod val="50000"/>
                  </a:schemeClr>
                </a:solidFill>
              </a:rPr>
              <a:t>The bigger the debt, the larger the required primary surplus.</a:t>
            </a:r>
          </a:p>
          <a:p>
            <a:r>
              <a:rPr lang="en-US" dirty="0">
                <a:solidFill>
                  <a:schemeClr val="accent5">
                    <a:lumMod val="50000"/>
                  </a:schemeClr>
                </a:solidFill>
              </a:rPr>
              <a:t>More debt today means a higher primary surplus is needed in the future, i.e., higher taxes and/or less programmatic outlays.</a:t>
            </a:r>
          </a:p>
          <a:p>
            <a:r>
              <a:rPr lang="en-US" dirty="0">
                <a:solidFill>
                  <a:schemeClr val="accent5">
                    <a:lumMod val="50000"/>
                  </a:schemeClr>
                </a:solidFill>
              </a:rPr>
              <a:t>BUT….interest rates </a:t>
            </a:r>
            <a:r>
              <a:rPr lang="en-US" dirty="0">
                <a:solidFill>
                  <a:schemeClr val="bg1"/>
                </a:solidFill>
                <a:highlight>
                  <a:srgbClr val="FF0000"/>
                </a:highlight>
              </a:rPr>
              <a:t>didn’t</a:t>
            </a:r>
            <a:r>
              <a:rPr lang="en-US" dirty="0">
                <a:solidFill>
                  <a:schemeClr val="bg1"/>
                </a:solidFill>
              </a:rPr>
              <a:t> </a:t>
            </a:r>
            <a:r>
              <a:rPr lang="en-US" dirty="0">
                <a:solidFill>
                  <a:schemeClr val="accent5">
                    <a:lumMod val="50000"/>
                  </a:schemeClr>
                </a:solidFill>
              </a:rPr>
              <a:t>behave that way</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2149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Relative Debt</a:t>
            </a:r>
            <a:endParaRPr lang="en-US" dirty="0">
              <a:solidFill>
                <a:srgbClr val="0070C0"/>
              </a:solidFill>
            </a:endParaRPr>
          </a:p>
        </p:txBody>
      </p:sp>
      <p:sp>
        <p:nvSpPr>
          <p:cNvPr id="5" name="Content Placeholder 4">
            <a:extLst>
              <a:ext uri="{FF2B5EF4-FFF2-40B4-BE49-F238E27FC236}">
                <a16:creationId xmlns:a16="http://schemas.microsoft.com/office/drawing/2014/main" id="{67D1E9B0-B4C7-A5CF-AFD2-05054F5DBEB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9DFE6D2-F72E-48D0-A115-CC31535AB398}"/>
              </a:ext>
            </a:extLst>
          </p:cNvPr>
          <p:cNvPicPr>
            <a:picLocks noChangeAspect="1"/>
          </p:cNvPicPr>
          <p:nvPr/>
        </p:nvPicPr>
        <p:blipFill>
          <a:blip r:embed="rId2"/>
          <a:stretch>
            <a:fillRect/>
          </a:stretch>
        </p:blipFill>
        <p:spPr>
          <a:xfrm>
            <a:off x="838200" y="1664139"/>
            <a:ext cx="9717866" cy="4346825"/>
          </a:xfrm>
          <a:prstGeom prst="rect">
            <a:avLst/>
          </a:prstGeom>
        </p:spPr>
      </p:pic>
    </p:spTree>
    <p:extLst>
      <p:ext uri="{BB962C8B-B14F-4D97-AF65-F5344CB8AC3E}">
        <p14:creationId xmlns:p14="http://schemas.microsoft.com/office/powerpoint/2010/main" val="2243761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38130" y="0"/>
            <a:ext cx="10615670" cy="1325563"/>
          </a:xfrm>
        </p:spPr>
        <p:txBody>
          <a:bodyPr>
            <a:normAutofit/>
          </a:bodyPr>
          <a:lstStyle/>
          <a:p>
            <a:r>
              <a:rPr lang="en-US" sz="3600" dirty="0">
                <a:ln w="19050">
                  <a:solidFill>
                    <a:srgbClr val="0C4C88"/>
                  </a:solidFill>
                </a:ln>
                <a:solidFill>
                  <a:schemeClr val="bg1"/>
                </a:solidFill>
              </a:rPr>
              <a:t>MM</a:t>
            </a:r>
            <a:r>
              <a:rPr lang="en-US" sz="3600" dirty="0">
                <a:solidFill>
                  <a:schemeClr val="accent5">
                    <a:lumMod val="50000"/>
                  </a:schemeClr>
                </a:solidFill>
              </a:rPr>
              <a:t>T’s ‘Free Lunch’</a:t>
            </a:r>
            <a:endParaRPr lang="en-US" sz="3600"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a:xfrm>
            <a:off x="738130" y="958468"/>
            <a:ext cx="10515600" cy="2650058"/>
          </a:xfrm>
        </p:spPr>
        <p:txBody>
          <a:bodyPr/>
          <a:lstStyle/>
          <a:p>
            <a:r>
              <a:rPr lang="en-US" dirty="0"/>
              <a:t>The only limit on deficit spending is if it leads to too much spending thereby increasing current inflation.</a:t>
            </a:r>
          </a:p>
          <a:p>
            <a:r>
              <a:rPr lang="en-US" dirty="0"/>
              <a:t>Recognizing this fact, “…could free policymakers not only to act boldly amid crises but also to invest boldly in times of more stability.”</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5" name="Content Placeholder 2">
            <a:extLst>
              <a:ext uri="{FF2B5EF4-FFF2-40B4-BE49-F238E27FC236}">
                <a16:creationId xmlns:a16="http://schemas.microsoft.com/office/drawing/2014/main" id="{DDA53E87-3BE9-51DE-4E41-268025A4E50A}"/>
              </a:ext>
            </a:extLst>
          </p:cNvPr>
          <p:cNvSpPr txBox="1">
            <a:spLocks/>
          </p:cNvSpPr>
          <p:nvPr/>
        </p:nvSpPr>
        <p:spPr>
          <a:xfrm>
            <a:off x="638060" y="3594348"/>
            <a:ext cx="10515600" cy="2650057"/>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Dr. Kelton again</a:t>
            </a:r>
          </a:p>
          <a:p>
            <a:pPr lvl="1"/>
            <a:r>
              <a:rPr lang="en-US" dirty="0"/>
              <a:t>Example:  How did we “find the money” in FY 2020 to increase in the deficit by about $1.9 trillion?</a:t>
            </a:r>
          </a:p>
          <a:p>
            <a:pPr lvl="1"/>
            <a:r>
              <a:rPr lang="en-US" dirty="0"/>
              <a:t>Answer:  Fed open market purchases of $1.7 trillion provided 89% of the financing.</a:t>
            </a:r>
          </a:p>
          <a:p>
            <a:pPr lvl="1"/>
            <a:r>
              <a:rPr lang="en-US" dirty="0"/>
              <a:t>More generally, she argues that we can always find the money to increase federal spending</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155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28032" y="91088"/>
            <a:ext cx="10515600" cy="1325563"/>
          </a:xfrm>
        </p:spPr>
        <p:txBody>
          <a:bodyPr>
            <a:normAutofit/>
          </a:bodyPr>
          <a:lstStyle/>
          <a:p>
            <a:r>
              <a:rPr lang="en-US" sz="3600" dirty="0">
                <a:ln w="19050">
                  <a:solidFill>
                    <a:srgbClr val="0C4C88"/>
                  </a:solidFill>
                </a:ln>
                <a:solidFill>
                  <a:schemeClr val="bg1"/>
                </a:solidFill>
              </a:rPr>
              <a:t>MM</a:t>
            </a:r>
            <a:r>
              <a:rPr lang="en-US" sz="3600" dirty="0">
                <a:solidFill>
                  <a:schemeClr val="accent5">
                    <a:lumMod val="50000"/>
                  </a:schemeClr>
                </a:solidFill>
              </a:rPr>
              <a:t>T’s Free Lunch – maybe not so free…</a:t>
            </a:r>
            <a:endParaRPr lang="en-US" sz="3600"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p:txBody>
          <a:bodyPr/>
          <a:lstStyle/>
          <a:p>
            <a:r>
              <a:rPr lang="en-US" dirty="0">
                <a:solidFill>
                  <a:schemeClr val="bg1"/>
                </a:solidFill>
                <a:highlight>
                  <a:srgbClr val="FF0000"/>
                </a:highlight>
              </a:rPr>
              <a:t>Recent rise in inflation suggests free and easy application of MMT theories –</a:t>
            </a:r>
            <a:r>
              <a:rPr lang="en-US" dirty="0">
                <a:solidFill>
                  <a:schemeClr val="bg1"/>
                </a:solidFill>
              </a:rPr>
              <a:t> </a:t>
            </a:r>
            <a:r>
              <a:rPr lang="en-US" dirty="0"/>
              <a:t>acting boldly in times of emergency, finding money via Fed, </a:t>
            </a:r>
            <a:r>
              <a:rPr lang="en-US" dirty="0" err="1"/>
              <a:t>etc</a:t>
            </a:r>
            <a:r>
              <a:rPr lang="en-US" dirty="0"/>
              <a:t> – might lead to problems.  </a:t>
            </a:r>
          </a:p>
          <a:p>
            <a:r>
              <a:rPr lang="en-US" dirty="0"/>
              <a:t>Deficit spending need to be reigned in….?</a:t>
            </a:r>
          </a:p>
          <a:p>
            <a:r>
              <a:rPr lang="en-US" dirty="0">
                <a:highlight>
                  <a:srgbClr val="FFFF00"/>
                </a:highlight>
              </a:rPr>
              <a:t>AND, foreigners hold a substantial portion of our debt and they can lose if the exchange value of the dollar falls (later)</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307859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620F-033E-5D45-8F1E-017F65F996BD}"/>
              </a:ext>
            </a:extLst>
          </p:cNvPr>
          <p:cNvSpPr>
            <a:spLocks noGrp="1"/>
          </p:cNvSpPr>
          <p:nvPr>
            <p:ph type="title"/>
          </p:nvPr>
        </p:nvSpPr>
        <p:spPr>
          <a:xfrm>
            <a:off x="718932" y="0"/>
            <a:ext cx="10515600" cy="1325563"/>
          </a:xfrm>
        </p:spPr>
        <p:txBody>
          <a:bodyPr/>
          <a:lstStyle/>
          <a:p>
            <a:r>
              <a:rPr lang="en-US" dirty="0">
                <a:solidFill>
                  <a:schemeClr val="bg1"/>
                </a:solidFill>
              </a:rPr>
              <a:t>Inte</a:t>
            </a:r>
            <a:r>
              <a:rPr lang="en-US" dirty="0"/>
              <a:t>rest Payments to Grow Significantly</a:t>
            </a:r>
          </a:p>
        </p:txBody>
      </p:sp>
      <p:pic>
        <p:nvPicPr>
          <p:cNvPr id="6" name="Content Placeholder 5" descr="A screenshot of a cell phone&#10;&#10;Description automatically generated">
            <a:extLst>
              <a:ext uri="{FF2B5EF4-FFF2-40B4-BE49-F238E27FC236}">
                <a16:creationId xmlns:a16="http://schemas.microsoft.com/office/drawing/2014/main" id="{D88E3E98-3176-0848-B9FF-23FC6D79F281}"/>
              </a:ext>
            </a:extLst>
          </p:cNvPr>
          <p:cNvPicPr>
            <a:picLocks noGrp="1" noChangeAspect="1"/>
          </p:cNvPicPr>
          <p:nvPr>
            <p:ph idx="1"/>
          </p:nvPr>
        </p:nvPicPr>
        <p:blipFill>
          <a:blip r:embed="rId2" r:link="rId3"/>
          <a:stretch>
            <a:fillRect/>
          </a:stretch>
        </p:blipFill>
        <p:spPr>
          <a:xfrm>
            <a:off x="1913652" y="1000911"/>
            <a:ext cx="7909221" cy="5135024"/>
          </a:xfrm>
        </p:spPr>
      </p:pic>
      <p:sp>
        <p:nvSpPr>
          <p:cNvPr id="4" name="Slide Number Placeholder 3">
            <a:extLst>
              <a:ext uri="{FF2B5EF4-FFF2-40B4-BE49-F238E27FC236}">
                <a16:creationId xmlns:a16="http://schemas.microsoft.com/office/drawing/2014/main" id="{1D24C8BD-89CF-AF41-AAE8-21CB1233F8A5}"/>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2045371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8D67-9680-0847-BE43-9D7F4C7BC3AD}"/>
              </a:ext>
            </a:extLst>
          </p:cNvPr>
          <p:cNvSpPr>
            <a:spLocks noGrp="1"/>
          </p:cNvSpPr>
          <p:nvPr>
            <p:ph type="title"/>
          </p:nvPr>
        </p:nvSpPr>
        <p:spPr>
          <a:xfrm>
            <a:off x="723900" y="0"/>
            <a:ext cx="10515600" cy="1325563"/>
          </a:xfrm>
        </p:spPr>
        <p:txBody>
          <a:bodyPr/>
          <a:lstStyle/>
          <a:p>
            <a:r>
              <a:rPr lang="en-US" dirty="0">
                <a:solidFill>
                  <a:schemeClr val="bg1"/>
                </a:solidFill>
              </a:rPr>
              <a:t>Inte</a:t>
            </a:r>
            <a:r>
              <a:rPr lang="en-US" dirty="0"/>
              <a:t>rest Will Grow as a Share of the Deficit</a:t>
            </a:r>
          </a:p>
        </p:txBody>
      </p:sp>
      <p:pic>
        <p:nvPicPr>
          <p:cNvPr id="6" name="Content Placeholder 5" descr="A close up of a logo&#10;&#10;Description automatically generated">
            <a:extLst>
              <a:ext uri="{FF2B5EF4-FFF2-40B4-BE49-F238E27FC236}">
                <a16:creationId xmlns:a16="http://schemas.microsoft.com/office/drawing/2014/main" id="{CFE24059-1C1B-2445-A2B5-ED39ED57EC61}"/>
              </a:ext>
            </a:extLst>
          </p:cNvPr>
          <p:cNvPicPr>
            <a:picLocks noGrp="1" noChangeAspect="1"/>
          </p:cNvPicPr>
          <p:nvPr>
            <p:ph idx="1"/>
          </p:nvPr>
        </p:nvPicPr>
        <p:blipFill>
          <a:blip r:embed="rId2" r:link="rId3"/>
          <a:stretch>
            <a:fillRect/>
          </a:stretch>
        </p:blipFill>
        <p:spPr>
          <a:xfrm>
            <a:off x="320514" y="1466445"/>
            <a:ext cx="11550971" cy="4356945"/>
          </a:xfrm>
        </p:spPr>
      </p:pic>
      <p:sp>
        <p:nvSpPr>
          <p:cNvPr id="4" name="Slide Number Placeholder 3">
            <a:extLst>
              <a:ext uri="{FF2B5EF4-FFF2-40B4-BE49-F238E27FC236}">
                <a16:creationId xmlns:a16="http://schemas.microsoft.com/office/drawing/2014/main" id="{453CF4C2-24D2-D54B-B168-FD5656877AFA}"/>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284461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50" y="0"/>
            <a:ext cx="10515600" cy="1325563"/>
          </a:xfrm>
        </p:spPr>
        <p:txBody>
          <a:bodyPr/>
          <a:lstStyle/>
          <a:p>
            <a:r>
              <a:rPr lang="en-US" dirty="0">
                <a:solidFill>
                  <a:schemeClr val="bg1"/>
                </a:solidFill>
              </a:rPr>
              <a:t>Spe</a:t>
            </a:r>
            <a:r>
              <a:rPr lang="en-US" dirty="0"/>
              <a:t>nding to Grow Much Faster Than Revenue</a:t>
            </a:r>
          </a:p>
        </p:txBody>
      </p:sp>
      <p:pic>
        <p:nvPicPr>
          <p:cNvPr id="6" name="Content Placeholder 5" descr="A screenshot of a cell phone&#10;&#10;Description automatically generated">
            <a:extLst>
              <a:ext uri="{FF2B5EF4-FFF2-40B4-BE49-F238E27FC236}">
                <a16:creationId xmlns:a16="http://schemas.microsoft.com/office/drawing/2014/main" id="{E3A66C44-8812-3344-8861-F62AA1567AA8}"/>
              </a:ext>
            </a:extLst>
          </p:cNvPr>
          <p:cNvPicPr>
            <a:picLocks noGrp="1" noChangeAspect="1"/>
          </p:cNvPicPr>
          <p:nvPr>
            <p:ph idx="1"/>
          </p:nvPr>
        </p:nvPicPr>
        <p:blipFill>
          <a:blip r:embed="rId2"/>
          <a:stretch>
            <a:fillRect/>
          </a:stretch>
        </p:blipFill>
        <p:spPr>
          <a:xfrm>
            <a:off x="1848246" y="1021541"/>
            <a:ext cx="8495507" cy="5208685"/>
          </a:xfrm>
        </p:spPr>
      </p:pic>
      <p:sp>
        <p:nvSpPr>
          <p:cNvPr id="4" name="Slide Number Placeholder 3"/>
          <p:cNvSpPr>
            <a:spLocks noGrp="1"/>
          </p:cNvSpPr>
          <p:nvPr>
            <p:ph type="sldNum" sz="quarter" idx="12"/>
          </p:nvPr>
        </p:nvSpPr>
        <p:spPr/>
        <p:txBody>
          <a:bodyPr/>
          <a:lstStyle/>
          <a:p>
            <a:fld id="{D9F085D5-EC86-4F6A-B501-C1359CB39116}" type="slidenum">
              <a:rPr lang="en-GB" smtClean="0"/>
              <a:t>59</a:t>
            </a:fld>
            <a:endParaRPr lang="en-GB"/>
          </a:p>
        </p:txBody>
      </p:sp>
      <p:sp>
        <p:nvSpPr>
          <p:cNvPr id="3" name="TextBox 2">
            <a:extLst>
              <a:ext uri="{FF2B5EF4-FFF2-40B4-BE49-F238E27FC236}">
                <a16:creationId xmlns:a16="http://schemas.microsoft.com/office/drawing/2014/main" id="{E63E56AD-D908-BB45-9873-C23071EE702E}"/>
              </a:ext>
            </a:extLst>
          </p:cNvPr>
          <p:cNvSpPr txBox="1"/>
          <p:nvPr/>
        </p:nvSpPr>
        <p:spPr>
          <a:xfrm>
            <a:off x="2930728" y="1484830"/>
            <a:ext cx="2138662" cy="523220"/>
          </a:xfrm>
          <a:prstGeom prst="rect">
            <a:avLst/>
          </a:prstGeom>
          <a:noFill/>
        </p:spPr>
        <p:txBody>
          <a:bodyPr wrap="none" rtlCol="0">
            <a:spAutoFit/>
          </a:bodyPr>
          <a:lstStyle/>
          <a:p>
            <a:r>
              <a:rPr lang="en-US" sz="2800" b="1" dirty="0"/>
              <a:t>Interest, too!</a:t>
            </a:r>
          </a:p>
        </p:txBody>
      </p:sp>
      <p:cxnSp>
        <p:nvCxnSpPr>
          <p:cNvPr id="7" name="Straight Connector 6">
            <a:extLst>
              <a:ext uri="{FF2B5EF4-FFF2-40B4-BE49-F238E27FC236}">
                <a16:creationId xmlns:a16="http://schemas.microsoft.com/office/drawing/2014/main" id="{56F9DB7F-D096-3049-AC98-E1064189F5EF}"/>
              </a:ext>
            </a:extLst>
          </p:cNvPr>
          <p:cNvCxnSpPr/>
          <p:nvPr/>
        </p:nvCxnSpPr>
        <p:spPr>
          <a:xfrm flipH="1">
            <a:off x="3326296" y="2027583"/>
            <a:ext cx="344556" cy="689113"/>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858FB-7651-8845-A7DA-8BA977A52E14}"/>
              </a:ext>
            </a:extLst>
          </p:cNvPr>
          <p:cNvCxnSpPr>
            <a:cxnSpLocks/>
          </p:cNvCxnSpPr>
          <p:nvPr/>
        </p:nvCxnSpPr>
        <p:spPr>
          <a:xfrm>
            <a:off x="5148902" y="1781380"/>
            <a:ext cx="1251898" cy="246203"/>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227BB4-B973-4849-A492-4102749BF1B7}"/>
              </a:ext>
            </a:extLst>
          </p:cNvPr>
          <p:cNvSpPr/>
          <p:nvPr/>
        </p:nvSpPr>
        <p:spPr>
          <a:xfrm>
            <a:off x="2316249" y="2716696"/>
            <a:ext cx="1858186" cy="48370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E4CB61-EA61-7C41-8C9D-2EB4ABBC8622}"/>
              </a:ext>
            </a:extLst>
          </p:cNvPr>
          <p:cNvSpPr/>
          <p:nvPr/>
        </p:nvSpPr>
        <p:spPr>
          <a:xfrm>
            <a:off x="6559824" y="1563757"/>
            <a:ext cx="1858186" cy="102519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2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Feelings….</a:t>
            </a:r>
          </a:p>
        </p:txBody>
      </p:sp>
      <p:sp>
        <p:nvSpPr>
          <p:cNvPr id="3" name="Content Placeholder 2">
            <a:extLst>
              <a:ext uri="{FF2B5EF4-FFF2-40B4-BE49-F238E27FC236}">
                <a16:creationId xmlns:a16="http://schemas.microsoft.com/office/drawing/2014/main" id="{30F5574A-5D1F-8BE1-24A6-90ACF9F001E7}"/>
              </a:ext>
            </a:extLst>
          </p:cNvPr>
          <p:cNvSpPr>
            <a:spLocks noGrp="1"/>
          </p:cNvSpPr>
          <p:nvPr>
            <p:ph idx="1"/>
          </p:nvPr>
        </p:nvSpPr>
        <p:spPr/>
        <p:txBody>
          <a:bodyPr/>
          <a:lstStyle/>
          <a:p>
            <a:r>
              <a:rPr lang="en-US" dirty="0"/>
              <a:t>Feelings about debt – often personal</a:t>
            </a:r>
          </a:p>
          <a:p>
            <a:endParaRPr lang="en-US" dirty="0"/>
          </a:p>
          <a:p>
            <a:r>
              <a:rPr lang="en-US" dirty="0"/>
              <a:t>How you </a:t>
            </a:r>
            <a:r>
              <a:rPr lang="en-US" i="1" dirty="0"/>
              <a:t>feel</a:t>
            </a:r>
            <a:r>
              <a:rPr lang="en-US" dirty="0"/>
              <a:t>….depends on </a:t>
            </a:r>
          </a:p>
          <a:p>
            <a:pPr lvl="1"/>
            <a:r>
              <a:rPr lang="en-US" dirty="0"/>
              <a:t>Experiences</a:t>
            </a:r>
          </a:p>
          <a:p>
            <a:pPr lvl="1"/>
            <a:r>
              <a:rPr lang="en-US" dirty="0"/>
              <a:t>Risk profile</a:t>
            </a:r>
          </a:p>
          <a:p>
            <a:pPr lvl="1"/>
            <a:r>
              <a:rPr lang="en-US" dirty="0"/>
              <a:t>Many other things..</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442736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a:xfrm>
            <a:off x="838200" y="0"/>
            <a:ext cx="11049000" cy="1325563"/>
          </a:xfrm>
        </p:spPr>
        <p:txBody>
          <a:bodyPr/>
          <a:lstStyle/>
          <a:p>
            <a:r>
              <a:rPr lang="en-US" sz="3600" dirty="0">
                <a:solidFill>
                  <a:schemeClr val="bg1"/>
                </a:solidFill>
              </a:rPr>
              <a:t>Fed</a:t>
            </a:r>
            <a:r>
              <a:rPr lang="en-US" dirty="0"/>
              <a:t> Debt: Problem yet?  Soon?</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9196581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a:xfrm>
            <a:off x="760164" y="0"/>
            <a:ext cx="10593636" cy="1325563"/>
          </a:xfrm>
        </p:spPr>
        <p:txBody>
          <a:bodyPr/>
          <a:lstStyle/>
          <a:p>
            <a:r>
              <a:rPr lang="en-US" sz="3600" dirty="0">
                <a:solidFill>
                  <a:schemeClr val="bg1"/>
                </a:solidFill>
              </a:rPr>
              <a:t>Issu</a:t>
            </a:r>
            <a:r>
              <a:rPr lang="en-US" sz="3600" dirty="0"/>
              <a:t>e</a:t>
            </a:r>
            <a:r>
              <a:rPr lang="en-US" dirty="0"/>
              <a:t>:  how big is too big?  </a:t>
            </a:r>
          </a:p>
        </p:txBody>
      </p:sp>
      <p:sp>
        <p:nvSpPr>
          <p:cNvPr id="3" name="Content Placeholder 2">
            <a:extLst>
              <a:ext uri="{FF2B5EF4-FFF2-40B4-BE49-F238E27FC236}">
                <a16:creationId xmlns:a16="http://schemas.microsoft.com/office/drawing/2014/main" id="{2B70D71A-1651-B569-FB15-DC06F27EDD52}"/>
              </a:ext>
            </a:extLst>
          </p:cNvPr>
          <p:cNvSpPr>
            <a:spLocks noGrp="1"/>
          </p:cNvSpPr>
          <p:nvPr>
            <p:ph idx="1"/>
          </p:nvPr>
        </p:nvSpPr>
        <p:spPr>
          <a:xfrm>
            <a:off x="838200" y="1570730"/>
            <a:ext cx="10515600" cy="2261682"/>
          </a:xfrm>
        </p:spPr>
        <p:txBody>
          <a:bodyPr/>
          <a:lstStyle/>
          <a:p>
            <a:r>
              <a:rPr lang="en-US" dirty="0"/>
              <a:t>Debt is growing b/c</a:t>
            </a:r>
          </a:p>
          <a:p>
            <a:pPr lvl="1"/>
            <a:r>
              <a:rPr lang="en-US" dirty="0"/>
              <a:t>Primary deficits continue to grow</a:t>
            </a:r>
          </a:p>
          <a:p>
            <a:pPr lvl="1"/>
            <a:r>
              <a:rPr lang="en-US" dirty="0"/>
              <a:t>Interest payments continue to grow</a:t>
            </a:r>
          </a:p>
          <a:p>
            <a:r>
              <a:rPr lang="en-US" dirty="0"/>
              <a:t>When should we start to worry that it’s getting too big?</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2329528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9BAE-DB26-E64C-94FE-EABE87FE7427}"/>
              </a:ext>
            </a:extLst>
          </p:cNvPr>
          <p:cNvSpPr>
            <a:spLocks noGrp="1"/>
          </p:cNvSpPr>
          <p:nvPr>
            <p:ph type="title"/>
          </p:nvPr>
        </p:nvSpPr>
        <p:spPr/>
        <p:txBody>
          <a:bodyPr/>
          <a:lstStyle/>
          <a:p>
            <a:r>
              <a:rPr lang="en-US" dirty="0">
                <a:solidFill>
                  <a:schemeClr val="bg1"/>
                </a:solidFill>
              </a:rPr>
              <a:t>Is T</a:t>
            </a:r>
            <a:r>
              <a:rPr lang="en-US" dirty="0"/>
              <a:t>he Debt a Problem Today? (Pre-COVID 19)</a:t>
            </a:r>
          </a:p>
        </p:txBody>
      </p:sp>
      <p:sp>
        <p:nvSpPr>
          <p:cNvPr id="3" name="Content Placeholder 2">
            <a:extLst>
              <a:ext uri="{FF2B5EF4-FFF2-40B4-BE49-F238E27FC236}">
                <a16:creationId xmlns:a16="http://schemas.microsoft.com/office/drawing/2014/main" id="{34C8063D-C5BB-754D-A174-9947FACA5404}"/>
              </a:ext>
            </a:extLst>
          </p:cNvPr>
          <p:cNvSpPr>
            <a:spLocks noGrp="1"/>
          </p:cNvSpPr>
          <p:nvPr>
            <p:ph idx="1"/>
          </p:nvPr>
        </p:nvSpPr>
        <p:spPr/>
        <p:txBody>
          <a:bodyPr/>
          <a:lstStyle/>
          <a:p>
            <a:r>
              <a:rPr lang="en-US" dirty="0"/>
              <a:t>Currently borrow about $100 billion each month with little difficulty.</a:t>
            </a:r>
          </a:p>
          <a:p>
            <a:pPr marL="0" indent="0">
              <a:buNone/>
            </a:pPr>
            <a:endParaRPr lang="en-US" dirty="0"/>
          </a:p>
          <a:p>
            <a:r>
              <a:rPr lang="en-US" dirty="0"/>
              <a:t>Very little evidence of ”crowding out.”</a:t>
            </a:r>
          </a:p>
          <a:p>
            <a:pPr marL="0" indent="0">
              <a:buNone/>
            </a:pPr>
            <a:endParaRPr lang="en-US" dirty="0"/>
          </a:p>
          <a:p>
            <a:r>
              <a:rPr lang="en-US" dirty="0">
                <a:highlight>
                  <a:srgbClr val="FFFF00"/>
                </a:highlight>
              </a:rPr>
              <a:t>Interest rates are very low, less than 1% on 10-year notes (changing?).</a:t>
            </a:r>
          </a:p>
          <a:p>
            <a:pPr marL="0" indent="0">
              <a:buNone/>
            </a:pPr>
            <a:endParaRPr lang="en-US" dirty="0"/>
          </a:p>
        </p:txBody>
      </p:sp>
      <p:sp>
        <p:nvSpPr>
          <p:cNvPr id="4" name="Slide Number Placeholder 3">
            <a:extLst>
              <a:ext uri="{FF2B5EF4-FFF2-40B4-BE49-F238E27FC236}">
                <a16:creationId xmlns:a16="http://schemas.microsoft.com/office/drawing/2014/main" id="{67156D27-C2A1-6749-899A-D1E5F13476FA}"/>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57920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Wh</a:t>
            </a:r>
            <a:r>
              <a:rPr lang="en-US" dirty="0"/>
              <a:t>at about default?</a:t>
            </a: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a:xfrm>
            <a:off x="838200" y="1200839"/>
            <a:ext cx="10515600" cy="4721229"/>
          </a:xfrm>
        </p:spPr>
        <p:txBody>
          <a:bodyPr>
            <a:normAutofit/>
          </a:bodyPr>
          <a:lstStyle/>
          <a:p>
            <a:r>
              <a:rPr lang="en-US" dirty="0"/>
              <a:t>Private sector can default / declare bankruptcy</a:t>
            </a:r>
          </a:p>
          <a:p>
            <a:r>
              <a:rPr lang="en-US" dirty="0"/>
              <a:t>Stephanie Kelton (Modern Monetary Theorist) </a:t>
            </a:r>
          </a:p>
          <a:p>
            <a:pPr marL="0" indent="0">
              <a:buNone/>
            </a:pPr>
            <a:r>
              <a:rPr lang="en-US" dirty="0"/>
              <a:t>	</a:t>
            </a:r>
            <a:r>
              <a:rPr lang="en-US" sz="2400" dirty="0"/>
              <a:t>6-6-2020, </a:t>
            </a:r>
            <a:r>
              <a:rPr lang="en-US" sz="2400" i="1" dirty="0"/>
              <a:t>NYTimes </a:t>
            </a:r>
            <a:r>
              <a:rPr lang="en-US" sz="2400" dirty="0"/>
              <a:t>op-ed, “Learn to Love Trillion-Dollar Deficits.”</a:t>
            </a:r>
          </a:p>
          <a:p>
            <a:pPr marL="0" indent="0">
              <a:buNone/>
            </a:pPr>
            <a:endParaRPr lang="en-US" sz="2400" dirty="0"/>
          </a:p>
          <a:p>
            <a:pPr marL="457200" lvl="1" indent="0" algn="ctr">
              <a:buNone/>
            </a:pPr>
            <a:r>
              <a:rPr lang="en-US" sz="2800" dirty="0"/>
              <a:t>US Treasury borrows in dollars and therefore cannot default (as opposed to Greece).</a:t>
            </a:r>
          </a:p>
          <a:p>
            <a:pPr marL="0" indent="0">
              <a:buNone/>
            </a:pPr>
            <a:endParaRPr lang="en-US" dirty="0"/>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150742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1D99-1A55-1D4C-9F7C-4F8AC0789FD0}"/>
              </a:ext>
            </a:extLst>
          </p:cNvPr>
          <p:cNvSpPr>
            <a:spLocks noGrp="1"/>
          </p:cNvSpPr>
          <p:nvPr>
            <p:ph type="title"/>
          </p:nvPr>
        </p:nvSpPr>
        <p:spPr>
          <a:xfrm>
            <a:off x="736600" y="0"/>
            <a:ext cx="10515600" cy="1325563"/>
          </a:xfrm>
        </p:spPr>
        <p:txBody>
          <a:bodyPr/>
          <a:lstStyle/>
          <a:p>
            <a:r>
              <a:rPr lang="en-US" dirty="0">
                <a:solidFill>
                  <a:schemeClr val="bg1"/>
                </a:solidFill>
              </a:rPr>
              <a:t>Oth</a:t>
            </a:r>
            <a:r>
              <a:rPr lang="en-US" dirty="0"/>
              <a:t>er Countries Have Higher Debt Levels</a:t>
            </a:r>
          </a:p>
        </p:txBody>
      </p:sp>
      <p:pic>
        <p:nvPicPr>
          <p:cNvPr id="6" name="Content Placeholder 5" descr="A screenshot of a cell phone&#10;&#10;Description automatically generated">
            <a:extLst>
              <a:ext uri="{FF2B5EF4-FFF2-40B4-BE49-F238E27FC236}">
                <a16:creationId xmlns:a16="http://schemas.microsoft.com/office/drawing/2014/main" id="{BC68BE9D-00FC-AF48-AA76-452933EA2A05}"/>
              </a:ext>
            </a:extLst>
          </p:cNvPr>
          <p:cNvPicPr>
            <a:picLocks noGrp="1" noChangeAspect="1"/>
          </p:cNvPicPr>
          <p:nvPr>
            <p:ph idx="1"/>
          </p:nvPr>
        </p:nvPicPr>
        <p:blipFill>
          <a:blip r:embed="rId2" r:link="rId3"/>
          <a:stretch>
            <a:fillRect/>
          </a:stretch>
        </p:blipFill>
        <p:spPr>
          <a:xfrm>
            <a:off x="1295400" y="1079320"/>
            <a:ext cx="10058400" cy="5150906"/>
          </a:xfrm>
        </p:spPr>
      </p:pic>
      <p:sp>
        <p:nvSpPr>
          <p:cNvPr id="4" name="Slide Number Placeholder 3">
            <a:extLst>
              <a:ext uri="{FF2B5EF4-FFF2-40B4-BE49-F238E27FC236}">
                <a16:creationId xmlns:a16="http://schemas.microsoft.com/office/drawing/2014/main" id="{9C16AC45-5C20-E246-817B-0F156ECC357A}"/>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828971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B9C4-8F2C-46A9-A435-9B8CA936F758}"/>
              </a:ext>
            </a:extLst>
          </p:cNvPr>
          <p:cNvSpPr>
            <a:spLocks noGrp="1"/>
          </p:cNvSpPr>
          <p:nvPr>
            <p:ph type="title"/>
          </p:nvPr>
        </p:nvSpPr>
        <p:spPr>
          <a:xfrm>
            <a:off x="838200" y="0"/>
            <a:ext cx="10515600" cy="1325563"/>
          </a:xfrm>
        </p:spPr>
        <p:txBody>
          <a:bodyPr/>
          <a:lstStyle/>
          <a:p>
            <a:r>
              <a:rPr lang="en-US" dirty="0">
                <a:solidFill>
                  <a:schemeClr val="bg1"/>
                </a:solidFill>
              </a:rPr>
              <a:t>Rel</a:t>
            </a:r>
            <a:r>
              <a:rPr lang="en-US" dirty="0">
                <a:solidFill>
                  <a:schemeClr val="accent5">
                    <a:lumMod val="50000"/>
                  </a:schemeClr>
                </a:solidFill>
              </a:rPr>
              <a:t>ative Debt Cannot </a:t>
            </a:r>
            <a:r>
              <a:rPr lang="en-US" i="1" dirty="0">
                <a:solidFill>
                  <a:schemeClr val="accent5">
                    <a:lumMod val="50000"/>
                  </a:schemeClr>
                </a:solidFill>
                <a:highlight>
                  <a:srgbClr val="00FFFF"/>
                </a:highlight>
              </a:rPr>
              <a:t>Grow</a:t>
            </a:r>
            <a:r>
              <a:rPr lang="en-US" dirty="0">
                <a:solidFill>
                  <a:schemeClr val="accent5">
                    <a:lumMod val="50000"/>
                  </a:schemeClr>
                </a:solidFill>
              </a:rPr>
              <a:t> Forever, But</a:t>
            </a:r>
            <a:endParaRPr lang="en-US" dirty="0">
              <a:solidFill>
                <a:schemeClr val="bg1"/>
              </a:solidFill>
            </a:endParaRPr>
          </a:p>
        </p:txBody>
      </p:sp>
      <p:sp>
        <p:nvSpPr>
          <p:cNvPr id="3" name="Content Placeholder 2">
            <a:extLst>
              <a:ext uri="{FF2B5EF4-FFF2-40B4-BE49-F238E27FC236}">
                <a16:creationId xmlns:a16="http://schemas.microsoft.com/office/drawing/2014/main" id="{EB9EA6FC-E493-4E35-810B-1BDC84B4F83E}"/>
              </a:ext>
            </a:extLst>
          </p:cNvPr>
          <p:cNvSpPr>
            <a:spLocks noGrp="1"/>
          </p:cNvSpPr>
          <p:nvPr>
            <p:ph idx="1"/>
          </p:nvPr>
        </p:nvSpPr>
        <p:spPr>
          <a:xfrm>
            <a:off x="838200" y="1134737"/>
            <a:ext cx="10515600" cy="4787331"/>
          </a:xfrm>
        </p:spPr>
        <p:txBody>
          <a:bodyPr>
            <a:normAutofit/>
          </a:bodyPr>
          <a:lstStyle/>
          <a:p>
            <a:pPr>
              <a:spcAft>
                <a:spcPts val="1000"/>
              </a:spcAft>
            </a:pPr>
            <a:r>
              <a:rPr lang="en-US" dirty="0"/>
              <a:t>IF Relative does grow, then we encounter issues with lenders</a:t>
            </a:r>
          </a:p>
          <a:p>
            <a:pPr lvl="1"/>
            <a:r>
              <a:rPr lang="en-US" dirty="0"/>
              <a:t>Interest payments will grow with it.</a:t>
            </a:r>
          </a:p>
          <a:p>
            <a:pPr lvl="1"/>
            <a:r>
              <a:rPr lang="en-US" dirty="0"/>
              <a:t>Investors might start questioning the creditworthiness of the US government</a:t>
            </a:r>
          </a:p>
          <a:p>
            <a:pPr lvl="1"/>
            <a:r>
              <a:rPr lang="en-US" dirty="0"/>
              <a:t>Interest rates might increase</a:t>
            </a:r>
          </a:p>
          <a:p>
            <a:pPr lvl="1"/>
            <a:r>
              <a:rPr lang="en-US" dirty="0"/>
              <a:t>It becomes more difficult to borrow in times of crisis.</a:t>
            </a:r>
          </a:p>
          <a:p>
            <a:pPr lvl="1"/>
            <a:r>
              <a:rPr lang="en-US" dirty="0"/>
              <a:t>Could start to crowd out investment by consumers and businesses.</a:t>
            </a:r>
          </a:p>
          <a:p>
            <a:pPr lvl="1"/>
            <a:r>
              <a:rPr lang="en-US" dirty="0"/>
              <a:t>Could be inflationary.</a:t>
            </a:r>
          </a:p>
          <a:p>
            <a:pPr>
              <a:spcAft>
                <a:spcPts val="1000"/>
              </a:spcAft>
            </a:pPr>
            <a:r>
              <a:rPr lang="en-US" dirty="0"/>
              <a:t>May not present a problem if GDP &gt; Interest rates (Blanchard)</a:t>
            </a:r>
          </a:p>
          <a:p>
            <a:pPr>
              <a:spcAft>
                <a:spcPts val="1000"/>
              </a:spcAft>
            </a:pPr>
            <a:r>
              <a:rPr lang="en-US" dirty="0">
                <a:highlight>
                  <a:srgbClr val="FFFF00"/>
                </a:highlight>
              </a:rPr>
              <a:t>Don’t forget that 40% to foreigners (yep…later…almost..)</a:t>
            </a:r>
          </a:p>
          <a:p>
            <a:pPr marL="0" indent="0">
              <a:buNone/>
            </a:pPr>
            <a:endParaRPr lang="en-US" dirty="0"/>
          </a:p>
        </p:txBody>
      </p:sp>
      <p:sp>
        <p:nvSpPr>
          <p:cNvPr id="4" name="Slide Number Placeholder 3">
            <a:extLst>
              <a:ext uri="{FF2B5EF4-FFF2-40B4-BE49-F238E27FC236}">
                <a16:creationId xmlns:a16="http://schemas.microsoft.com/office/drawing/2014/main" id="{8890836A-97B8-49CB-9865-A680116E578C}"/>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34727027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View: Almost a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1124639" y="985759"/>
            <a:ext cx="10515600" cy="4886482"/>
          </a:xfrm>
        </p:spPr>
        <p:txBody>
          <a:bodyPr>
            <a:normAutofit fontScale="92500" lnSpcReduction="10000"/>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p>
          <a:p>
            <a:pPr marL="0" indent="0">
              <a:buNone/>
            </a:pPr>
            <a:r>
              <a:rPr lang="en-US" sz="3200" dirty="0"/>
              <a:t>Olivier Blanchard </a:t>
            </a:r>
            <a:r>
              <a:rPr lang="en-US" sz="2600" dirty="0"/>
              <a:t>(economist @ MIT, Head of IMF..):</a:t>
            </a:r>
          </a:p>
          <a:p>
            <a:pPr marL="0" indent="0">
              <a:buNone/>
            </a:pPr>
            <a:endParaRPr lang="en-US" sz="2600" dirty="0"/>
          </a:p>
          <a:p>
            <a:pPr marL="0" indent="0">
              <a:buNone/>
            </a:pPr>
            <a:endParaRPr lang="en-US" sz="3200" dirty="0"/>
          </a:p>
          <a:p>
            <a:pPr marL="0" indent="0">
              <a:buNone/>
            </a:pPr>
            <a:endParaRPr lang="en-US" sz="3200" dirty="0"/>
          </a:p>
          <a:p>
            <a:pPr marL="0" indent="0">
              <a:buNone/>
            </a:pPr>
            <a:endParaRPr lang="en-US" dirty="0">
              <a:solidFill>
                <a:schemeClr val="accent5">
                  <a:lumMod val="50000"/>
                </a:schemeClr>
              </a:solidFill>
            </a:endParaRPr>
          </a:p>
          <a:p>
            <a:r>
              <a:rPr lang="en-US" dirty="0"/>
              <a:t>Blanchard does believe that the relative debt must be stabilized</a:t>
            </a:r>
          </a:p>
          <a:p>
            <a:pPr marL="914400" lvl="1" indent="-457200">
              <a:buFont typeface="+mj-lt"/>
              <a:buAutoNum type="arabicPeriod"/>
            </a:pPr>
            <a:r>
              <a:rPr lang="en-US" dirty="0"/>
              <a:t>At some point current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Content Placeholder 2">
            <a:extLst>
              <a:ext uri="{FF2B5EF4-FFF2-40B4-BE49-F238E27FC236}">
                <a16:creationId xmlns:a16="http://schemas.microsoft.com/office/drawing/2014/main" id="{546EC5FA-08BB-4E42-6383-2976CED1CDF0}"/>
              </a:ext>
            </a:extLst>
          </p:cNvPr>
          <p:cNvSpPr txBox="1">
            <a:spLocks/>
          </p:cNvSpPr>
          <p:nvPr/>
        </p:nvSpPr>
        <p:spPr>
          <a:xfrm>
            <a:off x="4770303" y="2490922"/>
            <a:ext cx="6440277" cy="2215959"/>
          </a:xfrm>
          <a:prstGeom prst="rect">
            <a:avLst/>
          </a:prstGeom>
        </p:spPr>
        <p:txBody>
          <a:bodyPr vert="horz" lIns="91440" tIns="45720" rIns="91440" bIns="45720" rtlCol="0" anchor="ctr" anchorCtr="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“If the future is like the past [with low interest rates],…the issuance of debt without a later increase in taxes may well be feasible.  Put bluntly, public debt may have no fiscal cost.”</a:t>
            </a:r>
          </a:p>
          <a:p>
            <a:pPr marL="0" indent="0">
              <a:buFont typeface="Arial" panose="020B0604020202020204" pitchFamily="34" charset="0"/>
              <a:buNone/>
            </a:pPr>
            <a:r>
              <a:rPr lang="en-US" dirty="0"/>
              <a:t>But,</a:t>
            </a:r>
          </a:p>
          <a:p>
            <a:pPr marL="0" indent="0">
              <a:buFont typeface="Arial" panose="020B0604020202020204" pitchFamily="34" charset="0"/>
              <a:buNone/>
            </a:pPr>
            <a:r>
              <a:rPr lang="en-US" dirty="0"/>
              <a:t>“My purpose…is not to argue for more public debt, especially in the current political environment.  It is to have a richer discussion of the costs of debt…than is currently the case.”</a:t>
            </a:r>
          </a:p>
          <a:p>
            <a:endParaRPr lang="en-US" dirty="0"/>
          </a:p>
        </p:txBody>
      </p:sp>
    </p:spTree>
    <p:extLst>
      <p:ext uri="{BB962C8B-B14F-4D97-AF65-F5344CB8AC3E}">
        <p14:creationId xmlns:p14="http://schemas.microsoft.com/office/powerpoint/2010/main" val="26462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D91F-9A1A-4FA1-91A7-36DD84A0D30A}"/>
              </a:ext>
            </a:extLst>
          </p:cNvPr>
          <p:cNvSpPr>
            <a:spLocks noGrp="1"/>
          </p:cNvSpPr>
          <p:nvPr>
            <p:ph type="title"/>
          </p:nvPr>
        </p:nvSpPr>
        <p:spPr>
          <a:xfrm>
            <a:off x="762000" y="0"/>
            <a:ext cx="10515600" cy="1325563"/>
          </a:xfrm>
        </p:spPr>
        <p:txBody>
          <a:bodyPr/>
          <a:lstStyle/>
          <a:p>
            <a:r>
              <a:rPr lang="en-US" dirty="0">
                <a:solidFill>
                  <a:schemeClr val="bg1"/>
                </a:solidFill>
              </a:rPr>
              <a:t>Issu</a:t>
            </a:r>
            <a:r>
              <a:rPr lang="en-US" dirty="0"/>
              <a:t>e</a:t>
            </a:r>
            <a:r>
              <a:rPr lang="en-US" dirty="0">
                <a:solidFill>
                  <a:schemeClr val="accent5">
                    <a:lumMod val="50000"/>
                  </a:schemeClr>
                </a:solidFill>
              </a:rPr>
              <a:t>:  The International Dimension (finally)</a:t>
            </a:r>
            <a:endParaRPr lang="en-US" dirty="0">
              <a:solidFill>
                <a:schemeClr val="bg1"/>
              </a:solidFill>
            </a:endParaRPr>
          </a:p>
        </p:txBody>
      </p:sp>
      <p:sp>
        <p:nvSpPr>
          <p:cNvPr id="3" name="Content Placeholder 2">
            <a:extLst>
              <a:ext uri="{FF2B5EF4-FFF2-40B4-BE49-F238E27FC236}">
                <a16:creationId xmlns:a16="http://schemas.microsoft.com/office/drawing/2014/main" id="{C11D3644-56C8-4430-9A20-21AC411C113C}"/>
              </a:ext>
            </a:extLst>
          </p:cNvPr>
          <p:cNvSpPr>
            <a:spLocks noGrp="1"/>
          </p:cNvSpPr>
          <p:nvPr>
            <p:ph idx="1"/>
          </p:nvPr>
        </p:nvSpPr>
        <p:spPr>
          <a:xfrm>
            <a:off x="838200" y="1181437"/>
            <a:ext cx="10515600" cy="4740631"/>
          </a:xfrm>
        </p:spPr>
        <p:txBody>
          <a:bodyPr/>
          <a:lstStyle/>
          <a:p>
            <a:pPr>
              <a:spcAft>
                <a:spcPts val="1000"/>
              </a:spcAft>
            </a:pPr>
            <a:r>
              <a:rPr lang="en-US" dirty="0"/>
              <a:t>Interest on foreign-held debt reduces US residents’ welfare.</a:t>
            </a:r>
          </a:p>
          <a:p>
            <a:pPr lvl="1">
              <a:spcAft>
                <a:spcPts val="1000"/>
              </a:spcAft>
            </a:pPr>
            <a:r>
              <a:rPr lang="en-US" dirty="0"/>
              <a:t>Interest payments go to other countries.</a:t>
            </a:r>
          </a:p>
          <a:p>
            <a:pPr>
              <a:spcAft>
                <a:spcPts val="1000"/>
              </a:spcAft>
            </a:pPr>
            <a:r>
              <a:rPr lang="en-US" dirty="0"/>
              <a:t>When the Fed raises interest rates, the exchange rate of the dollar rises, causing:</a:t>
            </a:r>
          </a:p>
          <a:p>
            <a:pPr marL="914400" lvl="1" indent="-457200">
              <a:spcAft>
                <a:spcPts val="1000"/>
              </a:spcAft>
              <a:buFont typeface="+mj-lt"/>
              <a:buAutoNum type="arabicPeriod"/>
            </a:pPr>
            <a:r>
              <a:rPr lang="en-US" dirty="0"/>
              <a:t>Increases in the trade deficit</a:t>
            </a:r>
          </a:p>
          <a:p>
            <a:pPr marL="914400" lvl="1" indent="-457200">
              <a:spcAft>
                <a:spcPts val="1000"/>
              </a:spcAft>
              <a:buFont typeface="+mj-lt"/>
              <a:buAutoNum type="arabicPeriod"/>
            </a:pPr>
            <a:r>
              <a:rPr lang="en-US" dirty="0"/>
              <a:t>Foreign borrowing.</a:t>
            </a:r>
          </a:p>
          <a:p>
            <a:pPr>
              <a:spcAft>
                <a:spcPts val="1000"/>
              </a:spcAft>
            </a:pPr>
            <a:r>
              <a:rPr lang="en-US" dirty="0"/>
              <a:t>Sharp increases in interest rates and the cost of imports raises the possibility of a fiscal crisis or a “run on the dollar.”</a:t>
            </a:r>
          </a:p>
        </p:txBody>
      </p:sp>
      <p:sp>
        <p:nvSpPr>
          <p:cNvPr id="4" name="Slide Number Placeholder 3">
            <a:extLst>
              <a:ext uri="{FF2B5EF4-FFF2-40B4-BE49-F238E27FC236}">
                <a16:creationId xmlns:a16="http://schemas.microsoft.com/office/drawing/2014/main" id="{DE81D5B8-3434-4296-9F8C-46E8006E67FC}"/>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361561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solidFill>
                  <a:schemeClr val="tx1"/>
                </a:solidFill>
              </a:rPr>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highlight>
                  <a:srgbClr val="FFFF00"/>
                </a:highlight>
              </a:rPr>
              <a:t>Could the Fed Bail us Out? – the “poker game”</a:t>
            </a:r>
          </a:p>
          <a:p>
            <a:pPr marL="914400" lvl="1" indent="-457200">
              <a:buFont typeface="+mj-lt"/>
              <a:buAutoNum type="arabicPeriod"/>
            </a:pPr>
            <a:r>
              <a:rPr lang="en-US" dirty="0"/>
              <a:t>Yes - It could buy Treasuries and prevent the rise in interest rates.</a:t>
            </a:r>
          </a:p>
          <a:p>
            <a:pPr marL="914400" lvl="1" indent="-457200">
              <a:buFont typeface="+mj-lt"/>
              <a:buAutoNum type="arabicPeriod"/>
            </a:pPr>
            <a:r>
              <a:rPr lang="en-US" dirty="0"/>
              <a:t>But - 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31689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C930-85ED-0B81-5830-6FC41EF6CC6F}"/>
              </a:ext>
            </a:extLst>
          </p:cNvPr>
          <p:cNvSpPr>
            <a:spLocks noGrp="1"/>
          </p:cNvSpPr>
          <p:nvPr>
            <p:ph type="title"/>
          </p:nvPr>
        </p:nvSpPr>
        <p:spPr/>
        <p:txBody>
          <a:bodyPr/>
          <a:lstStyle/>
          <a:p>
            <a:r>
              <a:rPr lang="en-US" dirty="0">
                <a:solidFill>
                  <a:schemeClr val="bg1"/>
                </a:solidFill>
              </a:rPr>
              <a:t>An</a:t>
            </a:r>
            <a:r>
              <a:rPr lang="en-US" dirty="0"/>
              <a:t>y of these Options Sound Good?</a:t>
            </a:r>
          </a:p>
        </p:txBody>
      </p:sp>
      <p:pic>
        <p:nvPicPr>
          <p:cNvPr id="6" name="Content Placeholder 5">
            <a:extLst>
              <a:ext uri="{FF2B5EF4-FFF2-40B4-BE49-F238E27FC236}">
                <a16:creationId xmlns:a16="http://schemas.microsoft.com/office/drawing/2014/main" id="{E3018A6F-162B-21F8-2487-970415D89A1D}"/>
              </a:ext>
            </a:extLst>
          </p:cNvPr>
          <p:cNvPicPr>
            <a:picLocks noGrp="1" noChangeAspect="1"/>
          </p:cNvPicPr>
          <p:nvPr>
            <p:ph idx="1"/>
          </p:nvPr>
        </p:nvPicPr>
        <p:blipFill>
          <a:blip r:embed="rId3"/>
          <a:stretch>
            <a:fillRect/>
          </a:stretch>
        </p:blipFill>
        <p:spPr>
          <a:xfrm>
            <a:off x="879320" y="1325563"/>
            <a:ext cx="9409939" cy="4846320"/>
          </a:xfrm>
        </p:spPr>
      </p:pic>
      <p:sp>
        <p:nvSpPr>
          <p:cNvPr id="4" name="Slide Number Placeholder 3">
            <a:extLst>
              <a:ext uri="{FF2B5EF4-FFF2-40B4-BE49-F238E27FC236}">
                <a16:creationId xmlns:a16="http://schemas.microsoft.com/office/drawing/2014/main" id="{6E9DF8B3-DC7F-9AD5-E015-F0DFAC4705D3}"/>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33649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a:bodyPr>
          <a:lstStyle/>
          <a:p>
            <a:r>
              <a:rPr lang="en-US" dirty="0"/>
              <a:t> What do we use it for / why need it? </a:t>
            </a:r>
          </a:p>
          <a:p>
            <a:r>
              <a:rPr lang="en-US" dirty="0"/>
              <a:t> From whom / how do we get it? </a:t>
            </a:r>
            <a:r>
              <a:rPr lang="en-US" sz="2800" dirty="0"/>
              <a:t>Does is matter from whom?</a:t>
            </a:r>
          </a:p>
          <a:p>
            <a:r>
              <a:rPr lang="en-US" sz="2800" dirty="0"/>
              <a:t> </a:t>
            </a:r>
            <a:r>
              <a:rPr lang="en-US" dirty="0"/>
              <a:t>When does it become problem?</a:t>
            </a:r>
          </a:p>
          <a:p>
            <a:endParaRPr lang="en-US" dirty="0"/>
          </a:p>
          <a:p>
            <a:pPr marL="0" indent="0">
              <a:buNone/>
            </a:pPr>
            <a:r>
              <a:rPr lang="en-US" dirty="0"/>
              <a:t>Start with some definitions &amp; concepts that help</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Personal &amp; Federal</a:t>
            </a:r>
          </a:p>
        </p:txBody>
      </p:sp>
      <p:sp>
        <p:nvSpPr>
          <p:cNvPr id="10" name="TextBox 9">
            <a:extLst>
              <a:ext uri="{FF2B5EF4-FFF2-40B4-BE49-F238E27FC236}">
                <a16:creationId xmlns:a16="http://schemas.microsoft.com/office/drawing/2014/main" id="{8F4BE8FD-44B2-ADAC-1EE4-625AC5A0DCBF}"/>
              </a:ext>
            </a:extLst>
          </p:cNvPr>
          <p:cNvSpPr txBox="1"/>
          <p:nvPr/>
        </p:nvSpPr>
        <p:spPr>
          <a:xfrm>
            <a:off x="1963882" y="1398132"/>
            <a:ext cx="6261847" cy="523220"/>
          </a:xfrm>
          <a:prstGeom prst="rect">
            <a:avLst/>
          </a:prstGeom>
          <a:noFill/>
          <a:ln w="34925">
            <a:solidFill>
              <a:srgbClr val="FFC000"/>
            </a:solidFill>
          </a:ln>
        </p:spPr>
        <p:txBody>
          <a:bodyPr wrap="square">
            <a:spAutoFit/>
          </a:bodyPr>
          <a:lstStyle/>
          <a:p>
            <a:r>
              <a:rPr lang="en-US" sz="2800" b="1" dirty="0">
                <a:solidFill>
                  <a:srgbClr val="0C4C88"/>
                </a:solidFill>
              </a:rPr>
              <a:t>NOTE: Debt = negative savings</a:t>
            </a:r>
          </a:p>
        </p:txBody>
      </p:sp>
    </p:spTree>
    <p:extLst>
      <p:ext uri="{BB962C8B-B14F-4D97-AF65-F5344CB8AC3E}">
        <p14:creationId xmlns:p14="http://schemas.microsoft.com/office/powerpoint/2010/main" val="39214281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A36F-E991-E9DA-B951-783B27366ABA}"/>
              </a:ext>
            </a:extLst>
          </p:cNvPr>
          <p:cNvSpPr>
            <a:spLocks noGrp="1"/>
          </p:cNvSpPr>
          <p:nvPr>
            <p:ph type="title"/>
          </p:nvPr>
        </p:nvSpPr>
        <p:spPr>
          <a:xfrm>
            <a:off x="838200" y="0"/>
            <a:ext cx="10515600" cy="1168769"/>
          </a:xfrm>
        </p:spPr>
        <p:txBody>
          <a:bodyPr/>
          <a:lstStyle/>
          <a:p>
            <a:r>
              <a:rPr lang="en-US" dirty="0">
                <a:solidFill>
                  <a:schemeClr val="bg1"/>
                </a:solidFill>
              </a:rPr>
              <a:t>Tak</a:t>
            </a:r>
            <a:r>
              <a:rPr lang="en-US" dirty="0"/>
              <a:t>eaways / talking points</a:t>
            </a:r>
          </a:p>
        </p:txBody>
      </p:sp>
      <p:sp>
        <p:nvSpPr>
          <p:cNvPr id="3" name="Content Placeholder 2">
            <a:extLst>
              <a:ext uri="{FF2B5EF4-FFF2-40B4-BE49-F238E27FC236}">
                <a16:creationId xmlns:a16="http://schemas.microsoft.com/office/drawing/2014/main" id="{2E4156DE-1134-B1CA-8BA9-FEABF818EA05}"/>
              </a:ext>
            </a:extLst>
          </p:cNvPr>
          <p:cNvSpPr>
            <a:spLocks noGrp="1"/>
          </p:cNvSpPr>
          <p:nvPr>
            <p:ph idx="1"/>
          </p:nvPr>
        </p:nvSpPr>
        <p:spPr>
          <a:xfrm>
            <a:off x="838200" y="1168769"/>
            <a:ext cx="10901082" cy="5426581"/>
          </a:xfrm>
        </p:spPr>
        <p:txBody>
          <a:bodyPr>
            <a:normAutofit fontScale="92500" lnSpcReduction="10000"/>
          </a:bodyPr>
          <a:lstStyle/>
          <a:p>
            <a:r>
              <a:rPr lang="en-US" sz="2400" dirty="0"/>
              <a:t>Can’t technically default, nor technically have to “repay”</a:t>
            </a:r>
          </a:p>
          <a:p>
            <a:pPr lvl="1"/>
            <a:r>
              <a:rPr lang="en-US" sz="2000" dirty="0"/>
              <a:t>“Rolling over” debt may cost more in future</a:t>
            </a:r>
          </a:p>
          <a:p>
            <a:r>
              <a:rPr lang="en-US" sz="2400" dirty="0"/>
              <a:t>The current trajectory for the federal debt seems unsustainable</a:t>
            </a:r>
          </a:p>
          <a:p>
            <a:r>
              <a:rPr lang="en-US" sz="2400" dirty="0"/>
              <a:t>Persistence of deficit spending will increase need to borrow</a:t>
            </a:r>
          </a:p>
          <a:p>
            <a:pPr lvl="1"/>
            <a:r>
              <a:rPr lang="en-US" sz="1800" dirty="0"/>
              <a:t>What should we cut?  </a:t>
            </a:r>
          </a:p>
          <a:p>
            <a:r>
              <a:rPr lang="en-US" sz="2400" dirty="0"/>
              <a:t>Debt service will increase due to </a:t>
            </a:r>
          </a:p>
          <a:p>
            <a:pPr lvl="1"/>
            <a:r>
              <a:rPr lang="en-US" sz="1800" dirty="0"/>
              <a:t>Deficit spending</a:t>
            </a:r>
          </a:p>
          <a:p>
            <a:pPr lvl="1"/>
            <a:r>
              <a:rPr lang="en-US" sz="1800" dirty="0"/>
              <a:t>Possible increased interest rates</a:t>
            </a:r>
          </a:p>
          <a:p>
            <a:r>
              <a:rPr lang="en-US" sz="2400" dirty="0"/>
              <a:t>Good borrowing may become more difficult if relative debt grows</a:t>
            </a:r>
          </a:p>
          <a:p>
            <a:pPr lvl="1"/>
            <a:r>
              <a:rPr lang="en-US" sz="1800" dirty="0"/>
              <a:t>Economic investment may lack</a:t>
            </a:r>
          </a:p>
          <a:p>
            <a:pPr lvl="1"/>
            <a:r>
              <a:rPr lang="en-US" sz="1800" dirty="0"/>
              <a:t>Emergency borrowing ability may be constrained</a:t>
            </a:r>
          </a:p>
          <a:p>
            <a:r>
              <a:rPr lang="en-US" sz="2400" dirty="0"/>
              <a:t>Increased debt service may “crowd out” private investment</a:t>
            </a:r>
          </a:p>
          <a:p>
            <a:r>
              <a:rPr lang="en-US" sz="2400" dirty="0"/>
              <a:t>Debt held by foreigners increases – may lead to ‘fiscal crisis</a:t>
            </a:r>
          </a:p>
          <a:p>
            <a:r>
              <a:rPr lang="en-US" sz="2400" dirty="0"/>
              <a:t>Relative debt stabilization may be handled by combination of GDP growth and low interest rates</a:t>
            </a:r>
          </a:p>
          <a:p>
            <a:endParaRPr lang="en-US" sz="2400" dirty="0"/>
          </a:p>
        </p:txBody>
      </p:sp>
      <p:sp>
        <p:nvSpPr>
          <p:cNvPr id="4" name="Slide Number Placeholder 3">
            <a:extLst>
              <a:ext uri="{FF2B5EF4-FFF2-40B4-BE49-F238E27FC236}">
                <a16:creationId xmlns:a16="http://schemas.microsoft.com/office/drawing/2014/main" id="{CB3E3F0B-293D-97D6-30A0-D9E4E29472C5}"/>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325141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905106" y="0"/>
            <a:ext cx="10515600" cy="1325563"/>
          </a:xfrm>
        </p:spPr>
        <p:txBody>
          <a:bodyPr/>
          <a:lstStyle/>
          <a:p>
            <a:r>
              <a:rPr lang="en-US" dirty="0">
                <a:solidFill>
                  <a:schemeClr val="bg1"/>
                </a:solidFill>
              </a:rPr>
              <a:t>Inc</a:t>
            </a:r>
            <a:r>
              <a:rPr lang="en-US" dirty="0"/>
              <a:t>ome Inequality: Jon </a:t>
            </a:r>
            <a:r>
              <a:rPr lang="en-US" dirty="0" err="1"/>
              <a:t>Haveman</a:t>
            </a:r>
            <a:r>
              <a:rPr lang="en-US" dirty="0"/>
              <a:t>, NEED</a:t>
            </a:r>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71</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3283825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Joseph Carolan, Ph.D.</a:t>
            </a:r>
          </a:p>
          <a:p>
            <a:pPr marL="0" indent="0" algn="ctr">
              <a:buNone/>
            </a:pPr>
            <a:r>
              <a:rPr lang="en-US" dirty="0">
                <a:hlinkClick r:id="rId3"/>
              </a:rPr>
              <a:t>carolan@oakland.edu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72</a:t>
            </a:fld>
            <a:endParaRPr lang="en-GB" dirty="0"/>
          </a:p>
        </p:txBody>
      </p:sp>
    </p:spTree>
    <p:extLst>
      <p:ext uri="{BB962C8B-B14F-4D97-AF65-F5344CB8AC3E}">
        <p14:creationId xmlns:p14="http://schemas.microsoft.com/office/powerpoint/2010/main" val="3822860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indent="0" algn="ctr">
              <a:lnSpc>
                <a:spcPct val="107000"/>
              </a:lnSpc>
              <a:spcBef>
                <a:spcPts val="0"/>
              </a:spcBef>
              <a:spcAft>
                <a:spcPts val="80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Total Federal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value of all outstanding government bonds (or “Treasuries”) that have been issued to finance past federal government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total federal spending and revenues.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Federal Debt in the Held by the Public</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debt held by the private domestic investors, foreign investors and the Federal Reserve.  The concept of the debt excludes intragovernmental debt, such as the debt held by the Social Security and Medicare Trust Funds.</a:t>
            </a:r>
            <a:r>
              <a:rPr lang="en-US" sz="1900"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The Relative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Federal Debt Held by the Public as a fraction of the size of the economy, or GDP.</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Congressional Budget Office (CBO)</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a congressional think tank that analyzes the effect of legislation on the budget (“scoring”) and issues periodic projections on the future of debt and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Primary 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federal spending on programs and total revenues.  The primary deficit excludes interest on the debt.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Rolling Over the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the process of paying off maturing government bonds with newly issued bonds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31542812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 (Cont.)</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Crowding Out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phenomena where government financing of deficits raises interest rates and lowers firms’ investment.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International Reserve Currency</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foreign holdings of US debt (and other countries debt) to facilitate international trade; e.g., oil is traded in dollars.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Default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when an entity that issues a bond fails to make an interest payment or the repayment of the face amount on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Foreign Exchange Value of the Dollar</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purchasing power of the dollar in terms of a foreign currency.  When the US exchange rate falls, the dollar has les purchasing power over foreign goods.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Budget Reconciliation</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a Senate process for by-passing the filibuster, so that legislation can be enacted with a 51-vote majority.  The process can only be used for changing spending or taxes and the legislation cannot increase the deficit after 10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241822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sz="3600" dirty="0">
                <a:solidFill>
                  <a:schemeClr val="bg1"/>
                </a:solidFill>
              </a:rPr>
              <a:t>Fed</a:t>
            </a:r>
            <a:r>
              <a:rPr lang="en-US" sz="3600" dirty="0"/>
              <a:t>eral</a:t>
            </a:r>
            <a:r>
              <a:rPr lang="en-US" dirty="0"/>
              <a:t> Debt:  definition</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a:xfrm>
            <a:off x="750065" y="1200839"/>
            <a:ext cx="10515600" cy="3520390"/>
          </a:xfrm>
        </p:spPr>
        <p:txBody>
          <a:bodyPr/>
          <a:lstStyle/>
          <a:p>
            <a:r>
              <a:rPr lang="en-US" dirty="0"/>
              <a:t>‘Deficit’ vs ‘Debt’</a:t>
            </a:r>
          </a:p>
          <a:p>
            <a:pPr lvl="1"/>
            <a:r>
              <a:rPr lang="en-US" dirty="0"/>
              <a:t>Fiscal year Deficit = Total Outlays Less Revenues (what we’ve been looking at).</a:t>
            </a:r>
          </a:p>
          <a:p>
            <a:pPr lvl="1"/>
            <a:r>
              <a:rPr lang="en-US" dirty="0"/>
              <a:t>Accumulated value of past borrowing is total </a:t>
            </a:r>
            <a:r>
              <a:rPr lang="en-US" b="1" i="1" u="sng" dirty="0"/>
              <a:t>government debt</a:t>
            </a:r>
            <a:r>
              <a:rPr lang="en-US" dirty="0"/>
              <a:t>.</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22191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801436" y="0"/>
            <a:ext cx="10515600" cy="1325563"/>
          </a:xfrm>
        </p:spPr>
        <p:txBody>
          <a:bodyPr/>
          <a:lstStyle/>
          <a:p>
            <a:r>
              <a:rPr lang="en-US" dirty="0">
                <a:solidFill>
                  <a:schemeClr val="bg1"/>
                </a:solidFill>
              </a:rPr>
              <a:t>A</a:t>
            </a:r>
            <a:r>
              <a:rPr lang="en-US" dirty="0"/>
              <a:t> </a:t>
            </a:r>
            <a:r>
              <a:rPr lang="en-US" dirty="0">
                <a:solidFill>
                  <a:schemeClr val="bg1"/>
                </a:solidFill>
              </a:rPr>
              <a:t>H</a:t>
            </a:r>
            <a:r>
              <a:rPr lang="en-US" dirty="0"/>
              <a:t>istory of Persistent Deficits</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5" name="Picture 4">
            <a:extLst>
              <a:ext uri="{FF2B5EF4-FFF2-40B4-BE49-F238E27FC236}">
                <a16:creationId xmlns:a16="http://schemas.microsoft.com/office/drawing/2014/main" id="{17F9DD1B-783A-B345-A4EA-1A1C12B79585}"/>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9983420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15572</TotalTime>
  <Words>3904</Words>
  <Application>Microsoft Macintosh PowerPoint</Application>
  <PresentationFormat>Widescreen</PresentationFormat>
  <Paragraphs>550</Paragraphs>
  <Slides>74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Corbel</vt:lpstr>
      <vt:lpstr>Courier New</vt:lpstr>
      <vt:lpstr>Garamond</vt:lpstr>
      <vt:lpstr>Custom Design</vt:lpstr>
      <vt:lpstr>PowerPoint Presentation</vt:lpstr>
      <vt:lpstr> Available NEED Topics Include:</vt:lpstr>
      <vt:lpstr> Course Outline</vt:lpstr>
      <vt:lpstr>Submitting Questions</vt:lpstr>
      <vt:lpstr>PowerPoint Presentation</vt:lpstr>
      <vt:lpstr>Debt:  Feelings….</vt:lpstr>
      <vt:lpstr>Debt:  Personal &amp; Federal</vt:lpstr>
      <vt:lpstr>Federal Debt:  definition</vt:lpstr>
      <vt:lpstr>A History of Persistent Deficits</vt:lpstr>
      <vt:lpstr>A Future of Deficits</vt:lpstr>
      <vt:lpstr>Debt vs. Deficit</vt:lpstr>
      <vt:lpstr>Two Measures of the Debt</vt:lpstr>
      <vt:lpstr>Key Idea: Relative Debt</vt:lpstr>
      <vt:lpstr>Two Measures of RELATIVE Debt</vt:lpstr>
      <vt:lpstr>Debt:  What do we use it for / why need it?</vt:lpstr>
      <vt:lpstr>Common belief :Not All Borrowing Is Bad!</vt:lpstr>
      <vt:lpstr>What Does the US Govt. Budget Look Like?</vt:lpstr>
      <vt:lpstr>What Does the U.S. Gov’t Budget Look Like?</vt:lpstr>
      <vt:lpstr>Key Points About the U.S. Relative Debt</vt:lpstr>
      <vt:lpstr>Debt:  What do we use it for / why need it?</vt:lpstr>
      <vt:lpstr>Why Has the Federal Debt Risen So Much?</vt:lpstr>
      <vt:lpstr>On What is the Money Spent?  Complicated</vt:lpstr>
      <vt:lpstr>What is Mandatory Spending?</vt:lpstr>
      <vt:lpstr>The Federal Budget in FY2022:  Oct. thru May</vt:lpstr>
      <vt:lpstr>Mandatory Spending: Total Mandatory</vt:lpstr>
      <vt:lpstr>Mandatory Spending: Social Security Spending</vt:lpstr>
      <vt:lpstr>Mandatory Spending: Medicare Spending</vt:lpstr>
      <vt:lpstr>Mandatory Spending: Medicaid Spending</vt:lpstr>
      <vt:lpstr>Debt:  What does US gov’t use it for?</vt:lpstr>
      <vt:lpstr>What is Discretionary Spending?</vt:lpstr>
      <vt:lpstr>Discretionary Spending:  Total</vt:lpstr>
      <vt:lpstr>Discretionary Spending: Defense Spending</vt:lpstr>
      <vt:lpstr>Q:  What about the future?</vt:lpstr>
      <vt:lpstr>What Are the Primary Drivers Going Forward?</vt:lpstr>
      <vt:lpstr>Two Measures of the Deficit</vt:lpstr>
      <vt:lpstr>Issue: deficit spending….</vt:lpstr>
      <vt:lpstr>Debt:  From whom do individuals borrow?</vt:lpstr>
      <vt:lpstr> How Does the US Government Borrow?</vt:lpstr>
      <vt:lpstr> Traditional View</vt:lpstr>
      <vt:lpstr>Not All Debt Is Created Equal </vt:lpstr>
      <vt:lpstr> A Breakdown of the Total Federal Debt</vt:lpstr>
      <vt:lpstr>PowerPoint Presentation</vt:lpstr>
      <vt:lpstr>Trends in US Debt Over Time</vt:lpstr>
      <vt:lpstr>Who Holds Debt: Foreign holders</vt:lpstr>
      <vt:lpstr>Should Foreigner ownership be concerning?</vt:lpstr>
      <vt:lpstr>Why do Foreigners Buy US Treasuries?</vt:lpstr>
      <vt:lpstr>Trade and Investment Flows Balance Out</vt:lpstr>
      <vt:lpstr>Debt:  When does it become problem?</vt:lpstr>
      <vt:lpstr>Reminder: Two Measures of the Deficit</vt:lpstr>
      <vt:lpstr> Debt Dynamics</vt:lpstr>
      <vt:lpstr> Traditional View: Yes         Debt and Deficits Raise Interest Rates</vt:lpstr>
      <vt:lpstr>Issue:  rising interest payments</vt:lpstr>
      <vt:lpstr>What the Traditional View Got Wrong</vt:lpstr>
      <vt:lpstr>The Dog that Didn’t Bark; Rising Interest Rates?</vt:lpstr>
      <vt:lpstr>MMT’s ‘Free Lunch’</vt:lpstr>
      <vt:lpstr>MMT’s Free Lunch – maybe not so free…</vt:lpstr>
      <vt:lpstr>Interest Payments to Grow Significantly</vt:lpstr>
      <vt:lpstr>Interest Will Grow as a Share of the Deficit</vt:lpstr>
      <vt:lpstr>Spending to Grow Much Faster Than Revenue</vt:lpstr>
      <vt:lpstr>Fed Debt: Problem yet?  Soon?</vt:lpstr>
      <vt:lpstr>Issue:  how big is too big?  </vt:lpstr>
      <vt:lpstr>Is The Debt a Problem Today? (Pre-COVID 19)</vt:lpstr>
      <vt:lpstr>What about default?</vt:lpstr>
      <vt:lpstr>Other Countries Have Higher Debt Levels</vt:lpstr>
      <vt:lpstr>Relative Debt Cannot Grow Forever, But</vt:lpstr>
      <vt:lpstr>New View: Almost a Free Lunch</vt:lpstr>
      <vt:lpstr>Issue:  The International Dimension (finally)</vt:lpstr>
      <vt:lpstr>What would a Fiscal Crisis Look Like?</vt:lpstr>
      <vt:lpstr>Any of these Options Sound Good?</vt:lpstr>
      <vt:lpstr>Takeaways / talking points</vt:lpstr>
      <vt:lpstr>Income Inequality: Jon Haveman, NEED</vt:lpstr>
      <vt:lpstr> Thank you!</vt:lpstr>
      <vt:lpstr>Federal Debt Glossary</vt:lpstr>
      <vt:lpstr>Federal Debt Glossary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348</cp:revision>
  <cp:lastPrinted>2022-07-08T22:01:16Z</cp:lastPrinted>
  <dcterms:created xsi:type="dcterms:W3CDTF">2017-05-03T22:30:38Z</dcterms:created>
  <dcterms:modified xsi:type="dcterms:W3CDTF">2022-10-19T20:45:36Z</dcterms:modified>
</cp:coreProperties>
</file>