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1026" r:id="rId2"/>
    <p:sldId id="4001" r:id="rId3"/>
    <p:sldId id="436" r:id="rId4"/>
    <p:sldId id="1027" r:id="rId5"/>
    <p:sldId id="4100" r:id="rId6"/>
    <p:sldId id="1152" r:id="rId7"/>
    <p:sldId id="4179" r:id="rId8"/>
    <p:sldId id="4099" r:id="rId9"/>
    <p:sldId id="4095" r:id="rId10"/>
    <p:sldId id="3849" r:id="rId11"/>
    <p:sldId id="3850" r:id="rId12"/>
    <p:sldId id="1147" r:id="rId13"/>
    <p:sldId id="337" r:id="rId14"/>
    <p:sldId id="1071" r:id="rId15"/>
    <p:sldId id="1138" r:id="rId16"/>
    <p:sldId id="3897" r:id="rId17"/>
    <p:sldId id="1121" r:id="rId18"/>
    <p:sldId id="3902" r:id="rId19"/>
    <p:sldId id="1124" r:id="rId20"/>
    <p:sldId id="1281" r:id="rId21"/>
    <p:sldId id="3906" r:id="rId22"/>
    <p:sldId id="1127" r:id="rId23"/>
    <p:sldId id="1134" r:id="rId24"/>
    <p:sldId id="1289" r:id="rId25"/>
    <p:sldId id="1290" r:id="rId26"/>
    <p:sldId id="3909" r:id="rId27"/>
    <p:sldId id="1291" r:id="rId28"/>
    <p:sldId id="1287" r:id="rId29"/>
    <p:sldId id="3904" r:id="rId30"/>
    <p:sldId id="3905" r:id="rId31"/>
    <p:sldId id="4169" r:id="rId32"/>
    <p:sldId id="1303" r:id="rId33"/>
    <p:sldId id="1294" r:id="rId34"/>
    <p:sldId id="3857" r:id="rId35"/>
    <p:sldId id="4168" r:id="rId36"/>
    <p:sldId id="4170" r:id="rId37"/>
    <p:sldId id="4171" r:id="rId38"/>
    <p:sldId id="4172" r:id="rId39"/>
    <p:sldId id="4173" r:id="rId40"/>
    <p:sldId id="4174" r:id="rId41"/>
    <p:sldId id="4176" r:id="rId42"/>
    <p:sldId id="4175" r:id="rId43"/>
    <p:sldId id="4178" r:id="rId44"/>
    <p:sldId id="4177" r:id="rId45"/>
    <p:sldId id="4180" r:id="rId46"/>
    <p:sldId id="4181" r:id="rId47"/>
    <p:sldId id="4166" r:id="rId48"/>
    <p:sldId id="4167" r:id="rId4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6" autoAdjust="0"/>
    <p:restoredTop sz="91565"/>
  </p:normalViewPr>
  <p:slideViewPr>
    <p:cSldViewPr snapToGrid="0" snapToObjects="1">
      <p:cViewPr varScale="1">
        <p:scale>
          <a:sx n="117" d="100"/>
          <a:sy n="117" d="100"/>
        </p:scale>
        <p:origin x="448" y="16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Total Public Debt: $30.4 tr, 4/30</a:t>
            </a:r>
          </a:p>
        </c:rich>
      </c:tx>
      <c:layout>
        <c:manualLayout>
          <c:xMode val="edge"/>
          <c:yMode val="edge"/>
          <c:x val="0.226180446194225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6C-465D-AC3B-ABA84273030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6C-465D-AC3B-ABA84273030E}"/>
              </c:ext>
            </c:extLst>
          </c:dPt>
          <c:dLbls>
            <c:dLbl>
              <c:idx val="0"/>
              <c:tx>
                <c:rich>
                  <a:bodyPr/>
                  <a:lstStyle/>
                  <a:p>
                    <a:fld id="{2F69A84F-3C44-2343-9BCC-980AF79A1E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66C-465D-AC3B-ABA84273030E}"/>
                </c:ext>
              </c:extLst>
            </c:dLbl>
            <c:dLbl>
              <c:idx val="1"/>
              <c:tx>
                <c:rich>
                  <a:bodyPr/>
                  <a:lstStyle/>
                  <a:p>
                    <a:fld id="{1238E2C4-934B-554E-80B7-7F454EAC626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66C-465D-AC3B-ABA84273030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23847</c:v>
                </c:pt>
                <c:pt idx="1">
                  <c:v>6527</c:v>
                </c:pt>
              </c:numCache>
            </c:numRef>
          </c:val>
          <c:extLst>
            <c:ext xmlns:c15="http://schemas.microsoft.com/office/drawing/2012/chart" uri="{02D57815-91ED-43cb-92C2-25804820EDAC}">
              <c15:datalabelsRange>
                <c15:f>Sheet1!$F$7:$G$7</c15:f>
                <c15:dlblRangeCache>
                  <c:ptCount val="2"/>
                  <c:pt idx="0">
                    <c:v>79%</c:v>
                  </c:pt>
                  <c:pt idx="1">
                    <c:v>21%</c:v>
                  </c:pt>
                </c15:dlblRangeCache>
              </c15:datalabelsRange>
            </c:ext>
            <c:ext xmlns:c16="http://schemas.microsoft.com/office/drawing/2014/chart" uri="{C3380CC4-5D6E-409C-BE32-E72D297353CC}">
              <c16:uniqueId val="{00000004-A66C-465D-AC3B-ABA84273030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Publicly Held Debt:</a:t>
            </a:r>
            <a:r>
              <a:rPr lang="en-US" sz="2400" baseline="0"/>
              <a:t>  $23.8 tr, 4/30</a:t>
            </a:r>
            <a:endParaRPr lang="en-US" sz="2400"/>
          </a:p>
        </c:rich>
      </c:tx>
      <c:layout>
        <c:manualLayout>
          <c:xMode val="edge"/>
          <c:yMode val="edge"/>
          <c:x val="0.20060496067755601"/>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EB7A-41D2-9E5C-4176B68C8A68}"/>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EB7A-41D2-9E5C-4176B68C8A68}"/>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EB7A-41D2-9E5C-4176B68C8A68}"/>
              </c:ext>
            </c:extLst>
          </c:dPt>
          <c:dLbls>
            <c:dLbl>
              <c:idx val="0"/>
              <c:tx>
                <c:rich>
                  <a:bodyPr/>
                  <a:lstStyle/>
                  <a:p>
                    <a:fld id="{F13404B5-2087-3C4E-824B-0C08D138749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B7A-41D2-9E5C-4176B68C8A68}"/>
                </c:ext>
              </c:extLst>
            </c:dLbl>
            <c:dLbl>
              <c:idx val="1"/>
              <c:tx>
                <c:rich>
                  <a:bodyPr/>
                  <a:lstStyle/>
                  <a:p>
                    <a:fld id="{F854DB90-52F7-5E4E-BE47-7C1ED4D89F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B7A-41D2-9E5C-4176B68C8A68}"/>
                </c:ext>
              </c:extLst>
            </c:dLbl>
            <c:dLbl>
              <c:idx val="2"/>
              <c:tx>
                <c:rich>
                  <a:bodyPr/>
                  <a:lstStyle/>
                  <a:p>
                    <a:fld id="{E8A6FA09-334F-A743-B04C-05BCA0ED47A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B7A-41D2-9E5C-4176B68C8A6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10628</c:v>
                </c:pt>
                <c:pt idx="1">
                  <c:v>7455</c:v>
                </c:pt>
                <c:pt idx="2">
                  <c:v>5764</c:v>
                </c:pt>
              </c:numCache>
            </c:numRef>
          </c:val>
          <c:extLst>
            <c:ext xmlns:c15="http://schemas.microsoft.com/office/drawing/2012/chart" uri="{02D57815-91ED-43cb-92C2-25804820EDAC}">
              <c15:datalabelsRange>
                <c15:f>Sheet1!$G$10:$I$10</c15:f>
                <c15:dlblRangeCache>
                  <c:ptCount val="3"/>
                  <c:pt idx="0">
                    <c:v>45%</c:v>
                  </c:pt>
                  <c:pt idx="1">
                    <c:v>31%</c:v>
                  </c:pt>
                  <c:pt idx="2">
                    <c:v>24%</c:v>
                  </c:pt>
                </c15:dlblRangeCache>
              </c15:datalabelsRange>
            </c:ext>
            <c:ext xmlns:c16="http://schemas.microsoft.com/office/drawing/2014/chart" uri="{C3380CC4-5D6E-409C-BE32-E72D297353CC}">
              <c16:uniqueId val="{00000006-EB7A-41D2-9E5C-4176B68C8A6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00" normalizeH="0" baseline="0">
                <a:solidFill>
                  <a:schemeClr val="lt1"/>
                </a:solidFill>
                <a:latin typeface="+mn-lt"/>
                <a:ea typeface="+mn-ea"/>
                <a:cs typeface="+mn-cs"/>
              </a:defRPr>
            </a:pPr>
            <a:r>
              <a:rPr lang="en-US" sz="2800"/>
              <a:t>Net Interest as a Percent of GDP</a:t>
            </a:r>
          </a:p>
        </c:rich>
      </c:tx>
      <c:overlay val="0"/>
      <c:spPr>
        <a:noFill/>
        <a:ln>
          <a:noFill/>
        </a:ln>
        <a:effectLst/>
      </c:spPr>
      <c:txPr>
        <a:bodyPr rot="0" spcFirstLastPara="1" vertOverflow="ellipsis" vert="horz" wrap="square" anchor="ctr" anchorCtr="1"/>
        <a:lstStyle/>
        <a:p>
          <a:pPr>
            <a:defRPr sz="28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1"/>
          <c:order val="0"/>
          <c:tx>
            <c:strRef>
              <c:f>'Net Interest DATA'!$S$1</c:f>
              <c:strCache>
                <c:ptCount val="1"/>
                <c:pt idx="0">
                  <c:v>% of GDP</c:v>
                </c:pt>
              </c:strCache>
            </c:strRef>
          </c:tx>
          <c:spPr>
            <a:ln w="34925" cap="rnd">
              <a:solidFill>
                <a:schemeClr val="lt1"/>
              </a:solidFill>
              <a:round/>
            </a:ln>
            <a:effectLst>
              <a:outerShdw dist="25400" dir="2700000" algn="tl" rotWithShape="0">
                <a:schemeClr val="accent2"/>
              </a:outerShdw>
            </a:effectLst>
          </c:spPr>
          <c:marker>
            <c:symbol val="none"/>
          </c:marker>
          <c:cat>
            <c:numRef>
              <c:f>'Net Interest DATA'!$R$2:$R$74</c:f>
              <c:numCache>
                <c:formatCode>General</c:formatCode>
                <c:ptCount val="7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numCache>
            </c:numRef>
          </c:cat>
          <c:val>
            <c:numRef>
              <c:f>'Net Interest DATA'!$S$2:$S$74</c:f>
              <c:numCache>
                <c:formatCode>#,##0.0</c:formatCode>
                <c:ptCount val="73"/>
                <c:pt idx="0">
                  <c:v>1.8819999999999999</c:v>
                </c:pt>
                <c:pt idx="1">
                  <c:v>2.1949999999999998</c:v>
                </c:pt>
                <c:pt idx="2">
                  <c:v>2.5659999999999998</c:v>
                </c:pt>
                <c:pt idx="3">
                  <c:v>2.54</c:v>
                </c:pt>
                <c:pt idx="4">
                  <c:v>2.8130000000000002</c:v>
                </c:pt>
                <c:pt idx="5">
                  <c:v>3.036</c:v>
                </c:pt>
                <c:pt idx="6">
                  <c:v>3.0049999999999999</c:v>
                </c:pt>
                <c:pt idx="7">
                  <c:v>2.907</c:v>
                </c:pt>
                <c:pt idx="8">
                  <c:v>2.9540000000000002</c:v>
                </c:pt>
                <c:pt idx="9">
                  <c:v>3.0419999999999998</c:v>
                </c:pt>
                <c:pt idx="10">
                  <c:v>3.125</c:v>
                </c:pt>
                <c:pt idx="11">
                  <c:v>3.1909999999999998</c:v>
                </c:pt>
                <c:pt idx="12">
                  <c:v>3.1070000000000002</c:v>
                </c:pt>
                <c:pt idx="13">
                  <c:v>2.9329999999999998</c:v>
                </c:pt>
                <c:pt idx="14">
                  <c:v>2.8279999999999998</c:v>
                </c:pt>
                <c:pt idx="15">
                  <c:v>3.07</c:v>
                </c:pt>
                <c:pt idx="16">
                  <c:v>3.032</c:v>
                </c:pt>
                <c:pt idx="17">
                  <c:v>2.887</c:v>
                </c:pt>
                <c:pt idx="18">
                  <c:v>2.7</c:v>
                </c:pt>
                <c:pt idx="19">
                  <c:v>2.4239999999999999</c:v>
                </c:pt>
                <c:pt idx="20">
                  <c:v>2.2040000000000002</c:v>
                </c:pt>
                <c:pt idx="21">
                  <c:v>1.9590000000000001</c:v>
                </c:pt>
                <c:pt idx="22">
                  <c:v>1.579</c:v>
                </c:pt>
                <c:pt idx="23">
                  <c:v>1.357</c:v>
                </c:pt>
                <c:pt idx="24">
                  <c:v>1.3320000000000001</c:v>
                </c:pt>
                <c:pt idx="25">
                  <c:v>1.4330000000000001</c:v>
                </c:pt>
                <c:pt idx="26">
                  <c:v>1.6619999999999999</c:v>
                </c:pt>
                <c:pt idx="27">
                  <c:v>1.657</c:v>
                </c:pt>
                <c:pt idx="28">
                  <c:v>1.708</c:v>
                </c:pt>
                <c:pt idx="29">
                  <c:v>1.292</c:v>
                </c:pt>
                <c:pt idx="30">
                  <c:v>1.3180000000000001</c:v>
                </c:pt>
                <c:pt idx="31">
                  <c:v>1.4870000000000001</c:v>
                </c:pt>
                <c:pt idx="32">
                  <c:v>1.3680000000000001</c:v>
                </c:pt>
                <c:pt idx="33">
                  <c:v>1.325</c:v>
                </c:pt>
                <c:pt idx="34">
                  <c:v>1.3180000000000001</c:v>
                </c:pt>
                <c:pt idx="35">
                  <c:v>1.234</c:v>
                </c:pt>
                <c:pt idx="36">
                  <c:v>1.2949999999999999</c:v>
                </c:pt>
                <c:pt idx="37">
                  <c:v>1.3640000000000001</c:v>
                </c:pt>
                <c:pt idx="38">
                  <c:v>1.601</c:v>
                </c:pt>
                <c:pt idx="39">
                  <c:v>1.774</c:v>
                </c:pt>
                <c:pt idx="40">
                  <c:v>1.649</c:v>
                </c:pt>
                <c:pt idx="41">
                  <c:v>1.575</c:v>
                </c:pt>
                <c:pt idx="42" formatCode="0.0">
                  <c:v>1.6160000000000001</c:v>
                </c:pt>
                <c:pt idx="43" formatCode="0.0">
                  <c:v>1.6850000000000001</c:v>
                </c:pt>
                <c:pt idx="44" formatCode="0.0">
                  <c:v>1.9239999999999999</c:v>
                </c:pt>
                <c:pt idx="45" formatCode="0.0">
                  <c:v>2.137</c:v>
                </c:pt>
                <c:pt idx="46" formatCode="0.0">
                  <c:v>2.327</c:v>
                </c:pt>
                <c:pt idx="47" formatCode="0.0">
                  <c:v>2.4940000000000002</c:v>
                </c:pt>
                <c:pt idx="48" formatCode="0.0">
                  <c:v>2.6749999999999998</c:v>
                </c:pt>
                <c:pt idx="49" formatCode="0.0">
                  <c:v>2.8260000000000001</c:v>
                </c:pt>
                <c:pt idx="50" formatCode="0.0">
                  <c:v>2.9630000000000001</c:v>
                </c:pt>
                <c:pt idx="51" formatCode="0.0">
                  <c:v>3.1110000000000002</c:v>
                </c:pt>
                <c:pt idx="52" formatCode="0.0">
                  <c:v>3.254</c:v>
                </c:pt>
                <c:pt idx="53" formatCode="0.0">
                  <c:v>3.3860000000000001</c:v>
                </c:pt>
                <c:pt idx="54" formatCode="0.0">
                  <c:v>3.4980000000000002</c:v>
                </c:pt>
                <c:pt idx="55" formatCode="0.0">
                  <c:v>3.61</c:v>
                </c:pt>
                <c:pt idx="56" formatCode="0.0">
                  <c:v>3.7309999999999999</c:v>
                </c:pt>
                <c:pt idx="57" formatCode="0.0">
                  <c:v>3.8679999999999999</c:v>
                </c:pt>
                <c:pt idx="58" formatCode="0.0">
                  <c:v>4.0129999999999999</c:v>
                </c:pt>
                <c:pt idx="59" formatCode="0.0">
                  <c:v>4.1680000000000001</c:v>
                </c:pt>
                <c:pt idx="60" formatCode="0.0">
                  <c:v>4.343</c:v>
                </c:pt>
                <c:pt idx="61" formatCode="0.0">
                  <c:v>4.5419999999999998</c:v>
                </c:pt>
                <c:pt idx="62" formatCode="0.0">
                  <c:v>4.7679999999999998</c:v>
                </c:pt>
                <c:pt idx="63" formatCode="0.0">
                  <c:v>5.0039999999999996</c:v>
                </c:pt>
                <c:pt idx="64" formatCode="0.0">
                  <c:v>5.2460000000000004</c:v>
                </c:pt>
                <c:pt idx="65" formatCode="0.0">
                  <c:v>5.4960000000000004</c:v>
                </c:pt>
                <c:pt idx="66" formatCode="0.0">
                  <c:v>5.7489999999999997</c:v>
                </c:pt>
                <c:pt idx="67" formatCode="0.0">
                  <c:v>6.0010000000000003</c:v>
                </c:pt>
                <c:pt idx="68" formatCode="0.0">
                  <c:v>6.2439999999999998</c:v>
                </c:pt>
                <c:pt idx="69" formatCode="0.0">
                  <c:v>6.484</c:v>
                </c:pt>
                <c:pt idx="70" formatCode="0.0">
                  <c:v>6.7290000000000001</c:v>
                </c:pt>
                <c:pt idx="71" formatCode="0.0">
                  <c:v>6.98</c:v>
                </c:pt>
                <c:pt idx="72" formatCode="0.0">
                  <c:v>7.2320000000000002</c:v>
                </c:pt>
              </c:numCache>
            </c:numRef>
          </c:val>
          <c:smooth val="0"/>
          <c:extLst>
            <c:ext xmlns:c16="http://schemas.microsoft.com/office/drawing/2014/chart" uri="{C3380CC4-5D6E-409C-BE32-E72D297353CC}">
              <c16:uniqueId val="{00000000-7EF6-4DE8-9D66-F2FF983E9B80}"/>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591977359"/>
        <c:axId val="1591976527"/>
      </c:lineChart>
      <c:catAx>
        <c:axId val="1591977359"/>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2000" b="0" i="0" u="none" strike="noStrike" kern="1200" spc="100" baseline="0">
                <a:solidFill>
                  <a:schemeClr val="lt1"/>
                </a:solidFill>
                <a:latin typeface="+mn-lt"/>
                <a:ea typeface="+mn-ea"/>
                <a:cs typeface="+mn-cs"/>
              </a:defRPr>
            </a:pPr>
            <a:endParaRPr lang="en-US"/>
          </a:p>
        </c:txPr>
        <c:crossAx val="1591976527"/>
        <c:crosses val="autoZero"/>
        <c:auto val="1"/>
        <c:lblAlgn val="ctr"/>
        <c:lblOffset val="100"/>
        <c:noMultiLvlLbl val="0"/>
      </c:catAx>
      <c:valAx>
        <c:axId val="1591976527"/>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591977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6/29/22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  </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17372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&amp; 2 are part of my traditional costs. 3-5 are new and related</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1051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09953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t>
            </a:r>
            <a:r>
              <a:rPr lang="en-US" dirty="0" err="1"/>
              <a:t>yr</a:t>
            </a:r>
            <a:r>
              <a:rPr lang="en-US" dirty="0"/>
              <a:t> Treasury rate rising slowly from 2.4 to 3.7 and  then stabilizing</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72392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378775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Stein’s father and Chair Council under Nixon</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31712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Yestere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3/17 </a:t>
            </a:r>
            <a:r>
              <a:rPr lang="en-US" dirty="0" err="1"/>
              <a:t>phd</a:t>
            </a:r>
            <a:r>
              <a:rPr lang="en-US" dirty="0"/>
              <a:t> 23.8 </a:t>
            </a:r>
            <a:r>
              <a:rPr lang="en-US"/>
              <a:t>and total 30.3 Last </a:t>
            </a:r>
            <a:r>
              <a:rPr lang="en-US" dirty="0"/>
              <a:t>the total public debt exceeded $30 trillion. Federal reserve increased holding by over $1t last fiscal year, 40% of the deficit was financed by the Fed.  </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51837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debt held by the Fed is now 37%</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7098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Graham an alternate scoring</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44062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on the debt is about 2 % .  If the primary budget had been in surplus the debt still would have grown by  2% Because there was still a very large </a:t>
            </a:r>
            <a:r>
              <a:rPr lang="en-US" dirty="0" err="1"/>
              <a:t>primarty</a:t>
            </a:r>
            <a:r>
              <a:rPr lang="en-US" dirty="0"/>
              <a:t> </a:t>
            </a:r>
            <a:r>
              <a:rPr lang="en-US" dirty="0" err="1"/>
              <a:t>deficit.he</a:t>
            </a:r>
            <a:r>
              <a:rPr lang="en-US" dirty="0"/>
              <a:t> debt actually grew by 6,5%</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5010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63438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17477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recessions.  Blanchard does not explain why interest rates have been so low!</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67806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Summer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Kentucky</a:t>
            </a:r>
          </a:p>
          <a:p>
            <a:pPr>
              <a:lnSpc>
                <a:spcPct val="100000"/>
              </a:lnSpc>
              <a:spcBef>
                <a:spcPts val="0"/>
              </a:spcBef>
            </a:pPr>
            <a:r>
              <a:rPr lang="en-US" sz="3100" dirty="0">
                <a:solidFill>
                  <a:schemeClr val="tx2"/>
                </a:solidFill>
              </a:rPr>
              <a:t>June-July,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5195887" y="6407314"/>
            <a:ext cx="6863674" cy="369332"/>
          </a:xfrm>
          <a:prstGeom prst="rect">
            <a:avLst/>
          </a:prstGeom>
          <a:noFill/>
        </p:spPr>
        <p:txBody>
          <a:bodyPr wrap="none" rtlCol="0">
            <a:spAutoFit/>
          </a:bodyPr>
          <a:lstStyle/>
          <a:p>
            <a:r>
              <a:rPr lang="en-US" dirty="0"/>
              <a:t>Source: CBO, “The Budget and Economic Outlook:  2022:2032,”  5/2022</a:t>
            </a:r>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3662541"/>
          </a:xfrm>
          <a:prstGeom prst="rect">
            <a:avLst/>
          </a:prstGeom>
          <a:noFill/>
        </p:spPr>
        <p:txBody>
          <a:bodyPr wrap="square" rtlCol="0">
            <a:spAutoFit/>
          </a:bodyPr>
          <a:lstStyle/>
          <a:p>
            <a:r>
              <a:rPr lang="en-US" sz="2800" dirty="0"/>
              <a:t>Useful Deficit Decompositions:</a:t>
            </a:r>
          </a:p>
          <a:p>
            <a:endParaRPr lang="en-US" sz="2800" dirty="0"/>
          </a:p>
          <a:p>
            <a:r>
              <a:rPr lang="en-US" sz="2400" i="1" dirty="0"/>
              <a:t>Total Deficit= (Programmatic Outlays +</a:t>
            </a:r>
            <a:br>
              <a:rPr lang="en-US" sz="2400" i="1" dirty="0"/>
            </a:br>
            <a:r>
              <a:rPr lang="en-US" sz="2400" i="1" dirty="0"/>
              <a:t>Interest Expense)-Revenue</a:t>
            </a:r>
          </a:p>
          <a:p>
            <a:endParaRPr lang="en-US" sz="2400" i="1" dirty="0"/>
          </a:p>
          <a:p>
            <a:r>
              <a:rPr lang="en-US" sz="2400" i="1" dirty="0"/>
              <a:t>=(Programmatic Outlays – Revenue)+Interest Expense</a:t>
            </a:r>
          </a:p>
          <a:p>
            <a:endParaRPr lang="en-US" sz="2800" i="1" dirty="0"/>
          </a:p>
          <a:p>
            <a:r>
              <a:rPr lang="en-US" sz="2800" i="1" dirty="0"/>
              <a:t>=</a:t>
            </a:r>
            <a:r>
              <a:rPr lang="en-US" sz="2800" b="1" i="1" dirty="0">
                <a:solidFill>
                  <a:srgbClr val="7E2987"/>
                </a:solidFill>
              </a:rPr>
              <a:t>Primary Deficit + </a:t>
            </a:r>
            <a:r>
              <a:rPr lang="en-US" sz="2800" b="1" i="1" dirty="0">
                <a:solidFill>
                  <a:srgbClr val="CD78D6"/>
                </a:solidFill>
              </a:rPr>
              <a:t>Net Interest</a:t>
            </a:r>
          </a:p>
        </p:txBody>
      </p:sp>
      <p:pic>
        <p:nvPicPr>
          <p:cNvPr id="5" name="Picture 4">
            <a:extLst>
              <a:ext uri="{FF2B5EF4-FFF2-40B4-BE49-F238E27FC236}">
                <a16:creationId xmlns:a16="http://schemas.microsoft.com/office/drawing/2014/main" id="{E2709E6F-0FB1-CC37-6CFE-CC3F5B470E5D}"/>
              </a:ext>
            </a:extLst>
          </p:cNvPr>
          <p:cNvPicPr>
            <a:picLocks noChangeAspect="1"/>
          </p:cNvPicPr>
          <p:nvPr/>
        </p:nvPicPr>
        <p:blipFill>
          <a:blip r:embed="rId3"/>
          <a:stretch>
            <a:fillRect/>
          </a:stretch>
        </p:blipFill>
        <p:spPr>
          <a:xfrm>
            <a:off x="110480" y="1552188"/>
            <a:ext cx="6867370" cy="3840480"/>
          </a:xfrm>
          <a:prstGeom prst="rect">
            <a:avLst/>
          </a:prstGeom>
        </p:spPr>
      </p:pic>
      <p:sp>
        <p:nvSpPr>
          <p:cNvPr id="7" name="TextBox 6">
            <a:extLst>
              <a:ext uri="{FF2B5EF4-FFF2-40B4-BE49-F238E27FC236}">
                <a16:creationId xmlns:a16="http://schemas.microsoft.com/office/drawing/2014/main" id="{C34900FC-045B-0C33-C409-ADA9EC0E8FF9}"/>
              </a:ext>
            </a:extLst>
          </p:cNvPr>
          <p:cNvSpPr txBox="1"/>
          <p:nvPr/>
        </p:nvSpPr>
        <p:spPr>
          <a:xfrm>
            <a:off x="4481129" y="5413549"/>
            <a:ext cx="6485991" cy="461665"/>
          </a:xfrm>
          <a:prstGeom prst="rect">
            <a:avLst/>
          </a:prstGeom>
          <a:noFill/>
        </p:spPr>
        <p:txBody>
          <a:bodyPr wrap="square" rtlCol="0">
            <a:spAutoFit/>
          </a:bodyPr>
          <a:lstStyle/>
          <a:p>
            <a:r>
              <a:rPr lang="en-US" sz="2400" dirty="0" err="1"/>
              <a:t>E.g</a:t>
            </a:r>
            <a:r>
              <a:rPr lang="en-US" sz="2400" dirty="0"/>
              <a:t>, 2007:  1.1 = (17.4+1.7) - 18.0  = 19.1-18.0 = 1.1</a:t>
            </a:r>
          </a:p>
        </p:txBody>
      </p:sp>
      <p:sp>
        <p:nvSpPr>
          <p:cNvPr id="10" name="TextBox 9">
            <a:extLst>
              <a:ext uri="{FF2B5EF4-FFF2-40B4-BE49-F238E27FC236}">
                <a16:creationId xmlns:a16="http://schemas.microsoft.com/office/drawing/2014/main" id="{3A9491B6-09D4-DF98-D83B-14B2EF3EDC1B}"/>
              </a:ext>
            </a:extLst>
          </p:cNvPr>
          <p:cNvSpPr txBox="1"/>
          <p:nvPr/>
        </p:nvSpPr>
        <p:spPr>
          <a:xfrm>
            <a:off x="5848943" y="5754066"/>
            <a:ext cx="5169293" cy="461665"/>
          </a:xfrm>
          <a:prstGeom prst="rect">
            <a:avLst/>
          </a:prstGeom>
          <a:noFill/>
        </p:spPr>
        <p:txBody>
          <a:bodyPr wrap="square" rtlCol="0">
            <a:spAutoFit/>
          </a:bodyPr>
          <a:lstStyle/>
          <a:p>
            <a:r>
              <a:rPr lang="en-US" sz="2400" dirty="0"/>
              <a:t>1.1 = (17.4-18.0) + 1.7 = -0.6 + 1.7 = 1.1 </a:t>
            </a:r>
          </a:p>
        </p:txBody>
      </p:sp>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pic>
        <p:nvPicPr>
          <p:cNvPr id="6" name="Picture 5">
            <a:extLst>
              <a:ext uri="{FF2B5EF4-FFF2-40B4-BE49-F238E27FC236}">
                <a16:creationId xmlns:a16="http://schemas.microsoft.com/office/drawing/2014/main" id="{1A98F3AD-91F8-41EF-B167-2A70CC4E5D0F}"/>
              </a:ext>
            </a:extLst>
          </p:cNvPr>
          <p:cNvPicPr>
            <a:picLocks noChangeAspect="1"/>
          </p:cNvPicPr>
          <p:nvPr/>
        </p:nvPicPr>
        <p:blipFill>
          <a:blip r:embed="rId3"/>
          <a:stretch>
            <a:fillRect/>
          </a:stretch>
        </p:blipFill>
        <p:spPr>
          <a:xfrm>
            <a:off x="627789" y="1812897"/>
            <a:ext cx="11125200" cy="4286250"/>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
        <p:nvSpPr>
          <p:cNvPr id="9" name="TextBox 8">
            <a:extLst>
              <a:ext uri="{FF2B5EF4-FFF2-40B4-BE49-F238E27FC236}">
                <a16:creationId xmlns:a16="http://schemas.microsoft.com/office/drawing/2014/main" id="{61DB9FEE-4DD6-47C4-8335-3C1B1B54CDFC}"/>
              </a:ext>
            </a:extLst>
          </p:cNvPr>
          <p:cNvSpPr txBox="1"/>
          <p:nvPr/>
        </p:nvSpPr>
        <p:spPr>
          <a:xfrm>
            <a:off x="1660849" y="1923610"/>
            <a:ext cx="3349690" cy="369332"/>
          </a:xfrm>
          <a:prstGeom prst="rect">
            <a:avLst/>
          </a:prstGeom>
          <a:solidFill>
            <a:schemeClr val="bg1"/>
          </a:solidFill>
        </p:spPr>
        <p:txBody>
          <a:bodyPr wrap="square" rtlCol="0">
            <a:spAutoFit/>
          </a:bodyPr>
          <a:lstStyle/>
          <a:p>
            <a:r>
              <a:rPr lang="en-US" dirty="0">
                <a:solidFill>
                  <a:srgbClr val="0070C0"/>
                </a:solidFill>
              </a:rPr>
              <a:t>Blue Line Debt;  </a:t>
            </a:r>
            <a:r>
              <a:rPr lang="en-US" dirty="0">
                <a:solidFill>
                  <a:srgbClr val="C00000"/>
                </a:solidFill>
              </a:rPr>
              <a:t>Red Line Deficit</a:t>
            </a:r>
            <a:endParaRPr lang="en-US" dirty="0">
              <a:solidFill>
                <a:srgbClr val="0070C0"/>
              </a:solidFill>
            </a:endParaRPr>
          </a:p>
        </p:txBody>
      </p: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519956" y="3423062"/>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822D4BD-B219-4F42-BAF7-E522B97414E6}"/>
              </a:ext>
            </a:extLst>
          </p:cNvPr>
          <p:cNvSpPr txBox="1"/>
          <p:nvPr/>
        </p:nvSpPr>
        <p:spPr>
          <a:xfrm>
            <a:off x="5044509" y="4608687"/>
            <a:ext cx="3224040" cy="954107"/>
          </a:xfrm>
          <a:prstGeom prst="rect">
            <a:avLst/>
          </a:prstGeom>
          <a:noFill/>
        </p:spPr>
        <p:txBody>
          <a:bodyPr wrap="square" rtlCol="0">
            <a:spAutoFit/>
          </a:bodyPr>
          <a:lstStyle/>
          <a:p>
            <a:r>
              <a:rPr lang="en-US" sz="2800" dirty="0"/>
              <a:t>Japan, $1.2 tr</a:t>
            </a:r>
          </a:p>
          <a:p>
            <a:r>
              <a:rPr lang="en-US" sz="2800" dirty="0"/>
              <a:t>China, $1.0 tr</a:t>
            </a:r>
          </a:p>
        </p:txBody>
      </p:sp>
      <p:graphicFrame>
        <p:nvGraphicFramePr>
          <p:cNvPr id="9" name="Chart 8">
            <a:extLst>
              <a:ext uri="{FF2B5EF4-FFF2-40B4-BE49-F238E27FC236}">
                <a16:creationId xmlns:a16="http://schemas.microsoft.com/office/drawing/2014/main" id="{9F3EB9B8-09E3-DBD1-2866-DCA64681D2E5}"/>
              </a:ext>
            </a:extLst>
          </p:cNvPr>
          <p:cNvGraphicFramePr>
            <a:graphicFrameLocks noGrp="1" noChangeAspect="1"/>
          </p:cNvGraphicFramePr>
          <p:nvPr>
            <p:extLst>
              <p:ext uri="{D42A27DB-BD31-4B8C-83A1-F6EECF244321}">
                <p14:modId xmlns:p14="http://schemas.microsoft.com/office/powerpoint/2010/main" val="3739624177"/>
              </p:ext>
            </p:extLst>
          </p:nvPr>
        </p:nvGraphicFramePr>
        <p:xfrm>
          <a:off x="-8947" y="1295206"/>
          <a:ext cx="6035040" cy="4737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5C69F98-0E41-9751-50F1-184F1061FF0E}"/>
              </a:ext>
            </a:extLst>
          </p:cNvPr>
          <p:cNvGraphicFramePr>
            <a:graphicFrameLocks noGrp="1"/>
          </p:cNvGraphicFramePr>
          <p:nvPr>
            <p:extLst>
              <p:ext uri="{D42A27DB-BD31-4B8C-83A1-F6EECF244321}">
                <p14:modId xmlns:p14="http://schemas.microsoft.com/office/powerpoint/2010/main" val="3410486851"/>
              </p:ext>
            </p:extLst>
          </p:nvPr>
        </p:nvGraphicFramePr>
        <p:xfrm>
          <a:off x="6165908" y="1406743"/>
          <a:ext cx="6035040" cy="47548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72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13</a:t>
            </a:fld>
            <a:endParaRPr lang="en-GB"/>
          </a:p>
        </p:txBody>
      </p:sp>
      <p:pic>
        <p:nvPicPr>
          <p:cNvPr id="1026" name="Picture 2">
            <a:extLst>
              <a:ext uri="{FF2B5EF4-FFF2-40B4-BE49-F238E27FC236}">
                <a16:creationId xmlns:a16="http://schemas.microsoft.com/office/drawing/2014/main" id="{81968B95-A9A0-FF69-08D8-6FFE59424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363" y="286626"/>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4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held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or “Scoring”</a:t>
            </a:r>
          </a:p>
          <a:p>
            <a:pPr lvl="2"/>
            <a:r>
              <a:rPr lang="en-US" dirty="0"/>
              <a:t> H.R. 486  Ukraine Religious Freedom Support Act</a:t>
            </a:r>
          </a:p>
          <a:p>
            <a:pPr lvl="2"/>
            <a:r>
              <a:rPr lang="en-US" dirty="0"/>
              <a:t>Build Back Better Scoring.</a:t>
            </a:r>
          </a:p>
          <a:p>
            <a:pPr lvl="1"/>
            <a:r>
              <a:rPr lang="en-US" dirty="0"/>
              <a:t>Projections of Debt and Deficits – The Budget and Economic Outlook:  2022 to 2032</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00BA-9D61-4877-832A-2EB6300658D4}"/>
              </a:ext>
            </a:extLst>
          </p:cNvPr>
          <p:cNvSpPr>
            <a:spLocks noGrp="1"/>
          </p:cNvSpPr>
          <p:nvPr>
            <p:ph type="title"/>
          </p:nvPr>
        </p:nvSpPr>
        <p:spPr/>
        <p:txBody>
          <a:bodyPr/>
          <a:lstStyle/>
          <a:p>
            <a:r>
              <a:rPr lang="en-US" dirty="0">
                <a:solidFill>
                  <a:schemeClr val="bg1"/>
                </a:solidFill>
              </a:rPr>
              <a:t>Rel</a:t>
            </a:r>
            <a:r>
              <a:rPr lang="en-US" dirty="0"/>
              <a:t>ative Debt Dynamics</a:t>
            </a:r>
          </a:p>
        </p:txBody>
      </p:sp>
      <p:sp>
        <p:nvSpPr>
          <p:cNvPr id="3" name="Content Placeholder 2">
            <a:extLst>
              <a:ext uri="{FF2B5EF4-FFF2-40B4-BE49-F238E27FC236}">
                <a16:creationId xmlns:a16="http://schemas.microsoft.com/office/drawing/2014/main" id="{99E463B3-ED97-42A0-A184-FD8261D222F7}"/>
              </a:ext>
            </a:extLst>
          </p:cNvPr>
          <p:cNvSpPr>
            <a:spLocks noGrp="1"/>
          </p:cNvSpPr>
          <p:nvPr>
            <p:ph idx="1"/>
          </p:nvPr>
        </p:nvSpPr>
        <p:spPr/>
        <p:txBody>
          <a:bodyPr/>
          <a:lstStyle/>
          <a:p>
            <a:r>
              <a:rPr lang="en-US" dirty="0"/>
              <a:t>Two Parts to the growth rate the debt:</a:t>
            </a:r>
          </a:p>
          <a:p>
            <a:pPr marL="971550" lvl="1" indent="-514350">
              <a:buFont typeface="+mj-lt"/>
              <a:buAutoNum type="arabicPeriod"/>
            </a:pPr>
            <a:r>
              <a:rPr lang="en-US" dirty="0"/>
              <a:t>The interest rate on the debt.</a:t>
            </a:r>
          </a:p>
          <a:p>
            <a:pPr marL="971550" lvl="1" indent="-514350">
              <a:buFont typeface="+mj-lt"/>
              <a:buAutoNum type="arabicPeriod"/>
            </a:pPr>
            <a:r>
              <a:rPr lang="en-US" dirty="0"/>
              <a:t>A portion that reflects a primary deficit (+) or primary surplus (-)</a:t>
            </a:r>
          </a:p>
          <a:p>
            <a:r>
              <a:rPr lang="en-US" dirty="0"/>
              <a:t>Numerical Example:  GDP grows at 4%, interest rate is 5%</a:t>
            </a:r>
          </a:p>
          <a:p>
            <a:pPr lvl="1"/>
            <a:r>
              <a:rPr lang="en-US" dirty="0"/>
              <a:t>If there is either a primary deficit or a primary balance of zero, relative debt grows:  Growth in debt is greater than or equal to 5%, greater than GDP growth of 4%.</a:t>
            </a:r>
          </a:p>
          <a:p>
            <a:pPr lvl="1"/>
            <a:r>
              <a:rPr lang="en-US" dirty="0"/>
              <a:t>To stabilize the debt, there must be a primary surplus</a:t>
            </a:r>
          </a:p>
          <a:p>
            <a:pPr lvl="1"/>
            <a:r>
              <a:rPr lang="en-US" dirty="0"/>
              <a:t>Primary surplus has to be bigger, the higher the relative debt.</a:t>
            </a:r>
          </a:p>
        </p:txBody>
      </p:sp>
      <p:sp>
        <p:nvSpPr>
          <p:cNvPr id="4" name="Slide Number Placeholder 3">
            <a:extLst>
              <a:ext uri="{FF2B5EF4-FFF2-40B4-BE49-F238E27FC236}">
                <a16:creationId xmlns:a16="http://schemas.microsoft.com/office/drawing/2014/main" id="{A35BA3F2-2FFF-4CA8-80A7-4DBF312D6193}"/>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6258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lnSpcReduction="10000"/>
          </a:bodyPr>
          <a:lstStyle/>
          <a:p>
            <a:pPr>
              <a:spcAft>
                <a:spcPts val="1000"/>
              </a:spcAft>
            </a:pPr>
            <a:r>
              <a:rPr lang="en-US" sz="3600" dirty="0"/>
              <a:t>First a non-issue:  There is no analogy between household and government debt.</a:t>
            </a:r>
          </a:p>
          <a:p>
            <a:pPr lvl="1">
              <a:spcAft>
                <a:spcPts val="1000"/>
              </a:spcAft>
            </a:pPr>
            <a:r>
              <a:rPr lang="en-US" sz="3200" dirty="0"/>
              <a:t>The government does not have to pay back the debt.</a:t>
            </a:r>
          </a:p>
          <a:p>
            <a:pPr lvl="1">
              <a:spcAft>
                <a:spcPts val="1000"/>
              </a:spcAft>
            </a:pPr>
            <a:r>
              <a:rPr lang="en-US" sz="3200" dirty="0"/>
              <a:t>Maturing government bonds are paid by issuing new bonds.</a:t>
            </a:r>
          </a:p>
          <a:p>
            <a:pPr>
              <a:spcAft>
                <a:spcPts val="1000"/>
              </a:spcAft>
            </a:pPr>
            <a:r>
              <a:rPr lang="en-US" sz="3600" dirty="0"/>
              <a:t>Economist View of the Debt circa 1980, very little cost because relative debt was falling.  That changes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6336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fontScale="92500" lnSpcReduction="10000"/>
          </a:bodyPr>
          <a:lstStyle/>
          <a:p>
            <a:pPr marL="742950" indent="-742950">
              <a:spcAft>
                <a:spcPts val="1000"/>
              </a:spcAft>
              <a:buFont typeface="+mj-lt"/>
              <a:buAutoNum type="arabicPeriod"/>
            </a:pPr>
            <a:r>
              <a:rPr lang="en-US" sz="3600" dirty="0"/>
              <a:t>Crowding Out via higher interest rates:  </a:t>
            </a:r>
          </a:p>
          <a:p>
            <a:pPr marL="1200150" lvl="1" indent="-742950">
              <a:spcAft>
                <a:spcPts val="1000"/>
              </a:spcAft>
              <a:buFont typeface="+mj-lt"/>
              <a:buAutoNum type="arabicPeriod"/>
            </a:pPr>
            <a:r>
              <a:rPr lang="en-US" sz="2800" b="1" dirty="0"/>
              <a:t>Private:  less investment and over time to a smaller capital stock and reduced future output.</a:t>
            </a:r>
          </a:p>
          <a:p>
            <a:pPr marL="1200150" lvl="1" indent="-742950">
              <a:spcAft>
                <a:spcPts val="1000"/>
              </a:spcAft>
              <a:buFont typeface="+mj-lt"/>
              <a:buAutoNum type="arabicPeriod"/>
            </a:pPr>
            <a:r>
              <a:rPr lang="en-US" sz="2800" b="1" dirty="0"/>
              <a:t>Government:  primary surplus needed to stabilize the debt is larger; i.e., less programmatic outlays or higher taxes</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1E15-97E2-4798-83F5-D511DACC18AA}"/>
              </a:ext>
            </a:extLst>
          </p:cNvPr>
          <p:cNvSpPr>
            <a:spLocks noGrp="1"/>
          </p:cNvSpPr>
          <p:nvPr>
            <p:ph type="title"/>
          </p:nvPr>
        </p:nvSpPr>
        <p:spPr/>
        <p:txBody>
          <a:bodyPr/>
          <a:lstStyle/>
          <a:p>
            <a:r>
              <a:rPr lang="en-US" dirty="0">
                <a:solidFill>
                  <a:schemeClr val="bg1"/>
                </a:solidFill>
              </a:rPr>
              <a:t>Qu</a:t>
            </a:r>
            <a:r>
              <a:rPr lang="en-US" dirty="0"/>
              <a:t>iz!</a:t>
            </a:r>
          </a:p>
        </p:txBody>
      </p:sp>
      <p:sp>
        <p:nvSpPr>
          <p:cNvPr id="3" name="Content Placeholder 2">
            <a:extLst>
              <a:ext uri="{FF2B5EF4-FFF2-40B4-BE49-F238E27FC236}">
                <a16:creationId xmlns:a16="http://schemas.microsoft.com/office/drawing/2014/main" id="{CA703638-340F-4F16-AFC2-1A4D209A6E1C}"/>
              </a:ext>
            </a:extLst>
          </p:cNvPr>
          <p:cNvSpPr>
            <a:spLocks noGrp="1"/>
          </p:cNvSpPr>
          <p:nvPr>
            <p:ph idx="1"/>
          </p:nvPr>
        </p:nvSpPr>
        <p:spPr/>
        <p:txBody>
          <a:bodyPr>
            <a:normAutofit/>
          </a:bodyPr>
          <a:lstStyle/>
          <a:p>
            <a:pPr marL="0" indent="0">
              <a:buNone/>
            </a:pPr>
            <a:r>
              <a:rPr lang="en-US" dirty="0"/>
              <a:t>If the statement is true, raise the hand icon on your computer:</a:t>
            </a:r>
          </a:p>
          <a:p>
            <a:pPr marL="514350" indent="-514350">
              <a:buFont typeface="+mj-lt"/>
              <a:buAutoNum type="arabicPeriod"/>
            </a:pPr>
            <a:endParaRPr lang="en-US" dirty="0"/>
          </a:p>
          <a:p>
            <a:pPr marL="514350" indent="-514350">
              <a:buFont typeface="+mj-lt"/>
              <a:buAutoNum type="arabicPeriod"/>
            </a:pPr>
            <a:r>
              <a:rPr lang="en-US" dirty="0"/>
              <a:t>The largest source of Federal revenues are taxes on labor income.</a:t>
            </a:r>
          </a:p>
          <a:p>
            <a:pPr marL="514350" indent="-514350">
              <a:buFont typeface="+mj-lt"/>
              <a:buAutoNum type="arabicPeriod"/>
            </a:pPr>
            <a:r>
              <a:rPr lang="en-US" dirty="0"/>
              <a:t>If the primary deficit is zero (programmatic outlays equal revenues.),  the overall budget is in surplus</a:t>
            </a:r>
          </a:p>
          <a:p>
            <a:pPr marL="0" indent="0">
              <a:buNone/>
            </a:pPr>
            <a:r>
              <a:rPr lang="en-US" dirty="0"/>
              <a:t>Between 2020Q2 and 2021Q3, the relative debt fell from 105% of GDP to 96%.</a:t>
            </a:r>
          </a:p>
          <a:p>
            <a:pPr marL="514350" indent="-514350">
              <a:buFont typeface="+mj-lt"/>
              <a:buAutoNum type="arabicPeriod" startAt="3"/>
            </a:pPr>
            <a:r>
              <a:rPr lang="en-US" dirty="0"/>
              <a:t>The </a:t>
            </a:r>
            <a:r>
              <a:rPr lang="en-US" i="1" dirty="0"/>
              <a:t>most important</a:t>
            </a:r>
            <a:r>
              <a:rPr lang="en-US" dirty="0"/>
              <a:t> reason for the fall in the relative debt was the decrease in the deficit.</a:t>
            </a:r>
          </a:p>
        </p:txBody>
      </p:sp>
      <p:sp>
        <p:nvSpPr>
          <p:cNvPr id="4" name="Slide Number Placeholder 3">
            <a:extLst>
              <a:ext uri="{FF2B5EF4-FFF2-40B4-BE49-F238E27FC236}">
                <a16:creationId xmlns:a16="http://schemas.microsoft.com/office/drawing/2014/main" id="{55E6B0AC-98B2-49FD-AE39-FA14E05F8F4D}"/>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6801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
        <p:nvSpPr>
          <p:cNvPr id="5" name="Content Placeholder 4">
            <a:extLst>
              <a:ext uri="{FF2B5EF4-FFF2-40B4-BE49-F238E27FC236}">
                <a16:creationId xmlns:a16="http://schemas.microsoft.com/office/drawing/2014/main" id="{67D1E9B0-B4C7-A5CF-AFD2-05054F5DBEB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9DFE6D2-F72E-48D0-A115-CC31535AB398}"/>
              </a:ext>
            </a:extLst>
          </p:cNvPr>
          <p:cNvPicPr>
            <a:picLocks noChangeAspect="1"/>
          </p:cNvPicPr>
          <p:nvPr/>
        </p:nvPicPr>
        <p:blipFill>
          <a:blip r:embed="rId2"/>
          <a:stretch>
            <a:fillRect/>
          </a:stretch>
        </p:blipFill>
        <p:spPr>
          <a:xfrm>
            <a:off x="838200" y="1664139"/>
            <a:ext cx="9717866" cy="4346825"/>
          </a:xfrm>
          <a:prstGeom prst="rect">
            <a:avLst/>
          </a:prstGeom>
        </p:spPr>
      </p:pic>
    </p:spTree>
    <p:extLst>
      <p:ext uri="{BB962C8B-B14F-4D97-AF65-F5344CB8AC3E}">
        <p14:creationId xmlns:p14="http://schemas.microsoft.com/office/powerpoint/2010/main" val="364744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838200"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4819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r>
              <a:rPr lang="en-US" dirty="0">
                <a:solidFill>
                  <a:schemeClr val="accent5">
                    <a:lumMod val="50000"/>
                  </a:schemeClr>
                </a:solidFill>
              </a:rPr>
              <a:t>More debt today means a higher primary surplus is needed in the future, i.e., higher taxes and/or less programmatic outlays.</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4951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p>
          <a:p>
            <a:r>
              <a:rPr lang="en-US" dirty="0">
                <a:solidFill>
                  <a:schemeClr val="accent5">
                    <a:lumMod val="50000"/>
                  </a:schemeClr>
                </a:solidFill>
              </a:rPr>
              <a:t>Remember our example with GDP growth of 4%.  Now assume the interest rate is 3%.  Relative debt will fall with a primary balance of zero!</a:t>
            </a:r>
          </a:p>
          <a:p>
            <a:r>
              <a:rPr lang="en-US" dirty="0"/>
              <a:t>Blanchard does believe that the relative debt must be stabilized</a:t>
            </a:r>
          </a:p>
          <a:p>
            <a:pPr marL="914400" lvl="1" indent="-457200">
              <a:buFont typeface="+mj-lt"/>
              <a:buAutoNum type="arabicPeriod"/>
            </a:pPr>
            <a:r>
              <a:rPr lang="en-US" dirty="0"/>
              <a:t>At some point current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2821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D168-75A6-4DC0-A283-FE5186592342}"/>
              </a:ext>
            </a:extLst>
          </p:cNvPr>
          <p:cNvSpPr>
            <a:spLocks noGrp="1"/>
          </p:cNvSpPr>
          <p:nvPr>
            <p:ph type="title"/>
          </p:nvPr>
        </p:nvSpPr>
        <p:spPr/>
        <p:txBody>
          <a:bodyPr/>
          <a:lstStyle/>
          <a:p>
            <a:r>
              <a:rPr lang="en-US" dirty="0">
                <a:solidFill>
                  <a:schemeClr val="bg1"/>
                </a:solidFill>
              </a:rPr>
              <a:t>Bla</a:t>
            </a:r>
            <a:r>
              <a:rPr lang="en-US" dirty="0"/>
              <a:t>nchard’s Evidence</a:t>
            </a:r>
          </a:p>
        </p:txBody>
      </p:sp>
      <p:sp>
        <p:nvSpPr>
          <p:cNvPr id="4" name="Slide Number Placeholder 3">
            <a:extLst>
              <a:ext uri="{FF2B5EF4-FFF2-40B4-BE49-F238E27FC236}">
                <a16:creationId xmlns:a16="http://schemas.microsoft.com/office/drawing/2014/main" id="{476ABA9F-2666-40FA-8452-8B4BD8B815C6}"/>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9" name="Content Placeholder 8" descr="Chart, line chart&#10;&#10;Description automatically generated">
            <a:extLst>
              <a:ext uri="{FF2B5EF4-FFF2-40B4-BE49-F238E27FC236}">
                <a16:creationId xmlns:a16="http://schemas.microsoft.com/office/drawing/2014/main" id="{F9B2D913-4D09-431E-B3EC-AEFE71FBCBB4}"/>
              </a:ext>
            </a:extLst>
          </p:cNvPr>
          <p:cNvPicPr>
            <a:picLocks noGrp="1" noChangeAspect="1"/>
          </p:cNvPicPr>
          <p:nvPr>
            <p:ph idx="1"/>
          </p:nvPr>
        </p:nvPicPr>
        <p:blipFill>
          <a:blip r:embed="rId3"/>
          <a:stretch>
            <a:fillRect/>
          </a:stretch>
        </p:blipFill>
        <p:spPr>
          <a:xfrm>
            <a:off x="928825" y="1176554"/>
            <a:ext cx="10424975" cy="4846320"/>
          </a:xfrm>
        </p:spPr>
      </p:pic>
      <p:sp>
        <p:nvSpPr>
          <p:cNvPr id="5" name="TextBox 4">
            <a:extLst>
              <a:ext uri="{FF2B5EF4-FFF2-40B4-BE49-F238E27FC236}">
                <a16:creationId xmlns:a16="http://schemas.microsoft.com/office/drawing/2014/main" id="{0F25F934-0671-497C-B540-57C314686C3A}"/>
              </a:ext>
            </a:extLst>
          </p:cNvPr>
          <p:cNvSpPr txBox="1"/>
          <p:nvPr/>
        </p:nvSpPr>
        <p:spPr>
          <a:xfrm>
            <a:off x="2241370" y="1244573"/>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GDP growth</a:t>
            </a:r>
            <a:endParaRPr lang="en-US" dirty="0">
              <a:solidFill>
                <a:srgbClr val="0070C0"/>
              </a:solidFill>
            </a:endParaRPr>
          </a:p>
        </p:txBody>
      </p:sp>
    </p:spTree>
    <p:extLst>
      <p:ext uri="{BB962C8B-B14F-4D97-AF65-F5344CB8AC3E}">
        <p14:creationId xmlns:p14="http://schemas.microsoft.com/office/powerpoint/2010/main" val="1758372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normAutofit/>
          </a:bodyPr>
          <a:lstStyle/>
          <a:p>
            <a:r>
              <a:rPr lang="en-US" dirty="0"/>
              <a:t>Stephanie Kelton provided a prominent and recent exposition of Modern Monetary Theory in her June 6</a:t>
            </a:r>
            <a:r>
              <a:rPr lang="en-US" baseline="30000" dirty="0"/>
              <a:t>th </a:t>
            </a:r>
            <a:r>
              <a:rPr lang="en-US" dirty="0"/>
              <a:t> 2020, </a:t>
            </a:r>
            <a:r>
              <a:rPr lang="en-US" i="1" dirty="0"/>
              <a:t>NYTimes </a:t>
            </a:r>
            <a:r>
              <a:rPr lang="en-US" dirty="0"/>
              <a:t>op-ed, “Learn to Love Trillion-Dollar Deficits.”</a:t>
            </a:r>
          </a:p>
          <a:p>
            <a:pPr lvl="1"/>
            <a:r>
              <a:rPr lang="en-US" dirty="0"/>
              <a:t>US Treasury borrows in dollars and therefore cannot default (as opposed to Greece).</a:t>
            </a:r>
          </a:p>
          <a:p>
            <a:pPr lvl="1"/>
            <a:r>
              <a:rPr lang="en-US" dirty="0"/>
              <a:t>Example:  How did we “find the money” in FY 2020 to increase in the deficit by about $1.9 trillion?</a:t>
            </a:r>
          </a:p>
          <a:p>
            <a:pPr lvl="1"/>
            <a:r>
              <a:rPr lang="en-US" dirty="0"/>
              <a:t>Answer:  Fed open market purchases of $1.7 trillion provided 89% of the financing.</a:t>
            </a:r>
          </a:p>
          <a:p>
            <a:pPr lvl="1"/>
            <a:r>
              <a:rPr lang="en-US" dirty="0"/>
              <a:t>More generally, she argues that we can always find the money to increase federal spending</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9749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p:txBody>
          <a:bodyPr/>
          <a:lstStyle/>
          <a:p>
            <a:r>
              <a:rPr lang="en-US" dirty="0">
                <a:solidFill>
                  <a:schemeClr val="bg1"/>
                </a:solidFill>
              </a:rPr>
              <a:t>MM</a:t>
            </a:r>
            <a:r>
              <a:rPr lang="en-US" dirty="0">
                <a:solidFill>
                  <a:schemeClr val="accent5">
                    <a:lumMod val="50000"/>
                  </a:schemeClr>
                </a:solidFill>
              </a:rPr>
              <a:t>T’s Free Lunch</a:t>
            </a:r>
            <a:endParaRPr lang="en-US"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t>The only limit on deficit spending is if it leads to too much spending thereby increasing current inflation.</a:t>
            </a:r>
          </a:p>
          <a:p>
            <a:r>
              <a:rPr lang="en-US" dirty="0"/>
              <a:t>Recognizing this fact, “…could free policymakers not only to act boldly amid crises but also to invest boldly in times of more stability.”</a:t>
            </a:r>
          </a:p>
          <a:p>
            <a:r>
              <a:rPr lang="en-US" dirty="0"/>
              <a:t>Too bad the second part isn’t true.  And, the recent rise in inflation suggests even Dr Kelton should now be worried about the debt</a:t>
            </a:r>
          </a:p>
          <a:p>
            <a:r>
              <a:rPr lang="en-US" dirty="0"/>
              <a:t>We rely on foreigners to hold a substantial portion of our debt and they can loose if the exchange value of the dollar falls</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182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4104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dirty="0"/>
              <a:t>Week 1 (6/15): 	Trade and Globalization (Alan Deardorff, University of Michigan)</a:t>
            </a:r>
          </a:p>
          <a:p>
            <a:pPr lvl="1"/>
            <a:r>
              <a:rPr lang="en-US" dirty="0"/>
              <a:t>Week 2 (6/22): 	Climate Change (Sarah Jacobson, Williams College)</a:t>
            </a:r>
          </a:p>
          <a:p>
            <a:pPr lvl="1"/>
            <a:r>
              <a:rPr lang="en-US" b="1" dirty="0"/>
              <a:t>Week 3 (6/29): 	The Federal Debt (Geoffrey </a:t>
            </a:r>
            <a:r>
              <a:rPr lang="en-US" b="1" dirty="0" err="1"/>
              <a:t>Woglom</a:t>
            </a:r>
            <a:r>
              <a:rPr lang="en-US" b="1" dirty="0"/>
              <a:t>, Amherst College)</a:t>
            </a:r>
          </a:p>
          <a:p>
            <a:pPr lvl="1"/>
            <a:r>
              <a:rPr lang="en-US" dirty="0"/>
              <a:t>Week 4 (7/6): 	Economic Inequality (Jon </a:t>
            </a:r>
            <a:r>
              <a:rPr lang="en-US" dirty="0" err="1"/>
              <a:t>Haveman</a:t>
            </a:r>
            <a:r>
              <a:rPr lang="en-US" dirty="0"/>
              <a:t>, NEED)</a:t>
            </a:r>
          </a:p>
          <a:p>
            <a:pPr lvl="1"/>
            <a:r>
              <a:rPr lang="en-US" dirty="0"/>
              <a:t>Week 5 (7/13):	The Black-White Wealth Gap (Jon </a:t>
            </a:r>
            <a:r>
              <a:rPr lang="en-US" dirty="0" err="1"/>
              <a:t>Haveman</a:t>
            </a:r>
            <a:r>
              <a:rPr lang="en-US" dirty="0"/>
              <a:t>, NEED)</a:t>
            </a:r>
          </a:p>
          <a:p>
            <a:pPr lvl="1"/>
            <a:r>
              <a:rPr lang="en-US" dirty="0"/>
              <a:t>Week 6 (7/20):	Trade Deficits and Exchange Rates (Alan Deardorff, University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pic>
        <p:nvPicPr>
          <p:cNvPr id="6" name="Content Placeholder 5">
            <a:extLst>
              <a:ext uri="{FF2B5EF4-FFF2-40B4-BE49-F238E27FC236}">
                <a16:creationId xmlns:a16="http://schemas.microsoft.com/office/drawing/2014/main" id="{D25DC776-C5F9-48BD-BB6E-9718C57C936B}"/>
              </a:ext>
            </a:extLst>
          </p:cNvPr>
          <p:cNvPicPr>
            <a:picLocks noGrp="1" noChangeAspect="1"/>
          </p:cNvPicPr>
          <p:nvPr>
            <p:ph idx="1"/>
          </p:nvPr>
        </p:nvPicPr>
        <p:blipFill>
          <a:blip r:embed="rId3"/>
          <a:stretch>
            <a:fillRect/>
          </a:stretch>
        </p:blipFill>
        <p:spPr>
          <a:xfrm>
            <a:off x="1487633" y="1368203"/>
            <a:ext cx="8229600" cy="4862023"/>
          </a:xfrm>
        </p:spPr>
      </p:pic>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295274" y="6343139"/>
            <a:ext cx="7567863" cy="400110"/>
          </a:xfrm>
          <a:prstGeom prst="rect">
            <a:avLst/>
          </a:prstGeom>
          <a:noFill/>
        </p:spPr>
        <p:txBody>
          <a:bodyPr wrap="square" rtlCol="0">
            <a:spAutoFit/>
          </a:bodyPr>
          <a:lstStyle/>
          <a:p>
            <a:r>
              <a:rPr lang="en-US" sz="2000" dirty="0"/>
              <a:t>Source IMF Currency Composition of Official Exchange Reserves</a:t>
            </a:r>
          </a:p>
        </p:txBody>
      </p:sp>
    </p:spTree>
    <p:extLst>
      <p:ext uri="{BB962C8B-B14F-4D97-AF65-F5344CB8AC3E}">
        <p14:creationId xmlns:p14="http://schemas.microsoft.com/office/powerpoint/2010/main" val="60608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1C8B-C6B4-B097-6CAB-12368D76B67E}"/>
              </a:ext>
            </a:extLst>
          </p:cNvPr>
          <p:cNvSpPr>
            <a:spLocks noGrp="1"/>
          </p:cNvSpPr>
          <p:nvPr>
            <p:ph type="title"/>
          </p:nvPr>
        </p:nvSpPr>
        <p:spPr>
          <a:xfrm>
            <a:off x="911452" y="0"/>
            <a:ext cx="10515600" cy="1325563"/>
          </a:xfrm>
        </p:spPr>
        <p:txBody>
          <a:bodyPr/>
          <a:lstStyle/>
          <a:p>
            <a:r>
              <a:rPr lang="en-US" dirty="0">
                <a:solidFill>
                  <a:schemeClr val="bg1"/>
                </a:solidFill>
              </a:rPr>
              <a:t>CB</a:t>
            </a:r>
            <a:r>
              <a:rPr lang="en-US" dirty="0">
                <a:solidFill>
                  <a:schemeClr val="accent5">
                    <a:lumMod val="50000"/>
                  </a:schemeClr>
                </a:solidFill>
              </a:rPr>
              <a:t>O</a:t>
            </a:r>
            <a:r>
              <a:rPr lang="en-US" dirty="0">
                <a:solidFill>
                  <a:schemeClr val="bg1"/>
                </a:solidFill>
              </a:rPr>
              <a:t> </a:t>
            </a:r>
            <a:r>
              <a:rPr lang="en-US" dirty="0"/>
              <a:t>on the Costs of “High and Rising Debt”</a:t>
            </a:r>
          </a:p>
        </p:txBody>
      </p:sp>
      <p:sp>
        <p:nvSpPr>
          <p:cNvPr id="3" name="Content Placeholder 2">
            <a:extLst>
              <a:ext uri="{FF2B5EF4-FFF2-40B4-BE49-F238E27FC236}">
                <a16:creationId xmlns:a16="http://schemas.microsoft.com/office/drawing/2014/main" id="{4C918B99-148F-0D68-D99D-FD79166202AE}"/>
              </a:ext>
            </a:extLst>
          </p:cNvPr>
          <p:cNvSpPr>
            <a:spLocks noGrp="1"/>
          </p:cNvSpPr>
          <p:nvPr>
            <p:ph idx="1"/>
          </p:nvPr>
        </p:nvSpPr>
        <p:spPr/>
        <p:txBody>
          <a:bodyPr>
            <a:normAutofit/>
          </a:bodyPr>
          <a:lstStyle/>
          <a:p>
            <a:pPr marL="514350" indent="-514350">
              <a:buFont typeface="+mj-lt"/>
              <a:buAutoNum type="arabicPeriod"/>
            </a:pPr>
            <a:r>
              <a:rPr lang="en-US" dirty="0"/>
              <a:t>The interest expense portion of the deficit will rise, including payments to foreigners.</a:t>
            </a:r>
          </a:p>
          <a:p>
            <a:pPr marL="514350" indent="-514350">
              <a:buFont typeface="+mj-lt"/>
              <a:buAutoNum type="arabicPeriod"/>
            </a:pPr>
            <a:r>
              <a:rPr lang="en-US" dirty="0"/>
              <a:t>Crowding out of private investment.</a:t>
            </a:r>
          </a:p>
          <a:p>
            <a:pPr marL="514350" indent="-514350">
              <a:buFont typeface="+mj-lt"/>
              <a:buAutoNum type="arabicPeriod"/>
            </a:pPr>
            <a:r>
              <a:rPr lang="en-US" dirty="0"/>
              <a:t>“The likelihood of a fiscal crisis in the United States would increase.”</a:t>
            </a:r>
          </a:p>
          <a:p>
            <a:pPr marL="514350" indent="-514350">
              <a:buFont typeface="+mj-lt"/>
              <a:buAutoNum type="arabicPeriod"/>
            </a:pPr>
            <a:r>
              <a:rPr lang="en-US" dirty="0"/>
              <a:t>Slow erosion of confidence in the U.S. dollar as an international reserve currency leading to higher interest rates.</a:t>
            </a:r>
          </a:p>
          <a:p>
            <a:pPr marL="514350" indent="-514350">
              <a:buFont typeface="+mj-lt"/>
              <a:buAutoNum type="arabicPeriod"/>
            </a:pPr>
            <a:r>
              <a:rPr lang="en-US" dirty="0"/>
              <a:t>Policymaker constraint in using deficit-financed fiscal policy to respond to unforeseen events.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F03B63D-C7A0-C80B-9622-CD5AEE47569B}"/>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extBox 4">
            <a:extLst>
              <a:ext uri="{FF2B5EF4-FFF2-40B4-BE49-F238E27FC236}">
                <a16:creationId xmlns:a16="http://schemas.microsoft.com/office/drawing/2014/main" id="{A13F82BD-FFDD-9DB9-92F4-55EABA962C46}"/>
              </a:ext>
            </a:extLst>
          </p:cNvPr>
          <p:cNvSpPr txBox="1"/>
          <p:nvPr/>
        </p:nvSpPr>
        <p:spPr>
          <a:xfrm>
            <a:off x="1934988" y="5614482"/>
            <a:ext cx="9285587" cy="461665"/>
          </a:xfrm>
          <a:prstGeom prst="rect">
            <a:avLst/>
          </a:prstGeom>
          <a:noFill/>
        </p:spPr>
        <p:txBody>
          <a:bodyPr wrap="square" rtlCol="0">
            <a:spAutoFit/>
          </a:bodyPr>
          <a:lstStyle/>
          <a:p>
            <a:r>
              <a:rPr lang="en-US" sz="2400" dirty="0"/>
              <a:t>CBO, “Budget and Economic Outlook:  2022-2032,” May 2022, pp15-16.</a:t>
            </a:r>
          </a:p>
        </p:txBody>
      </p:sp>
    </p:spTree>
    <p:extLst>
      <p:ext uri="{BB962C8B-B14F-4D97-AF65-F5344CB8AC3E}">
        <p14:creationId xmlns:p14="http://schemas.microsoft.com/office/powerpoint/2010/main" val="28807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8254665" cy="4351338"/>
          </a:xfrm>
        </p:spPr>
        <p:txBody>
          <a:bodyPr>
            <a:normAutofit/>
          </a:bodyPr>
          <a:lstStyle/>
          <a:p>
            <a:pPr marL="514350" indent="-514350">
              <a:buFont typeface="+mj-lt"/>
              <a:buAutoNum type="arabicPeriod"/>
            </a:pPr>
            <a:r>
              <a:rPr lang="en-US" sz="3200" dirty="0"/>
              <a:t>Interest rates may not stay this low forever.  In fact, economist don’t really know why they have fallen to such low levels over the past 20 years</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8" name="Content Placeholder 7">
            <a:extLst>
              <a:ext uri="{FF2B5EF4-FFF2-40B4-BE49-F238E27FC236}">
                <a16:creationId xmlns:a16="http://schemas.microsoft.com/office/drawing/2014/main" id="{54D21D2C-DF93-C613-A915-E1C124F307CE}"/>
              </a:ext>
            </a:extLst>
          </p:cNvPr>
          <p:cNvPicPr>
            <a:picLocks noGrp="1" noChangeAspect="1"/>
          </p:cNvPicPr>
          <p:nvPr>
            <p:ph idx="1"/>
          </p:nvPr>
        </p:nvPicPr>
        <p:blipFill>
          <a:blip r:embed="rId3"/>
          <a:stretch>
            <a:fillRect/>
          </a:stretch>
        </p:blipFill>
        <p:spPr>
          <a:xfrm>
            <a:off x="1319633" y="958889"/>
            <a:ext cx="8357051" cy="5212080"/>
          </a:xfrm>
        </p:spPr>
      </p:pic>
      <p:sp>
        <p:nvSpPr>
          <p:cNvPr id="9" name="TextBox 8">
            <a:extLst>
              <a:ext uri="{FF2B5EF4-FFF2-40B4-BE49-F238E27FC236}">
                <a16:creationId xmlns:a16="http://schemas.microsoft.com/office/drawing/2014/main" id="{00E4D2E1-BA4D-0BE9-E7C5-96A91FF51413}"/>
              </a:ext>
            </a:extLst>
          </p:cNvPr>
          <p:cNvSpPr txBox="1"/>
          <p:nvPr/>
        </p:nvSpPr>
        <p:spPr>
          <a:xfrm>
            <a:off x="4005661" y="6364518"/>
            <a:ext cx="7745855" cy="461665"/>
          </a:xfrm>
          <a:prstGeom prst="rect">
            <a:avLst/>
          </a:prstGeom>
          <a:noFill/>
        </p:spPr>
        <p:txBody>
          <a:bodyPr wrap="square" rtlCol="0">
            <a:spAutoFit/>
          </a:bodyPr>
          <a:lstStyle/>
          <a:p>
            <a:r>
              <a:rPr lang="en-US" sz="2400" dirty="0"/>
              <a:t>CBO, “Budget and Economic Outlook:  2022-2032,” May 2022</a:t>
            </a:r>
          </a:p>
        </p:txBody>
      </p:sp>
    </p:spTree>
    <p:extLst>
      <p:ext uri="{BB962C8B-B14F-4D97-AF65-F5344CB8AC3E}">
        <p14:creationId xmlns:p14="http://schemas.microsoft.com/office/powerpoint/2010/main" val="2353730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70AA-ABD2-FE18-BAFE-2A106DEB2144}"/>
              </a:ext>
            </a:extLst>
          </p:cNvPr>
          <p:cNvSpPr>
            <a:spLocks noGrp="1"/>
          </p:cNvSpPr>
          <p:nvPr>
            <p:ph type="title"/>
          </p:nvPr>
        </p:nvSpPr>
        <p:spPr/>
        <p:txBody>
          <a:bodyPr/>
          <a:lstStyle/>
          <a:p>
            <a:r>
              <a:rPr lang="en-US" dirty="0">
                <a:solidFill>
                  <a:schemeClr val="bg1"/>
                </a:solidFill>
              </a:rPr>
              <a:t>CB</a:t>
            </a:r>
            <a:r>
              <a:rPr lang="en-US" dirty="0"/>
              <a:t>O Baseline Projection</a:t>
            </a:r>
          </a:p>
        </p:txBody>
      </p:sp>
      <p:sp>
        <p:nvSpPr>
          <p:cNvPr id="4" name="Slide Number Placeholder 3">
            <a:extLst>
              <a:ext uri="{FF2B5EF4-FFF2-40B4-BE49-F238E27FC236}">
                <a16:creationId xmlns:a16="http://schemas.microsoft.com/office/drawing/2014/main" id="{49D627FA-3CD7-E29A-865B-E225A4B71E7C}"/>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9" name="Content Placeholder 8">
            <a:extLst>
              <a:ext uri="{FF2B5EF4-FFF2-40B4-BE49-F238E27FC236}">
                <a16:creationId xmlns:a16="http://schemas.microsoft.com/office/drawing/2014/main" id="{5C58848A-3DB2-2245-B5E9-D6DA2E8C9A49}"/>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9CA0DA6-0046-B021-6DDC-794B156E0044}"/>
              </a:ext>
            </a:extLst>
          </p:cNvPr>
          <p:cNvSpPr txBox="1"/>
          <p:nvPr/>
        </p:nvSpPr>
        <p:spPr>
          <a:xfrm>
            <a:off x="3869977" y="6443430"/>
            <a:ext cx="7745855" cy="461665"/>
          </a:xfrm>
          <a:prstGeom prst="rect">
            <a:avLst/>
          </a:prstGeom>
          <a:noFill/>
        </p:spPr>
        <p:txBody>
          <a:bodyPr wrap="square" rtlCol="0">
            <a:spAutoFit/>
          </a:bodyPr>
          <a:lstStyle/>
          <a:p>
            <a:r>
              <a:rPr lang="en-US" sz="2400" dirty="0"/>
              <a:t>CBO, “Budget and Economic Outlook:  2022-2032,” May 2022</a:t>
            </a:r>
          </a:p>
        </p:txBody>
      </p:sp>
    </p:spTree>
    <p:extLst>
      <p:ext uri="{BB962C8B-B14F-4D97-AF65-F5344CB8AC3E}">
        <p14:creationId xmlns:p14="http://schemas.microsoft.com/office/powerpoint/2010/main" val="952375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E904-ECEC-5903-7E15-5CD9C8FF795F}"/>
              </a:ext>
            </a:extLst>
          </p:cNvPr>
          <p:cNvSpPr>
            <a:spLocks noGrp="1"/>
          </p:cNvSpPr>
          <p:nvPr>
            <p:ph type="title"/>
          </p:nvPr>
        </p:nvSpPr>
        <p:spPr/>
        <p:txBody>
          <a:bodyPr/>
          <a:lstStyle/>
          <a:p>
            <a:r>
              <a:rPr lang="en-US" dirty="0">
                <a:solidFill>
                  <a:schemeClr val="bg1"/>
                </a:solidFill>
              </a:rPr>
              <a:t>The</a:t>
            </a:r>
            <a:r>
              <a:rPr lang="en-US" dirty="0"/>
              <a:t> Blueprint for a Crisis?</a:t>
            </a:r>
          </a:p>
        </p:txBody>
      </p:sp>
      <p:pic>
        <p:nvPicPr>
          <p:cNvPr id="6" name="Content Placeholder 5">
            <a:extLst>
              <a:ext uri="{FF2B5EF4-FFF2-40B4-BE49-F238E27FC236}">
                <a16:creationId xmlns:a16="http://schemas.microsoft.com/office/drawing/2014/main" id="{09DF6413-EAC9-3DEF-D48C-ECAA7E3348F4}"/>
              </a:ext>
            </a:extLst>
          </p:cNvPr>
          <p:cNvPicPr>
            <a:picLocks noGrp="1" noChangeAspect="1"/>
          </p:cNvPicPr>
          <p:nvPr>
            <p:ph idx="1"/>
          </p:nvPr>
        </p:nvPicPr>
        <p:blipFill>
          <a:blip r:embed="rId3"/>
          <a:stretch>
            <a:fillRect/>
          </a:stretch>
        </p:blipFill>
        <p:spPr>
          <a:xfrm>
            <a:off x="1518990" y="1282142"/>
            <a:ext cx="7753761" cy="4937760"/>
          </a:xfrm>
        </p:spPr>
      </p:pic>
      <p:sp>
        <p:nvSpPr>
          <p:cNvPr id="4" name="Slide Number Placeholder 3">
            <a:extLst>
              <a:ext uri="{FF2B5EF4-FFF2-40B4-BE49-F238E27FC236}">
                <a16:creationId xmlns:a16="http://schemas.microsoft.com/office/drawing/2014/main" id="{E2F737E2-329E-4C12-DB8B-45B739C47E4C}"/>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7" name="TextBox 6">
            <a:extLst>
              <a:ext uri="{FF2B5EF4-FFF2-40B4-BE49-F238E27FC236}">
                <a16:creationId xmlns:a16="http://schemas.microsoft.com/office/drawing/2014/main" id="{B7EBB81D-6722-A1E2-A30A-B06ED97A6DE8}"/>
              </a:ext>
            </a:extLst>
          </p:cNvPr>
          <p:cNvSpPr txBox="1"/>
          <p:nvPr/>
        </p:nvSpPr>
        <p:spPr>
          <a:xfrm>
            <a:off x="4005662" y="6423775"/>
            <a:ext cx="7745855" cy="461665"/>
          </a:xfrm>
          <a:prstGeom prst="rect">
            <a:avLst/>
          </a:prstGeom>
          <a:noFill/>
        </p:spPr>
        <p:txBody>
          <a:bodyPr wrap="square" rtlCol="0">
            <a:spAutoFit/>
          </a:bodyPr>
          <a:lstStyle/>
          <a:p>
            <a:r>
              <a:rPr lang="en-US" sz="2400" dirty="0"/>
              <a:t>CBO, “Budget and Economic Outlook:  2022-2032,” May 2022</a:t>
            </a:r>
          </a:p>
        </p:txBody>
      </p:sp>
      <p:sp>
        <p:nvSpPr>
          <p:cNvPr id="8" name="TextBox 7">
            <a:extLst>
              <a:ext uri="{FF2B5EF4-FFF2-40B4-BE49-F238E27FC236}">
                <a16:creationId xmlns:a16="http://schemas.microsoft.com/office/drawing/2014/main" id="{8CE90981-2AB1-BDE3-CC6F-889C1518305F}"/>
              </a:ext>
            </a:extLst>
          </p:cNvPr>
          <p:cNvSpPr txBox="1"/>
          <p:nvPr/>
        </p:nvSpPr>
        <p:spPr>
          <a:xfrm>
            <a:off x="9443829" y="2787832"/>
            <a:ext cx="3321337" cy="1384995"/>
          </a:xfrm>
          <a:prstGeom prst="rect">
            <a:avLst/>
          </a:prstGeom>
          <a:noFill/>
        </p:spPr>
        <p:txBody>
          <a:bodyPr wrap="square" rtlCol="0">
            <a:spAutoFit/>
          </a:bodyPr>
          <a:lstStyle/>
          <a:p>
            <a:r>
              <a:rPr lang="en-US" sz="2800" dirty="0"/>
              <a:t>But, these are “projections,” not forecasts!</a:t>
            </a:r>
          </a:p>
        </p:txBody>
      </p:sp>
    </p:spTree>
    <p:extLst>
      <p:ext uri="{BB962C8B-B14F-4D97-AF65-F5344CB8AC3E}">
        <p14:creationId xmlns:p14="http://schemas.microsoft.com/office/powerpoint/2010/main" val="14801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8E26-CC02-9101-953E-2CBE291CFDAE}"/>
              </a:ext>
            </a:extLst>
          </p:cNvPr>
          <p:cNvSpPr>
            <a:spLocks noGrp="1"/>
          </p:cNvSpPr>
          <p:nvPr>
            <p:ph type="title"/>
          </p:nvPr>
        </p:nvSpPr>
        <p:spPr/>
        <p:txBody>
          <a:bodyPr/>
          <a:lstStyle/>
          <a:p>
            <a:r>
              <a:rPr lang="en-US" dirty="0">
                <a:solidFill>
                  <a:schemeClr val="bg1"/>
                </a:solidFill>
              </a:rPr>
              <a:t>Citi</a:t>
            </a:r>
            <a:r>
              <a:rPr lang="en-US" dirty="0"/>
              <a:t>zen’s Guide to “Budget Reconciliation.”</a:t>
            </a:r>
          </a:p>
        </p:txBody>
      </p:sp>
      <p:sp>
        <p:nvSpPr>
          <p:cNvPr id="3" name="Content Placeholder 2">
            <a:extLst>
              <a:ext uri="{FF2B5EF4-FFF2-40B4-BE49-F238E27FC236}">
                <a16:creationId xmlns:a16="http://schemas.microsoft.com/office/drawing/2014/main" id="{F2A68C49-0007-BC7D-F770-E947407EFB1C}"/>
              </a:ext>
            </a:extLst>
          </p:cNvPr>
          <p:cNvSpPr>
            <a:spLocks noGrp="1"/>
          </p:cNvSpPr>
          <p:nvPr>
            <p:ph idx="1"/>
          </p:nvPr>
        </p:nvSpPr>
        <p:spPr/>
        <p:txBody>
          <a:bodyPr/>
          <a:lstStyle/>
          <a:p>
            <a:r>
              <a:rPr lang="en-US" dirty="0"/>
              <a:t>Procedure successfully used 22 times since 1974 to avoid a Senate filibuster.</a:t>
            </a:r>
          </a:p>
          <a:p>
            <a:r>
              <a:rPr lang="en-US" dirty="0"/>
              <a:t>Reconciliation can be used for changing taxes and spending (not Social Security) subject to the Byrd Rule.</a:t>
            </a:r>
          </a:p>
          <a:p>
            <a:r>
              <a:rPr lang="en-US" dirty="0"/>
              <a:t>Byrd rule: </a:t>
            </a:r>
          </a:p>
          <a:p>
            <a:pPr marL="914400" lvl="1" indent="-457200">
              <a:buFont typeface="+mj-lt"/>
              <a:buAutoNum type="arabicPeriod"/>
            </a:pPr>
            <a:r>
              <a:rPr lang="en-US" dirty="0"/>
              <a:t>No extraneous provisions.</a:t>
            </a:r>
          </a:p>
          <a:p>
            <a:pPr marL="914400" lvl="1" indent="-457200">
              <a:buFont typeface="+mj-lt"/>
              <a:buAutoNum type="arabicPeriod"/>
            </a:pPr>
            <a:r>
              <a:rPr lang="en-US" dirty="0"/>
              <a:t>No increase in the deficit after 10 year window.</a:t>
            </a:r>
          </a:p>
          <a:p>
            <a:r>
              <a:rPr lang="en-US" dirty="0"/>
              <a:t>Reconciliation games played by both parties:</a:t>
            </a:r>
          </a:p>
          <a:p>
            <a:pPr marL="914400" lvl="1" indent="-457200">
              <a:buFont typeface="+mj-lt"/>
              <a:buAutoNum type="arabicPeriod"/>
            </a:pPr>
            <a:r>
              <a:rPr lang="en-US" dirty="0"/>
              <a:t>BBB.</a:t>
            </a:r>
          </a:p>
          <a:p>
            <a:pPr marL="914400" lvl="1" indent="-457200">
              <a:buFont typeface="+mj-lt"/>
              <a:buAutoNum type="arabicPeriod"/>
            </a:pPr>
            <a:r>
              <a:rPr lang="en-US" dirty="0"/>
              <a:t>Trump Tax Cut</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554675A-01D0-1068-18E6-63F5DC2FAE5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9969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0B1-48F7-F1F8-6FFE-0EB19EFEF22E}"/>
              </a:ext>
            </a:extLst>
          </p:cNvPr>
          <p:cNvSpPr>
            <a:spLocks noGrp="1"/>
          </p:cNvSpPr>
          <p:nvPr>
            <p:ph type="title"/>
          </p:nvPr>
        </p:nvSpPr>
        <p:spPr/>
        <p:txBody>
          <a:bodyPr/>
          <a:lstStyle/>
          <a:p>
            <a:r>
              <a:rPr lang="en-US" dirty="0">
                <a:solidFill>
                  <a:schemeClr val="bg1"/>
                </a:solidFill>
              </a:rPr>
              <a:t>Re</a:t>
            </a:r>
            <a:r>
              <a:rPr lang="en-US" dirty="0"/>
              <a:t>conciliation and CBO Projections</a:t>
            </a:r>
          </a:p>
        </p:txBody>
      </p:sp>
      <p:sp>
        <p:nvSpPr>
          <p:cNvPr id="3" name="Content Placeholder 2">
            <a:extLst>
              <a:ext uri="{FF2B5EF4-FFF2-40B4-BE49-F238E27FC236}">
                <a16:creationId xmlns:a16="http://schemas.microsoft.com/office/drawing/2014/main" id="{C0ADC1C4-1B07-C715-27D1-58A1969DE43C}"/>
              </a:ext>
            </a:extLst>
          </p:cNvPr>
          <p:cNvSpPr>
            <a:spLocks noGrp="1"/>
          </p:cNvSpPr>
          <p:nvPr>
            <p:ph idx="1"/>
          </p:nvPr>
        </p:nvSpPr>
        <p:spPr/>
        <p:txBody>
          <a:bodyPr/>
          <a:lstStyle/>
          <a:p>
            <a:r>
              <a:rPr lang="en-US" dirty="0"/>
              <a:t>For the CBO to be effective it must be perceived to be (and must be) nonpartisan.</a:t>
            </a:r>
          </a:p>
          <a:p>
            <a:r>
              <a:rPr lang="en-US" dirty="0"/>
              <a:t>Therefore, CBO “baseline” projections  and legislative scoring must not try to predict changes in legislation.</a:t>
            </a:r>
          </a:p>
          <a:p>
            <a:r>
              <a:rPr lang="en-US" dirty="0"/>
              <a:t>Instead, CBO must analyze the data based on the current law as written.</a:t>
            </a:r>
          </a:p>
          <a:p>
            <a:r>
              <a:rPr lang="en-US" dirty="0"/>
              <a:t>CBO is allowed to provide analyses of policy options.</a:t>
            </a:r>
          </a:p>
        </p:txBody>
      </p:sp>
      <p:sp>
        <p:nvSpPr>
          <p:cNvPr id="4" name="Slide Number Placeholder 3">
            <a:extLst>
              <a:ext uri="{FF2B5EF4-FFF2-40B4-BE49-F238E27FC236}">
                <a16:creationId xmlns:a16="http://schemas.microsoft.com/office/drawing/2014/main" id="{4B2E5224-D380-3A2C-9677-72CA3264856F}"/>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0887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A549-48F1-0C55-C62D-1C884BA0DF1E}"/>
              </a:ext>
            </a:extLst>
          </p:cNvPr>
          <p:cNvSpPr>
            <a:spLocks noGrp="1"/>
          </p:cNvSpPr>
          <p:nvPr>
            <p:ph type="title"/>
          </p:nvPr>
        </p:nvSpPr>
        <p:spPr/>
        <p:txBody>
          <a:bodyPr/>
          <a:lstStyle/>
          <a:p>
            <a:r>
              <a:rPr lang="en-US" dirty="0">
                <a:solidFill>
                  <a:schemeClr val="bg1"/>
                </a:solidFill>
              </a:rPr>
              <a:t>Exa</a:t>
            </a:r>
            <a:r>
              <a:rPr lang="en-US" dirty="0"/>
              <a:t>mple:  Trump Tax Cut</a:t>
            </a:r>
          </a:p>
        </p:txBody>
      </p:sp>
      <p:pic>
        <p:nvPicPr>
          <p:cNvPr id="6" name="Content Placeholder 5">
            <a:extLst>
              <a:ext uri="{FF2B5EF4-FFF2-40B4-BE49-F238E27FC236}">
                <a16:creationId xmlns:a16="http://schemas.microsoft.com/office/drawing/2014/main" id="{E226AD7B-1E5B-068E-FB18-CB8977AA1011}"/>
              </a:ext>
            </a:extLst>
          </p:cNvPr>
          <p:cNvPicPr>
            <a:picLocks noGrp="1" noChangeAspect="1"/>
          </p:cNvPicPr>
          <p:nvPr>
            <p:ph idx="1"/>
          </p:nvPr>
        </p:nvPicPr>
        <p:blipFill>
          <a:blip r:embed="rId2"/>
          <a:stretch>
            <a:fillRect/>
          </a:stretch>
        </p:blipFill>
        <p:spPr>
          <a:xfrm>
            <a:off x="1197865" y="1325563"/>
            <a:ext cx="7099855" cy="4754880"/>
          </a:xfrm>
        </p:spPr>
      </p:pic>
      <p:sp>
        <p:nvSpPr>
          <p:cNvPr id="4" name="Slide Number Placeholder 3">
            <a:extLst>
              <a:ext uri="{FF2B5EF4-FFF2-40B4-BE49-F238E27FC236}">
                <a16:creationId xmlns:a16="http://schemas.microsoft.com/office/drawing/2014/main" id="{4163915A-A294-1EF6-8286-8611D2BD2D7B}"/>
              </a:ext>
            </a:extLst>
          </p:cNvPr>
          <p:cNvSpPr>
            <a:spLocks noGrp="1"/>
          </p:cNvSpPr>
          <p:nvPr>
            <p:ph type="sldNum" sz="quarter" idx="12"/>
          </p:nvPr>
        </p:nvSpPr>
        <p:spPr/>
        <p:txBody>
          <a:bodyPr/>
          <a:lstStyle/>
          <a:p>
            <a:fld id="{D9F085D5-EC86-4F6A-B501-C1359CB39116}" type="slidenum">
              <a:rPr lang="en-GB" smtClean="0"/>
              <a:t>39</a:t>
            </a:fld>
            <a:endParaRPr lang="en-GB"/>
          </a:p>
        </p:txBody>
      </p:sp>
      <p:grpSp>
        <p:nvGrpSpPr>
          <p:cNvPr id="11" name="Group 10">
            <a:extLst>
              <a:ext uri="{FF2B5EF4-FFF2-40B4-BE49-F238E27FC236}">
                <a16:creationId xmlns:a16="http://schemas.microsoft.com/office/drawing/2014/main" id="{B89B23C7-A716-9698-757D-1D2C8E5D2960}"/>
              </a:ext>
            </a:extLst>
          </p:cNvPr>
          <p:cNvGrpSpPr/>
          <p:nvPr/>
        </p:nvGrpSpPr>
        <p:grpSpPr>
          <a:xfrm>
            <a:off x="7425313" y="1696278"/>
            <a:ext cx="4031191" cy="1384995"/>
            <a:chOff x="7425313" y="1696278"/>
            <a:chExt cx="4031191" cy="1384995"/>
          </a:xfrm>
        </p:grpSpPr>
        <p:cxnSp>
          <p:nvCxnSpPr>
            <p:cNvPr id="8" name="Straight Arrow Connector 7">
              <a:extLst>
                <a:ext uri="{FF2B5EF4-FFF2-40B4-BE49-F238E27FC236}">
                  <a16:creationId xmlns:a16="http://schemas.microsoft.com/office/drawing/2014/main" id="{3C8DAAC4-064C-F46B-2445-0177EE85992E}"/>
                </a:ext>
              </a:extLst>
            </p:cNvPr>
            <p:cNvCxnSpPr>
              <a:cxnSpLocks/>
            </p:cNvCxnSpPr>
            <p:nvPr/>
          </p:nvCxnSpPr>
          <p:spPr>
            <a:xfrm flipH="1">
              <a:off x="7425313" y="2325757"/>
              <a:ext cx="1440392" cy="491185"/>
            </a:xfrm>
            <a:prstGeom prst="straightConnector1">
              <a:avLst/>
            </a:prstGeom>
            <a:ln w="381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39907D-06E5-0779-0D8D-503469600AA0}"/>
                </a:ext>
              </a:extLst>
            </p:cNvPr>
            <p:cNvSpPr txBox="1"/>
            <p:nvPr/>
          </p:nvSpPr>
          <p:spPr>
            <a:xfrm>
              <a:off x="8978348" y="1696278"/>
              <a:ext cx="2478156" cy="1384995"/>
            </a:xfrm>
            <a:prstGeom prst="rect">
              <a:avLst/>
            </a:prstGeom>
            <a:noFill/>
          </p:spPr>
          <p:txBody>
            <a:bodyPr wrap="square" rtlCol="0">
              <a:spAutoFit/>
            </a:bodyPr>
            <a:lstStyle/>
            <a:p>
              <a:r>
                <a:rPr lang="en-US" sz="2800" dirty="0"/>
                <a:t>Why do Income Taxes go up in 2025?</a:t>
              </a:r>
            </a:p>
          </p:txBody>
        </p:sp>
      </p:grpSp>
    </p:spTree>
    <p:extLst>
      <p:ext uri="{BB962C8B-B14F-4D97-AF65-F5344CB8AC3E}">
        <p14:creationId xmlns:p14="http://schemas.microsoft.com/office/powerpoint/2010/main" val="39089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Need website( </a:t>
            </a:r>
            <a:r>
              <a:rPr lang="en-US" sz="2800" dirty="0">
                <a:hlinkClick r:id="rId2"/>
              </a:rPr>
              <a:t>www.NEEDelegation.org</a:t>
            </a:r>
            <a:r>
              <a:rPr lang="en-US" sz="2800" dirty="0"/>
              <a:t>)</a:t>
            </a:r>
          </a:p>
          <a:p>
            <a:r>
              <a:rPr lang="en-US" dirty="0"/>
              <a:t>Debt and Deficit Glossary in the Chat</a:t>
            </a:r>
            <a:endParaRPr lang="en-US" sz="2800" dirty="0"/>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503792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D2F8-8F3A-C29D-0DE5-5446A71E3718}"/>
              </a:ext>
            </a:extLst>
          </p:cNvPr>
          <p:cNvSpPr>
            <a:spLocks noGrp="1"/>
          </p:cNvSpPr>
          <p:nvPr>
            <p:ph type="title"/>
          </p:nvPr>
        </p:nvSpPr>
        <p:spPr/>
        <p:txBody>
          <a:bodyPr/>
          <a:lstStyle/>
          <a:p>
            <a:r>
              <a:rPr lang="en-US" dirty="0">
                <a:solidFill>
                  <a:schemeClr val="bg1"/>
                </a:solidFill>
              </a:rPr>
              <a:t>Ou</a:t>
            </a:r>
            <a:r>
              <a:rPr lang="en-US" dirty="0"/>
              <a:t>tlays based on Current Law</a:t>
            </a:r>
          </a:p>
        </p:txBody>
      </p:sp>
      <p:pic>
        <p:nvPicPr>
          <p:cNvPr id="6" name="Content Placeholder 5">
            <a:extLst>
              <a:ext uri="{FF2B5EF4-FFF2-40B4-BE49-F238E27FC236}">
                <a16:creationId xmlns:a16="http://schemas.microsoft.com/office/drawing/2014/main" id="{9CD201EF-55C5-5F70-6F62-C0DEDFA2A8D0}"/>
              </a:ext>
            </a:extLst>
          </p:cNvPr>
          <p:cNvPicPr>
            <a:picLocks noGrp="1" noChangeAspect="1"/>
          </p:cNvPicPr>
          <p:nvPr>
            <p:ph idx="1"/>
          </p:nvPr>
        </p:nvPicPr>
        <p:blipFill>
          <a:blip r:embed="rId2"/>
          <a:stretch>
            <a:fillRect/>
          </a:stretch>
        </p:blipFill>
        <p:spPr>
          <a:xfrm>
            <a:off x="838200" y="1431517"/>
            <a:ext cx="9602774" cy="2103120"/>
          </a:xfrm>
        </p:spPr>
      </p:pic>
      <p:sp>
        <p:nvSpPr>
          <p:cNvPr id="4" name="Slide Number Placeholder 3">
            <a:extLst>
              <a:ext uri="{FF2B5EF4-FFF2-40B4-BE49-F238E27FC236}">
                <a16:creationId xmlns:a16="http://schemas.microsoft.com/office/drawing/2014/main" id="{31714AB8-46CF-6ACA-5014-36413B5C456A}"/>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8" name="Picture 7">
            <a:extLst>
              <a:ext uri="{FF2B5EF4-FFF2-40B4-BE49-F238E27FC236}">
                <a16:creationId xmlns:a16="http://schemas.microsoft.com/office/drawing/2014/main" id="{7B61E163-4E9F-6C4B-D1AB-291E40BBDC52}"/>
              </a:ext>
            </a:extLst>
          </p:cNvPr>
          <p:cNvPicPr>
            <a:picLocks noChangeAspect="1"/>
          </p:cNvPicPr>
          <p:nvPr/>
        </p:nvPicPr>
        <p:blipFill>
          <a:blip r:embed="rId3"/>
          <a:stretch>
            <a:fillRect/>
          </a:stretch>
        </p:blipFill>
        <p:spPr>
          <a:xfrm>
            <a:off x="924339" y="3597102"/>
            <a:ext cx="9144000" cy="1084745"/>
          </a:xfrm>
          <a:prstGeom prst="rect">
            <a:avLst/>
          </a:prstGeom>
        </p:spPr>
      </p:pic>
    </p:spTree>
    <p:extLst>
      <p:ext uri="{BB962C8B-B14F-4D97-AF65-F5344CB8AC3E}">
        <p14:creationId xmlns:p14="http://schemas.microsoft.com/office/powerpoint/2010/main" val="418487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4A48-DB62-ECCF-BAB5-30F89D8F48D0}"/>
              </a:ext>
            </a:extLst>
          </p:cNvPr>
          <p:cNvSpPr>
            <a:spLocks noGrp="1"/>
          </p:cNvSpPr>
          <p:nvPr>
            <p:ph type="title"/>
          </p:nvPr>
        </p:nvSpPr>
        <p:spPr/>
        <p:txBody>
          <a:bodyPr/>
          <a:lstStyle/>
          <a:p>
            <a:r>
              <a:rPr lang="en-US" dirty="0">
                <a:solidFill>
                  <a:schemeClr val="bg1"/>
                </a:solidFill>
              </a:rPr>
              <a:t>Un</a:t>
            </a:r>
            <a:r>
              <a:rPr lang="en-US" dirty="0"/>
              <a:t>fortunately, The Required Changes are Big!</a:t>
            </a:r>
          </a:p>
        </p:txBody>
      </p:sp>
      <p:sp>
        <p:nvSpPr>
          <p:cNvPr id="3" name="Content Placeholder 2">
            <a:extLst>
              <a:ext uri="{FF2B5EF4-FFF2-40B4-BE49-F238E27FC236}">
                <a16:creationId xmlns:a16="http://schemas.microsoft.com/office/drawing/2014/main" id="{AF7B3976-60ED-8292-9133-32385C278FBF}"/>
              </a:ext>
            </a:extLst>
          </p:cNvPr>
          <p:cNvSpPr>
            <a:spLocks noGrp="1"/>
          </p:cNvSpPr>
          <p:nvPr>
            <p:ph idx="1"/>
          </p:nvPr>
        </p:nvSpPr>
        <p:spPr/>
        <p:txBody>
          <a:bodyPr/>
          <a:lstStyle/>
          <a:p>
            <a:r>
              <a:rPr lang="en-US" dirty="0"/>
              <a:t>To Stabilize the relative debt at the current level of 100% of GDP:</a:t>
            </a:r>
          </a:p>
          <a:p>
            <a:pPr marL="914400" lvl="1" indent="-457200">
              <a:buFont typeface="+mj-lt"/>
              <a:buAutoNum type="arabicPeriod"/>
            </a:pPr>
            <a:r>
              <a:rPr lang="en-US" dirty="0"/>
              <a:t>Deficit in 2025 needs to go from projected 4.7 % of GDP to 2.9% and be maintained at the 2.9% level.</a:t>
            </a:r>
          </a:p>
          <a:p>
            <a:pPr marL="914400" lvl="1" indent="-457200">
              <a:buFont typeface="+mj-lt"/>
              <a:buAutoNum type="arabicPeriod"/>
            </a:pPr>
            <a:r>
              <a:rPr lang="en-US" dirty="0"/>
              <a:t>This amounts to over $500 billion </a:t>
            </a:r>
            <a:r>
              <a:rPr lang="en-US" b="1" i="1" dirty="0"/>
              <a:t>per year</a:t>
            </a:r>
            <a:r>
              <a:rPr lang="en-US" dirty="0"/>
              <a:t>.</a:t>
            </a:r>
          </a:p>
        </p:txBody>
      </p:sp>
      <p:sp>
        <p:nvSpPr>
          <p:cNvPr id="4" name="Slide Number Placeholder 3">
            <a:extLst>
              <a:ext uri="{FF2B5EF4-FFF2-40B4-BE49-F238E27FC236}">
                <a16:creationId xmlns:a16="http://schemas.microsoft.com/office/drawing/2014/main" id="{802711A8-3481-EA39-B80C-87F3AFF66601}"/>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extBox 4">
            <a:extLst>
              <a:ext uri="{FF2B5EF4-FFF2-40B4-BE49-F238E27FC236}">
                <a16:creationId xmlns:a16="http://schemas.microsoft.com/office/drawing/2014/main" id="{BBED4ECC-B8CA-7E11-5C7D-F7D9159D9E99}"/>
              </a:ext>
            </a:extLst>
          </p:cNvPr>
          <p:cNvSpPr txBox="1"/>
          <p:nvPr/>
        </p:nvSpPr>
        <p:spPr>
          <a:xfrm>
            <a:off x="3051506" y="6423775"/>
            <a:ext cx="7745855" cy="461665"/>
          </a:xfrm>
          <a:prstGeom prst="rect">
            <a:avLst/>
          </a:prstGeom>
          <a:noFill/>
        </p:spPr>
        <p:txBody>
          <a:bodyPr wrap="square" rtlCol="0">
            <a:spAutoFit/>
          </a:bodyPr>
          <a:lstStyle/>
          <a:p>
            <a:r>
              <a:rPr lang="en-US" sz="2400" dirty="0"/>
              <a:t>CBO, “2020 Long-Term Budget Outlook, “ Sep 2022</a:t>
            </a:r>
          </a:p>
        </p:txBody>
      </p:sp>
    </p:spTree>
    <p:extLst>
      <p:ext uri="{BB962C8B-B14F-4D97-AF65-F5344CB8AC3E}">
        <p14:creationId xmlns:p14="http://schemas.microsoft.com/office/powerpoint/2010/main" val="572213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C930-85ED-0B81-5830-6FC41EF6CC6F}"/>
              </a:ext>
            </a:extLst>
          </p:cNvPr>
          <p:cNvSpPr>
            <a:spLocks noGrp="1"/>
          </p:cNvSpPr>
          <p:nvPr>
            <p:ph type="title"/>
          </p:nvPr>
        </p:nvSpPr>
        <p:spPr/>
        <p:txBody>
          <a:bodyPr/>
          <a:lstStyle/>
          <a:p>
            <a:r>
              <a:rPr lang="en-US" dirty="0">
                <a:solidFill>
                  <a:schemeClr val="bg1"/>
                </a:solidFill>
              </a:rPr>
              <a:t>An</a:t>
            </a:r>
            <a:r>
              <a:rPr lang="en-US" dirty="0"/>
              <a:t>y of these Options Sound Good?</a:t>
            </a:r>
          </a:p>
        </p:txBody>
      </p:sp>
      <p:pic>
        <p:nvPicPr>
          <p:cNvPr id="6" name="Content Placeholder 5">
            <a:extLst>
              <a:ext uri="{FF2B5EF4-FFF2-40B4-BE49-F238E27FC236}">
                <a16:creationId xmlns:a16="http://schemas.microsoft.com/office/drawing/2014/main" id="{E3018A6F-162B-21F8-2487-970415D89A1D}"/>
              </a:ext>
            </a:extLst>
          </p:cNvPr>
          <p:cNvPicPr>
            <a:picLocks noGrp="1" noChangeAspect="1"/>
          </p:cNvPicPr>
          <p:nvPr>
            <p:ph idx="1"/>
          </p:nvPr>
        </p:nvPicPr>
        <p:blipFill>
          <a:blip r:embed="rId2"/>
          <a:stretch>
            <a:fillRect/>
          </a:stretch>
        </p:blipFill>
        <p:spPr>
          <a:xfrm>
            <a:off x="879320" y="1325563"/>
            <a:ext cx="9409939" cy="4846320"/>
          </a:xfrm>
        </p:spPr>
      </p:pic>
      <p:sp>
        <p:nvSpPr>
          <p:cNvPr id="4" name="Slide Number Placeholder 3">
            <a:extLst>
              <a:ext uri="{FF2B5EF4-FFF2-40B4-BE49-F238E27FC236}">
                <a16:creationId xmlns:a16="http://schemas.microsoft.com/office/drawing/2014/main" id="{6E9DF8B3-DC7F-9AD5-E015-F0DFAC4705D3}"/>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7" name="TextBox 6">
            <a:extLst>
              <a:ext uri="{FF2B5EF4-FFF2-40B4-BE49-F238E27FC236}">
                <a16:creationId xmlns:a16="http://schemas.microsoft.com/office/drawing/2014/main" id="{E74C5300-76CC-1E16-B5E1-4C5E2DCCD9C6}"/>
              </a:ext>
            </a:extLst>
          </p:cNvPr>
          <p:cNvSpPr txBox="1"/>
          <p:nvPr/>
        </p:nvSpPr>
        <p:spPr>
          <a:xfrm>
            <a:off x="7500730" y="1490870"/>
            <a:ext cx="2961861" cy="584775"/>
          </a:xfrm>
          <a:prstGeom prst="rect">
            <a:avLst/>
          </a:prstGeom>
          <a:noFill/>
        </p:spPr>
        <p:txBody>
          <a:bodyPr wrap="square" rtlCol="0">
            <a:spAutoFit/>
          </a:bodyPr>
          <a:lstStyle/>
          <a:p>
            <a:r>
              <a:rPr lang="en-US" sz="3200" dirty="0"/>
              <a:t>Pick 10!</a:t>
            </a:r>
          </a:p>
        </p:txBody>
      </p:sp>
    </p:spTree>
    <p:extLst>
      <p:ext uri="{BB962C8B-B14F-4D97-AF65-F5344CB8AC3E}">
        <p14:creationId xmlns:p14="http://schemas.microsoft.com/office/powerpoint/2010/main" val="347550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1E18-5C6A-7CAC-157D-CCCB3D5946FB}"/>
              </a:ext>
            </a:extLst>
          </p:cNvPr>
          <p:cNvSpPr>
            <a:spLocks noGrp="1"/>
          </p:cNvSpPr>
          <p:nvPr>
            <p:ph type="title"/>
          </p:nvPr>
        </p:nvSpPr>
        <p:spPr>
          <a:xfrm>
            <a:off x="749710" y="10007"/>
            <a:ext cx="10515600" cy="1325563"/>
          </a:xfrm>
        </p:spPr>
        <p:txBody>
          <a:bodyPr/>
          <a:lstStyle/>
          <a:p>
            <a:r>
              <a:rPr lang="en-US" dirty="0">
                <a:solidFill>
                  <a:schemeClr val="bg1"/>
                </a:solidFill>
              </a:rPr>
              <a:t>The </a:t>
            </a:r>
            <a:r>
              <a:rPr lang="en-US" dirty="0"/>
              <a:t>Wit and Wisdom of Herb Stein</a:t>
            </a:r>
          </a:p>
        </p:txBody>
      </p:sp>
      <p:sp>
        <p:nvSpPr>
          <p:cNvPr id="4" name="Slide Number Placeholder 3">
            <a:extLst>
              <a:ext uri="{FF2B5EF4-FFF2-40B4-BE49-F238E27FC236}">
                <a16:creationId xmlns:a16="http://schemas.microsoft.com/office/drawing/2014/main" id="{21534491-B1F1-3FC8-7311-3423AC47E2D7}"/>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1026" name="Picture 2" descr="TOP 12 QUOTES BY HERBERT STEIN | A-Z Quotes">
            <a:extLst>
              <a:ext uri="{FF2B5EF4-FFF2-40B4-BE49-F238E27FC236}">
                <a16:creationId xmlns:a16="http://schemas.microsoft.com/office/drawing/2014/main" id="{C3538D48-9E73-DA90-02C9-CF11247318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6926" y="1225791"/>
            <a:ext cx="9246591"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38AA5-8E6B-55C1-5BE6-6527F8E78B44}"/>
              </a:ext>
            </a:extLst>
          </p:cNvPr>
          <p:cNvSpPr txBox="1"/>
          <p:nvPr/>
        </p:nvSpPr>
        <p:spPr>
          <a:xfrm>
            <a:off x="6200222" y="2471830"/>
            <a:ext cx="3285941" cy="471948"/>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87734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A2E5-E7D9-B688-6A8B-F8789800FB4B}"/>
              </a:ext>
            </a:extLst>
          </p:cNvPr>
          <p:cNvSpPr>
            <a:spLocks noGrp="1"/>
          </p:cNvSpPr>
          <p:nvPr>
            <p:ph type="title"/>
          </p:nvPr>
        </p:nvSpPr>
        <p:spPr/>
        <p:txBody>
          <a:bodyPr/>
          <a:lstStyle/>
          <a:p>
            <a:r>
              <a:rPr lang="en-US" dirty="0">
                <a:solidFill>
                  <a:schemeClr val="bg1"/>
                </a:solidFill>
              </a:rPr>
              <a:t>Ho</a:t>
            </a:r>
            <a:r>
              <a:rPr lang="en-US" dirty="0"/>
              <a:t>w Does a Rise in Inflation Affect Debt?</a:t>
            </a:r>
          </a:p>
        </p:txBody>
      </p:sp>
      <p:sp>
        <p:nvSpPr>
          <p:cNvPr id="3" name="Content Placeholder 2">
            <a:extLst>
              <a:ext uri="{FF2B5EF4-FFF2-40B4-BE49-F238E27FC236}">
                <a16:creationId xmlns:a16="http://schemas.microsoft.com/office/drawing/2014/main" id="{0FF54988-175D-4B7D-1C68-95FC75915E96}"/>
              </a:ext>
            </a:extLst>
          </p:cNvPr>
          <p:cNvSpPr>
            <a:spLocks noGrp="1"/>
          </p:cNvSpPr>
          <p:nvPr>
            <p:ph idx="1"/>
          </p:nvPr>
        </p:nvSpPr>
        <p:spPr/>
        <p:txBody>
          <a:bodyPr/>
          <a:lstStyle/>
          <a:p>
            <a:r>
              <a:rPr lang="en-US" dirty="0"/>
              <a:t>First Consider two economies trying to stabilize relative debt:</a:t>
            </a:r>
          </a:p>
          <a:p>
            <a:pPr marL="514350" indent="-514350">
              <a:buFont typeface="+mj-lt"/>
              <a:buAutoNum type="alphaUcPeriod"/>
            </a:pPr>
            <a:r>
              <a:rPr lang="en-US" dirty="0"/>
              <a:t>Previous example:  GDP growth of 4% and interest rate of 5%:  primary surplus needs to be large enough to offset the 1 percentage point excess of the interest rate over GDP growth.</a:t>
            </a:r>
          </a:p>
          <a:p>
            <a:pPr marL="514350" indent="-514350">
              <a:buFont typeface="+mj-lt"/>
              <a:buAutoNum type="alphaUcPeriod"/>
            </a:pPr>
            <a:r>
              <a:rPr lang="en-US" dirty="0"/>
              <a:t>High inflation example:  same as A., but 2% faster inflation</a:t>
            </a:r>
          </a:p>
          <a:p>
            <a:pPr marL="914400" lvl="1" indent="-457200">
              <a:buFont typeface="+mj-lt"/>
              <a:buAutoNum type="arabicPeriod"/>
            </a:pPr>
            <a:r>
              <a:rPr lang="en-US" dirty="0"/>
              <a:t>GDP growth will be 2% higher, but</a:t>
            </a:r>
          </a:p>
          <a:p>
            <a:pPr marL="914400" lvl="1" indent="-457200">
              <a:buFont typeface="+mj-lt"/>
              <a:buAutoNum type="arabicPeriod"/>
            </a:pPr>
            <a:r>
              <a:rPr lang="en-US" dirty="0"/>
              <a:t>Eventually interest rates will also be 2% higher.</a:t>
            </a:r>
          </a:p>
          <a:p>
            <a:pPr marL="914400" lvl="1" indent="-457200">
              <a:buFont typeface="+mj-lt"/>
              <a:buAutoNum type="arabicPeriod"/>
            </a:pPr>
            <a:r>
              <a:rPr lang="en-US" dirty="0"/>
              <a:t>GDP growth of 6%, interest rate of 7%, so needed primary surplus is the same as A! (but total deficit will be higher).</a:t>
            </a:r>
          </a:p>
          <a:p>
            <a:r>
              <a:rPr lang="en-US" dirty="0"/>
              <a:t>Realistic Case of a sudden rise in inflation.</a:t>
            </a:r>
          </a:p>
        </p:txBody>
      </p:sp>
      <p:sp>
        <p:nvSpPr>
          <p:cNvPr id="4" name="Slide Number Placeholder 3">
            <a:extLst>
              <a:ext uri="{FF2B5EF4-FFF2-40B4-BE49-F238E27FC236}">
                <a16:creationId xmlns:a16="http://schemas.microsoft.com/office/drawing/2014/main" id="{CB960EB0-55C3-1F6A-ADDC-4D5944006AFF}"/>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50415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indent="0" algn="ctr">
              <a:lnSpc>
                <a:spcPct val="107000"/>
              </a:lnSpc>
              <a:spcBef>
                <a:spcPts val="0"/>
              </a:spcBef>
              <a:spcAft>
                <a:spcPts val="80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Total Federal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value of all outstanding government bonds (or “Treasuries”) that have been issued to finance past federal government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total federal spending and revenues.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Federal Debt in the Held by the Public</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debt held by the private domestic investors, foreign investors and the Federal Reserve.  The concept of the debt excludes intragovernmental debt, such as the debt held by the Social Security and Medicare Trust Funds.</a:t>
            </a:r>
            <a:r>
              <a:rPr lang="en-US" sz="1900"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The Relative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Federal Debt Held by the Public as a fraction of the size of the economy, or GDP.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Congressional Budget Office (CBO)</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a congressional think tank that analyzes the effect of legislation on the budget (“scoring”) and issues periodic projections on the future of debt and deficits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Primary Deficit</a:t>
            </a:r>
            <a:r>
              <a:rPr lang="en-US" sz="1900" dirty="0">
                <a:effectLst/>
                <a:latin typeface="Garamond" panose="02020404030301010803" pitchFamily="18" charset="0"/>
                <a:ea typeface="Calibri" panose="020F0502020204030204" pitchFamily="34" charset="0"/>
                <a:cs typeface="Times New Roman" panose="02020603050405020304" pitchFamily="18" charset="0"/>
              </a:rPr>
              <a:t> is the difference between federal spending on programs and total revenues.  The primary deficit excludes interest on the debt.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900" i="1" dirty="0">
                <a:effectLst/>
                <a:latin typeface="Garamond" panose="02020404030301010803" pitchFamily="18" charset="0"/>
                <a:ea typeface="Calibri" panose="020F0502020204030204" pitchFamily="34" charset="0"/>
                <a:cs typeface="Times New Roman" panose="02020603050405020304" pitchFamily="18" charset="0"/>
              </a:rPr>
              <a:t>Rolling Over the Debt</a:t>
            </a:r>
            <a:r>
              <a:rPr lang="en-US" sz="1900" dirty="0">
                <a:effectLst/>
                <a:latin typeface="Garamond" panose="02020404030301010803" pitchFamily="18" charset="0"/>
                <a:ea typeface="Calibri" panose="020F0502020204030204" pitchFamily="34" charset="0"/>
                <a:cs typeface="Times New Roman" panose="02020603050405020304" pitchFamily="18" charset="0"/>
              </a:rPr>
              <a:t> the process of paying off maturing government bonds with newly issued bonds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902357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145F-9799-509D-7D21-A133309E18CE}"/>
              </a:ext>
            </a:extLst>
          </p:cNvPr>
          <p:cNvSpPr>
            <a:spLocks noGrp="1"/>
          </p:cNvSpPr>
          <p:nvPr>
            <p:ph type="title"/>
          </p:nvPr>
        </p:nvSpPr>
        <p:spPr/>
        <p:txBody>
          <a:bodyPr/>
          <a:lstStyle/>
          <a:p>
            <a:r>
              <a:rPr lang="en-US" dirty="0">
                <a:solidFill>
                  <a:schemeClr val="bg1"/>
                </a:solidFill>
              </a:rPr>
              <a:t>Fed</a:t>
            </a:r>
            <a:r>
              <a:rPr lang="en-US" dirty="0"/>
              <a:t>eral Debt Glossary (Cont.)</a:t>
            </a:r>
          </a:p>
        </p:txBody>
      </p:sp>
      <p:sp>
        <p:nvSpPr>
          <p:cNvPr id="3" name="Content Placeholder 2">
            <a:extLst>
              <a:ext uri="{FF2B5EF4-FFF2-40B4-BE49-F238E27FC236}">
                <a16:creationId xmlns:a16="http://schemas.microsoft.com/office/drawing/2014/main" id="{F8CC68FE-B55C-329E-126F-260E999B36D9}"/>
              </a:ext>
            </a:extLst>
          </p:cNvPr>
          <p:cNvSpPr>
            <a:spLocks noGrp="1"/>
          </p:cNvSpPr>
          <p:nvPr>
            <p:ph idx="1"/>
          </p:nvPr>
        </p:nvSpPr>
        <p:spPr>
          <a:xfrm>
            <a:off x="838200" y="1114978"/>
            <a:ext cx="10515600" cy="4807090"/>
          </a:xfrm>
        </p:spPr>
        <p:txBody>
          <a:bodyPr>
            <a:noAutofit/>
          </a:bodyPr>
          <a:lstStyle/>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Crowding Out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phenomena where government financing of deficits raises interest rates and lowers firms’ investment.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International Reserve Currency</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foreign holdings of US debt (and other countries debt) to facilitate international trade; e.g., oil is traded in dollars.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Default</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when an entity that issues a bond fails to make an interest payment or the repayment of the face amount on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Foreign Exchange Value of the Dollar</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the purchasing power of the dollar in terms of a foreign currency.  When the US exchange rate falls, the dollar has les purchasing power over foreign goods.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Budget Reconciliation</a:t>
            </a:r>
            <a:r>
              <a:rPr lang="en-US" sz="2000" dirty="0">
                <a:effectLst/>
                <a:latin typeface="Garamond" panose="02020404030301010803" pitchFamily="18" charset="0"/>
                <a:ea typeface="Calibri" panose="020F0502020204030204" pitchFamily="34" charset="0"/>
                <a:cs typeface="Times New Roman" panose="02020603050405020304" pitchFamily="18" charset="0"/>
              </a:rPr>
              <a:t> is a Senate process for by-passing the filibuster, so that legislation can be enacted with a 51-vote majority.  The process can only be used for changing spending or taxes and the legislation cannot increase the deficit after 10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235EF5-4A2A-C9CB-8636-EFFD6679FBC9}"/>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3884349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905106" y="0"/>
            <a:ext cx="10515600" cy="1325563"/>
          </a:xfrm>
        </p:spPr>
        <p:txBody>
          <a:bodyPr/>
          <a:lstStyle/>
          <a:p>
            <a:r>
              <a:rPr lang="en-US" dirty="0">
                <a:solidFill>
                  <a:schemeClr val="bg1"/>
                </a:solidFill>
              </a:rPr>
              <a:t>Inc</a:t>
            </a:r>
            <a:r>
              <a:rPr lang="en-US" dirty="0"/>
              <a:t>ome Inequality: Jon </a:t>
            </a:r>
            <a:r>
              <a:rPr lang="en-US"/>
              <a:t>Haveman</a:t>
            </a:r>
            <a:endParaRPr lang="en-US" dirty="0"/>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47</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213718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4305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5</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004003"/>
            <a:ext cx="9144000" cy="148217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9600" dirty="0">
              <a:solidFill>
                <a:schemeClr val="tx2"/>
              </a:solidFill>
            </a:endParaRPr>
          </a:p>
          <a:p>
            <a:pPr>
              <a:lnSpc>
                <a:spcPct val="100000"/>
              </a:lnSpc>
              <a:spcBef>
                <a:spcPts val="0"/>
              </a:spcBef>
            </a:pPr>
            <a:r>
              <a:rPr lang="en-US" sz="11200" dirty="0">
                <a:solidFill>
                  <a:schemeClr val="tx2"/>
                </a:solidFill>
              </a:rPr>
              <a:t>Geoffrey Woglom</a:t>
            </a:r>
          </a:p>
          <a:p>
            <a:pPr>
              <a:lnSpc>
                <a:spcPct val="100000"/>
              </a:lnSpc>
              <a:spcBef>
                <a:spcPts val="0"/>
              </a:spcBef>
            </a:pPr>
            <a:r>
              <a:rPr lang="en-US" sz="11200" dirty="0">
                <a:solidFill>
                  <a:srgbClr val="7E2987"/>
                </a:solidFill>
              </a:rPr>
              <a:t>Amherst College </a:t>
            </a:r>
          </a:p>
          <a:p>
            <a:pPr>
              <a:lnSpc>
                <a:spcPct val="100000"/>
              </a:lnSpc>
              <a:spcBef>
                <a:spcPts val="0"/>
              </a:spcBef>
            </a:pPr>
            <a:r>
              <a:rPr lang="en-US" sz="11200" dirty="0">
                <a:solidFill>
                  <a:srgbClr val="7E2987"/>
                </a:solidFill>
              </a:rPr>
              <a:t>Professor of Economics (emeritus)</a:t>
            </a:r>
          </a:p>
        </p:txBody>
      </p:sp>
    </p:spTree>
    <p:extLst>
      <p:ext uri="{BB962C8B-B14F-4D97-AF65-F5344CB8AC3E}">
        <p14:creationId xmlns:p14="http://schemas.microsoft.com/office/powerpoint/2010/main" val="37668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a:bodyPr>
          <a:lstStyle/>
          <a:p>
            <a:r>
              <a:rPr lang="en-US" dirty="0"/>
              <a:t>This slide deck was created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This slide deck was reviewed by:</a:t>
            </a:r>
          </a:p>
          <a:p>
            <a:pPr lvl="1"/>
            <a:r>
              <a:rPr lang="en-US" dirty="0"/>
              <a:t>Olivier Blanchard, Peterson Institute for International Economics</a:t>
            </a:r>
          </a:p>
          <a:p>
            <a:pPr lvl="1"/>
            <a:r>
              <a:rPr lang="en-US" dirty="0"/>
              <a:t>John H. </a:t>
            </a:r>
            <a:r>
              <a:rPr lang="en-US" dirty="0" err="1"/>
              <a:t>Cochrne</a:t>
            </a:r>
            <a:r>
              <a:rPr lang="en-US" dirty="0"/>
              <a:t>, Stanford University</a:t>
            </a:r>
          </a:p>
          <a:p>
            <a:r>
              <a:rPr lang="en-US" dirty="0"/>
              <a:t>Disclaimer</a:t>
            </a:r>
          </a:p>
          <a:p>
            <a:pPr lvl="1"/>
            <a:r>
              <a:rPr lang="en-US" dirty="0"/>
              <a:t>NEED presentations are designed to be nonpartisan.</a:t>
            </a:r>
          </a:p>
          <a:p>
            <a:pPr lvl="1"/>
            <a:r>
              <a:rPr lang="en-US" dirty="0"/>
              <a:t>It is, however, inevitable that presenters will be asked for and offer their own views.</a:t>
            </a:r>
          </a:p>
          <a:p>
            <a:pPr lvl="1"/>
            <a:r>
              <a:rPr lang="en-US" dirty="0"/>
              <a:t>Such views are those of the presenters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26812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9F11-F654-D9B4-E8E7-124F1E1EF240}"/>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126EAFEF-B8E7-D240-C6C4-25F06C24A7D3}"/>
              </a:ext>
            </a:extLst>
          </p:cNvPr>
          <p:cNvSpPr>
            <a:spLocks noGrp="1"/>
          </p:cNvSpPr>
          <p:nvPr>
            <p:ph idx="1"/>
          </p:nvPr>
        </p:nvSpPr>
        <p:spPr>
          <a:xfrm>
            <a:off x="838200" y="1747711"/>
            <a:ext cx="10515600" cy="4351338"/>
          </a:xfrm>
        </p:spPr>
        <p:txBody>
          <a:bodyPr>
            <a:normAutofit fontScale="92500" lnSpcReduction="10000"/>
          </a:bodyPr>
          <a:lstStyle/>
          <a:p>
            <a:r>
              <a:rPr lang="en-US" dirty="0"/>
              <a:t>Definitions and Basic Data and Historical Data.</a:t>
            </a:r>
          </a:p>
          <a:p>
            <a:r>
              <a:rPr lang="en-US" dirty="0"/>
              <a:t>What needs to be done to “stabilize” the debt?</a:t>
            </a:r>
          </a:p>
          <a:p>
            <a:r>
              <a:rPr lang="en-US" dirty="0"/>
              <a:t>Traditional Economic Analysis of the Costs of the Debt</a:t>
            </a:r>
          </a:p>
          <a:p>
            <a:r>
              <a:rPr lang="en-US" dirty="0"/>
              <a:t>New Ideas about the Costs of the Debt and the importance of foreign holders of the debt.</a:t>
            </a:r>
          </a:p>
          <a:p>
            <a:r>
              <a:rPr lang="en-US" dirty="0"/>
              <a:t>“Debt?  What me Worry?”  Modern Monetary Theory.</a:t>
            </a:r>
          </a:p>
          <a:p>
            <a:r>
              <a:rPr lang="en-US" dirty="0"/>
              <a:t>Recent Congressional Budget Office (CBO) analysis of the Cost of the Debt.</a:t>
            </a:r>
          </a:p>
          <a:p>
            <a:r>
              <a:rPr lang="en-US" dirty="0"/>
              <a:t>Budget Reconciliation and CBO projections.</a:t>
            </a:r>
          </a:p>
          <a:p>
            <a:r>
              <a:rPr lang="en-US" dirty="0"/>
              <a:t>Inflation and the Debt problem</a:t>
            </a:r>
          </a:p>
          <a:p>
            <a:endParaRPr lang="en-US" dirty="0"/>
          </a:p>
        </p:txBody>
      </p:sp>
      <p:sp>
        <p:nvSpPr>
          <p:cNvPr id="4" name="Slide Number Placeholder 3">
            <a:extLst>
              <a:ext uri="{FF2B5EF4-FFF2-40B4-BE49-F238E27FC236}">
                <a16:creationId xmlns:a16="http://schemas.microsoft.com/office/drawing/2014/main" id="{379B35AC-6AC2-D8E5-8D91-BD6D7D0CB6D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42752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dirty="0">
                <a:solidFill>
                  <a:schemeClr val="bg1"/>
                </a:solidFill>
              </a:rPr>
              <a:t>Bas</a:t>
            </a:r>
            <a:r>
              <a:rPr lang="en-US" dirty="0"/>
              <a:t>ic Definitions</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p:txBody>
          <a:bodyPr/>
          <a:lstStyle/>
          <a:p>
            <a:r>
              <a:rPr lang="en-US" dirty="0"/>
              <a:t>Fiscal year Deficit = Total Outlays Less Revenues between Oct to September.</a:t>
            </a:r>
          </a:p>
          <a:p>
            <a:r>
              <a:rPr lang="en-US" dirty="0"/>
              <a:t>The deficit paid for by government borrowing:  (net) issue of new government bonds.</a:t>
            </a:r>
          </a:p>
          <a:p>
            <a:r>
              <a:rPr lang="en-US" dirty="0"/>
              <a:t>The accumulated value of past borrowing is the total government debt.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158366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FY2022:  Oct. thru May</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266637" y="2704853"/>
            <a:ext cx="1965081" cy="1384995"/>
          </a:xfrm>
          <a:prstGeom prst="rect">
            <a:avLst/>
          </a:prstGeom>
          <a:noFill/>
        </p:spPr>
        <p:txBody>
          <a:bodyPr wrap="square" rtlCol="0">
            <a:spAutoFit/>
          </a:bodyPr>
          <a:lstStyle/>
          <a:p>
            <a:r>
              <a:rPr lang="en-US" sz="2800" dirty="0"/>
              <a:t>IIT, 54%</a:t>
            </a:r>
          </a:p>
          <a:p>
            <a:r>
              <a:rPr lang="en-US" sz="2800" dirty="0"/>
              <a:t>SST, 30%</a:t>
            </a:r>
          </a:p>
          <a:p>
            <a:r>
              <a:rPr lang="en-US" sz="2800" dirty="0"/>
              <a:t>CT, 8.0%</a:t>
            </a:r>
          </a:p>
        </p:txBody>
      </p:sp>
      <p:sp>
        <p:nvSpPr>
          <p:cNvPr id="10" name="TextBox 9">
            <a:extLst>
              <a:ext uri="{FF2B5EF4-FFF2-40B4-BE49-F238E27FC236}">
                <a16:creationId xmlns:a16="http://schemas.microsoft.com/office/drawing/2014/main" id="{B39A1FB0-3A18-4E6E-BBFF-96174E182E21}"/>
              </a:ext>
            </a:extLst>
          </p:cNvPr>
          <p:cNvSpPr txBox="1"/>
          <p:nvPr/>
        </p:nvSpPr>
        <p:spPr>
          <a:xfrm>
            <a:off x="9205750" y="2388930"/>
            <a:ext cx="2595726" cy="1384995"/>
          </a:xfrm>
          <a:prstGeom prst="rect">
            <a:avLst/>
          </a:prstGeom>
          <a:noFill/>
        </p:spPr>
        <p:txBody>
          <a:bodyPr wrap="square" rtlCol="0">
            <a:spAutoFit/>
          </a:bodyPr>
          <a:lstStyle/>
          <a:p>
            <a:r>
              <a:rPr lang="en-US" sz="2800" dirty="0"/>
              <a:t>Mandatory, 64%</a:t>
            </a:r>
          </a:p>
          <a:p>
            <a:r>
              <a:rPr lang="en-US" sz="2800" dirty="0" err="1"/>
              <a:t>Discret</a:t>
            </a:r>
            <a:r>
              <a:rPr lang="en-US" sz="2800" dirty="0"/>
              <a:t>.  29%</a:t>
            </a:r>
          </a:p>
          <a:p>
            <a:r>
              <a:rPr lang="en-US" sz="2800" dirty="0"/>
              <a:t>Net Interest, 7%</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895976" y="6532606"/>
            <a:ext cx="6012738" cy="369332"/>
          </a:xfrm>
          <a:prstGeom prst="rect">
            <a:avLst/>
          </a:prstGeom>
          <a:noFill/>
        </p:spPr>
        <p:txBody>
          <a:bodyPr wrap="square" rtlCol="0">
            <a:spAutoFit/>
          </a:bodyPr>
          <a:lstStyle/>
          <a:p>
            <a:r>
              <a:rPr lang="en-US" dirty="0"/>
              <a:t>Source:  Monthly Treasury Report, 5/2022</a:t>
            </a:r>
          </a:p>
        </p:txBody>
      </p:sp>
      <p:pic>
        <p:nvPicPr>
          <p:cNvPr id="11" name="Content Placeholder 5">
            <a:extLst>
              <a:ext uri="{FF2B5EF4-FFF2-40B4-BE49-F238E27FC236}">
                <a16:creationId xmlns:a16="http://schemas.microsoft.com/office/drawing/2014/main" id="{A7CC5E10-6CCD-4906-E00C-953C11A396CA}"/>
              </a:ext>
            </a:extLst>
          </p:cNvPr>
          <p:cNvPicPr>
            <a:picLocks noGrp="1" noChangeAspect="1"/>
          </p:cNvPicPr>
          <p:nvPr>
            <p:ph idx="1"/>
          </p:nvPr>
        </p:nvPicPr>
        <p:blipFill>
          <a:blip r:embed="rId2"/>
          <a:stretch>
            <a:fillRect/>
          </a:stretch>
        </p:blipFill>
        <p:spPr>
          <a:xfrm>
            <a:off x="1925050" y="1325879"/>
            <a:ext cx="7280700" cy="4206240"/>
          </a:xfrm>
        </p:spPr>
      </p:pic>
    </p:spTree>
    <p:extLst>
      <p:ext uri="{BB962C8B-B14F-4D97-AF65-F5344CB8AC3E}">
        <p14:creationId xmlns:p14="http://schemas.microsoft.com/office/powerpoint/2010/main" val="23570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15261</TotalTime>
  <Words>3285</Words>
  <Application>Microsoft Macintosh PowerPoint</Application>
  <PresentationFormat>Widescreen</PresentationFormat>
  <Paragraphs>354</Paragraphs>
  <Slides>48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Courier New</vt:lpstr>
      <vt:lpstr>Garamond</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Basic Definitions</vt:lpstr>
      <vt:lpstr>The Federal Budget in FY2022:  Oct. thru May</vt:lpstr>
      <vt:lpstr>Past and Future of Deficits</vt:lpstr>
      <vt:lpstr>Debt vs. Deficit</vt:lpstr>
      <vt:lpstr> A Breakdown of the Total Federal Debt</vt:lpstr>
      <vt:lpstr>PowerPoint Presentation</vt:lpstr>
      <vt:lpstr>Not All Debt Is Created Equal </vt:lpstr>
      <vt:lpstr> CBO:  Budget Analysts in Chief</vt:lpstr>
      <vt:lpstr>Key Points About the U.S. Relative Debt</vt:lpstr>
      <vt:lpstr> Debt Dynamics</vt:lpstr>
      <vt:lpstr>Relative Debt Dynamics</vt:lpstr>
      <vt:lpstr> Traditional Views of the Cost of the Debt</vt:lpstr>
      <vt:lpstr> Traditional View: Debt and Deficits Raise Interest Rates</vt:lpstr>
      <vt:lpstr>Quiz!</vt:lpstr>
      <vt:lpstr>The Dog that Didn’t Bark; Rising Interest Rates?</vt:lpstr>
      <vt:lpstr>Olivier Blanchard’s Presidential Address to the AEA 1/2019 </vt:lpstr>
      <vt:lpstr>What the Traditional View Got Wrong</vt:lpstr>
      <vt:lpstr>New View: Almost a Free Lunch</vt:lpstr>
      <vt:lpstr>Blanchard’s Evidence</vt:lpstr>
      <vt:lpstr>But Why Must the Relative Debt Be Stabilized?</vt:lpstr>
      <vt:lpstr>MMT’s Free Lunch</vt:lpstr>
      <vt:lpstr>Why do Foreigners Buy US Treasuries?</vt:lpstr>
      <vt:lpstr>Demand for Dollars by Central Banks</vt:lpstr>
      <vt:lpstr>CBO on the Costs of “High and Rising Debt”</vt:lpstr>
      <vt:lpstr>What would a Fiscal Crisis Look Like?</vt:lpstr>
      <vt:lpstr>Bottom Line:  We Need to Worry about the Debt</vt:lpstr>
      <vt:lpstr>But is this Problem Impossible?</vt:lpstr>
      <vt:lpstr>CBO Baseline Projection</vt:lpstr>
      <vt:lpstr>The Blueprint for a Crisis?</vt:lpstr>
      <vt:lpstr>Citizen’s Guide to “Budget Reconciliation.”</vt:lpstr>
      <vt:lpstr>Reconciliation and CBO Projections</vt:lpstr>
      <vt:lpstr>Example:  Trump Tax Cut</vt:lpstr>
      <vt:lpstr>Outlays based on Current Law</vt:lpstr>
      <vt:lpstr>Unfortunately, The Required Changes are Big!</vt:lpstr>
      <vt:lpstr>Any of these Options Sound Good?</vt:lpstr>
      <vt:lpstr>The Wit and Wisdom of Herb Stein</vt:lpstr>
      <vt:lpstr>How Does a Rise in Inflation Affect Debt?</vt:lpstr>
      <vt:lpstr>Federal Debt Glossary</vt:lpstr>
      <vt:lpstr>Federal Debt Glossary (Cont.)</vt:lpstr>
      <vt:lpstr>Income Inequality: Jon Haveman</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348</cp:revision>
  <cp:lastPrinted>2022-02-03T15:32:11Z</cp:lastPrinted>
  <dcterms:created xsi:type="dcterms:W3CDTF">2017-05-03T22:30:38Z</dcterms:created>
  <dcterms:modified xsi:type="dcterms:W3CDTF">2022-06-29T19:36:24Z</dcterms:modified>
</cp:coreProperties>
</file>