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92"/>
  </p:notesMasterIdLst>
  <p:sldIdLst>
    <p:sldId id="4101" r:id="rId2"/>
    <p:sldId id="328" r:id="rId3"/>
    <p:sldId id="1098" r:id="rId4"/>
    <p:sldId id="1152" r:id="rId5"/>
    <p:sldId id="436" r:id="rId6"/>
    <p:sldId id="4182" r:id="rId7"/>
    <p:sldId id="4100" r:id="rId8"/>
    <p:sldId id="1110" r:id="rId9"/>
    <p:sldId id="1064" r:id="rId10"/>
    <p:sldId id="1114" r:id="rId11"/>
    <p:sldId id="332" r:id="rId12"/>
    <p:sldId id="421" r:id="rId13"/>
    <p:sldId id="1147" r:id="rId14"/>
    <p:sldId id="1071" r:id="rId15"/>
    <p:sldId id="334" r:id="rId16"/>
    <p:sldId id="1268" r:id="rId17"/>
    <p:sldId id="1055" r:id="rId18"/>
    <p:sldId id="337" r:id="rId19"/>
    <p:sldId id="1138" r:id="rId20"/>
    <p:sldId id="1263" r:id="rId21"/>
    <p:sldId id="1271" r:id="rId22"/>
    <p:sldId id="1266" r:id="rId23"/>
    <p:sldId id="333" r:id="rId24"/>
    <p:sldId id="1267" r:id="rId25"/>
    <p:sldId id="1118" r:id="rId26"/>
    <p:sldId id="1283" r:id="rId27"/>
    <p:sldId id="1121" r:id="rId28"/>
    <p:sldId id="1120" r:id="rId29"/>
    <p:sldId id="1149" r:id="rId30"/>
    <p:sldId id="338" r:id="rId31"/>
    <p:sldId id="1278" r:id="rId32"/>
    <p:sldId id="1068" r:id="rId33"/>
    <p:sldId id="1150" r:id="rId34"/>
    <p:sldId id="1056" r:id="rId35"/>
    <p:sldId id="1072" r:id="rId36"/>
    <p:sldId id="1045" r:id="rId37"/>
    <p:sldId id="347" r:id="rId38"/>
    <p:sldId id="1057" r:id="rId39"/>
    <p:sldId id="1074" r:id="rId40"/>
    <p:sldId id="1151" r:id="rId41"/>
    <p:sldId id="1274" r:id="rId42"/>
    <p:sldId id="1122" r:id="rId43"/>
    <p:sldId id="1123" r:id="rId44"/>
    <p:sldId id="1285" r:id="rId45"/>
    <p:sldId id="1125" r:id="rId46"/>
    <p:sldId id="1142" r:id="rId47"/>
    <p:sldId id="1126" r:id="rId48"/>
    <p:sldId id="483" r:id="rId49"/>
    <p:sldId id="480" r:id="rId50"/>
    <p:sldId id="1127" r:id="rId51"/>
    <p:sldId id="1124" r:id="rId52"/>
    <p:sldId id="1286" r:id="rId53"/>
    <p:sldId id="1287" r:id="rId54"/>
    <p:sldId id="1288" r:id="rId55"/>
    <p:sldId id="1289" r:id="rId56"/>
    <p:sldId id="1133" r:id="rId57"/>
    <p:sldId id="1290" r:id="rId58"/>
    <p:sldId id="1291" r:id="rId59"/>
    <p:sldId id="1292" r:id="rId60"/>
    <p:sldId id="1136" r:id="rId61"/>
    <p:sldId id="1137" r:id="rId62"/>
    <p:sldId id="1275" r:id="rId63"/>
    <p:sldId id="1293" r:id="rId64"/>
    <p:sldId id="1294" r:id="rId65"/>
    <p:sldId id="1295" r:id="rId66"/>
    <p:sldId id="1281" r:id="rId67"/>
    <p:sldId id="1296" r:id="rId68"/>
    <p:sldId id="1058" r:id="rId69"/>
    <p:sldId id="1059" r:id="rId70"/>
    <p:sldId id="1128" r:id="rId71"/>
    <p:sldId id="1262" r:id="rId72"/>
    <p:sldId id="1277" r:id="rId73"/>
    <p:sldId id="1063" r:id="rId74"/>
    <p:sldId id="1272" r:id="rId75"/>
    <p:sldId id="1062" r:id="rId76"/>
    <p:sldId id="1273" r:id="rId77"/>
    <p:sldId id="1297" r:id="rId78"/>
    <p:sldId id="1131" r:id="rId79"/>
    <p:sldId id="1145" r:id="rId80"/>
    <p:sldId id="1265" r:id="rId81"/>
    <p:sldId id="1298" r:id="rId82"/>
    <p:sldId id="1075" r:id="rId83"/>
    <p:sldId id="352" r:id="rId84"/>
    <p:sldId id="354" r:id="rId85"/>
    <p:sldId id="357" r:id="rId86"/>
    <p:sldId id="1067" r:id="rId87"/>
    <p:sldId id="1060" r:id="rId88"/>
    <p:sldId id="1077" r:id="rId89"/>
    <p:sldId id="1146" r:id="rId90"/>
    <p:sldId id="1027" r:id="rId9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65A97-6AB0-459B-A6EA-48D29D1F68F6}" v="2" dt="2022-09-13T02:41:01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50" autoAdjust="0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216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99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commentAuthors" Target="commentAuthors.xml"/><Relationship Id="rId9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9/14/22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9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debt2deficit.p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_nom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holdings_shares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forown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_nom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debt2deficit_gdpshare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holdings_sgdp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deficit_gdpshare.pn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Debt&amp;Interest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reas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https://i2.wp.com/www.potentash.com/wp-content/uploads/2018/12/national-debt.jpg?fit=640%2C480&amp;ssl=1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DF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reas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_cpi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reas10GDP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reas10GDPScale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interest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interest_rates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interest2GDP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rfb.org/blogs/budget-projections-debt-will-exceed-size-economy-yea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Budget/Images/Size_of_Govt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Budget/Images/Size_of_Govt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IntlComp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TotalDeficitsandSurpluses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mailto:bpeters2@lagrange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edelegation.org/friend.php" TargetMode="Externa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282700" y="4004003"/>
            <a:ext cx="9144000" cy="1981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Brian Peterson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Vice President for Academic Affairs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Professor of Business and Accountancy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LaGrange, Georgia</a:t>
            </a:r>
            <a:endParaRPr lang="en-US" sz="4400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debt over time.</a:t>
            </a:r>
          </a:p>
          <a:p>
            <a:pPr lvl="3"/>
            <a:r>
              <a:rPr lang="en-US" dirty="0"/>
              <a:t>The sum of all past deficits and surpluses.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9B2EBF-68D7-CF42-8AAB-FC4143E7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3746399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1764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Foreign government 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19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Total Federal Debt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1026" name="Picture 2" descr="Fiscal Year 2018 Debt Held by the Public and Intragovernmental Debt infographic">
            <a:extLst>
              <a:ext uri="{FF2B5EF4-FFF2-40B4-BE49-F238E27FC236}">
                <a16:creationId xmlns:a16="http://schemas.microsoft.com/office/drawing/2014/main" id="{2DB8EDB8-992F-45E7-BA12-2EAEB24438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81" y="1325563"/>
            <a:ext cx="592125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D972FC-3275-483D-981E-FC648F06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50" y="1374422"/>
            <a:ext cx="3981325" cy="3108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438F7-1536-42E4-9914-D0F22C507F4D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www.gao.gov</a:t>
            </a:r>
            <a:r>
              <a:rPr lang="en-US" sz="1200" u="sng" dirty="0"/>
              <a:t>/</a:t>
            </a:r>
            <a:r>
              <a:rPr lang="en-US" sz="1200" u="sng" dirty="0" err="1"/>
              <a:t>americas_fiscal_future?t</a:t>
            </a:r>
            <a:r>
              <a:rPr lang="en-US" sz="1200" u="sng" dirty="0"/>
              <a:t>=</a:t>
            </a:r>
            <a:r>
              <a:rPr lang="en-US" sz="1200" u="sng" dirty="0" err="1"/>
              <a:t>federal_debt</a:t>
            </a:r>
            <a:endParaRPr lang="en-US" sz="12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0BB4E-FF33-4C1E-9CFA-106DC35065C5}"/>
              </a:ext>
            </a:extLst>
          </p:cNvPr>
          <p:cNvSpPr txBox="1"/>
          <p:nvPr/>
        </p:nvSpPr>
        <p:spPr>
          <a:xfrm>
            <a:off x="5579296" y="5373750"/>
            <a:ext cx="553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Foreign ownership is relatively recent – in 1990 foreign ownership was less than 20%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262C3-BEAA-6945-B00B-9D31937B91D3}"/>
              </a:ext>
            </a:extLst>
          </p:cNvPr>
          <p:cNvSpPr txBox="1"/>
          <p:nvPr/>
        </p:nvSpPr>
        <p:spPr>
          <a:xfrm>
            <a:off x="9103540" y="4519663"/>
            <a:ext cx="1715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Share of US Public Debt</a:t>
            </a:r>
          </a:p>
        </p:txBody>
      </p:sp>
    </p:spTree>
    <p:extLst>
      <p:ext uri="{BB962C8B-B14F-4D97-AF65-F5344CB8AC3E}">
        <p14:creationId xmlns:p14="http://schemas.microsoft.com/office/powerpoint/2010/main" val="42072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Intragovernment</a:t>
            </a:r>
            <a:r>
              <a:rPr lang="en-US" dirty="0"/>
              <a:t>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 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5" y="-4220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2020, Q1:  Other Domestic:  	39.8%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20.7%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39.5% </a:t>
            </a:r>
          </a:p>
        </p:txBody>
      </p:sp>
    </p:spTree>
    <p:extLst>
      <p:ext uri="{BB962C8B-B14F-4D97-AF65-F5344CB8AC3E}">
        <p14:creationId xmlns:p14="http://schemas.microsoft.com/office/powerpoint/2010/main" val="25269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Debt to Foreigners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87BBF1-038D-2E45-8D88-4352D9E2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46984" y="966157"/>
            <a:ext cx="7898032" cy="5264069"/>
          </a:xfrm>
        </p:spPr>
      </p:pic>
    </p:spTree>
    <p:extLst>
      <p:ext uri="{BB962C8B-B14F-4D97-AF65-F5344CB8AC3E}">
        <p14:creationId xmlns:p14="http://schemas.microsoft.com/office/powerpoint/2010/main" val="152029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3" name="Picture 2" descr="Macintosh HD:private:var:folders:d4:2s2kmxpn3x5b1372wqq9s1wh0000gn:T:TemporaryItems:The-Federal-Reserve-owns-almost-one-third-of-domestically-held-deb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80" y="97734"/>
            <a:ext cx="8176365" cy="6132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281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D464-0A60-42FA-B251-25FD2598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O:  Budget Analysts in Chief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B0187-2EFC-4F65-8DDF-C1DB4747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Congressional Budget Office was founded in 1974 to provide Congress with information about the budgetary implications of legislation.</a:t>
            </a:r>
          </a:p>
          <a:p>
            <a:r>
              <a:rPr lang="en-US" dirty="0"/>
              <a:t>Two kinds of reports</a:t>
            </a:r>
          </a:p>
          <a:p>
            <a:pPr lvl="1"/>
            <a:r>
              <a:rPr lang="en-US" dirty="0"/>
              <a:t>Cost Estimates: HR 6036 VA Family Leave Act of 2020</a:t>
            </a:r>
          </a:p>
          <a:p>
            <a:pPr lvl="1"/>
            <a:r>
              <a:rPr lang="en-US" dirty="0"/>
              <a:t>Projections of Debt and Deficits: The Budget and Economic Outlook, 2020 to 2030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6F89A-90E6-4767-AC55-0A8BD604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Someday,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/>
        </p:nvGraphicFramePr>
        <p:xfrm>
          <a:off x="2786526" y="3435158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$17.0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$0.4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114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</a:t>
            </a:r>
            <a:r>
              <a:rPr lang="en-US" i="1" dirty="0"/>
              <a:t>Relative</a:t>
            </a:r>
            <a:r>
              <a:rPr lang="en-US" dirty="0"/>
              <a:t>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2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Rel</a:t>
            </a:r>
            <a:r>
              <a:rPr lang="en-US" i="1" dirty="0"/>
              <a:t>ative</a:t>
            </a:r>
            <a:r>
              <a:rPr lang="en-US" dirty="0"/>
              <a:t>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55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Who Holds US Public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643029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US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0777"/>
            <a:ext cx="10515600" cy="45325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700" dirty="0"/>
              <a:t>Prior to 1983, relative debt rose purposefully (wars and recessions) and then fell.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700" dirty="0"/>
              <a:t>Relative debt peaked during World War II, followed by a long decline.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700" dirty="0"/>
              <a:t>Relative debt has been and is expected to rise for the next 30 years w/o a strategic purpose.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79A3-4482-4082-B824-732232AB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654" y="946388"/>
            <a:ext cx="625614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510-6A70-4FA9-9963-9E522048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Post-WWII Fall in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FA406-B1D0-41B4-A81C-1F20EFEC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0020-BF91-4CC4-AAD2-AD2947CD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78" y="1175220"/>
            <a:ext cx="8669263" cy="50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27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100% of GDP to 25% of GDP.</a:t>
            </a:r>
          </a:p>
          <a:p>
            <a:pPr lvl="1"/>
            <a:r>
              <a:rPr lang="en-US" dirty="0"/>
              <a:t>During this period, the federal budget was in surplus only once, in 1969.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A70-7116-4567-9DD7-8CF96259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 Measures of the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D80B-08B5-42AE-AD4E-3385A9BA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(1) Primary deficit = current programmatic outlays – revenues</a:t>
            </a:r>
          </a:p>
          <a:p>
            <a:pPr>
              <a:spcAft>
                <a:spcPts val="1000"/>
              </a:spcAft>
            </a:pPr>
            <a:r>
              <a:rPr lang="en-US" dirty="0"/>
              <a:t>(2) Total deficit = primary deficit + interest</a:t>
            </a:r>
          </a:p>
          <a:p>
            <a:pPr>
              <a:spcAft>
                <a:spcPts val="1000"/>
              </a:spcAft>
            </a:pPr>
            <a:r>
              <a:rPr lang="en-US" dirty="0"/>
              <a:t>Interest on the debt is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part of the total deficit that is due to past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distinction becomes important for understanding: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future course of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costs borne by future generations because of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07155-6107-410F-BA90-BEEDE98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ng Debt Levels Due to a Future of Deficits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94044-FDF5-422E-8426-F617B680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054" y="1317875"/>
            <a:ext cx="11069220" cy="4463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8DE5E-3768-4F6B-BD66-AB89C44D4D42}"/>
              </a:ext>
            </a:extLst>
          </p:cNvPr>
          <p:cNvSpPr txBox="1"/>
          <p:nvPr/>
        </p:nvSpPr>
        <p:spPr>
          <a:xfrm>
            <a:off x="6743764" y="5995186"/>
            <a:ext cx="481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graph was done before Covid-19</a:t>
            </a:r>
          </a:p>
        </p:txBody>
      </p:sp>
    </p:spTree>
    <p:extLst>
      <p:ext uri="{BB962C8B-B14F-4D97-AF65-F5344CB8AC3E}">
        <p14:creationId xmlns:p14="http://schemas.microsoft.com/office/powerpoint/2010/main" val="26606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48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of the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Prize-winners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650+ members</a:t>
            </a:r>
          </a:p>
          <a:p>
            <a:pPr lvl="1"/>
            <a:r>
              <a:rPr lang="en-US" dirty="0"/>
              <a:t>At all levels of academia and government service</a:t>
            </a:r>
          </a:p>
          <a:p>
            <a:pPr lvl="1"/>
            <a:r>
              <a:rPr lang="en-US" dirty="0"/>
              <a:t>All have a PhD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PhD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92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Def</a:t>
            </a:r>
            <a:r>
              <a:rPr lang="en-US" dirty="0"/>
              <a:t>icits and Recessions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7F9DD1B-783A-B345-A4EA-1A1C12B7958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0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spectives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675187"/>
          </a:xfrm>
        </p:spPr>
        <p:txBody>
          <a:bodyPr>
            <a:normAutofit/>
          </a:bodyPr>
          <a:lstStyle/>
          <a:p>
            <a:r>
              <a:rPr lang="en-US" dirty="0"/>
              <a:t>Government borrowing crowds out private capital and investments.</a:t>
            </a:r>
          </a:p>
          <a:p>
            <a:pPr lvl="1"/>
            <a:r>
              <a:rPr lang="en-US" dirty="0"/>
              <a:t>Weakened by the ability to borrow from other countries.</a:t>
            </a:r>
          </a:p>
          <a:p>
            <a:r>
              <a:rPr lang="en-US" dirty="0"/>
              <a:t>Does debt impose a burden on future generations?</a:t>
            </a:r>
          </a:p>
          <a:p>
            <a:pPr lvl="1"/>
            <a:r>
              <a:rPr lang="en-US" dirty="0"/>
              <a:t>Does it inevitably have to be paid off?</a:t>
            </a:r>
          </a:p>
          <a:p>
            <a:r>
              <a:rPr lang="en-US" dirty="0"/>
              <a:t>In time, debt service might crowd out other government spending.</a:t>
            </a:r>
          </a:p>
          <a:p>
            <a:pPr lvl="1"/>
            <a:r>
              <a:rPr lang="en-US" dirty="0"/>
              <a:t>Diminishing policy priorities in the budget.</a:t>
            </a:r>
          </a:p>
          <a:p>
            <a:pPr>
              <a:spcBef>
                <a:spcPts val="1600"/>
              </a:spcBef>
            </a:pPr>
            <a:r>
              <a:rPr lang="en-US" dirty="0"/>
              <a:t>Is it reasonable to borrow at low interest rates for investment?</a:t>
            </a:r>
          </a:p>
          <a:p>
            <a:pPr lvl="1"/>
            <a:r>
              <a:rPr lang="en-US" dirty="0"/>
              <a:t>For example, for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and do not permanently increase relative debt.</a:t>
            </a:r>
          </a:p>
          <a:p>
            <a:pPr lvl="1"/>
            <a:r>
              <a:rPr lang="en-US" dirty="0"/>
              <a:t>Great Depression, WWII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to Grow Much Faster Than Revenue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A66C44-8812-3344-8861-F62AA1567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246" y="1021541"/>
            <a:ext cx="8495507" cy="52086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E56AD-D908-BB45-9873-C23071EE702E}"/>
              </a:ext>
            </a:extLst>
          </p:cNvPr>
          <p:cNvSpPr txBox="1"/>
          <p:nvPr/>
        </p:nvSpPr>
        <p:spPr>
          <a:xfrm>
            <a:off x="2930728" y="1484830"/>
            <a:ext cx="2138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Interest, too!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F9DB7F-D096-3049-AC98-E1064189F5EF}"/>
              </a:ext>
            </a:extLst>
          </p:cNvPr>
          <p:cNvCxnSpPr/>
          <p:nvPr/>
        </p:nvCxnSpPr>
        <p:spPr>
          <a:xfrm flipH="1">
            <a:off x="3326296" y="2027583"/>
            <a:ext cx="344556" cy="68911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D858FB-7651-8845-A7DA-8BA977A52E14}"/>
              </a:ext>
            </a:extLst>
          </p:cNvPr>
          <p:cNvCxnSpPr>
            <a:cxnSpLocks/>
          </p:cNvCxnSpPr>
          <p:nvPr/>
        </p:nvCxnSpPr>
        <p:spPr>
          <a:xfrm>
            <a:off x="5148902" y="1781380"/>
            <a:ext cx="1251898" cy="24620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27BB4-B973-4849-A492-4102749BF1B7}"/>
              </a:ext>
            </a:extLst>
          </p:cNvPr>
          <p:cNvSpPr/>
          <p:nvPr/>
        </p:nvSpPr>
        <p:spPr>
          <a:xfrm>
            <a:off x="2316249" y="2716696"/>
            <a:ext cx="1858186" cy="48370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E4CB61-EA61-7C41-8C9D-2EB4ABBC8622}"/>
              </a:ext>
            </a:extLst>
          </p:cNvPr>
          <p:cNvSpPr/>
          <p:nvPr/>
        </p:nvSpPr>
        <p:spPr>
          <a:xfrm>
            <a:off x="6559824" y="1563757"/>
            <a:ext cx="1858186" cy="102519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CFE24059-1C1B-2445-A2B5-ED39ED57E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320514" y="1466445"/>
            <a:ext cx="11550971" cy="43569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61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 (Pre-COVID 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borrow about $100 billion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are very low, less than 1% on 10-year notes.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1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DA47-FF8A-8948-97AC-B9801D64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Inte</a:t>
            </a:r>
            <a:r>
              <a:rPr lang="en-US" dirty="0"/>
              <a:t>rest Rates Are Historically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74C9F-483E-2D43-94D0-BEF33913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E28089-7080-054F-983E-F9A184C84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908640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87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debt become too high: </a:t>
            </a:r>
          </a:p>
          <a:p>
            <a:endParaRPr lang="en-US" dirty="0"/>
          </a:p>
          <a:p>
            <a:pPr lvl="1"/>
            <a:r>
              <a:rPr lang="en-US" dirty="0"/>
              <a:t>Investors might start questioning the creditworthiness of the US government.</a:t>
            </a:r>
          </a:p>
          <a:p>
            <a:pPr lvl="2"/>
            <a:r>
              <a:rPr lang="en-US" dirty="0"/>
              <a:t>Problem: Nobody knows how high is too high.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It becomes more difficult to borrow in times of crisis.</a:t>
            </a:r>
          </a:p>
          <a:p>
            <a:pPr lvl="2"/>
            <a:r>
              <a:rPr lang="en-US" dirty="0"/>
              <a:t>War, severe recession</a:t>
            </a:r>
          </a:p>
          <a:p>
            <a:pPr lvl="2"/>
            <a:r>
              <a:rPr lang="en-US" dirty="0"/>
              <a:t>“Fiscal space”</a:t>
            </a:r>
          </a:p>
          <a:p>
            <a:pPr lvl="3"/>
            <a:r>
              <a:rPr lang="en-US" dirty="0"/>
              <a:t>Impossible to measure how much we have.</a:t>
            </a:r>
          </a:p>
          <a:p>
            <a:pPr lvl="3"/>
            <a:r>
              <a:rPr lang="en-US" dirty="0"/>
              <a:t>Clearly, we have less now than in 2007.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start to crowd out investment by consumers and businesses.</a:t>
            </a:r>
          </a:p>
          <a:p>
            <a:pPr lvl="2"/>
            <a:r>
              <a:rPr lang="en-US" dirty="0"/>
              <a:t>Not currently a problem.  No idea if/when it might become one.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be inflationary.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debt continues to grow: </a:t>
            </a:r>
          </a:p>
          <a:p>
            <a:pPr lvl="1"/>
            <a:r>
              <a:rPr lang="en-US" dirty="0"/>
              <a:t>Interest payments will grow with it.</a:t>
            </a:r>
          </a:p>
          <a:p>
            <a:pPr lvl="2"/>
            <a:r>
              <a:rPr lang="en-US" dirty="0"/>
              <a:t>8% of spending in 2018.</a:t>
            </a:r>
          </a:p>
          <a:p>
            <a:pPr lvl="2"/>
            <a:r>
              <a:rPr lang="en-US" dirty="0"/>
              <a:t>22% of spending in 2048.</a:t>
            </a:r>
          </a:p>
          <a:p>
            <a:pPr lvl="2"/>
            <a:r>
              <a:rPr lang="en-US" dirty="0"/>
              <a:t>Less room for using the budget for policy priorities.</a:t>
            </a:r>
          </a:p>
          <a:p>
            <a:pPr lvl="2"/>
            <a:r>
              <a:rPr lang="en-US" dirty="0"/>
              <a:t>40% of payments go to other countries.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longer we wait to address it, the harder and more disruptive addressing it will be.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Interest rates might increase.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5F4F87-2B10-1C42-8781-63757C4E27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37458" y="-1507672"/>
            <a:ext cx="7350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What The National Debt Means For Kenyans And Kenyan Businesses ...">
            <a:extLst>
              <a:ext uri="{FF2B5EF4-FFF2-40B4-BE49-F238E27FC236}">
                <a16:creationId xmlns:a16="http://schemas.microsoft.com/office/drawing/2014/main" id="{5ABAF6FD-3D75-D641-A883-FD170E66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82" y="262649"/>
            <a:ext cx="3583172" cy="2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79C6-C682-4F94-8BE6-C9BD3B45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wth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864E-74A9-4784-B5E8-9D62C0CB2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the denominator of relative debt is GDP</a:t>
            </a:r>
          </a:p>
          <a:p>
            <a:pPr lvl="1"/>
            <a:r>
              <a:rPr lang="en-US" dirty="0"/>
              <a:t>the numerator is debt</a:t>
            </a:r>
          </a:p>
          <a:p>
            <a:r>
              <a:rPr lang="en-US" dirty="0"/>
              <a:t>The denominator grows at the rate of growth of GDP.</a:t>
            </a:r>
          </a:p>
          <a:p>
            <a:r>
              <a:rPr lang="en-US" dirty="0"/>
              <a:t>The numerator grows with: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interest rate </a:t>
            </a:r>
            <a:r>
              <a:rPr lang="en-US" dirty="0"/>
              <a:t>on the debt plus (or minus) </a:t>
            </a:r>
          </a:p>
          <a:p>
            <a:pPr lvl="1"/>
            <a:r>
              <a:rPr lang="en-US" dirty="0"/>
              <a:t>the effect of the primary deficit (surplus)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Notes: </a:t>
            </a:r>
          </a:p>
          <a:p>
            <a:pPr lvl="1"/>
            <a:r>
              <a:rPr lang="en-US" dirty="0"/>
              <a:t>relative debt can fall, even with chronic deficits, if they cause the debt to grow more slowly than GDP.</a:t>
            </a:r>
          </a:p>
          <a:p>
            <a:pPr lvl="1"/>
            <a:r>
              <a:rPr lang="en-US" dirty="0"/>
              <a:t>Relative debt can rise with a surplus if interest rates increase enough.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BDFC-F5BE-4669-A37C-F57C55D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7E27-5A4C-5045-9828-1B79A61F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Economists’ Views on the Debt Evolve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77AE4-2113-144D-8FEF-90E5C4132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6C4E6-6AF4-8645-9C44-DC5DA8D4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754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A Non-Issue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335"/>
            <a:ext cx="10515600" cy="545701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analogy between household and government debt is inaccurate.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government does not have to pay back the debt.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Retirees cash in maturing bonds, which are financed with new bond issues sold to younger people.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Interest on the debt is essentially paid by the young to their parents.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When the young are old, their young will do the same for them.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gan’s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Experiment in Supply-Side Economics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 cuts were supposed to be “investments.”</a:t>
            </a:r>
          </a:p>
          <a:p>
            <a:pPr lvl="1"/>
            <a:r>
              <a:rPr lang="en-US" dirty="0"/>
              <a:t>Lower marginal tax rates, and people will work more/harder and save.</a:t>
            </a:r>
          </a:p>
          <a:p>
            <a:pPr lvl="1"/>
            <a:r>
              <a:rPr lang="en-US" dirty="0"/>
              <a:t>Higher GDP will raise tax revenue to pay for the deficit.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Sadly, in 1981-89, debt rises from 25% to 40%.</a:t>
            </a:r>
          </a:p>
          <a:p>
            <a:pPr lvl="1"/>
            <a:r>
              <a:rPr lang="en-US" dirty="0"/>
              <a:t>For the first time, relative debt rises during a </a:t>
            </a:r>
            <a:r>
              <a:rPr lang="en-US" dirty="0" err="1"/>
              <a:t>nonrecessionary</a:t>
            </a:r>
            <a:r>
              <a:rPr lang="en-US" dirty="0"/>
              <a:t> peacetime.</a:t>
            </a:r>
          </a:p>
          <a:p>
            <a:pPr lvl="1"/>
            <a:r>
              <a:rPr lang="en-US" dirty="0"/>
              <a:t>Reignites concern about debt and deficits.</a:t>
            </a:r>
          </a:p>
          <a:p>
            <a:pPr lvl="1"/>
            <a:endParaRPr lang="en-US" dirty="0"/>
          </a:p>
          <a:p>
            <a:r>
              <a:rPr lang="en-US" dirty="0"/>
              <a:t>Failed experiment?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F27B-4769-0744-9AF9-8798B96A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ditional View: Four True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2E263-DDF7-7747-929F-AB2297D1D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9046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Crowding out:</a:t>
            </a:r>
          </a:p>
          <a:p>
            <a:pPr lvl="1"/>
            <a:r>
              <a:rPr lang="en-US" dirty="0"/>
              <a:t>The Treasury’s borrowing needs compete with private borrowers, so debt and deficits raise interest rates.</a:t>
            </a:r>
          </a:p>
          <a:p>
            <a:r>
              <a:rPr lang="en-US" dirty="0"/>
              <a:t>Higher interest rates lead to foreign capital inflows or foreign borrowing.</a:t>
            </a:r>
          </a:p>
          <a:p>
            <a:pPr lvl="1"/>
            <a:r>
              <a:rPr lang="en-US" dirty="0"/>
              <a:t>With foreign borrowing, some of the interest on the debt goes to foreign countries.</a:t>
            </a:r>
          </a:p>
          <a:p>
            <a:r>
              <a:rPr lang="en-US" dirty="0"/>
              <a:t>Larger primary surpluses are needed to stabilize the relative debt.</a:t>
            </a:r>
          </a:p>
          <a:p>
            <a:pPr lvl="1"/>
            <a:r>
              <a:rPr lang="en-US" dirty="0"/>
              <a:t>The larger the relative debt, the bigger the needed primary surplus.</a:t>
            </a:r>
          </a:p>
          <a:p>
            <a:pPr lvl="1"/>
            <a:r>
              <a:rPr lang="en-US" dirty="0"/>
              <a:t>Thus higher taxes or programmatic outlays must be reduced.</a:t>
            </a:r>
          </a:p>
          <a:p>
            <a:r>
              <a:rPr lang="en-US" dirty="0"/>
              <a:t>Government bias toward higher inflation</a:t>
            </a:r>
          </a:p>
          <a:p>
            <a:pPr lvl="1"/>
            <a:r>
              <a:rPr lang="en-US" dirty="0"/>
              <a:t>GDP grows if either prices rise or real output rises.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61E05-4D34-414A-81AD-1242ACA6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3FC71-BAF3-AE42-B231-BF7FEEA43B46}"/>
              </a:ext>
            </a:extLst>
          </p:cNvPr>
          <p:cNvSpPr txBox="1"/>
          <p:nvPr/>
        </p:nvSpPr>
        <p:spPr>
          <a:xfrm>
            <a:off x="7578536" y="6456851"/>
            <a:ext cx="3775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CBO, Federal Debt: A Primer, March 2020 pp.24-5</a:t>
            </a:r>
          </a:p>
        </p:txBody>
      </p:sp>
    </p:spTree>
    <p:extLst>
      <p:ext uri="{BB962C8B-B14F-4D97-AF65-F5344CB8AC3E}">
        <p14:creationId xmlns:p14="http://schemas.microsoft.com/office/powerpoint/2010/main" val="13435549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Cost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Rising debt reduces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Deficits and debt raise aggregate demand.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Direct government spending.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Lower taxes lead households to spend more.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To offset this increase in demand, the Fed has to raise interest rates, reducing investment and future GDP.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By causing interest rates to rise: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debt and deficits </a:t>
            </a:r>
            <a:r>
              <a:rPr lang="en-US" i="1" u="sng" dirty="0"/>
              <a:t>“crowd out”  investment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7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93B3-2FDA-4A0C-93CB-418EE958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7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International Appetite for US Treasuries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D430EB-9DDF-4CD9-8294-E1532FB16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D87D0-51EB-4C60-A9B4-1325434D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7619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D91F-9A1A-4FA1-91A7-36DD84A0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200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5:  The International Dimension to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3644-56C8-4430-9A20-21AC411C1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437"/>
            <a:ext cx="10515600" cy="4740631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Interest on foreign-held debt reduces US residents’ welfare.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Interest payments go to other countries.</a:t>
            </a:r>
          </a:p>
          <a:p>
            <a:pPr>
              <a:spcAft>
                <a:spcPts val="1000"/>
              </a:spcAft>
            </a:pPr>
            <a:r>
              <a:rPr lang="en-US" dirty="0"/>
              <a:t>When the Fed raises interest rates, the exchange rate of the dollar rises, causing: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Increases in the trade deficit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Foreign borrowing.</a:t>
            </a:r>
          </a:p>
          <a:p>
            <a:pPr>
              <a:spcAft>
                <a:spcPts val="1000"/>
              </a:spcAft>
            </a:pPr>
            <a:r>
              <a:rPr lang="en-US" dirty="0"/>
              <a:t>Sharp increases in interest rates and the cost of imports raises the possibility of a fiscal crisis or a “run on the dollar.”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1D5B8-3434-4296-9F8C-46E8006E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1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2C22-44CB-6E4C-806E-F9CCDFE6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neral Agreement Among Economists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7D7B4C2-C783-CE49-814D-0FEEB76CB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92466"/>
            <a:ext cx="9601200" cy="49377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C57DE-F3DE-9244-A26D-CBC33CC8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7530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2F1C0-E2CF-8A4B-876F-889899D79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 and Investment Flows Balance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A96E7-6406-724D-96A3-989833CE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E0A30-3637-874C-9270-CE59A920B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57" y="1026592"/>
            <a:ext cx="8406285" cy="52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3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(8/23):	Climate Change Economics (Sarah Jacobson, Williams College) </a:t>
            </a:r>
          </a:p>
          <a:p>
            <a:pPr lvl="1"/>
            <a:r>
              <a:rPr lang="en-US" dirty="0"/>
              <a:t>Week 2 (8/30): 	Economics of Immigration (Jennifer Alix-Garcia, Oregon St. Univ.)</a:t>
            </a:r>
          </a:p>
          <a:p>
            <a:pPr lvl="1"/>
            <a:r>
              <a:rPr lang="en-US" dirty="0"/>
              <a:t>Week 3 (9/6): 	Economic Inequality (Kelley Cullen, E. Washington University)</a:t>
            </a:r>
          </a:p>
          <a:p>
            <a:pPr lvl="1"/>
            <a:r>
              <a:rPr lang="en-US" b="1" dirty="0"/>
              <a:t>Week 4 (9/13):	Federal Debt (Brian Peterson, LaGrange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31B7-6D62-4D39-8367-A3E8F19D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ts 1–2: The Dog That Didn’t Bark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73E124-EA70-438B-A7DF-C12722F2A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C14BB-255A-4EE6-9D3C-E250EC10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505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D79E-C87F-474E-B3B6-CCC01406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Cost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DE65-6B7D-4BF5-B9C8-D42AC97B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95846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Rising debt reduces budgetary options.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More debt means higher interest costs.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Therefore, greater relative debt: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requires a bigger primary surplus to stabilize the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Larger primary surplus means either higher tax rates or less government spending:  </a:t>
            </a:r>
          </a:p>
          <a:p>
            <a:pPr lvl="2">
              <a:spcAft>
                <a:spcPts val="1000"/>
              </a:spcAft>
            </a:pPr>
            <a:r>
              <a:rPr lang="en-US" i="1" u="sng" dirty="0"/>
              <a:t>“crowding out” of outlays and/or tax cuts.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40C3-012D-4BED-B108-45793951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4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3: No Primary Surplus Since 2007!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94044-FDF5-422E-8426-F617B680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054" y="1317875"/>
            <a:ext cx="11069220" cy="4463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8DE5E-3768-4F6B-BD66-AB89C44D4D42}"/>
              </a:ext>
            </a:extLst>
          </p:cNvPr>
          <p:cNvSpPr txBox="1"/>
          <p:nvPr/>
        </p:nvSpPr>
        <p:spPr>
          <a:xfrm>
            <a:off x="6743764" y="5995186"/>
            <a:ext cx="481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graph was done before Covid-19</a:t>
            </a:r>
          </a:p>
        </p:txBody>
      </p:sp>
    </p:spTree>
    <p:extLst>
      <p:ext uri="{BB962C8B-B14F-4D97-AF65-F5344CB8AC3E}">
        <p14:creationId xmlns:p14="http://schemas.microsoft.com/office/powerpoint/2010/main" val="17280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97F0-F3EC-D544-A3F7-25487386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/>
              <a:t>t 4: Anybody See Any Inflation?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C065E0-8616-F649-A322-308576384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0817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75ED1-683E-1E4E-9C8B-10120D1D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1054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AEAC-C6FF-0849-85FD-E3E5EFCA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ybe Debt Isn’t a Problem After All: MMT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5D01-6FD6-C240-BF1D-EB992D2E7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Modern monetary theory</a:t>
            </a:r>
          </a:p>
          <a:p>
            <a:pPr lvl="1"/>
            <a:r>
              <a:rPr lang="en-US" dirty="0"/>
              <a:t>US Treasury borrows in its own currency and therefore cannot default.</a:t>
            </a:r>
          </a:p>
          <a:p>
            <a:pPr lvl="2"/>
            <a:r>
              <a:rPr lang="en-US" dirty="0"/>
              <a:t>As opposed to countries, such as Greece, which borrow in euros.</a:t>
            </a:r>
          </a:p>
          <a:p>
            <a:pPr lvl="1"/>
            <a:r>
              <a:rPr lang="en-US" dirty="0"/>
              <a:t>Example: How did we ”find the money” for the recent increase in the deficit of about $1.9 trillion?</a:t>
            </a:r>
          </a:p>
          <a:p>
            <a:pPr lvl="2"/>
            <a:r>
              <a:rPr lang="en-US" dirty="0"/>
              <a:t>Answer: The Fed purchased $1.7 trillion = 89% of financing</a:t>
            </a:r>
          </a:p>
          <a:p>
            <a:pPr lvl="1"/>
            <a:r>
              <a:rPr lang="en-US" dirty="0"/>
              <a:t>More generally, MMT argues that we can always find the money to increase federal spending.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09CD6-3100-1945-9031-FF8C35A7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6984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545B-C1E9-6043-A98E-CAFC8071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MM</a:t>
            </a:r>
            <a:r>
              <a:rPr lang="en-US" dirty="0"/>
              <a:t>T’s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44E7-9B1E-744A-A31E-C47DB088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limit on deficit spending is when it leads to too much spending, thereby increasing current inflation.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Recognizing this fact, “could free policymakers not only to act boldly amid crises but also to invest boldly in times of more stability.”</a:t>
            </a:r>
          </a:p>
          <a:p>
            <a:pPr lvl="1"/>
            <a:r>
              <a:rPr lang="en-US" dirty="0"/>
              <a:t>First part, acting boldly, is important and likely true.</a:t>
            </a:r>
          </a:p>
          <a:p>
            <a:pPr lvl="1"/>
            <a:r>
              <a:rPr lang="en-US" dirty="0"/>
              <a:t>Second part, invest boldly, is suspect.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D43EB-D578-7E42-9373-F796DB61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2115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F64F-8BA6-4232-B1B3-BB4B28E6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0"/>
            <a:ext cx="1065354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More Reasonable, But Still Optimistic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FCD2-FF15-49BD-8D1E-49F5D0F0C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Olivier Blanchard:</a:t>
            </a:r>
          </a:p>
          <a:p>
            <a:r>
              <a:rPr lang="en-US" b="0" dirty="0"/>
              <a:t>Emeritus Professor at MIT</a:t>
            </a:r>
          </a:p>
          <a:p>
            <a:r>
              <a:rPr lang="en-US" b="0" dirty="0"/>
              <a:t>Chief Economist at the IMF, 2008–2015</a:t>
            </a:r>
          </a:p>
          <a:p>
            <a:r>
              <a:rPr lang="en-US" b="0" dirty="0"/>
              <a:t>President of the American Economic Association, 2018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1C46B-73F2-48EE-88CC-E84A188D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3D8C-66EC-482E-A78F-A8903943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Presidential Address, January 2019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A00C-34C6-41F2-BCA3-7BB20C0D9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“If the future is like the past [with low interest rates], … the issuance of debt without a later increase in taxes may well be feasible. Put bluntly, public debt may have no fiscal cost.”</a:t>
            </a:r>
          </a:p>
          <a:p>
            <a:pPr marL="0" indent="0">
              <a:buNone/>
            </a:pPr>
            <a:r>
              <a:rPr lang="en-US" dirty="0"/>
              <a:t>But,</a:t>
            </a:r>
          </a:p>
          <a:p>
            <a:pPr marL="0" indent="0">
              <a:buNone/>
            </a:pPr>
            <a:r>
              <a:rPr lang="en-US" dirty="0"/>
              <a:t>“My purpose … is not to argue for more public debt, especially in the current political environment.  It is to have a richer discussion of the costs of debt … than is currently the case.”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0C66-4CFE-457F-A608-7A728A1D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the Traditional View Got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Stabilizing relative debt, debt/GDP, requires that the growth rate in debt equal the growth rate of GDP.</a:t>
            </a:r>
          </a:p>
          <a:p>
            <a:r>
              <a:rPr lang="en-US" dirty="0"/>
              <a:t>The growth rate in debt has two parts: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growth rate in interest on the debt, or just the interest rate.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 contribution due to the primary surplus (–) or deficit (+).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traditional view assumes that the interest rate on debt is greater than the growth rate of GDP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So, 2  must be negative to offset excess of 1.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i.e., debt stabilization requires a primary surplus.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1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Almost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the contribution from the primary budget can be positive, or</a:t>
            </a:r>
          </a:p>
          <a:p>
            <a:r>
              <a:rPr lang="en-US" dirty="0"/>
              <a:t>Debt to GDP can be stabilized with a (small) primary </a:t>
            </a:r>
            <a:r>
              <a:rPr lang="en-US" i="1" dirty="0">
                <a:solidFill>
                  <a:srgbClr val="FF0000"/>
                </a:solidFill>
              </a:rPr>
              <a:t>deficit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3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4EA7-49C1-4A3C-AD24-5610DD98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Evi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dence?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ED8CDD-700D-43C6-88A8-CDF1A724F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42E5E-2B81-48B5-92CA-0494FC26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3246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5BCC-07E7-4F1C-8FD1-2FBA327F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Interest on the Debt Is Taxable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1964B-E8F2-451E-B225-525799E2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37DE9B-89DD-9F48-959E-0ED253FD3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2942286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89E9-33C7-6D45-9894-4A71FCCC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Key: Stabilization of Relative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CFE5-C5C3-3841-A35D-D71B9A6D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Stabilization of relative debt might forestall the consequences of chronic deficits.</a:t>
            </a:r>
          </a:p>
          <a:p>
            <a:r>
              <a:rPr lang="en-US" dirty="0"/>
              <a:t>Problem: The US federal debt is in no way stable.</a:t>
            </a:r>
          </a:p>
          <a:p>
            <a:r>
              <a:rPr lang="en-US" dirty="0"/>
              <a:t>W/o stability, interest rates might rise, causing crowding out of:</a:t>
            </a:r>
          </a:p>
          <a:p>
            <a:pPr lvl="1"/>
            <a:r>
              <a:rPr lang="en-US" dirty="0"/>
              <a:t>policy priorities</a:t>
            </a:r>
          </a:p>
          <a:p>
            <a:pPr lvl="1"/>
            <a:r>
              <a:rPr lang="en-US" dirty="0"/>
              <a:t>domestic investment</a:t>
            </a:r>
          </a:p>
          <a:p>
            <a:r>
              <a:rPr lang="en-US" dirty="0"/>
              <a:t>Budget surpluses are not necessary, but budget control 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DAB76-4E67-9D48-8CA6-CE54DB58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06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8A22-92D6-4FCF-9B98-A03A7E4C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ew and Possibly Catastrophic Cost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F28D-BEA6-45CA-90FB-9A72B1B0E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investors can still lose if the exchange rate of the dollar falls. </a:t>
            </a:r>
          </a:p>
          <a:p>
            <a:r>
              <a:rPr lang="en-US" dirty="0"/>
              <a:t>Remember, foreign holdings of public debt are 40 percent of the total.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E53CE-D569-4804-A8A2-70BFA4C9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9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 Investors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capital market in the world.</a:t>
            </a:r>
          </a:p>
          <a:p>
            <a:r>
              <a:rPr lang="en-US" dirty="0"/>
              <a:t>The US economy has a history of political and economic stability.</a:t>
            </a:r>
          </a:p>
          <a:p>
            <a:r>
              <a:rPr lang="en-US" dirty="0"/>
              <a:t> We enjoy “an exorbitant privilege” (French President Valéry Giscard d’Estaing): The dollar is the largest international reserve currency.</a:t>
            </a:r>
          </a:p>
          <a:p>
            <a:pPr lvl="1"/>
            <a:r>
              <a:rPr lang="en-US" dirty="0"/>
              <a:t>Most trade transactions are quoted in dollars, e.g., oil.</a:t>
            </a:r>
          </a:p>
          <a:p>
            <a:pPr lvl="1"/>
            <a:r>
              <a:rPr lang="en-US" dirty="0"/>
              <a:t>With some exceptions, foreigners borrow in dollars, e.g., Yankee bonds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DCA-AB04-4E1E-A2F4-F372FE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 Crisis, or a Run on the Dollar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0E5D-F7AF-45E0-BE45-69BD020E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With an exploding relative debt, what happens if foreigners lose confidence in the stability of the dollar?</a:t>
            </a:r>
          </a:p>
          <a:p>
            <a:r>
              <a:rPr lang="en-US" sz="5100" dirty="0"/>
              <a:t>CBO (</a:t>
            </a:r>
            <a:r>
              <a:rPr lang="en-US" sz="5100" i="1" dirty="0"/>
              <a:t>Federal Debt:  A Primer</a:t>
            </a:r>
            <a:r>
              <a:rPr lang="en-US" sz="5100" dirty="0"/>
              <a:t>, March 2020):</a:t>
            </a:r>
          </a:p>
          <a:p>
            <a:pPr marL="457200" lvl="1" indent="0">
              <a:lnSpc>
                <a:spcPct val="170000"/>
              </a:lnSpc>
              <a:buNone/>
            </a:pPr>
            <a:r>
              <a:rPr lang="en-US" sz="4200" dirty="0"/>
              <a:t>because the United States currently benefits from the dollar’s position as the world’s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reserve currency and  because the federal government borrows in dollars,  a financial crisis—similar to those that befell Argentina, Greece, or Ireland—is less likely in the United States. </a:t>
            </a:r>
          </a:p>
          <a:p>
            <a:pPr marL="457200" indent="0">
              <a:lnSpc>
                <a:spcPct val="170000"/>
              </a:lnSpc>
              <a:buNone/>
            </a:pPr>
            <a:r>
              <a:rPr lang="en-US" sz="4200" b="0" dirty="0"/>
              <a:t>Although no one can predict whether or when a fiscal crisis might occur or how it would unfold, the risk is almost certainly increased by high and rising federal debt.</a:t>
            </a:r>
          </a:p>
          <a:p>
            <a:pPr>
              <a:lnSpc>
                <a:spcPct val="150000"/>
              </a:lnSpc>
            </a:pPr>
            <a:r>
              <a:rPr lang="en-US" sz="5100" dirty="0"/>
              <a:t>Crises of confidence, in addition to being unpredictable, happen very quickly.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50B8-0B9D-44A2-A86E-A5ACEBA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58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major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436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76922"/>
            <a:ext cx="10515600" cy="1623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Interest rates will not stay this low forever.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Stabilizing relative debt would substantially reduce the possibility of a crisis.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good news is we might be able to stabilize relative debt without a primary surplus.</a:t>
            </a:r>
          </a:p>
          <a:p>
            <a:pPr marL="0" indent="0">
              <a:buNone/>
            </a:pPr>
            <a:r>
              <a:rPr lang="en-US" dirty="0"/>
              <a:t>But (after the pandemic is over) we must substantially reduce primary deficits.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4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051C-0E05-A84B-9633-6279B6ED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tory: A Cautionary Tale of Interest Rates?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DF95A14-166A-4244-92C0-5DD1B0CBB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43685" y="1091298"/>
            <a:ext cx="7704629" cy="51389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42AC-90F2-D748-93F0-FBA428AE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BE0E58-8CCA-B84D-8CF8-F9B1992F95B0}"/>
              </a:ext>
            </a:extLst>
          </p:cNvPr>
          <p:cNvGrpSpPr/>
          <p:nvPr/>
        </p:nvGrpSpPr>
        <p:grpSpPr>
          <a:xfrm>
            <a:off x="3321148" y="1688960"/>
            <a:ext cx="2264173" cy="983308"/>
            <a:chOff x="3321148" y="1688960"/>
            <a:chExt cx="2264173" cy="98330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56078F5-78A9-7749-BA69-7D2FD0B0D653}"/>
                </a:ext>
              </a:extLst>
            </p:cNvPr>
            <p:cNvSpPr/>
            <p:nvPr/>
          </p:nvSpPr>
          <p:spPr>
            <a:xfrm rot="19667951">
              <a:off x="4139517" y="2419903"/>
              <a:ext cx="1445804" cy="252365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A776A4-BC01-C945-B7E6-788D99EF183B}"/>
                </a:ext>
              </a:extLst>
            </p:cNvPr>
            <p:cNvSpPr txBox="1"/>
            <p:nvPr/>
          </p:nvSpPr>
          <p:spPr>
            <a:xfrm>
              <a:off x="3321148" y="1688960"/>
              <a:ext cx="17246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What happened</a:t>
              </a:r>
            </a:p>
            <a:p>
              <a:r>
                <a:rPr lang="en-US" b="1" dirty="0"/>
                <a:t>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0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CA9D-3DEB-2C48-AAD2-105EA61E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Payments and Interest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A580F-BA6C-BE4F-8397-D830C3F9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7FA0C5FF-5BF7-FA4A-AE6F-F59F64B4D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5"/>
            <a:ext cx="10058400" cy="5029201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155B149-60D8-884D-BFEB-403CF2803AD9}"/>
              </a:ext>
            </a:extLst>
          </p:cNvPr>
          <p:cNvSpPr/>
          <p:nvPr/>
        </p:nvSpPr>
        <p:spPr>
          <a:xfrm>
            <a:off x="3657600" y="1974574"/>
            <a:ext cx="3525078" cy="214685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4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00351" y="4004003"/>
            <a:ext cx="9144000" cy="1482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Brian Peterson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 College</a:t>
            </a:r>
            <a:endParaRPr lang="en-US" sz="4400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240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7392-11B3-4FE3-9824-1D9C3DE2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ing Interest Expenses?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26DA4-5F01-406A-A25C-7A6EFDB7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F08B2A-2B30-D145-8FD9-34E2624E0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66513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0382-BF52-4F2F-B629-32F2A048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4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Ver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Large Deficit!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94118-F0D2-4B60-AD1D-24BD4FC9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 dirty="0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D6F4E6BF-221C-4776-A105-DDF83B64E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1" y="1393510"/>
            <a:ext cx="5610095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79FF6732-E56C-45AB-88C2-3AF152482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93510"/>
            <a:ext cx="5610095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B3E503-735B-F14E-8A98-99B655CD6AC8}"/>
              </a:ext>
            </a:extLst>
          </p:cNvPr>
          <p:cNvSpPr txBox="1"/>
          <p:nvPr/>
        </p:nvSpPr>
        <p:spPr>
          <a:xfrm>
            <a:off x="6268131" y="6456851"/>
            <a:ext cx="5437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hlinkClick r:id="rId4"/>
              </a:rPr>
              <a:t>https://www.crfb.org/blogs/budget-projections-debt-will-exceed-size-economy-yea</a:t>
            </a:r>
            <a:r>
              <a:rPr lang="en-US" sz="1200" u="sng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1383639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0382-BF52-4F2F-B629-32F2A048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Do We Pay for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C7CFC-9044-4C62-B7C4-95BF60C2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793"/>
            <a:ext cx="10515600" cy="4351338"/>
          </a:xfrm>
        </p:spPr>
        <p:txBody>
          <a:bodyPr/>
          <a:lstStyle/>
          <a:p>
            <a:r>
              <a:rPr lang="en-US" dirty="0"/>
              <a:t>Good News:  Treasury interest rates are nearly 0.</a:t>
            </a:r>
          </a:p>
          <a:p>
            <a:r>
              <a:rPr lang="en-US" dirty="0"/>
              <a:t>Bad News:  The long-term budget outlook was already a mess.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94118-F0D2-4B60-AD1D-24BD4FC9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06B2A-14C3-4D38-978E-51AE77749468}"/>
              </a:ext>
            </a:extLst>
          </p:cNvPr>
          <p:cNvSpPr txBox="1"/>
          <p:nvPr/>
        </p:nvSpPr>
        <p:spPr>
          <a:xfrm>
            <a:off x="7590839" y="6452424"/>
            <a:ext cx="7979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CBO, “The Budget and Economic Outlet:  2020-2030,” 1/2020</a:t>
            </a:r>
          </a:p>
        </p:txBody>
      </p:sp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1268CC9-9699-DE47-9843-D4F518B16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634" y="2218944"/>
            <a:ext cx="7341522" cy="4011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287E11-BC27-C044-BBE3-FBB93EC0CF3C}"/>
              </a:ext>
            </a:extLst>
          </p:cNvPr>
          <p:cNvSpPr txBox="1"/>
          <p:nvPr/>
        </p:nvSpPr>
        <p:spPr>
          <a:xfrm>
            <a:off x="1209053" y="3639810"/>
            <a:ext cx="97738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Don’t worry about the drought when the house is on fire!</a:t>
            </a:r>
          </a:p>
        </p:txBody>
      </p:sp>
    </p:spTree>
    <p:extLst>
      <p:ext uri="{BB962C8B-B14F-4D97-AF65-F5344CB8AC3E}">
        <p14:creationId xmlns:p14="http://schemas.microsoft.com/office/powerpoint/2010/main" val="278722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4A67F9-1D57-4F48-88CA-FF0A8051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551" y="1995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32B7BF6-303A-5F43-ABB9-A11F5A3577BD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93016" y="1198245"/>
            <a:ext cx="10805968" cy="44615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DFE6C4-A3C1-A748-ADF5-B1A855772AA0}"/>
              </a:ext>
            </a:extLst>
          </p:cNvPr>
          <p:cNvSpPr/>
          <p:nvPr/>
        </p:nvSpPr>
        <p:spPr>
          <a:xfrm>
            <a:off x="9272750" y="1882257"/>
            <a:ext cx="2226233" cy="3410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A9F243-E0BE-3D48-8444-F0F723FE3C20}"/>
              </a:ext>
            </a:extLst>
          </p:cNvPr>
          <p:cNvSpPr/>
          <p:nvPr/>
        </p:nvSpPr>
        <p:spPr>
          <a:xfrm>
            <a:off x="9448800" y="5292435"/>
            <a:ext cx="1787236" cy="367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DDF7AF-3078-9442-B18D-85AC5C372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5319268"/>
            <a:ext cx="118872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899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4A67F9-1D57-4F48-88CA-FF0A8051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551" y="1995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32B7BF6-303A-5F43-ABB9-A11F5A3577BD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93016" y="1198245"/>
            <a:ext cx="10805968" cy="44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25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dirty="0"/>
              <a:t>In particular, during the Great Recession.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  <a:p>
            <a:pPr lvl="1"/>
            <a:r>
              <a:rPr lang="en-US" dirty="0"/>
              <a:t>Corporate income taxes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141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E3B3B-1CAD-4A44-8689-573E64D1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in Outlays Exceeds Revenue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49B227-C685-7A46-B932-A9006AA2F5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940230"/>
            <a:ext cx="5181600" cy="3032413"/>
          </a:xfr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F0D32C-788A-0844-B375-24AFAC12E1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40230"/>
            <a:ext cx="5181600" cy="363952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EC18B-6DFB-7F41-B16A-3E9FDE4A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599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25563"/>
            <a:ext cx="10515600" cy="474890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200" dirty="0"/>
              <a:t>Herb Stein, an expert on fiscal policy and the chairman of the Council of Economic Advisors under Richard Nixon, is famous for observing: </a:t>
            </a:r>
            <a:r>
              <a:rPr lang="en-US" sz="3200" dirty="0">
                <a:solidFill>
                  <a:srgbClr val="C00000"/>
                </a:solidFill>
              </a:rPr>
              <a:t>“If something cannot go on forever, it will stop.” </a:t>
            </a:r>
            <a:r>
              <a:rPr lang="en-US" sz="3200" dirty="0"/>
              <a:t>A rising and accelerating ratio of debt to GDP cannot go on forever.  </a:t>
            </a:r>
          </a:p>
          <a:p>
            <a:pPr>
              <a:spcAft>
                <a:spcPts val="1000"/>
              </a:spcAft>
            </a:pPr>
            <a:r>
              <a:rPr lang="en-US" sz="3200" dirty="0"/>
              <a:t>We have a choice largely between: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  Fiscal crisis.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  Reductions in the primary deficit.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2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B9C4-8F2C-46A9-A435-9B8CA936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OK: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Relative Debt Cannot Grow Forever, But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EA6FC-E493-4E35-810B-1BDC84B4F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Does it matter at what level we stabilize relative debt?</a:t>
            </a:r>
          </a:p>
          <a:p>
            <a:pPr>
              <a:spcAft>
                <a:spcPts val="1000"/>
              </a:spcAft>
            </a:pPr>
            <a:r>
              <a:rPr lang="en-US" dirty="0"/>
              <a:t>Relative debt stops growing: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 when the growth of debt is less the growth in GDP (on average).</a:t>
            </a:r>
          </a:p>
          <a:p>
            <a:pPr>
              <a:spcAft>
                <a:spcPts val="1000"/>
              </a:spcAft>
            </a:pPr>
            <a:r>
              <a:rPr lang="en-US" dirty="0"/>
              <a:t>Arithmetic:  growth rate of the debt equals the interest rate plus the effect of the primary surplus or deficit.</a:t>
            </a:r>
          </a:p>
          <a:p>
            <a:pPr>
              <a:spcAft>
                <a:spcPts val="1000"/>
              </a:spcAft>
            </a:pPr>
            <a:r>
              <a:rPr lang="en-US" dirty="0"/>
              <a:t>The bigger the relative debt, the smaller the effect of the primary surplus or deficit.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0836A-97B8-49CB-9865-A680116E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2EE5-A462-4B47-9A96-15FE65A6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29" y="0"/>
            <a:ext cx="10515600" cy="1325563"/>
          </a:xfrm>
        </p:spPr>
        <p:txBody>
          <a:bodyPr/>
          <a:lstStyle/>
          <a:p>
            <a:r>
              <a:rPr lang="en-US" sz="3800" dirty="0">
                <a:solidFill>
                  <a:schemeClr val="bg1"/>
                </a:solidFill>
              </a:rPr>
              <a:t>CBO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 the Possibility of a Fiscal Crisis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A3810-89F1-4C2F-89B1-7678132BE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Moreover, </a:t>
            </a:r>
          </a:p>
          <a:p>
            <a:pPr lvl="1"/>
            <a:r>
              <a:rPr lang="en-US" b="0" dirty="0"/>
              <a:t>because the United States currently benefits from the dollar’s position as the world’s reserve currency and </a:t>
            </a:r>
          </a:p>
          <a:p>
            <a:pPr lvl="1"/>
            <a:r>
              <a:rPr lang="en-US" b="0" dirty="0"/>
              <a:t>because the federal government borrows in dollars, </a:t>
            </a:r>
          </a:p>
          <a:p>
            <a:pPr lvl="1"/>
            <a:r>
              <a:rPr lang="en-US" b="0" dirty="0"/>
              <a:t>a financial crisis—similar to those that befell Argentina, Greece, or Ireland—is less likely in the United States. </a:t>
            </a:r>
          </a:p>
          <a:p>
            <a:r>
              <a:rPr lang="en-US" b="0" dirty="0"/>
              <a:t>Although no one can predict whether or when a fiscal crisis might occur or how it would unfold, the </a:t>
            </a:r>
            <a:r>
              <a:rPr lang="en-US" b="0" u="sng" dirty="0"/>
              <a:t>risk is almost certainly increased by high and rising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F7D4A-A7BB-4878-A33C-C4DA401F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C6F3D-6A73-F440-8D71-7C9DC351A911}"/>
              </a:ext>
            </a:extLst>
          </p:cNvPr>
          <p:cNvSpPr txBox="1"/>
          <p:nvPr/>
        </p:nvSpPr>
        <p:spPr>
          <a:xfrm>
            <a:off x="8229600" y="6456851"/>
            <a:ext cx="3336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 – Federal Debt: A Primer, March 2020</a:t>
            </a:r>
          </a:p>
        </p:txBody>
      </p:sp>
    </p:spTree>
    <p:extLst>
      <p:ext uri="{BB962C8B-B14F-4D97-AF65-F5344CB8AC3E}">
        <p14:creationId xmlns:p14="http://schemas.microsoft.com/office/powerpoint/2010/main" val="8974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750777"/>
              </p:ext>
            </p:extLst>
          </p:nvPr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$1,718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$1,336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$3,462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$4,447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02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2019 Budget Summary (in billions)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4705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$984 Billion</a:t>
            </a:r>
          </a:p>
        </p:txBody>
      </p:sp>
      <p:sp>
        <p:nvSpPr>
          <p:cNvPr id="3" name="Oval 2"/>
          <p:cNvSpPr/>
          <p:nvPr/>
        </p:nvSpPr>
        <p:spPr>
          <a:xfrm>
            <a:off x="3913111" y="4604888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73848" y="4604889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162508" y="5357495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</p:spTree>
    <p:extLst>
      <p:ext uri="{BB962C8B-B14F-4D97-AF65-F5344CB8AC3E}">
        <p14:creationId xmlns:p14="http://schemas.microsoft.com/office/powerpoint/2010/main" val="26140532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1D99-1A55-1D4C-9F7C-4F8AC078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Countries Have Higher Debt Levels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68BE9D-00FC-AF48-AA76-452933EA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079320"/>
            <a:ext cx="10058400" cy="51509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6AC45-5C20-E246-817B-0F156EC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711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B4AF-18A6-4E07-884C-E28AF144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Tak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eways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D7FB6-7126-4F2C-A772-FCD989AD0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the virus is defeated, some combination of spending cuts and tax increases must be enacted.</a:t>
            </a:r>
          </a:p>
          <a:p>
            <a:pPr>
              <a:spcAft>
                <a:spcPts val="1000"/>
              </a:spcAft>
            </a:pPr>
            <a:r>
              <a:rPr lang="en-US" dirty="0"/>
              <a:t>The particular combination of spending cuts and revenue increases is a political question.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crises.  </a:t>
            </a:r>
          </a:p>
          <a:p>
            <a:r>
              <a:rPr lang="en-US" dirty="0"/>
              <a:t>Given the fiscal challenges of an aging population and climate change, it is better to do this sooner rather than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D384E-035D-4303-A6B3-256D99B1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0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82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383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A7EE-4743-A345-BEF2-7F91773C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Are</a:t>
            </a:r>
            <a:r>
              <a:rPr lang="en-US" dirty="0"/>
              <a:t> There Reasons to Wait?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1132F-2A67-D54B-943A-BEFA62A0F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little evidence of:</a:t>
            </a:r>
          </a:p>
          <a:p>
            <a:pPr lvl="1"/>
            <a:r>
              <a:rPr lang="en-US" dirty="0"/>
              <a:t>Crowding out</a:t>
            </a:r>
          </a:p>
          <a:p>
            <a:pPr lvl="1"/>
            <a:r>
              <a:rPr lang="en-US" dirty="0"/>
              <a:t>Inflationary impact</a:t>
            </a:r>
          </a:p>
          <a:p>
            <a:r>
              <a:rPr lang="en-US" dirty="0"/>
              <a:t>Uncertainty about the future</a:t>
            </a:r>
          </a:p>
          <a:p>
            <a:pPr lvl="1"/>
            <a:r>
              <a:rPr lang="en-US" dirty="0"/>
              <a:t>Economic growth might render action today unnecessary.</a:t>
            </a:r>
          </a:p>
          <a:p>
            <a:r>
              <a:rPr lang="en-US" dirty="0"/>
              <a:t>There are a great many investments to be made by the govt.</a:t>
            </a:r>
          </a:p>
          <a:p>
            <a:pPr lvl="1"/>
            <a:r>
              <a:rPr lang="en-US" dirty="0"/>
              <a:t>Infrastructure</a:t>
            </a:r>
          </a:p>
          <a:p>
            <a:pPr lvl="1"/>
            <a:r>
              <a:rPr lang="en-US" dirty="0"/>
              <a:t>Education </a:t>
            </a:r>
          </a:p>
          <a:p>
            <a:pPr lvl="1"/>
            <a:r>
              <a:rPr lang="en-US" dirty="0"/>
              <a:t>Much, much more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3FF27-8D39-A949-A008-EFFECA5B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9022ACCB-6447-B94C-94AB-ABED3F4C7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565" y="1510145"/>
            <a:ext cx="10912870" cy="44597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458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3711C-F9F1-1A43-95E9-368403F8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85</a:t>
            </a:fld>
            <a:endParaRPr lang="en-GB"/>
          </a:p>
        </p:txBody>
      </p:sp>
      <p:pic>
        <p:nvPicPr>
          <p:cNvPr id="4" name="Picture 3" descr="A screenshot of a map&#10;&#10;Description automatically generated">
            <a:extLst>
              <a:ext uri="{FF2B5EF4-FFF2-40B4-BE49-F238E27FC236}">
                <a16:creationId xmlns:a16="http://schemas.microsoft.com/office/drawing/2014/main" id="{7D3A3877-5814-2D40-BEE6-C4A6E656F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17" y="262649"/>
            <a:ext cx="8148460" cy="59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108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AF0A-9058-2042-A147-826FD61F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re Are Other (Bad/Costly)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21240-C6A3-AA42-8BCC-EBDB2BA19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repression</a:t>
            </a:r>
          </a:p>
          <a:p>
            <a:pPr lvl="1"/>
            <a:r>
              <a:rPr lang="en-US" dirty="0"/>
              <a:t>Using regulation to force down interest rates.</a:t>
            </a:r>
          </a:p>
          <a:p>
            <a:r>
              <a:rPr lang="en-US" dirty="0"/>
              <a:t>Paying the interest by printing money.</a:t>
            </a:r>
          </a:p>
          <a:p>
            <a:pPr lvl="1"/>
            <a:r>
              <a:rPr lang="en-US" dirty="0"/>
              <a:t>Risks inflation, hyper or otherwise.</a:t>
            </a:r>
          </a:p>
          <a:p>
            <a:r>
              <a:rPr lang="en-US" dirty="0"/>
              <a:t>Or defaulting on the debt.</a:t>
            </a:r>
          </a:p>
          <a:p>
            <a:pPr lvl="1"/>
            <a:r>
              <a:rPr lang="en-US" dirty="0"/>
              <a:t>This will forever raise the cost of government borrowing.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8D692-44D2-4140-94A2-0F57DABF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508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DD89-9A57-8544-BDD5-C28963B6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The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409B4-A77C-2B4C-8D41-B8F8DF439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jury is out (sort of) on the debt.</a:t>
            </a:r>
          </a:p>
          <a:p>
            <a:pPr>
              <a:spcAft>
                <a:spcPts val="1000"/>
              </a:spcAft>
            </a:pPr>
            <a:r>
              <a:rPr lang="en-US" dirty="0"/>
              <a:t>Conventional wisdom is being challenged: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Previously: inflationary and crowd out private investment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New assertion: these things don’t matter for a country that can borrow in its own currency.</a:t>
            </a:r>
          </a:p>
          <a:p>
            <a:pPr>
              <a:spcAft>
                <a:spcPts val="1000"/>
              </a:spcAft>
            </a:pPr>
            <a:r>
              <a:rPr lang="en-US" dirty="0"/>
              <a:t>Upshot?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is a policy choice. 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cautious approach is to rein in the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cautious approach may lead to slower economic growth.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4D635-518C-FC47-8102-E02AECC0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ED7A-93C0-D049-8AB0-1DC8CF7D5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Address the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5C450-FF37-0B4E-B4F8-AE4EA318B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31405"/>
            <a:ext cx="5181600" cy="4189162"/>
          </a:xfrm>
        </p:spPr>
        <p:txBody>
          <a:bodyPr/>
          <a:lstStyle/>
          <a:p>
            <a:r>
              <a:rPr lang="en-US" dirty="0"/>
              <a:t>Risks: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Slower economic growth</a:t>
            </a:r>
          </a:p>
          <a:p>
            <a:pPr lvl="2"/>
            <a:r>
              <a:rPr lang="en-US" dirty="0"/>
              <a:t>Higher interest rates</a:t>
            </a:r>
          </a:p>
          <a:p>
            <a:pPr lvl="2"/>
            <a:r>
              <a:rPr lang="en-US" dirty="0"/>
              <a:t>Crowding out</a:t>
            </a:r>
          </a:p>
          <a:p>
            <a:pPr lvl="1"/>
            <a:r>
              <a:rPr lang="en-US" dirty="0"/>
              <a:t>Default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BC720-5550-6F42-A0F8-D798AC79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2732" y="850052"/>
            <a:ext cx="5839386" cy="4189162"/>
          </a:xfrm>
        </p:spPr>
        <p:txBody>
          <a:bodyPr/>
          <a:lstStyle/>
          <a:p>
            <a:r>
              <a:rPr lang="en-US" dirty="0"/>
              <a:t>Reasons to wait: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Interest rates are very low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Lots of important investments to make</a:t>
            </a:r>
          </a:p>
          <a:p>
            <a:pPr lvl="1"/>
            <a:r>
              <a:rPr lang="en-US" dirty="0"/>
              <a:t>Economic growth may take care of 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B0FE2-6ABD-DD40-8FD9-142015F3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3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Relative debt must be stabilized, so it is imperative to reduce primary deficits after the virus has been defeated.</a:t>
            </a:r>
          </a:p>
          <a:p>
            <a:pPr>
              <a:spcAft>
                <a:spcPts val="1000"/>
              </a:spcAft>
            </a:pPr>
            <a:r>
              <a:rPr lang="en-US" dirty="0"/>
              <a:t>Given the fiscal challenges of an aging population and climate change, it is better to do this sooner rather than later.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crises:  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“When the house is on fire, you don’t worry about being in a drought; you just put it out.”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9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F</a:t>
            </a:r>
            <a:r>
              <a:rPr lang="en-US" dirty="0"/>
              <a:t>uture of Deficits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7CB932-5300-DE42-B3D2-933261FE0B7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752600" y="974064"/>
            <a:ext cx="8686800" cy="51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8449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Brian Peterson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bpeters2@lagrange.edu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5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>
                <a:hlinkClick r:id="rId6"/>
              </a:rPr>
              <a:t>www.NEEDelegation.org/friend.php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6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43898</TotalTime>
  <Words>4087</Words>
  <Application>Microsoft Macintosh PowerPoint</Application>
  <PresentationFormat>Widescreen</PresentationFormat>
  <Paragraphs>602</Paragraphs>
  <Slides>90</Slides>
  <Notes>4</Notes>
  <HiddenSlides>10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4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Credits and Disclaimer</vt:lpstr>
      <vt:lpstr> Course Outline</vt:lpstr>
      <vt:lpstr>Submitting Questions</vt:lpstr>
      <vt:lpstr>PowerPoint Presentation</vt:lpstr>
      <vt:lpstr>What Does the US Govt. Budget Look Like?</vt:lpstr>
      <vt:lpstr>A Future of Deficits</vt:lpstr>
      <vt:lpstr>Of Debt, Deficits, and Surpluses</vt:lpstr>
      <vt:lpstr>Debt vs. Deficit</vt:lpstr>
      <vt:lpstr> How Does the US Government Borrow?</vt:lpstr>
      <vt:lpstr> A Breakdown of Total Federal Debt</vt:lpstr>
      <vt:lpstr>Not All Debt Is Created Equal </vt:lpstr>
      <vt:lpstr>Two Measures of the Debt</vt:lpstr>
      <vt:lpstr>Trends in US Debt Over Time</vt:lpstr>
      <vt:lpstr>Who Holds Debt to Foreigners</vt:lpstr>
      <vt:lpstr>PowerPoint Presentation</vt:lpstr>
      <vt:lpstr> CBO:  Budget Analysts in Chief</vt:lpstr>
      <vt:lpstr>The All-Important Relative Debt</vt:lpstr>
      <vt:lpstr>Two Measures of the Debt</vt:lpstr>
      <vt:lpstr>Two Measures of Relative Debt</vt:lpstr>
      <vt:lpstr>Relative Debt and Deficit</vt:lpstr>
      <vt:lpstr> Summary: Who Holds US Public Debt?</vt:lpstr>
      <vt:lpstr>Key Points About US Relative Debt</vt:lpstr>
      <vt:lpstr>The Post-WWII Fall in Relative Debt</vt:lpstr>
      <vt:lpstr> Debt Dynamics</vt:lpstr>
      <vt:lpstr>Two Measures of the Deficit</vt:lpstr>
      <vt:lpstr>Rising Debt Levels Due to a Future of Deficits</vt:lpstr>
      <vt:lpstr> Deficits and Recessions</vt:lpstr>
      <vt:lpstr>How to Think About the Debt</vt:lpstr>
      <vt:lpstr>Perspectives on Increased Debt</vt:lpstr>
      <vt:lpstr>Not All Borrowing Is Bad!</vt:lpstr>
      <vt:lpstr>Spending to Grow Much Faster Than Revenue</vt:lpstr>
      <vt:lpstr>Interest Will Grow as a Share of the Deficit</vt:lpstr>
      <vt:lpstr>Is The Debt a Problem Today? (Pre-COVID 19)</vt:lpstr>
      <vt:lpstr> Interest Rates Are Historically Low</vt:lpstr>
      <vt:lpstr>So, Why Worry About it?</vt:lpstr>
      <vt:lpstr>So, Why Worry About It?</vt:lpstr>
      <vt:lpstr>Growth in Relative Debt</vt:lpstr>
      <vt:lpstr>Economists’ Views on the Debt Evolve</vt:lpstr>
      <vt:lpstr>Traditional View: A Non-Issue</vt:lpstr>
      <vt:lpstr>Reagan’s Experiment in Supply-Side Economics</vt:lpstr>
      <vt:lpstr>Traditional View: Four True Costs</vt:lpstr>
      <vt:lpstr>Traditional View: Cost 1</vt:lpstr>
      <vt:lpstr>The International Appetite for US Treasuries</vt:lpstr>
      <vt:lpstr>2005:  The International Dimension to Debt</vt:lpstr>
      <vt:lpstr>General Agreement Among Economists</vt:lpstr>
      <vt:lpstr>Trade and Investment Flows Balance Out</vt:lpstr>
      <vt:lpstr>Costs 1–2: The Dog That Didn’t Bark</vt:lpstr>
      <vt:lpstr>Traditional View: Cost 3</vt:lpstr>
      <vt:lpstr>Cost 3: No Primary Surplus Since 2007!</vt:lpstr>
      <vt:lpstr>Cost 4: Anybody See Any Inflation?</vt:lpstr>
      <vt:lpstr>Maybe Debt Isn’t a Problem After All: MMT</vt:lpstr>
      <vt:lpstr>MMT’s Free Lunch</vt:lpstr>
      <vt:lpstr>A More Reasonable, But Still Optimistic View</vt:lpstr>
      <vt:lpstr>AEA Presidential Address, January 2019 </vt:lpstr>
      <vt:lpstr>What the Traditional View Got Wrong</vt:lpstr>
      <vt:lpstr>An Almost Free Lunch</vt:lpstr>
      <vt:lpstr> Evidence?</vt:lpstr>
      <vt:lpstr>But Interest on the Debt Is Taxable</vt:lpstr>
      <vt:lpstr>The Key: Stabilization of Relative Debt</vt:lpstr>
      <vt:lpstr>A New and Possibly Catastrophic Cost</vt:lpstr>
      <vt:lpstr>Why Do Foreign Investors Buy US Treasuries?</vt:lpstr>
      <vt:lpstr>Fiscal Crisis, or a Run on the Dollar</vt:lpstr>
      <vt:lpstr>What Is a Fiscal Crisis?</vt:lpstr>
      <vt:lpstr>Bottom Line:  We Need to Worry about  the Debt</vt:lpstr>
      <vt:lpstr>History: A Cautionary Tale of Interest Rates?</vt:lpstr>
      <vt:lpstr>Interest Payments and Interest Rates</vt:lpstr>
      <vt:lpstr>Rising Interest Expenses?</vt:lpstr>
      <vt:lpstr>Very Large Deficit!</vt:lpstr>
      <vt:lpstr>How Do We Pay for This?</vt:lpstr>
      <vt:lpstr>Why Has the Federal Debt Risen So Much?</vt:lpstr>
      <vt:lpstr>Why Has the Federal Debt Risen So Much?</vt:lpstr>
      <vt:lpstr>Why Has the Federal Debt Risen So Much?</vt:lpstr>
      <vt:lpstr>Growth in Outlays Exceeds Revenue</vt:lpstr>
      <vt:lpstr>Bottom-Line Takeaways</vt:lpstr>
      <vt:lpstr>OK: Relative Debt Cannot Grow Forever, But</vt:lpstr>
      <vt:lpstr>CBO on the Possibility of a Fiscal Crisis</vt:lpstr>
      <vt:lpstr>Other Countries Have Higher Debt Levels</vt:lpstr>
      <vt:lpstr>Takeways (Continued)</vt:lpstr>
      <vt:lpstr>Bottom Line</vt:lpstr>
      <vt:lpstr>Are There Reasons to Wait?</vt:lpstr>
      <vt:lpstr>What Are the Primary Drivers Going Forward?</vt:lpstr>
      <vt:lpstr>PowerPoint Presentation</vt:lpstr>
      <vt:lpstr> There Are Other (Bad/Costly) Solutions</vt:lpstr>
      <vt:lpstr> Summary: The Debt</vt:lpstr>
      <vt:lpstr> Summary: Address the Debt?</vt:lpstr>
      <vt:lpstr>Bottom-Line Takeaways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287</cp:revision>
  <dcterms:created xsi:type="dcterms:W3CDTF">2017-05-03T22:30:38Z</dcterms:created>
  <dcterms:modified xsi:type="dcterms:W3CDTF">2022-09-14T16:17:20Z</dcterms:modified>
</cp:coreProperties>
</file>