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9"/>
  </p:notesMasterIdLst>
  <p:sldIdLst>
    <p:sldId id="1026" r:id="rId2"/>
    <p:sldId id="4001" r:id="rId3"/>
    <p:sldId id="4084" r:id="rId4"/>
    <p:sldId id="4100" r:id="rId5"/>
    <p:sldId id="1152" r:id="rId6"/>
    <p:sldId id="4182" r:id="rId7"/>
    <p:sldId id="4179" r:id="rId8"/>
    <p:sldId id="4183" r:id="rId9"/>
    <p:sldId id="4184" r:id="rId10"/>
    <p:sldId id="4185" r:id="rId11"/>
    <p:sldId id="4186" r:id="rId12"/>
    <p:sldId id="4187" r:id="rId13"/>
    <p:sldId id="4188" r:id="rId14"/>
    <p:sldId id="4189" r:id="rId15"/>
    <p:sldId id="4190" r:id="rId16"/>
    <p:sldId id="4191" r:id="rId17"/>
    <p:sldId id="4192" r:id="rId18"/>
    <p:sldId id="4193" r:id="rId19"/>
    <p:sldId id="4194" r:id="rId20"/>
    <p:sldId id="4195" r:id="rId21"/>
    <p:sldId id="4196" r:id="rId22"/>
    <p:sldId id="4197" r:id="rId23"/>
    <p:sldId id="4198" r:id="rId24"/>
    <p:sldId id="4199" r:id="rId25"/>
    <p:sldId id="4200" r:id="rId26"/>
    <p:sldId id="4201" r:id="rId27"/>
    <p:sldId id="4202" r:id="rId28"/>
    <p:sldId id="4203" r:id="rId29"/>
    <p:sldId id="4204" r:id="rId30"/>
    <p:sldId id="4205" r:id="rId31"/>
    <p:sldId id="4206" r:id="rId32"/>
    <p:sldId id="4207" r:id="rId33"/>
    <p:sldId id="4208" r:id="rId34"/>
    <p:sldId id="4209" r:id="rId35"/>
    <p:sldId id="4210" r:id="rId36"/>
    <p:sldId id="4211" r:id="rId37"/>
    <p:sldId id="4212" r:id="rId38"/>
    <p:sldId id="4213" r:id="rId39"/>
    <p:sldId id="4214" r:id="rId40"/>
    <p:sldId id="4215" r:id="rId41"/>
    <p:sldId id="4216" r:id="rId42"/>
    <p:sldId id="4217" r:id="rId43"/>
    <p:sldId id="4218" r:id="rId44"/>
    <p:sldId id="4220" r:id="rId45"/>
    <p:sldId id="4221" r:id="rId46"/>
    <p:sldId id="4099" r:id="rId47"/>
    <p:sldId id="416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1429"/>
  </p:normalViewPr>
  <p:slideViewPr>
    <p:cSldViewPr snapToGrid="0" snapToObjects="1">
      <p:cViewPr varScale="1">
        <p:scale>
          <a:sx n="109" d="100"/>
          <a:sy n="109" d="100"/>
        </p:scale>
        <p:origin x="216" y="352"/>
      </p:cViewPr>
      <p:guideLst>
        <p:guide orient="horz" pos="2160"/>
        <p:guide pos="3840"/>
      </p:guideLst>
    </p:cSldViewPr>
  </p:slideViewPr>
  <p:notesTextViewPr>
    <p:cViewPr>
      <p:scale>
        <a:sx n="1" d="1"/>
        <a:sy n="1" d="1"/>
      </p:scale>
      <p:origin x="0" y="0"/>
    </p:cViewPr>
  </p:notesTextViewPr>
  <p:sorterViewPr>
    <p:cViewPr>
      <p:scale>
        <a:sx n="167" d="100"/>
        <a:sy n="167"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a:t>Total Public Debt: $30.4 tr, 4/30</a:t>
            </a:r>
          </a:p>
        </c:rich>
      </c:tx>
      <c:layout>
        <c:manualLayout>
          <c:xMode val="edge"/>
          <c:yMode val="edge"/>
          <c:x val="0.2261804461942257"/>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Sheet1!$A$2</c:f>
              <c:strCache>
                <c:ptCount val="1"/>
                <c:pt idx="0">
                  <c:v>Total Public Debt</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66C-465D-AC3B-ABA84273030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66C-465D-AC3B-ABA84273030E}"/>
              </c:ext>
            </c:extLst>
          </c:dPt>
          <c:dLbls>
            <c:dLbl>
              <c:idx val="0"/>
              <c:tx>
                <c:rich>
                  <a:bodyPr/>
                  <a:lstStyle/>
                  <a:p>
                    <a:fld id="{75C0FCD2-0F14-B447-8999-B8705EA074E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66C-465D-AC3B-ABA84273030E}"/>
                </c:ext>
              </c:extLst>
            </c:dLbl>
            <c:dLbl>
              <c:idx val="1"/>
              <c:tx>
                <c:rich>
                  <a:bodyPr/>
                  <a:lstStyle/>
                  <a:p>
                    <a:fld id="{14E4AB70-31D9-624F-B892-016F1AD3DCD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66C-465D-AC3B-ABA84273030E}"/>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Sheet1!$B$1:$C$1</c:f>
              <c:strCache>
                <c:ptCount val="2"/>
                <c:pt idx="0">
                  <c:v>Publicly Held</c:v>
                </c:pt>
                <c:pt idx="1">
                  <c:v>Intra-gov't</c:v>
                </c:pt>
              </c:strCache>
            </c:strRef>
          </c:cat>
          <c:val>
            <c:numRef>
              <c:f>Sheet1!$B$2:$C$2</c:f>
              <c:numCache>
                <c:formatCode>General</c:formatCode>
                <c:ptCount val="2"/>
                <c:pt idx="0">
                  <c:v>23847</c:v>
                </c:pt>
                <c:pt idx="1">
                  <c:v>6527</c:v>
                </c:pt>
              </c:numCache>
            </c:numRef>
          </c:val>
          <c:extLst>
            <c:ext xmlns:c15="http://schemas.microsoft.com/office/drawing/2012/chart" uri="{02D57815-91ED-43cb-92C2-25804820EDAC}">
              <c15:datalabelsRange>
                <c15:f>Sheet1!$F$7:$G$7</c15:f>
                <c15:dlblRangeCache>
                  <c:ptCount val="2"/>
                  <c:pt idx="0">
                    <c:v>79%</c:v>
                  </c:pt>
                  <c:pt idx="1">
                    <c:v>21%</c:v>
                  </c:pt>
                </c15:dlblRangeCache>
              </c15:datalabelsRange>
            </c:ext>
            <c:ext xmlns:c16="http://schemas.microsoft.com/office/drawing/2014/chart" uri="{C3380CC4-5D6E-409C-BE32-E72D297353CC}">
              <c16:uniqueId val="{00000004-A66C-465D-AC3B-ABA84273030E}"/>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a:t>Publicly Held Debt:</a:t>
            </a:r>
            <a:r>
              <a:rPr lang="en-US" sz="2400" baseline="0"/>
              <a:t>  $23.8 tr, 4/30</a:t>
            </a:r>
            <a:endParaRPr lang="en-US" sz="2400"/>
          </a:p>
        </c:rich>
      </c:tx>
      <c:layout>
        <c:manualLayout>
          <c:xMode val="edge"/>
          <c:yMode val="edge"/>
          <c:x val="0.20060496067755601"/>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Sheet1!$A$4</c:f>
              <c:strCache>
                <c:ptCount val="1"/>
                <c:pt idx="0">
                  <c:v>Publicly Held Debt</c:v>
                </c:pt>
              </c:strCache>
            </c:strRef>
          </c:tx>
          <c:spPr>
            <a:ln>
              <a:solidFill>
                <a:srgbClr val="FF99CC"/>
              </a:solidFill>
            </a:ln>
          </c:spPr>
          <c:dPt>
            <c:idx val="0"/>
            <c:bubble3D val="0"/>
            <c:spPr>
              <a:solidFill>
                <a:srgbClr val="00B0F0"/>
              </a:solidFill>
              <a:ln w="25400">
                <a:solidFill>
                  <a:srgbClr val="00B0F0"/>
                </a:solidFill>
              </a:ln>
              <a:effectLst/>
              <a:sp3d contourW="25400">
                <a:contourClr>
                  <a:srgbClr val="00B0F0"/>
                </a:contourClr>
              </a:sp3d>
            </c:spPr>
            <c:extLst>
              <c:ext xmlns:c16="http://schemas.microsoft.com/office/drawing/2014/chart" uri="{C3380CC4-5D6E-409C-BE32-E72D297353CC}">
                <c16:uniqueId val="{00000001-EB7A-41D2-9E5C-4176B68C8A68}"/>
              </c:ext>
            </c:extLst>
          </c:dPt>
          <c:dPt>
            <c:idx val="1"/>
            <c:bubble3D val="0"/>
            <c:spPr>
              <a:solidFill>
                <a:srgbClr val="FF99CC"/>
              </a:solidFill>
              <a:ln w="25400">
                <a:solidFill>
                  <a:srgbClr val="FF99CC"/>
                </a:solidFill>
              </a:ln>
              <a:effectLst/>
              <a:sp3d contourW="25400">
                <a:contourClr>
                  <a:srgbClr val="FF99CC"/>
                </a:contourClr>
              </a:sp3d>
            </c:spPr>
            <c:extLst>
              <c:ext xmlns:c16="http://schemas.microsoft.com/office/drawing/2014/chart" uri="{C3380CC4-5D6E-409C-BE32-E72D297353CC}">
                <c16:uniqueId val="{00000003-EB7A-41D2-9E5C-4176B68C8A68}"/>
              </c:ext>
            </c:extLst>
          </c:dPt>
          <c:dPt>
            <c:idx val="2"/>
            <c:bubble3D val="0"/>
            <c:spPr>
              <a:solidFill>
                <a:srgbClr val="BD92DE"/>
              </a:solidFill>
              <a:ln w="25400">
                <a:solidFill>
                  <a:srgbClr val="FF99CC"/>
                </a:solidFill>
              </a:ln>
              <a:effectLst/>
              <a:sp3d contourW="25400">
                <a:contourClr>
                  <a:srgbClr val="FF99CC"/>
                </a:contourClr>
              </a:sp3d>
            </c:spPr>
            <c:extLst>
              <c:ext xmlns:c16="http://schemas.microsoft.com/office/drawing/2014/chart" uri="{C3380CC4-5D6E-409C-BE32-E72D297353CC}">
                <c16:uniqueId val="{00000005-EB7A-41D2-9E5C-4176B68C8A68}"/>
              </c:ext>
            </c:extLst>
          </c:dPt>
          <c:dLbls>
            <c:dLbl>
              <c:idx val="0"/>
              <c:tx>
                <c:rich>
                  <a:bodyPr/>
                  <a:lstStyle/>
                  <a:p>
                    <a:fld id="{9651ACAB-369C-A142-828C-6ABE7BD758C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B7A-41D2-9E5C-4176B68C8A68}"/>
                </c:ext>
              </c:extLst>
            </c:dLbl>
            <c:dLbl>
              <c:idx val="1"/>
              <c:tx>
                <c:rich>
                  <a:bodyPr/>
                  <a:lstStyle/>
                  <a:p>
                    <a:fld id="{6BBFA053-0C5F-B749-A5E3-9AB890E19A2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B7A-41D2-9E5C-4176B68C8A68}"/>
                </c:ext>
              </c:extLst>
            </c:dLbl>
            <c:dLbl>
              <c:idx val="2"/>
              <c:tx>
                <c:rich>
                  <a:bodyPr/>
                  <a:lstStyle/>
                  <a:p>
                    <a:fld id="{84C4A1F9-97AE-A246-8422-FCFC8696D04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B7A-41D2-9E5C-4176B68C8A68}"/>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Sheet1!$B$3:$D$3</c:f>
              <c:strCache>
                <c:ptCount val="3"/>
                <c:pt idx="0">
                  <c:v>Domestically Held</c:v>
                </c:pt>
                <c:pt idx="1">
                  <c:v>Foreign</c:v>
                </c:pt>
                <c:pt idx="2">
                  <c:v>Federal Reserve </c:v>
                </c:pt>
              </c:strCache>
            </c:strRef>
          </c:cat>
          <c:val>
            <c:numRef>
              <c:f>Sheet1!$B$4:$D$4</c:f>
              <c:numCache>
                <c:formatCode>General</c:formatCode>
                <c:ptCount val="3"/>
                <c:pt idx="0">
                  <c:v>10628</c:v>
                </c:pt>
                <c:pt idx="1">
                  <c:v>7455</c:v>
                </c:pt>
                <c:pt idx="2">
                  <c:v>5764</c:v>
                </c:pt>
              </c:numCache>
            </c:numRef>
          </c:val>
          <c:extLst>
            <c:ext xmlns:c15="http://schemas.microsoft.com/office/drawing/2012/chart" uri="{02D57815-91ED-43cb-92C2-25804820EDAC}">
              <c15:datalabelsRange>
                <c15:f>Sheet1!$G$10:$I$10</c15:f>
                <c15:dlblRangeCache>
                  <c:ptCount val="3"/>
                  <c:pt idx="0">
                    <c:v>45%</c:v>
                  </c:pt>
                  <c:pt idx="1">
                    <c:v>31%</c:v>
                  </c:pt>
                  <c:pt idx="2">
                    <c:v>24%</c:v>
                  </c:pt>
                </c15:dlblRangeCache>
              </c15:datalabelsRange>
            </c:ext>
            <c:ext xmlns:c16="http://schemas.microsoft.com/office/drawing/2014/chart" uri="{C3380CC4-5D6E-409C-BE32-E72D297353CC}">
              <c16:uniqueId val="{00000006-EB7A-41D2-9E5C-4176B68C8A6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all" spc="100" normalizeH="0" baseline="0">
                <a:solidFill>
                  <a:schemeClr val="lt1"/>
                </a:solidFill>
                <a:latin typeface="+mn-lt"/>
                <a:ea typeface="+mn-ea"/>
                <a:cs typeface="+mn-cs"/>
              </a:defRPr>
            </a:pPr>
            <a:r>
              <a:rPr lang="en-US" sz="2800"/>
              <a:t>Net Interest as a Percent of GDP</a:t>
            </a:r>
          </a:p>
        </c:rich>
      </c:tx>
      <c:overlay val="0"/>
      <c:spPr>
        <a:noFill/>
        <a:ln>
          <a:noFill/>
        </a:ln>
        <a:effectLst/>
      </c:spPr>
      <c:txPr>
        <a:bodyPr rot="0" spcFirstLastPara="1" vertOverflow="ellipsis" vert="horz" wrap="square" anchor="ctr" anchorCtr="1"/>
        <a:lstStyle/>
        <a:p>
          <a:pPr>
            <a:defRPr sz="28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1"/>
          <c:order val="0"/>
          <c:tx>
            <c:strRef>
              <c:f>'Net Interest DATA'!$S$1</c:f>
              <c:strCache>
                <c:ptCount val="1"/>
                <c:pt idx="0">
                  <c:v>% of GDP</c:v>
                </c:pt>
              </c:strCache>
            </c:strRef>
          </c:tx>
          <c:spPr>
            <a:ln w="34925" cap="rnd">
              <a:solidFill>
                <a:schemeClr val="lt1"/>
              </a:solidFill>
              <a:round/>
            </a:ln>
            <a:effectLst>
              <a:outerShdw dist="25400" dir="2700000" algn="tl" rotWithShape="0">
                <a:schemeClr val="accent2"/>
              </a:outerShdw>
            </a:effectLst>
          </c:spPr>
          <c:marker>
            <c:symbol val="none"/>
          </c:marker>
          <c:cat>
            <c:numRef>
              <c:f>'Net Interest DATA'!$R$2:$R$74</c:f>
              <c:numCache>
                <c:formatCode>General</c:formatCode>
                <c:ptCount val="7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2041</c:v>
                </c:pt>
                <c:pt idx="62">
                  <c:v>2042</c:v>
                </c:pt>
                <c:pt idx="63">
                  <c:v>2043</c:v>
                </c:pt>
                <c:pt idx="64">
                  <c:v>2044</c:v>
                </c:pt>
                <c:pt idx="65">
                  <c:v>2045</c:v>
                </c:pt>
                <c:pt idx="66">
                  <c:v>2046</c:v>
                </c:pt>
                <c:pt idx="67">
                  <c:v>2047</c:v>
                </c:pt>
                <c:pt idx="68">
                  <c:v>2048</c:v>
                </c:pt>
                <c:pt idx="69">
                  <c:v>2049</c:v>
                </c:pt>
                <c:pt idx="70">
                  <c:v>2050</c:v>
                </c:pt>
                <c:pt idx="71">
                  <c:v>2051</c:v>
                </c:pt>
                <c:pt idx="72">
                  <c:v>2052</c:v>
                </c:pt>
              </c:numCache>
            </c:numRef>
          </c:cat>
          <c:val>
            <c:numRef>
              <c:f>'Net Interest DATA'!$S$2:$S$74</c:f>
              <c:numCache>
                <c:formatCode>#,##0.0</c:formatCode>
                <c:ptCount val="73"/>
                <c:pt idx="0">
                  <c:v>1.8819999999999999</c:v>
                </c:pt>
                <c:pt idx="1">
                  <c:v>2.1949999999999998</c:v>
                </c:pt>
                <c:pt idx="2">
                  <c:v>2.5659999999999998</c:v>
                </c:pt>
                <c:pt idx="3">
                  <c:v>2.54</c:v>
                </c:pt>
                <c:pt idx="4">
                  <c:v>2.8130000000000002</c:v>
                </c:pt>
                <c:pt idx="5">
                  <c:v>3.036</c:v>
                </c:pt>
                <c:pt idx="6">
                  <c:v>3.0049999999999999</c:v>
                </c:pt>
                <c:pt idx="7">
                  <c:v>2.907</c:v>
                </c:pt>
                <c:pt idx="8">
                  <c:v>2.9540000000000002</c:v>
                </c:pt>
                <c:pt idx="9">
                  <c:v>3.0419999999999998</c:v>
                </c:pt>
                <c:pt idx="10">
                  <c:v>3.125</c:v>
                </c:pt>
                <c:pt idx="11">
                  <c:v>3.1909999999999998</c:v>
                </c:pt>
                <c:pt idx="12">
                  <c:v>3.1070000000000002</c:v>
                </c:pt>
                <c:pt idx="13">
                  <c:v>2.9329999999999998</c:v>
                </c:pt>
                <c:pt idx="14">
                  <c:v>2.8279999999999998</c:v>
                </c:pt>
                <c:pt idx="15">
                  <c:v>3.07</c:v>
                </c:pt>
                <c:pt idx="16">
                  <c:v>3.032</c:v>
                </c:pt>
                <c:pt idx="17">
                  <c:v>2.887</c:v>
                </c:pt>
                <c:pt idx="18">
                  <c:v>2.7</c:v>
                </c:pt>
                <c:pt idx="19">
                  <c:v>2.4239999999999999</c:v>
                </c:pt>
                <c:pt idx="20">
                  <c:v>2.2040000000000002</c:v>
                </c:pt>
                <c:pt idx="21">
                  <c:v>1.9590000000000001</c:v>
                </c:pt>
                <c:pt idx="22">
                  <c:v>1.579</c:v>
                </c:pt>
                <c:pt idx="23">
                  <c:v>1.357</c:v>
                </c:pt>
                <c:pt idx="24">
                  <c:v>1.3320000000000001</c:v>
                </c:pt>
                <c:pt idx="25">
                  <c:v>1.4330000000000001</c:v>
                </c:pt>
                <c:pt idx="26">
                  <c:v>1.6619999999999999</c:v>
                </c:pt>
                <c:pt idx="27">
                  <c:v>1.657</c:v>
                </c:pt>
                <c:pt idx="28">
                  <c:v>1.708</c:v>
                </c:pt>
                <c:pt idx="29">
                  <c:v>1.292</c:v>
                </c:pt>
                <c:pt idx="30">
                  <c:v>1.3180000000000001</c:v>
                </c:pt>
                <c:pt idx="31">
                  <c:v>1.4870000000000001</c:v>
                </c:pt>
                <c:pt idx="32">
                  <c:v>1.3680000000000001</c:v>
                </c:pt>
                <c:pt idx="33">
                  <c:v>1.325</c:v>
                </c:pt>
                <c:pt idx="34">
                  <c:v>1.3180000000000001</c:v>
                </c:pt>
                <c:pt idx="35">
                  <c:v>1.234</c:v>
                </c:pt>
                <c:pt idx="36">
                  <c:v>1.2949999999999999</c:v>
                </c:pt>
                <c:pt idx="37">
                  <c:v>1.3640000000000001</c:v>
                </c:pt>
                <c:pt idx="38">
                  <c:v>1.601</c:v>
                </c:pt>
                <c:pt idx="39">
                  <c:v>1.774</c:v>
                </c:pt>
                <c:pt idx="40">
                  <c:v>1.649</c:v>
                </c:pt>
                <c:pt idx="41">
                  <c:v>1.575</c:v>
                </c:pt>
                <c:pt idx="42" formatCode="0.0">
                  <c:v>1.6160000000000001</c:v>
                </c:pt>
                <c:pt idx="43" formatCode="0.0">
                  <c:v>1.6850000000000001</c:v>
                </c:pt>
                <c:pt idx="44" formatCode="0.0">
                  <c:v>1.9239999999999999</c:v>
                </c:pt>
                <c:pt idx="45" formatCode="0.0">
                  <c:v>2.137</c:v>
                </c:pt>
                <c:pt idx="46" formatCode="0.0">
                  <c:v>2.327</c:v>
                </c:pt>
                <c:pt idx="47" formatCode="0.0">
                  <c:v>2.4940000000000002</c:v>
                </c:pt>
                <c:pt idx="48" formatCode="0.0">
                  <c:v>2.6749999999999998</c:v>
                </c:pt>
                <c:pt idx="49" formatCode="0.0">
                  <c:v>2.8260000000000001</c:v>
                </c:pt>
                <c:pt idx="50" formatCode="0.0">
                  <c:v>2.9630000000000001</c:v>
                </c:pt>
                <c:pt idx="51" formatCode="0.0">
                  <c:v>3.1110000000000002</c:v>
                </c:pt>
                <c:pt idx="52" formatCode="0.0">
                  <c:v>3.254</c:v>
                </c:pt>
                <c:pt idx="53" formatCode="0.0">
                  <c:v>3.3860000000000001</c:v>
                </c:pt>
                <c:pt idx="54" formatCode="0.0">
                  <c:v>3.4980000000000002</c:v>
                </c:pt>
                <c:pt idx="55" formatCode="0.0">
                  <c:v>3.61</c:v>
                </c:pt>
                <c:pt idx="56" formatCode="0.0">
                  <c:v>3.7309999999999999</c:v>
                </c:pt>
                <c:pt idx="57" formatCode="0.0">
                  <c:v>3.8679999999999999</c:v>
                </c:pt>
                <c:pt idx="58" formatCode="0.0">
                  <c:v>4.0129999999999999</c:v>
                </c:pt>
                <c:pt idx="59" formatCode="0.0">
                  <c:v>4.1680000000000001</c:v>
                </c:pt>
                <c:pt idx="60" formatCode="0.0">
                  <c:v>4.343</c:v>
                </c:pt>
                <c:pt idx="61" formatCode="0.0">
                  <c:v>4.5419999999999998</c:v>
                </c:pt>
                <c:pt idx="62" formatCode="0.0">
                  <c:v>4.7679999999999998</c:v>
                </c:pt>
                <c:pt idx="63" formatCode="0.0">
                  <c:v>5.0039999999999996</c:v>
                </c:pt>
                <c:pt idx="64" formatCode="0.0">
                  <c:v>5.2460000000000004</c:v>
                </c:pt>
                <c:pt idx="65" formatCode="0.0">
                  <c:v>5.4960000000000004</c:v>
                </c:pt>
                <c:pt idx="66" formatCode="0.0">
                  <c:v>5.7489999999999997</c:v>
                </c:pt>
                <c:pt idx="67" formatCode="0.0">
                  <c:v>6.0010000000000003</c:v>
                </c:pt>
                <c:pt idx="68" formatCode="0.0">
                  <c:v>6.2439999999999998</c:v>
                </c:pt>
                <c:pt idx="69" formatCode="0.0">
                  <c:v>6.484</c:v>
                </c:pt>
                <c:pt idx="70" formatCode="0.0">
                  <c:v>6.7290000000000001</c:v>
                </c:pt>
                <c:pt idx="71" formatCode="0.0">
                  <c:v>6.98</c:v>
                </c:pt>
                <c:pt idx="72" formatCode="0.0">
                  <c:v>7.2320000000000002</c:v>
                </c:pt>
              </c:numCache>
            </c:numRef>
          </c:val>
          <c:smooth val="0"/>
          <c:extLst>
            <c:ext xmlns:c16="http://schemas.microsoft.com/office/drawing/2014/chart" uri="{C3380CC4-5D6E-409C-BE32-E72D297353CC}">
              <c16:uniqueId val="{00000000-7EF6-4DE8-9D66-F2FF983E9B80}"/>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591977359"/>
        <c:axId val="1591976527"/>
      </c:lineChart>
      <c:catAx>
        <c:axId val="1591977359"/>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2000" b="0" i="0" u="none" strike="noStrike" kern="1200" spc="100" baseline="0">
                <a:solidFill>
                  <a:schemeClr val="lt1"/>
                </a:solidFill>
                <a:latin typeface="+mn-lt"/>
                <a:ea typeface="+mn-ea"/>
                <a:cs typeface="+mn-cs"/>
              </a:defRPr>
            </a:pPr>
            <a:endParaRPr lang="en-US"/>
          </a:p>
        </c:txPr>
        <c:crossAx val="1591976527"/>
        <c:crosses val="autoZero"/>
        <c:auto val="1"/>
        <c:lblAlgn val="ctr"/>
        <c:lblOffset val="100"/>
        <c:noMultiLvlLbl val="0"/>
      </c:catAx>
      <c:valAx>
        <c:axId val="1591976527"/>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1591977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7/8/22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 Romer:  3 packages war production of 1943.  </a:t>
            </a:r>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1737215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fall of the Euro Brexit etc.</a:t>
            </a:r>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2155587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&amp; 2 are part of my traditional costs. 3-5 are new and related</a:t>
            </a: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210512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4099530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a:t>
            </a:r>
            <a:r>
              <a:rPr lang="en-US" dirty="0" err="1"/>
              <a:t>yr</a:t>
            </a:r>
            <a:r>
              <a:rPr lang="en-US" dirty="0"/>
              <a:t> Treasury rate rising slowly from 2.4 to 3.7 and  then stabilizing</a:t>
            </a: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1723926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3787758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 Stein’s father and Chair Council under Nixon</a:t>
            </a:r>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317122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Yestere</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310977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3/17 </a:t>
            </a:r>
            <a:r>
              <a:rPr lang="en-US" dirty="0" err="1"/>
              <a:t>phd</a:t>
            </a:r>
            <a:r>
              <a:rPr lang="en-US" dirty="0"/>
              <a:t> 23.8 </a:t>
            </a:r>
            <a:r>
              <a:rPr lang="en-US"/>
              <a:t>and total 30.3 Last </a:t>
            </a:r>
            <a:r>
              <a:rPr lang="en-US" dirty="0"/>
              <a:t>the total public debt exceeded $30 trillion. Federal reserve increased holding by over $1t last fiscal year, 40% of the deficit was financed by the Fed.  </a:t>
            </a:r>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251837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Domestic debt held by the Fed is now 37%</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370982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 Graham an alternate scoring</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1440620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 on the debt is about 2 % .  If the primary budget had been in surplus the debt still would have grown by  2% Because there was still a very large </a:t>
            </a:r>
            <a:r>
              <a:rPr lang="en-US" dirty="0" err="1"/>
              <a:t>primarty</a:t>
            </a:r>
            <a:r>
              <a:rPr lang="en-US" dirty="0"/>
              <a:t> </a:t>
            </a:r>
            <a:r>
              <a:rPr lang="en-US" dirty="0" err="1"/>
              <a:t>deficit.he</a:t>
            </a:r>
            <a:r>
              <a:rPr lang="en-US" dirty="0"/>
              <a:t> debt actually grew by 6,5%</a:t>
            </a:r>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150101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solidFill>
                  <a:schemeClr val="accent5">
                    <a:lumMod val="50000"/>
                  </a:schemeClr>
                </a:solidFill>
              </a:rPr>
              <a:t>Numerical example:  interest rate a 4%; GDP growth at 3%.  there must be a </a:t>
            </a:r>
            <a:r>
              <a:rPr lang="en-US" b="1" i="1" dirty="0">
                <a:solidFill>
                  <a:schemeClr val="accent5">
                    <a:lumMod val="50000"/>
                  </a:schemeClr>
                </a:solidFill>
              </a:rPr>
              <a:t>primary surplus</a:t>
            </a:r>
            <a:r>
              <a:rPr lang="en-US" b="1" dirty="0">
                <a:solidFill>
                  <a:schemeClr val="accent5">
                    <a:lumMod val="50000"/>
                  </a:schemeClr>
                </a:solidFill>
              </a:rPr>
              <a:t> </a:t>
            </a:r>
            <a:r>
              <a:rPr lang="en-US" dirty="0">
                <a:solidFill>
                  <a:schemeClr val="accent5">
                    <a:lumMod val="50000"/>
                  </a:schemeClr>
                </a:solidFill>
              </a:rPr>
              <a:t> to offset the interest rate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2634380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Olivier Blanchard</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417477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Except for recessions.  Blanchard does not explain why interest rates have been so low!</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1678069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https://cms.qz.com/wp-content/uploads/2017/10/wine-growing-regions-europe-usa.png?w=940&amp;strip=all&amp;quality=75"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Summer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Emory University</a:t>
            </a:r>
          </a:p>
          <a:p>
            <a:pPr>
              <a:lnSpc>
                <a:spcPct val="100000"/>
              </a:lnSpc>
              <a:spcBef>
                <a:spcPts val="0"/>
              </a:spcBef>
            </a:pPr>
            <a:r>
              <a:rPr lang="en-US" sz="3100" dirty="0">
                <a:solidFill>
                  <a:schemeClr val="tx2"/>
                </a:solidFill>
              </a:rPr>
              <a:t>June-July,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8B7B-FA17-1B42-AC55-47356A09A9A7}"/>
              </a:ext>
            </a:extLst>
          </p:cNvPr>
          <p:cNvSpPr>
            <a:spLocks noGrp="1"/>
          </p:cNvSpPr>
          <p:nvPr>
            <p:ph type="title"/>
          </p:nvPr>
        </p:nvSpPr>
        <p:spPr>
          <a:xfrm>
            <a:off x="863600" y="0"/>
            <a:ext cx="10515600" cy="1325563"/>
          </a:xfrm>
        </p:spPr>
        <p:txBody>
          <a:bodyPr/>
          <a:lstStyle/>
          <a:p>
            <a:r>
              <a:rPr lang="en-US" dirty="0">
                <a:solidFill>
                  <a:schemeClr val="bg1"/>
                </a:solidFill>
              </a:rPr>
              <a:t>Pas</a:t>
            </a:r>
            <a:r>
              <a:rPr lang="en-US" dirty="0"/>
              <a:t>t and Future of Deficits</a:t>
            </a:r>
          </a:p>
        </p:txBody>
      </p:sp>
      <p:sp>
        <p:nvSpPr>
          <p:cNvPr id="4" name="Slide Number Placeholder 3">
            <a:extLst>
              <a:ext uri="{FF2B5EF4-FFF2-40B4-BE49-F238E27FC236}">
                <a16:creationId xmlns:a16="http://schemas.microsoft.com/office/drawing/2014/main" id="{3A975E4E-5A79-3F41-9EA8-BA7F6B0C1CB9}"/>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6" name="TextBox 5">
            <a:extLst>
              <a:ext uri="{FF2B5EF4-FFF2-40B4-BE49-F238E27FC236}">
                <a16:creationId xmlns:a16="http://schemas.microsoft.com/office/drawing/2014/main" id="{A9C39C95-3B87-C546-8DAC-C7986695A223}"/>
              </a:ext>
            </a:extLst>
          </p:cNvPr>
          <p:cNvSpPr txBox="1"/>
          <p:nvPr/>
        </p:nvSpPr>
        <p:spPr>
          <a:xfrm>
            <a:off x="5195887" y="6407314"/>
            <a:ext cx="6863674" cy="369332"/>
          </a:xfrm>
          <a:prstGeom prst="rect">
            <a:avLst/>
          </a:prstGeom>
          <a:noFill/>
        </p:spPr>
        <p:txBody>
          <a:bodyPr wrap="none" rtlCol="0">
            <a:spAutoFit/>
          </a:bodyPr>
          <a:lstStyle/>
          <a:p>
            <a:r>
              <a:rPr lang="en-US" dirty="0"/>
              <a:t>Source: CBO, “The Budget and Economic Outlook:  2022:2032,”  5/2022</a:t>
            </a:r>
          </a:p>
        </p:txBody>
      </p:sp>
      <p:sp>
        <p:nvSpPr>
          <p:cNvPr id="8" name="TextBox 7">
            <a:extLst>
              <a:ext uri="{FF2B5EF4-FFF2-40B4-BE49-F238E27FC236}">
                <a16:creationId xmlns:a16="http://schemas.microsoft.com/office/drawing/2014/main" id="{AA5F0939-2C98-46B6-89A7-4A4102BC41C7}"/>
              </a:ext>
            </a:extLst>
          </p:cNvPr>
          <p:cNvSpPr txBox="1"/>
          <p:nvPr/>
        </p:nvSpPr>
        <p:spPr>
          <a:xfrm>
            <a:off x="7029450" y="1552188"/>
            <a:ext cx="5162550" cy="3662541"/>
          </a:xfrm>
          <a:prstGeom prst="rect">
            <a:avLst/>
          </a:prstGeom>
          <a:noFill/>
        </p:spPr>
        <p:txBody>
          <a:bodyPr wrap="square" rtlCol="0">
            <a:spAutoFit/>
          </a:bodyPr>
          <a:lstStyle/>
          <a:p>
            <a:r>
              <a:rPr lang="en-US" sz="2800" dirty="0"/>
              <a:t>Useful Deficit Decompositions:</a:t>
            </a:r>
          </a:p>
          <a:p>
            <a:endParaRPr lang="en-US" sz="2800" dirty="0"/>
          </a:p>
          <a:p>
            <a:r>
              <a:rPr lang="en-US" sz="2400" i="1" dirty="0"/>
              <a:t>Total Deficit= (Programmatic Outlays +</a:t>
            </a:r>
            <a:br>
              <a:rPr lang="en-US" sz="2400" i="1" dirty="0"/>
            </a:br>
            <a:r>
              <a:rPr lang="en-US" sz="2400" i="1" dirty="0"/>
              <a:t>Interest Expense)-Revenue</a:t>
            </a:r>
          </a:p>
          <a:p>
            <a:endParaRPr lang="en-US" sz="2400" i="1" dirty="0"/>
          </a:p>
          <a:p>
            <a:r>
              <a:rPr lang="en-US" sz="2400" i="1" dirty="0"/>
              <a:t>=(Programmatic Outlays – Revenue)+Interest Expense</a:t>
            </a:r>
          </a:p>
          <a:p>
            <a:endParaRPr lang="en-US" sz="2800" i="1" dirty="0"/>
          </a:p>
          <a:p>
            <a:r>
              <a:rPr lang="en-US" sz="2800" i="1" dirty="0"/>
              <a:t>=</a:t>
            </a:r>
            <a:r>
              <a:rPr lang="en-US" sz="2800" b="1" i="1" dirty="0">
                <a:solidFill>
                  <a:srgbClr val="7E2987"/>
                </a:solidFill>
              </a:rPr>
              <a:t>Primary Deficit + </a:t>
            </a:r>
            <a:r>
              <a:rPr lang="en-US" sz="2800" b="1" i="1" dirty="0">
                <a:solidFill>
                  <a:srgbClr val="CD78D6"/>
                </a:solidFill>
              </a:rPr>
              <a:t>Net Interest</a:t>
            </a:r>
          </a:p>
        </p:txBody>
      </p:sp>
      <p:pic>
        <p:nvPicPr>
          <p:cNvPr id="5" name="Picture 4">
            <a:extLst>
              <a:ext uri="{FF2B5EF4-FFF2-40B4-BE49-F238E27FC236}">
                <a16:creationId xmlns:a16="http://schemas.microsoft.com/office/drawing/2014/main" id="{E2709E6F-0FB1-CC37-6CFE-CC3F5B470E5D}"/>
              </a:ext>
            </a:extLst>
          </p:cNvPr>
          <p:cNvPicPr>
            <a:picLocks noChangeAspect="1"/>
          </p:cNvPicPr>
          <p:nvPr/>
        </p:nvPicPr>
        <p:blipFill>
          <a:blip r:embed="rId3"/>
          <a:stretch>
            <a:fillRect/>
          </a:stretch>
        </p:blipFill>
        <p:spPr>
          <a:xfrm>
            <a:off x="110480" y="1552188"/>
            <a:ext cx="6867370" cy="3840480"/>
          </a:xfrm>
          <a:prstGeom prst="rect">
            <a:avLst/>
          </a:prstGeom>
        </p:spPr>
      </p:pic>
      <p:sp>
        <p:nvSpPr>
          <p:cNvPr id="7" name="TextBox 6">
            <a:extLst>
              <a:ext uri="{FF2B5EF4-FFF2-40B4-BE49-F238E27FC236}">
                <a16:creationId xmlns:a16="http://schemas.microsoft.com/office/drawing/2014/main" id="{C34900FC-045B-0C33-C409-ADA9EC0E8FF9}"/>
              </a:ext>
            </a:extLst>
          </p:cNvPr>
          <p:cNvSpPr txBox="1"/>
          <p:nvPr/>
        </p:nvSpPr>
        <p:spPr>
          <a:xfrm>
            <a:off x="4481129" y="5413549"/>
            <a:ext cx="6485991" cy="461665"/>
          </a:xfrm>
          <a:prstGeom prst="rect">
            <a:avLst/>
          </a:prstGeom>
          <a:noFill/>
        </p:spPr>
        <p:txBody>
          <a:bodyPr wrap="square" rtlCol="0">
            <a:spAutoFit/>
          </a:bodyPr>
          <a:lstStyle/>
          <a:p>
            <a:r>
              <a:rPr lang="en-US" sz="2400" dirty="0" err="1"/>
              <a:t>E.g</a:t>
            </a:r>
            <a:r>
              <a:rPr lang="en-US" sz="2400" dirty="0"/>
              <a:t>, 2007:  1.1 = (17.4+1.7) - 18.0  = 19.1-18.0 = 1.1</a:t>
            </a:r>
          </a:p>
        </p:txBody>
      </p:sp>
      <p:sp>
        <p:nvSpPr>
          <p:cNvPr id="10" name="TextBox 9">
            <a:extLst>
              <a:ext uri="{FF2B5EF4-FFF2-40B4-BE49-F238E27FC236}">
                <a16:creationId xmlns:a16="http://schemas.microsoft.com/office/drawing/2014/main" id="{3A9491B6-09D4-DF98-D83B-14B2EF3EDC1B}"/>
              </a:ext>
            </a:extLst>
          </p:cNvPr>
          <p:cNvSpPr txBox="1"/>
          <p:nvPr/>
        </p:nvSpPr>
        <p:spPr>
          <a:xfrm>
            <a:off x="5848943" y="5754066"/>
            <a:ext cx="5169293" cy="461665"/>
          </a:xfrm>
          <a:prstGeom prst="rect">
            <a:avLst/>
          </a:prstGeom>
          <a:noFill/>
        </p:spPr>
        <p:txBody>
          <a:bodyPr wrap="square" rtlCol="0">
            <a:spAutoFit/>
          </a:bodyPr>
          <a:lstStyle/>
          <a:p>
            <a:r>
              <a:rPr lang="en-US" sz="2400" dirty="0"/>
              <a:t>1.1 = (17.4-18.0) + 1.7 = -0.6 + 1.7 = 1.1 </a:t>
            </a:r>
          </a:p>
        </p:txBody>
      </p:sp>
    </p:spTree>
    <p:extLst>
      <p:ext uri="{BB962C8B-B14F-4D97-AF65-F5344CB8AC3E}">
        <p14:creationId xmlns:p14="http://schemas.microsoft.com/office/powerpoint/2010/main" val="409076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4E15-10B2-5748-8722-FB2B426711C8}"/>
              </a:ext>
            </a:extLst>
          </p:cNvPr>
          <p:cNvSpPr>
            <a:spLocks noGrp="1"/>
          </p:cNvSpPr>
          <p:nvPr>
            <p:ph type="title"/>
          </p:nvPr>
        </p:nvSpPr>
        <p:spPr>
          <a:xfrm>
            <a:off x="727496" y="0"/>
            <a:ext cx="10515600" cy="1325563"/>
          </a:xfrm>
        </p:spPr>
        <p:txBody>
          <a:bodyPr/>
          <a:lstStyle/>
          <a:p>
            <a:r>
              <a:rPr lang="en-US" dirty="0">
                <a:solidFill>
                  <a:schemeClr val="bg1"/>
                </a:solidFill>
              </a:rPr>
              <a:t>Deb</a:t>
            </a:r>
            <a:r>
              <a:rPr lang="en-US" dirty="0"/>
              <a:t>t vs. Deficit</a:t>
            </a:r>
          </a:p>
        </p:txBody>
      </p:sp>
      <p:sp>
        <p:nvSpPr>
          <p:cNvPr id="4" name="Slide Number Placeholder 3">
            <a:extLst>
              <a:ext uri="{FF2B5EF4-FFF2-40B4-BE49-F238E27FC236}">
                <a16:creationId xmlns:a16="http://schemas.microsoft.com/office/drawing/2014/main" id="{C0CA32E9-3E02-D24B-8F2C-2C1A55E700BD}"/>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7" name="TextBox 6">
            <a:extLst>
              <a:ext uri="{FF2B5EF4-FFF2-40B4-BE49-F238E27FC236}">
                <a16:creationId xmlns:a16="http://schemas.microsoft.com/office/drawing/2014/main" id="{D2C2B21C-E670-4EDA-AB15-4D6E49482267}"/>
              </a:ext>
            </a:extLst>
          </p:cNvPr>
          <p:cNvSpPr txBox="1"/>
          <p:nvPr/>
        </p:nvSpPr>
        <p:spPr>
          <a:xfrm>
            <a:off x="1349298" y="1325563"/>
            <a:ext cx="9222058" cy="523220"/>
          </a:xfrm>
          <a:prstGeom prst="rect">
            <a:avLst/>
          </a:prstGeom>
          <a:noFill/>
        </p:spPr>
        <p:txBody>
          <a:bodyPr wrap="square" rtlCol="0">
            <a:spAutoFit/>
          </a:bodyPr>
          <a:lstStyle/>
          <a:p>
            <a:r>
              <a:rPr lang="en-US" sz="2800" b="1" dirty="0"/>
              <a:t>The Sum of All Past Deficits Less Surpluses Equals the Debt </a:t>
            </a:r>
          </a:p>
        </p:txBody>
      </p:sp>
      <p:pic>
        <p:nvPicPr>
          <p:cNvPr id="6" name="Picture 5">
            <a:extLst>
              <a:ext uri="{FF2B5EF4-FFF2-40B4-BE49-F238E27FC236}">
                <a16:creationId xmlns:a16="http://schemas.microsoft.com/office/drawing/2014/main" id="{1A98F3AD-91F8-41EF-B167-2A70CC4E5D0F}"/>
              </a:ext>
            </a:extLst>
          </p:cNvPr>
          <p:cNvPicPr>
            <a:picLocks noChangeAspect="1"/>
          </p:cNvPicPr>
          <p:nvPr/>
        </p:nvPicPr>
        <p:blipFill>
          <a:blip r:embed="rId3"/>
          <a:stretch>
            <a:fillRect/>
          </a:stretch>
        </p:blipFill>
        <p:spPr>
          <a:xfrm>
            <a:off x="627789" y="1812897"/>
            <a:ext cx="11125200" cy="4286250"/>
          </a:xfrm>
          <a:prstGeom prst="rect">
            <a:avLst/>
          </a:prstGeom>
        </p:spPr>
      </p:pic>
      <p:sp>
        <p:nvSpPr>
          <p:cNvPr id="3" name="TextBox 2">
            <a:extLst>
              <a:ext uri="{FF2B5EF4-FFF2-40B4-BE49-F238E27FC236}">
                <a16:creationId xmlns:a16="http://schemas.microsoft.com/office/drawing/2014/main" id="{B2E55126-D5C7-48BD-88D1-65C1E5A863BB}"/>
              </a:ext>
            </a:extLst>
          </p:cNvPr>
          <p:cNvSpPr txBox="1"/>
          <p:nvPr/>
        </p:nvSpPr>
        <p:spPr>
          <a:xfrm>
            <a:off x="4119073" y="3784457"/>
            <a:ext cx="2247544" cy="830997"/>
          </a:xfrm>
          <a:prstGeom prst="rect">
            <a:avLst/>
          </a:prstGeom>
          <a:noFill/>
        </p:spPr>
        <p:txBody>
          <a:bodyPr wrap="square" rtlCol="0">
            <a:spAutoFit/>
          </a:bodyPr>
          <a:lstStyle/>
          <a:p>
            <a:r>
              <a:rPr lang="en-US" sz="2400" dirty="0"/>
              <a:t>Shaded areas are recessions</a:t>
            </a:r>
          </a:p>
        </p:txBody>
      </p:sp>
      <p:sp>
        <p:nvSpPr>
          <p:cNvPr id="9" name="TextBox 8">
            <a:extLst>
              <a:ext uri="{FF2B5EF4-FFF2-40B4-BE49-F238E27FC236}">
                <a16:creationId xmlns:a16="http://schemas.microsoft.com/office/drawing/2014/main" id="{61DB9FEE-4DD6-47C4-8335-3C1B1B54CDFC}"/>
              </a:ext>
            </a:extLst>
          </p:cNvPr>
          <p:cNvSpPr txBox="1"/>
          <p:nvPr/>
        </p:nvSpPr>
        <p:spPr>
          <a:xfrm>
            <a:off x="1660849" y="1923610"/>
            <a:ext cx="3349690" cy="369332"/>
          </a:xfrm>
          <a:prstGeom prst="rect">
            <a:avLst/>
          </a:prstGeom>
          <a:solidFill>
            <a:schemeClr val="bg1"/>
          </a:solidFill>
        </p:spPr>
        <p:txBody>
          <a:bodyPr wrap="square" rtlCol="0">
            <a:spAutoFit/>
          </a:bodyPr>
          <a:lstStyle/>
          <a:p>
            <a:r>
              <a:rPr lang="en-US" dirty="0">
                <a:solidFill>
                  <a:srgbClr val="0070C0"/>
                </a:solidFill>
              </a:rPr>
              <a:t>Blue Line Debt;  </a:t>
            </a:r>
            <a:r>
              <a:rPr lang="en-US" dirty="0">
                <a:solidFill>
                  <a:srgbClr val="C00000"/>
                </a:solidFill>
              </a:rPr>
              <a:t>Red Line Deficit</a:t>
            </a:r>
            <a:endParaRPr lang="en-US" dirty="0">
              <a:solidFill>
                <a:srgbClr val="0070C0"/>
              </a:solidFill>
            </a:endParaRPr>
          </a:p>
        </p:txBody>
      </p:sp>
    </p:spTree>
    <p:extLst>
      <p:ext uri="{BB962C8B-B14F-4D97-AF65-F5344CB8AC3E}">
        <p14:creationId xmlns:p14="http://schemas.microsoft.com/office/powerpoint/2010/main" val="35840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7A4E-0005-4039-B5A4-498C48C58350}"/>
              </a:ext>
            </a:extLst>
          </p:cNvPr>
          <p:cNvSpPr>
            <a:spLocks noGrp="1"/>
          </p:cNvSpPr>
          <p:nvPr>
            <p:ph type="title"/>
          </p:nvPr>
        </p:nvSpPr>
        <p:spPr>
          <a:xfrm>
            <a:off x="626982" y="12578"/>
            <a:ext cx="10515600" cy="1325563"/>
          </a:xfrm>
        </p:spPr>
        <p:txBody>
          <a:bodyPr/>
          <a:lstStyle/>
          <a:p>
            <a:r>
              <a:rPr lang="en-US" dirty="0">
                <a:solidFill>
                  <a:srgbClr val="FFFFFF"/>
                </a:solidFill>
              </a:rPr>
              <a:t> A B</a:t>
            </a:r>
            <a:r>
              <a:rPr lang="en-US" dirty="0">
                <a:solidFill>
                  <a:schemeClr val="accent5">
                    <a:lumMod val="50000"/>
                  </a:schemeClr>
                </a:solidFill>
              </a:rPr>
              <a:t>reakdown of the Total Federal Debt</a:t>
            </a:r>
            <a:endParaRPr lang="en-US" dirty="0"/>
          </a:p>
        </p:txBody>
      </p:sp>
      <p:sp>
        <p:nvSpPr>
          <p:cNvPr id="4" name="Slide Number Placeholder 3">
            <a:extLst>
              <a:ext uri="{FF2B5EF4-FFF2-40B4-BE49-F238E27FC236}">
                <a16:creationId xmlns:a16="http://schemas.microsoft.com/office/drawing/2014/main" id="{068130F8-9291-44EB-9B9C-55AF5D805CFD}"/>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14" name="TextBox 13">
            <a:extLst>
              <a:ext uri="{FF2B5EF4-FFF2-40B4-BE49-F238E27FC236}">
                <a16:creationId xmlns:a16="http://schemas.microsoft.com/office/drawing/2014/main" id="{A63FE975-1ACD-49A7-A80A-D68A68D4B7B5}"/>
              </a:ext>
            </a:extLst>
          </p:cNvPr>
          <p:cNvSpPr txBox="1"/>
          <p:nvPr/>
        </p:nvSpPr>
        <p:spPr>
          <a:xfrm>
            <a:off x="6564927" y="6410685"/>
            <a:ext cx="5220393" cy="369332"/>
          </a:xfrm>
          <a:prstGeom prst="rect">
            <a:avLst/>
          </a:prstGeom>
          <a:noFill/>
        </p:spPr>
        <p:txBody>
          <a:bodyPr wrap="square" rtlCol="0">
            <a:spAutoFit/>
          </a:bodyPr>
          <a:lstStyle/>
          <a:p>
            <a:r>
              <a:rPr lang="en-US" dirty="0"/>
              <a:t>Sources:  US Treasury, Federal Reserve Board</a:t>
            </a:r>
          </a:p>
        </p:txBody>
      </p:sp>
      <p:cxnSp>
        <p:nvCxnSpPr>
          <p:cNvPr id="19" name="Straight Arrow Connector 18">
            <a:extLst>
              <a:ext uri="{FF2B5EF4-FFF2-40B4-BE49-F238E27FC236}">
                <a16:creationId xmlns:a16="http://schemas.microsoft.com/office/drawing/2014/main" id="{10F8DAE5-541F-4627-95CE-EDD95448A89F}"/>
              </a:ext>
            </a:extLst>
          </p:cNvPr>
          <p:cNvCxnSpPr>
            <a:cxnSpLocks/>
          </p:cNvCxnSpPr>
          <p:nvPr/>
        </p:nvCxnSpPr>
        <p:spPr>
          <a:xfrm>
            <a:off x="5519956" y="3423062"/>
            <a:ext cx="1291904" cy="5938"/>
          </a:xfrm>
          <a:prstGeom prst="straightConnector1">
            <a:avLst/>
          </a:prstGeom>
          <a:ln w="66675">
            <a:solidFill>
              <a:schemeClr val="accent4">
                <a:lumMod val="40000"/>
                <a:lumOff val="60000"/>
              </a:schemeClr>
            </a:solidFill>
            <a:tailEnd type="triangle"/>
          </a:ln>
        </p:spPr>
        <p:style>
          <a:lnRef idx="3">
            <a:schemeClr val="accent4"/>
          </a:lnRef>
          <a:fillRef idx="0">
            <a:schemeClr val="accent4"/>
          </a:fillRef>
          <a:effectRef idx="2">
            <a:schemeClr val="accent4"/>
          </a:effectRef>
          <a:fontRef idx="minor">
            <a:schemeClr val="tx1"/>
          </a:fontRef>
        </p:style>
      </p:cxnSp>
      <p:sp>
        <p:nvSpPr>
          <p:cNvPr id="3" name="TextBox 2">
            <a:extLst>
              <a:ext uri="{FF2B5EF4-FFF2-40B4-BE49-F238E27FC236}">
                <a16:creationId xmlns:a16="http://schemas.microsoft.com/office/drawing/2014/main" id="{5822D4BD-B219-4F42-BAF7-E522B97414E6}"/>
              </a:ext>
            </a:extLst>
          </p:cNvPr>
          <p:cNvSpPr txBox="1"/>
          <p:nvPr/>
        </p:nvSpPr>
        <p:spPr>
          <a:xfrm>
            <a:off x="5044509" y="4608687"/>
            <a:ext cx="3224040" cy="954107"/>
          </a:xfrm>
          <a:prstGeom prst="rect">
            <a:avLst/>
          </a:prstGeom>
          <a:noFill/>
        </p:spPr>
        <p:txBody>
          <a:bodyPr wrap="square" rtlCol="0">
            <a:spAutoFit/>
          </a:bodyPr>
          <a:lstStyle/>
          <a:p>
            <a:r>
              <a:rPr lang="en-US" sz="2800" dirty="0"/>
              <a:t>Japan, $1.2 tr</a:t>
            </a:r>
          </a:p>
          <a:p>
            <a:r>
              <a:rPr lang="en-US" sz="2800" dirty="0"/>
              <a:t>China, $1.0 tr</a:t>
            </a:r>
          </a:p>
        </p:txBody>
      </p:sp>
      <p:graphicFrame>
        <p:nvGraphicFramePr>
          <p:cNvPr id="9" name="Chart 8">
            <a:extLst>
              <a:ext uri="{FF2B5EF4-FFF2-40B4-BE49-F238E27FC236}">
                <a16:creationId xmlns:a16="http://schemas.microsoft.com/office/drawing/2014/main" id="{9F3EB9B8-09E3-DBD1-2866-DCA64681D2E5}"/>
              </a:ext>
            </a:extLst>
          </p:cNvPr>
          <p:cNvGraphicFramePr>
            <a:graphicFrameLocks noGrp="1" noChangeAspect="1"/>
          </p:cNvGraphicFramePr>
          <p:nvPr/>
        </p:nvGraphicFramePr>
        <p:xfrm>
          <a:off x="-8947" y="1295206"/>
          <a:ext cx="6035040" cy="47371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55C69F98-0E41-9751-50F1-184F1061FF0E}"/>
              </a:ext>
            </a:extLst>
          </p:cNvPr>
          <p:cNvGraphicFramePr>
            <a:graphicFrameLocks noGrp="1"/>
          </p:cNvGraphicFramePr>
          <p:nvPr/>
        </p:nvGraphicFramePr>
        <p:xfrm>
          <a:off x="6165908" y="1406743"/>
          <a:ext cx="6035040" cy="47548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848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10"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F085D5-EC86-4F6A-B501-C1359CB39116}" type="slidenum">
              <a:rPr lang="en-GB" smtClean="0"/>
              <a:t>13</a:t>
            </a:fld>
            <a:endParaRPr lang="en-GB"/>
          </a:p>
        </p:txBody>
      </p:sp>
      <p:pic>
        <p:nvPicPr>
          <p:cNvPr id="1026" name="Picture 2">
            <a:extLst>
              <a:ext uri="{FF2B5EF4-FFF2-40B4-BE49-F238E27FC236}">
                <a16:creationId xmlns:a16="http://schemas.microsoft.com/office/drawing/2014/main" id="{81968B95-A9A0-FF69-08D8-6FFE59424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363" y="286626"/>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497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Not </a:t>
            </a:r>
            <a:r>
              <a:rPr lang="en-US" dirty="0">
                <a:solidFill>
                  <a:schemeClr val="accent5">
                    <a:lumMod val="50000"/>
                  </a:schemeClr>
                </a:solidFill>
              </a:rPr>
              <a:t>All Debt Is Created Equal </a:t>
            </a:r>
            <a:endParaRPr lang="en-US" dirty="0"/>
          </a:p>
        </p:txBody>
      </p:sp>
      <p:sp>
        <p:nvSpPr>
          <p:cNvPr id="3" name="Content Placeholder 2"/>
          <p:cNvSpPr>
            <a:spLocks noGrp="1"/>
          </p:cNvSpPr>
          <p:nvPr>
            <p:ph idx="1"/>
          </p:nvPr>
        </p:nvSpPr>
        <p:spPr/>
        <p:txBody>
          <a:bodyPr>
            <a:normAutofit/>
          </a:bodyPr>
          <a:lstStyle/>
          <a:p>
            <a:pPr marL="0" indent="0">
              <a:buNone/>
            </a:pPr>
            <a:r>
              <a:rPr lang="en-US" dirty="0"/>
              <a:t>Intra-governmental debt is important bookkeeping.</a:t>
            </a:r>
          </a:p>
          <a:p>
            <a:pPr lvl="1"/>
            <a:r>
              <a:rPr lang="en-US" dirty="0"/>
              <a:t>This debt </a:t>
            </a:r>
            <a:r>
              <a:rPr lang="en-US" b="1" dirty="0"/>
              <a:t>DOES NOT </a:t>
            </a:r>
            <a:r>
              <a:rPr lang="en-US" dirty="0"/>
              <a:t>require funding on credit markets</a:t>
            </a:r>
          </a:p>
          <a:p>
            <a:pPr lvl="1"/>
            <a:endParaRPr lang="en-US" dirty="0"/>
          </a:p>
          <a:p>
            <a:r>
              <a:rPr lang="en-US" dirty="0"/>
              <a:t>Debt held by the public </a:t>
            </a:r>
            <a:endParaRPr lang="en-US" i="1" dirty="0"/>
          </a:p>
          <a:p>
            <a:pPr lvl="1"/>
            <a:r>
              <a:rPr lang="en-US" dirty="0"/>
              <a:t>This debt is funded by borrowing on credit markets and competes with private funding.</a:t>
            </a:r>
          </a:p>
          <a:p>
            <a:r>
              <a:rPr lang="en-US" dirty="0"/>
              <a:t>Most analyses focus on the publicly held debt </a:t>
            </a:r>
            <a:r>
              <a:rPr lang="en-US" i="1" dirty="0"/>
              <a:t>relative</a:t>
            </a:r>
            <a:r>
              <a:rPr lang="en-US" dirty="0"/>
              <a:t> to GDP because:</a:t>
            </a:r>
          </a:p>
          <a:p>
            <a:pPr lvl="1"/>
            <a:r>
              <a:rPr lang="en-US" dirty="0"/>
              <a:t>To the extent that debt and deficits have burdens these burdens depend on the size of the debt </a:t>
            </a:r>
            <a:r>
              <a:rPr lang="en-US" b="1" i="1" dirty="0"/>
              <a:t>relative</a:t>
            </a:r>
            <a:r>
              <a:rPr lang="en-US" dirty="0"/>
              <a:t> to the size of the economy.</a:t>
            </a:r>
          </a:p>
          <a:p>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76311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FD464-0A60-42FA-B251-25FD2598C758}"/>
              </a:ext>
            </a:extLst>
          </p:cNvPr>
          <p:cNvSpPr>
            <a:spLocks noGrp="1"/>
          </p:cNvSpPr>
          <p:nvPr>
            <p:ph type="title"/>
          </p:nvPr>
        </p:nvSpPr>
        <p:spPr>
          <a:xfrm>
            <a:off x="863600" y="0"/>
            <a:ext cx="10515600" cy="1325563"/>
          </a:xfrm>
        </p:spPr>
        <p:txBody>
          <a:bodyPr/>
          <a:lstStyle/>
          <a:p>
            <a:r>
              <a:rPr lang="en-US" dirty="0">
                <a:solidFill>
                  <a:schemeClr val="bg1"/>
                </a:solidFill>
              </a:rPr>
              <a:t> CB</a:t>
            </a:r>
            <a:r>
              <a:rPr lang="en-US" dirty="0">
                <a:solidFill>
                  <a:schemeClr val="accent5">
                    <a:lumMod val="50000"/>
                  </a:schemeClr>
                </a:solidFill>
              </a:rPr>
              <a:t>O:  Budget Analysts in Chief</a:t>
            </a:r>
            <a:endParaRPr lang="en-US" dirty="0">
              <a:solidFill>
                <a:schemeClr val="bg1"/>
              </a:solidFill>
            </a:endParaRPr>
          </a:p>
        </p:txBody>
      </p:sp>
      <p:sp>
        <p:nvSpPr>
          <p:cNvPr id="3" name="Content Placeholder 2">
            <a:extLst>
              <a:ext uri="{FF2B5EF4-FFF2-40B4-BE49-F238E27FC236}">
                <a16:creationId xmlns:a16="http://schemas.microsoft.com/office/drawing/2014/main" id="{91DB0187-2EFC-4F65-8DDF-C1DB47477485}"/>
              </a:ext>
            </a:extLst>
          </p:cNvPr>
          <p:cNvSpPr>
            <a:spLocks noGrp="1"/>
          </p:cNvSpPr>
          <p:nvPr>
            <p:ph idx="1"/>
          </p:nvPr>
        </p:nvSpPr>
        <p:spPr>
          <a:xfrm>
            <a:off x="615820" y="1570730"/>
            <a:ext cx="11187404" cy="4351338"/>
          </a:xfrm>
        </p:spPr>
        <p:txBody>
          <a:bodyPr/>
          <a:lstStyle/>
          <a:p>
            <a:r>
              <a:rPr lang="en-US" dirty="0"/>
              <a:t>The Congressional Budget Office was founded in 1974 to provide Congress with information about the budgetary implications of legislation.</a:t>
            </a:r>
          </a:p>
          <a:p>
            <a:r>
              <a:rPr lang="en-US" dirty="0"/>
              <a:t>Two kinds of Reports</a:t>
            </a:r>
          </a:p>
          <a:p>
            <a:pPr lvl="1"/>
            <a:r>
              <a:rPr lang="en-US" dirty="0"/>
              <a:t>Cost Estimates or “Scoring”</a:t>
            </a:r>
          </a:p>
          <a:p>
            <a:pPr lvl="2"/>
            <a:r>
              <a:rPr lang="en-US" dirty="0"/>
              <a:t> H.R. 486  Ukraine Religious Freedom Support Act</a:t>
            </a:r>
          </a:p>
          <a:p>
            <a:pPr lvl="2"/>
            <a:r>
              <a:rPr lang="en-US" dirty="0"/>
              <a:t>Build Back Better Scoring.</a:t>
            </a:r>
          </a:p>
          <a:p>
            <a:pPr lvl="1"/>
            <a:r>
              <a:rPr lang="en-US" dirty="0"/>
              <a:t>Projections of Debt and Deficits – The Budget and Economic Outlook:  2022 to 2032</a:t>
            </a:r>
          </a:p>
          <a:p>
            <a:pPr lvl="1"/>
            <a:endParaRPr lang="en-US" dirty="0"/>
          </a:p>
        </p:txBody>
      </p:sp>
      <p:sp>
        <p:nvSpPr>
          <p:cNvPr id="4" name="Slide Number Placeholder 3">
            <a:extLst>
              <a:ext uri="{FF2B5EF4-FFF2-40B4-BE49-F238E27FC236}">
                <a16:creationId xmlns:a16="http://schemas.microsoft.com/office/drawing/2014/main" id="{B1A6F89A-90E6-4767-AC55-0A8BD6048596}"/>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245368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4AF3-02D7-44AF-BD5B-CCFF9C8630B7}"/>
              </a:ext>
            </a:extLst>
          </p:cNvPr>
          <p:cNvSpPr>
            <a:spLocks noGrp="1"/>
          </p:cNvSpPr>
          <p:nvPr>
            <p:ph type="title"/>
          </p:nvPr>
        </p:nvSpPr>
        <p:spPr>
          <a:xfrm>
            <a:off x="758688" y="0"/>
            <a:ext cx="10515600" cy="1325563"/>
          </a:xfrm>
        </p:spPr>
        <p:txBody>
          <a:bodyPr/>
          <a:lstStyle/>
          <a:p>
            <a:r>
              <a:rPr lang="en-US" dirty="0">
                <a:solidFill>
                  <a:schemeClr val="bg1"/>
                </a:solidFill>
              </a:rPr>
              <a:t>Key</a:t>
            </a:r>
            <a:r>
              <a:rPr lang="en-US" dirty="0">
                <a:solidFill>
                  <a:schemeClr val="accent5">
                    <a:lumMod val="50000"/>
                  </a:schemeClr>
                </a:solidFill>
              </a:rPr>
              <a:t> Points About the U.S. Relative Debt</a:t>
            </a:r>
            <a:endParaRPr lang="en-US" dirty="0">
              <a:solidFill>
                <a:schemeClr val="bg1"/>
              </a:solidFill>
            </a:endParaRPr>
          </a:p>
        </p:txBody>
      </p:sp>
      <p:sp>
        <p:nvSpPr>
          <p:cNvPr id="3" name="Content Placeholder 2">
            <a:extLst>
              <a:ext uri="{FF2B5EF4-FFF2-40B4-BE49-F238E27FC236}">
                <a16:creationId xmlns:a16="http://schemas.microsoft.com/office/drawing/2014/main" id="{12B5D338-4951-4E9C-8DCB-E574517C7005}"/>
              </a:ext>
            </a:extLst>
          </p:cNvPr>
          <p:cNvSpPr>
            <a:spLocks noGrp="1"/>
          </p:cNvSpPr>
          <p:nvPr>
            <p:ph idx="1"/>
          </p:nvPr>
        </p:nvSpPr>
        <p:spPr>
          <a:xfrm>
            <a:off x="838200" y="3083592"/>
            <a:ext cx="10515600" cy="3379449"/>
          </a:xfrm>
        </p:spPr>
        <p:txBody>
          <a:bodyPr/>
          <a:lstStyle/>
          <a:p>
            <a:pPr marL="514350" indent="-514350">
              <a:spcBef>
                <a:spcPts val="2000"/>
              </a:spcBef>
              <a:buFont typeface="+mj-lt"/>
              <a:buAutoNum type="arabicPeriod"/>
            </a:pPr>
            <a:r>
              <a:rPr lang="en-US" dirty="0"/>
              <a:t>Relative debt peaked during WWII (106%) - followed by a steady decline until the 1980s.</a:t>
            </a:r>
          </a:p>
          <a:p>
            <a:pPr marL="514350" indent="-514350">
              <a:spcBef>
                <a:spcPts val="2000"/>
              </a:spcBef>
              <a:buFont typeface="+mj-lt"/>
              <a:buAutoNum type="arabicPeriod"/>
            </a:pPr>
            <a:r>
              <a:rPr lang="en-US" dirty="0"/>
              <a:t>Prior to 1983, relative debt rose purposefully (wars, recessions, public investment) and then fell.</a:t>
            </a:r>
          </a:p>
          <a:p>
            <a:pPr marL="514350" indent="-514350">
              <a:spcBef>
                <a:spcPts val="2000"/>
              </a:spcBef>
              <a:buFont typeface="+mj-lt"/>
              <a:buAutoNum type="arabicPeriod"/>
            </a:pPr>
            <a:r>
              <a:rPr lang="en-US" dirty="0"/>
              <a:t>What can we learn from the 46-74 period, where the relative debt fell continuously?</a:t>
            </a:r>
          </a:p>
        </p:txBody>
      </p:sp>
      <p:sp>
        <p:nvSpPr>
          <p:cNvPr id="4" name="Slide Number Placeholder 3">
            <a:extLst>
              <a:ext uri="{FF2B5EF4-FFF2-40B4-BE49-F238E27FC236}">
                <a16:creationId xmlns:a16="http://schemas.microsoft.com/office/drawing/2014/main" id="{6CE4062A-750A-43C1-8130-8E0EF714CC4F}"/>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8" name="Picture 7">
            <a:extLst>
              <a:ext uri="{FF2B5EF4-FFF2-40B4-BE49-F238E27FC236}">
                <a16:creationId xmlns:a16="http://schemas.microsoft.com/office/drawing/2014/main" id="{2245CC3D-CF2C-4836-A788-C9298B7C7695}"/>
              </a:ext>
            </a:extLst>
          </p:cNvPr>
          <p:cNvPicPr>
            <a:picLocks noChangeAspect="1"/>
          </p:cNvPicPr>
          <p:nvPr/>
        </p:nvPicPr>
        <p:blipFill>
          <a:blip r:embed="rId2"/>
          <a:stretch>
            <a:fillRect/>
          </a:stretch>
        </p:blipFill>
        <p:spPr>
          <a:xfrm>
            <a:off x="1733266" y="989926"/>
            <a:ext cx="8270543" cy="2326480"/>
          </a:xfrm>
          <a:prstGeom prst="rect">
            <a:avLst/>
          </a:prstGeom>
        </p:spPr>
      </p:pic>
      <p:grpSp>
        <p:nvGrpSpPr>
          <p:cNvPr id="6" name="Group 5">
            <a:extLst>
              <a:ext uri="{FF2B5EF4-FFF2-40B4-BE49-F238E27FC236}">
                <a16:creationId xmlns:a16="http://schemas.microsoft.com/office/drawing/2014/main" id="{CCDD0FB3-7D99-4C84-9724-12AD7AD4A49C}"/>
              </a:ext>
            </a:extLst>
          </p:cNvPr>
          <p:cNvGrpSpPr/>
          <p:nvPr/>
        </p:nvGrpSpPr>
        <p:grpSpPr>
          <a:xfrm>
            <a:off x="7946516" y="1183411"/>
            <a:ext cx="1852667" cy="1599062"/>
            <a:chOff x="5338785" y="3226704"/>
            <a:chExt cx="3705746" cy="2179471"/>
          </a:xfrm>
        </p:grpSpPr>
        <p:sp>
          <p:nvSpPr>
            <p:cNvPr id="7" name="TextBox 6">
              <a:extLst>
                <a:ext uri="{FF2B5EF4-FFF2-40B4-BE49-F238E27FC236}">
                  <a16:creationId xmlns:a16="http://schemas.microsoft.com/office/drawing/2014/main" id="{87E12B9B-D847-4892-BE0F-B44FB5E5A9E6}"/>
                </a:ext>
              </a:extLst>
            </p:cNvPr>
            <p:cNvSpPr txBox="1"/>
            <p:nvPr/>
          </p:nvSpPr>
          <p:spPr>
            <a:xfrm>
              <a:off x="5338785" y="3419773"/>
              <a:ext cx="3705746" cy="713132"/>
            </a:xfrm>
            <a:prstGeom prst="rect">
              <a:avLst/>
            </a:prstGeom>
            <a:noFill/>
          </p:spPr>
          <p:txBody>
            <a:bodyPr wrap="square" rtlCol="0">
              <a:spAutoFit/>
            </a:bodyPr>
            <a:lstStyle/>
            <a:p>
              <a:r>
                <a:rPr lang="en-US" sz="2800" dirty="0"/>
                <a:t>1946-1974</a:t>
              </a:r>
            </a:p>
          </p:txBody>
        </p:sp>
        <p:sp>
          <p:nvSpPr>
            <p:cNvPr id="9" name="Left Brace 8">
              <a:extLst>
                <a:ext uri="{FF2B5EF4-FFF2-40B4-BE49-F238E27FC236}">
                  <a16:creationId xmlns:a16="http://schemas.microsoft.com/office/drawing/2014/main" id="{7330D26C-9EEF-4BEF-B861-6DA69A2E61C0}"/>
                </a:ext>
              </a:extLst>
            </p:cNvPr>
            <p:cNvSpPr/>
            <p:nvPr/>
          </p:nvSpPr>
          <p:spPr>
            <a:xfrm rot="8259928">
              <a:off x="5401853" y="3226704"/>
              <a:ext cx="891575" cy="21794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98308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A458-B927-4F90-8B95-53DFA63405D8}"/>
              </a:ext>
            </a:extLst>
          </p:cNvPr>
          <p:cNvSpPr>
            <a:spLocks noGrp="1"/>
          </p:cNvSpPr>
          <p:nvPr>
            <p:ph type="title"/>
          </p:nvPr>
        </p:nvSpPr>
        <p:spPr>
          <a:xfrm>
            <a:off x="627185" y="0"/>
            <a:ext cx="10515600" cy="1325563"/>
          </a:xfrm>
        </p:spPr>
        <p:txBody>
          <a:bodyPr/>
          <a:lstStyle/>
          <a:p>
            <a:r>
              <a:rPr lang="en-US" dirty="0">
                <a:solidFill>
                  <a:schemeClr val="bg1"/>
                </a:solidFill>
              </a:rPr>
              <a:t> Deb</a:t>
            </a:r>
            <a:r>
              <a:rPr lang="en-US" dirty="0">
                <a:solidFill>
                  <a:schemeClr val="accent5">
                    <a:lumMod val="50000"/>
                  </a:schemeClr>
                </a:solidFill>
              </a:rPr>
              <a:t>t Dynamics</a:t>
            </a:r>
          </a:p>
        </p:txBody>
      </p:sp>
      <p:sp>
        <p:nvSpPr>
          <p:cNvPr id="3" name="Content Placeholder 2">
            <a:extLst>
              <a:ext uri="{FF2B5EF4-FFF2-40B4-BE49-F238E27FC236}">
                <a16:creationId xmlns:a16="http://schemas.microsoft.com/office/drawing/2014/main" id="{2A515E2A-7B60-4A81-BE7B-FFBA7CC1E1A6}"/>
              </a:ext>
            </a:extLst>
          </p:cNvPr>
          <p:cNvSpPr>
            <a:spLocks noGrp="1"/>
          </p:cNvSpPr>
          <p:nvPr>
            <p:ph idx="1"/>
          </p:nvPr>
        </p:nvSpPr>
        <p:spPr/>
        <p:txBody>
          <a:bodyPr>
            <a:normAutofit/>
          </a:bodyPr>
          <a:lstStyle/>
          <a:p>
            <a:pPr marL="457200" lvl="1" indent="0">
              <a:buNone/>
            </a:pPr>
            <a:endParaRPr lang="en-US" dirty="0"/>
          </a:p>
          <a:p>
            <a:r>
              <a:rPr lang="en-US" dirty="0"/>
              <a:t>The relative debt fell </a:t>
            </a:r>
            <a:r>
              <a:rPr lang="en-US" i="1" dirty="0"/>
              <a:t>in spite of</a:t>
            </a:r>
            <a:r>
              <a:rPr lang="en-US" dirty="0"/>
              <a:t> deficits in 21 of the 29 years, with the debt increasing by 42%.  How?</a:t>
            </a:r>
          </a:p>
          <a:p>
            <a:r>
              <a:rPr lang="en-US" dirty="0"/>
              <a:t>1946-1974, deficits caused the debt to grow, but not as fast as the economy was growing.</a:t>
            </a:r>
          </a:p>
          <a:p>
            <a:r>
              <a:rPr lang="en-US" b="1" dirty="0"/>
              <a:t>While the debt grew by 42%, GDP (nominal) grew by 550%</a:t>
            </a:r>
          </a:p>
          <a:p>
            <a:pPr marL="0" indent="0">
              <a:buNone/>
            </a:pPr>
            <a:br>
              <a:rPr lang="en-US" dirty="0"/>
            </a:br>
            <a:r>
              <a:rPr lang="en-US" dirty="0"/>
              <a:t>You don’t need a surplus to reduce the </a:t>
            </a:r>
            <a:r>
              <a:rPr lang="en-US" i="1" dirty="0"/>
              <a:t>relative</a:t>
            </a:r>
            <a:r>
              <a:rPr lang="en-US" dirty="0"/>
              <a:t> debt:  </a:t>
            </a:r>
            <a:br>
              <a:rPr lang="en-US" dirty="0"/>
            </a:br>
            <a:r>
              <a:rPr lang="en-US" dirty="0">
                <a:solidFill>
                  <a:srgbClr val="FF0000"/>
                </a:solidFill>
              </a:rPr>
              <a:t>You just need GDP to grow faster than the debt</a:t>
            </a:r>
            <a:endParaRPr lang="en-US" b="1" dirty="0">
              <a:solidFill>
                <a:srgbClr val="FF0000"/>
              </a:solidFill>
            </a:endParaRPr>
          </a:p>
          <a:p>
            <a:pPr lvl="1"/>
            <a:endParaRPr lang="en-US" dirty="0"/>
          </a:p>
        </p:txBody>
      </p:sp>
      <p:sp>
        <p:nvSpPr>
          <p:cNvPr id="4" name="Slide Number Placeholder 3">
            <a:extLst>
              <a:ext uri="{FF2B5EF4-FFF2-40B4-BE49-F238E27FC236}">
                <a16:creationId xmlns:a16="http://schemas.microsoft.com/office/drawing/2014/main" id="{BD54DEE9-3723-4EE1-85AF-2185FE779066}"/>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170670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100BA-9D61-4877-832A-2EB6300658D4}"/>
              </a:ext>
            </a:extLst>
          </p:cNvPr>
          <p:cNvSpPr>
            <a:spLocks noGrp="1"/>
          </p:cNvSpPr>
          <p:nvPr>
            <p:ph type="title"/>
          </p:nvPr>
        </p:nvSpPr>
        <p:spPr/>
        <p:txBody>
          <a:bodyPr/>
          <a:lstStyle/>
          <a:p>
            <a:r>
              <a:rPr lang="en-US" dirty="0">
                <a:solidFill>
                  <a:schemeClr val="bg1"/>
                </a:solidFill>
              </a:rPr>
              <a:t>Rel</a:t>
            </a:r>
            <a:r>
              <a:rPr lang="en-US" dirty="0"/>
              <a:t>ative Debt Dynamics</a:t>
            </a:r>
          </a:p>
        </p:txBody>
      </p:sp>
      <p:sp>
        <p:nvSpPr>
          <p:cNvPr id="3" name="Content Placeholder 2">
            <a:extLst>
              <a:ext uri="{FF2B5EF4-FFF2-40B4-BE49-F238E27FC236}">
                <a16:creationId xmlns:a16="http://schemas.microsoft.com/office/drawing/2014/main" id="{99E463B3-ED97-42A0-A184-FD8261D222F7}"/>
              </a:ext>
            </a:extLst>
          </p:cNvPr>
          <p:cNvSpPr>
            <a:spLocks noGrp="1"/>
          </p:cNvSpPr>
          <p:nvPr>
            <p:ph idx="1"/>
          </p:nvPr>
        </p:nvSpPr>
        <p:spPr/>
        <p:txBody>
          <a:bodyPr/>
          <a:lstStyle/>
          <a:p>
            <a:r>
              <a:rPr lang="en-US" dirty="0"/>
              <a:t>Two Parts to the growth rate the debt:</a:t>
            </a:r>
          </a:p>
          <a:p>
            <a:pPr marL="971550" lvl="1" indent="-514350">
              <a:buFont typeface="+mj-lt"/>
              <a:buAutoNum type="arabicPeriod"/>
            </a:pPr>
            <a:r>
              <a:rPr lang="en-US" dirty="0"/>
              <a:t>The interest rate on the debt.</a:t>
            </a:r>
          </a:p>
          <a:p>
            <a:pPr marL="971550" lvl="1" indent="-514350">
              <a:buFont typeface="+mj-lt"/>
              <a:buAutoNum type="arabicPeriod"/>
            </a:pPr>
            <a:r>
              <a:rPr lang="en-US" dirty="0"/>
              <a:t>A portion that reflects a primary deficit (+) or primary surplus (-)</a:t>
            </a:r>
          </a:p>
          <a:p>
            <a:r>
              <a:rPr lang="en-US" dirty="0"/>
              <a:t>Numerical Example:  GDP grows at 4%, interest rate is 5%</a:t>
            </a:r>
          </a:p>
          <a:p>
            <a:pPr lvl="1"/>
            <a:r>
              <a:rPr lang="en-US" dirty="0"/>
              <a:t>If there is either a primary deficit or a primary balance of zero, relative debt grows:  Growth in debt is greater than or equal to 5%, greater than GDP growth of 4%.</a:t>
            </a:r>
          </a:p>
          <a:p>
            <a:pPr lvl="1"/>
            <a:r>
              <a:rPr lang="en-US" dirty="0"/>
              <a:t>To stabilize the debt, there must be a primary surplus</a:t>
            </a:r>
          </a:p>
          <a:p>
            <a:pPr lvl="1"/>
            <a:r>
              <a:rPr lang="en-US" dirty="0"/>
              <a:t>Primary surplus has to be bigger, the higher the relative debt.</a:t>
            </a:r>
          </a:p>
        </p:txBody>
      </p:sp>
      <p:sp>
        <p:nvSpPr>
          <p:cNvPr id="4" name="Slide Number Placeholder 3">
            <a:extLst>
              <a:ext uri="{FF2B5EF4-FFF2-40B4-BE49-F238E27FC236}">
                <a16:creationId xmlns:a16="http://schemas.microsoft.com/office/drawing/2014/main" id="{A35BA3F2-2FFF-4CA8-80A7-4DBF312D6193}"/>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06484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0"/>
            <a:ext cx="10515600" cy="1325563"/>
          </a:xfrm>
        </p:spPr>
        <p:txBody>
          <a:bodyPr/>
          <a:lstStyle/>
          <a:p>
            <a:r>
              <a:rPr lang="en-US" dirty="0">
                <a:solidFill>
                  <a:schemeClr val="bg1"/>
                </a:solidFill>
              </a:rPr>
              <a:t> Tra</a:t>
            </a:r>
            <a:r>
              <a:rPr lang="en-US" dirty="0">
                <a:solidFill>
                  <a:schemeClr val="accent5">
                    <a:lumMod val="50000"/>
                  </a:schemeClr>
                </a:solidFill>
              </a:rPr>
              <a:t>ditional Views of the Cost of the Debt</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838200" y="1570730"/>
            <a:ext cx="10595846" cy="4351338"/>
          </a:xfrm>
        </p:spPr>
        <p:txBody>
          <a:bodyPr>
            <a:normAutofit lnSpcReduction="10000"/>
          </a:bodyPr>
          <a:lstStyle/>
          <a:p>
            <a:pPr>
              <a:spcAft>
                <a:spcPts val="1000"/>
              </a:spcAft>
            </a:pPr>
            <a:r>
              <a:rPr lang="en-US" sz="3600" dirty="0"/>
              <a:t>First a non-issue:  There is no analogy between household and government debt.</a:t>
            </a:r>
          </a:p>
          <a:p>
            <a:pPr lvl="1">
              <a:spcAft>
                <a:spcPts val="1000"/>
              </a:spcAft>
            </a:pPr>
            <a:r>
              <a:rPr lang="en-US" sz="3200" dirty="0"/>
              <a:t>The government does not have to pay back the debt.</a:t>
            </a:r>
          </a:p>
          <a:p>
            <a:pPr lvl="1">
              <a:spcAft>
                <a:spcPts val="1000"/>
              </a:spcAft>
            </a:pPr>
            <a:r>
              <a:rPr lang="en-US" sz="3200" dirty="0"/>
              <a:t>Maturing government bonds are paid by issuing new bonds (“rolling over” the debt).</a:t>
            </a:r>
          </a:p>
          <a:p>
            <a:pPr>
              <a:spcAft>
                <a:spcPts val="1000"/>
              </a:spcAft>
            </a:pPr>
            <a:r>
              <a:rPr lang="en-US" sz="3600" dirty="0"/>
              <a:t>Economist View of the Debt circa 1980, very little cost because relative debt was falling.  That changes in 1983.</a:t>
            </a:r>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52971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761291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241655"/>
            <a:ext cx="10515600" cy="1325563"/>
          </a:xfrm>
        </p:spPr>
        <p:txBody>
          <a:bodyPr/>
          <a:lstStyle/>
          <a:p>
            <a:r>
              <a:rPr lang="en-US" dirty="0">
                <a:solidFill>
                  <a:schemeClr val="bg1"/>
                </a:solidFill>
              </a:rPr>
              <a:t> Tra</a:t>
            </a:r>
            <a:r>
              <a:rPr lang="en-US" dirty="0">
                <a:solidFill>
                  <a:schemeClr val="accent5">
                    <a:lumMod val="50000"/>
                  </a:schemeClr>
                </a:solidFill>
              </a:rPr>
              <a:t>ditional View: Debt and Deficits Raise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798077" y="1602225"/>
            <a:ext cx="10595846" cy="4351338"/>
          </a:xfrm>
        </p:spPr>
        <p:txBody>
          <a:bodyPr>
            <a:normAutofit fontScale="92500" lnSpcReduction="10000"/>
          </a:bodyPr>
          <a:lstStyle/>
          <a:p>
            <a:pPr marL="742950" indent="-742950">
              <a:spcAft>
                <a:spcPts val="1000"/>
              </a:spcAft>
              <a:buFont typeface="+mj-lt"/>
              <a:buAutoNum type="arabicPeriod"/>
            </a:pPr>
            <a:r>
              <a:rPr lang="en-US" sz="3600" dirty="0"/>
              <a:t>Crowding Out via higher interest rates:  </a:t>
            </a:r>
          </a:p>
          <a:p>
            <a:pPr marL="1200150" lvl="1" indent="-742950">
              <a:spcAft>
                <a:spcPts val="1000"/>
              </a:spcAft>
              <a:buFont typeface="+mj-lt"/>
              <a:buAutoNum type="arabicPeriod"/>
            </a:pPr>
            <a:r>
              <a:rPr lang="en-US" sz="2800" b="1" dirty="0"/>
              <a:t>Private:  less investment and over time to a smaller capital stock and reduced future output.</a:t>
            </a:r>
          </a:p>
          <a:p>
            <a:pPr marL="1200150" lvl="1" indent="-742950">
              <a:spcAft>
                <a:spcPts val="1000"/>
              </a:spcAft>
              <a:buFont typeface="+mj-lt"/>
              <a:buAutoNum type="arabicPeriod"/>
            </a:pPr>
            <a:r>
              <a:rPr lang="en-US" sz="2800" b="1" dirty="0"/>
              <a:t>Government:  primary surplus needed to stabilize the debt is larger; i.e., less programmatic outlays or higher taxes</a:t>
            </a:r>
          </a:p>
          <a:p>
            <a:pPr marL="742950" indent="-742950">
              <a:spcAft>
                <a:spcPts val="1000"/>
              </a:spcAft>
              <a:buFont typeface="+mj-lt"/>
              <a:buAutoNum type="arabicPeriod"/>
            </a:pPr>
            <a:r>
              <a:rPr lang="en-US" sz="3600" dirty="0"/>
              <a:t>Foreign Borrowing:  Higher interest rates lead to foreign capital inflows or foreign borrowing.  With foreign borrowing, some of our GDP is paid to foreigners as interest.</a:t>
            </a:r>
          </a:p>
          <a:p>
            <a:pPr marL="0" indent="0">
              <a:spcAft>
                <a:spcPts val="1000"/>
              </a:spcAft>
              <a:buNone/>
            </a:pPr>
            <a:endParaRPr lang="en-US" dirty="0"/>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98198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1E15-97E2-4798-83F5-D511DACC18AA}"/>
              </a:ext>
            </a:extLst>
          </p:cNvPr>
          <p:cNvSpPr>
            <a:spLocks noGrp="1"/>
          </p:cNvSpPr>
          <p:nvPr>
            <p:ph type="title"/>
          </p:nvPr>
        </p:nvSpPr>
        <p:spPr/>
        <p:txBody>
          <a:bodyPr/>
          <a:lstStyle/>
          <a:p>
            <a:r>
              <a:rPr lang="en-US" dirty="0">
                <a:solidFill>
                  <a:schemeClr val="bg1"/>
                </a:solidFill>
              </a:rPr>
              <a:t>Qu</a:t>
            </a:r>
            <a:r>
              <a:rPr lang="en-US" dirty="0"/>
              <a:t>iz!</a:t>
            </a:r>
          </a:p>
        </p:txBody>
      </p:sp>
      <p:sp>
        <p:nvSpPr>
          <p:cNvPr id="3" name="Content Placeholder 2">
            <a:extLst>
              <a:ext uri="{FF2B5EF4-FFF2-40B4-BE49-F238E27FC236}">
                <a16:creationId xmlns:a16="http://schemas.microsoft.com/office/drawing/2014/main" id="{CA703638-340F-4F16-AFC2-1A4D209A6E1C}"/>
              </a:ext>
            </a:extLst>
          </p:cNvPr>
          <p:cNvSpPr>
            <a:spLocks noGrp="1"/>
          </p:cNvSpPr>
          <p:nvPr>
            <p:ph idx="1"/>
          </p:nvPr>
        </p:nvSpPr>
        <p:spPr/>
        <p:txBody>
          <a:bodyPr>
            <a:normAutofit/>
          </a:bodyPr>
          <a:lstStyle/>
          <a:p>
            <a:pPr marL="0" indent="0">
              <a:buNone/>
            </a:pPr>
            <a:r>
              <a:rPr lang="en-US" dirty="0"/>
              <a:t>If the statement is true, raise the hand icon on your computer:</a:t>
            </a:r>
          </a:p>
          <a:p>
            <a:pPr marL="514350" indent="-514350">
              <a:buFont typeface="+mj-lt"/>
              <a:buAutoNum type="arabicPeriod"/>
            </a:pPr>
            <a:endParaRPr lang="en-US" dirty="0"/>
          </a:p>
          <a:p>
            <a:pPr marL="514350" indent="-514350">
              <a:buFont typeface="+mj-lt"/>
              <a:buAutoNum type="arabicPeriod"/>
            </a:pPr>
            <a:r>
              <a:rPr lang="en-US" dirty="0"/>
              <a:t>The largest source of Federal revenues are taxes on labor income.</a:t>
            </a:r>
          </a:p>
          <a:p>
            <a:pPr marL="514350" indent="-514350">
              <a:buFont typeface="+mj-lt"/>
              <a:buAutoNum type="arabicPeriod"/>
            </a:pPr>
            <a:r>
              <a:rPr lang="en-US" dirty="0"/>
              <a:t>If the primary deficit is zero (programmatic outlays equal revenues.),  the overall budget is in surplus</a:t>
            </a:r>
          </a:p>
          <a:p>
            <a:pPr marL="0" indent="0">
              <a:buNone/>
            </a:pPr>
            <a:r>
              <a:rPr lang="en-US" dirty="0"/>
              <a:t>Between 2020Q2 and 2021Q3, the relative debt fell from 105% of GDP to 96%.</a:t>
            </a:r>
          </a:p>
          <a:p>
            <a:pPr marL="514350" indent="-514350">
              <a:buFont typeface="+mj-lt"/>
              <a:buAutoNum type="arabicPeriod" startAt="3"/>
            </a:pPr>
            <a:r>
              <a:rPr lang="en-US" dirty="0"/>
              <a:t>The </a:t>
            </a:r>
            <a:r>
              <a:rPr lang="en-US" i="1" dirty="0"/>
              <a:t>most important</a:t>
            </a:r>
            <a:r>
              <a:rPr lang="en-US" dirty="0"/>
              <a:t> reason for the fall in the relative debt was the decrease in the deficit.</a:t>
            </a:r>
          </a:p>
        </p:txBody>
      </p:sp>
      <p:sp>
        <p:nvSpPr>
          <p:cNvPr id="4" name="Slide Number Placeholder 3">
            <a:extLst>
              <a:ext uri="{FF2B5EF4-FFF2-40B4-BE49-F238E27FC236}">
                <a16:creationId xmlns:a16="http://schemas.microsoft.com/office/drawing/2014/main" id="{55E6B0AC-98B2-49FD-AE39-FA14E05F8F4D}"/>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114512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31B7-6D62-4D39-8367-A3E8F19D518E}"/>
              </a:ext>
            </a:extLst>
          </p:cNvPr>
          <p:cNvSpPr>
            <a:spLocks noGrp="1"/>
          </p:cNvSpPr>
          <p:nvPr>
            <p:ph type="title"/>
          </p:nvPr>
        </p:nvSpPr>
        <p:spPr>
          <a:xfrm>
            <a:off x="677336" y="0"/>
            <a:ext cx="10515600" cy="1325563"/>
          </a:xfrm>
        </p:spPr>
        <p:txBody>
          <a:bodyPr/>
          <a:lstStyle/>
          <a:p>
            <a:r>
              <a:rPr lang="en-US" dirty="0">
                <a:solidFill>
                  <a:schemeClr val="bg1"/>
                </a:solidFill>
              </a:rPr>
              <a:t>The</a:t>
            </a:r>
            <a:r>
              <a:rPr lang="en-US" dirty="0">
                <a:solidFill>
                  <a:schemeClr val="accent5">
                    <a:lumMod val="50000"/>
                  </a:schemeClr>
                </a:solidFill>
              </a:rPr>
              <a:t> Dog that Didn’t Bark; Rising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B8FC14BB-255A-4EE6-9D3C-E250EC1062AF}"/>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10" name="TextBox 9">
            <a:extLst>
              <a:ext uri="{FF2B5EF4-FFF2-40B4-BE49-F238E27FC236}">
                <a16:creationId xmlns:a16="http://schemas.microsoft.com/office/drawing/2014/main" id="{2C1812F3-FFB0-439F-BB01-95D5C3DA223C}"/>
              </a:ext>
            </a:extLst>
          </p:cNvPr>
          <p:cNvSpPr txBox="1"/>
          <p:nvPr/>
        </p:nvSpPr>
        <p:spPr>
          <a:xfrm>
            <a:off x="1618738" y="1294807"/>
            <a:ext cx="6496561" cy="369332"/>
          </a:xfrm>
          <a:prstGeom prst="rect">
            <a:avLst/>
          </a:prstGeom>
          <a:solidFill>
            <a:schemeClr val="bg1"/>
          </a:solidFill>
        </p:spPr>
        <p:txBody>
          <a:bodyPr wrap="square" rtlCol="0">
            <a:spAutoFit/>
          </a:bodyPr>
          <a:lstStyle/>
          <a:p>
            <a:r>
              <a:rPr lang="en-US" dirty="0">
                <a:solidFill>
                  <a:srgbClr val="0070C0"/>
                </a:solidFill>
              </a:rPr>
              <a:t>Blue Line Rate on 10-Yr Treasury Bonds;  </a:t>
            </a:r>
            <a:r>
              <a:rPr lang="en-US" dirty="0">
                <a:solidFill>
                  <a:srgbClr val="C00000"/>
                </a:solidFill>
              </a:rPr>
              <a:t>Red Line Relative Debt</a:t>
            </a:r>
            <a:endParaRPr lang="en-US" dirty="0">
              <a:solidFill>
                <a:srgbClr val="0070C0"/>
              </a:solidFill>
            </a:endParaRPr>
          </a:p>
        </p:txBody>
      </p:sp>
      <p:sp>
        <p:nvSpPr>
          <p:cNvPr id="5" name="Content Placeholder 4">
            <a:extLst>
              <a:ext uri="{FF2B5EF4-FFF2-40B4-BE49-F238E27FC236}">
                <a16:creationId xmlns:a16="http://schemas.microsoft.com/office/drawing/2014/main" id="{67D1E9B0-B4C7-A5CF-AFD2-05054F5DBEB7}"/>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B9DFE6D2-F72E-48D0-A115-CC31535AB398}"/>
              </a:ext>
            </a:extLst>
          </p:cNvPr>
          <p:cNvPicPr>
            <a:picLocks noChangeAspect="1"/>
          </p:cNvPicPr>
          <p:nvPr/>
        </p:nvPicPr>
        <p:blipFill>
          <a:blip r:embed="rId2"/>
          <a:stretch>
            <a:fillRect/>
          </a:stretch>
        </p:blipFill>
        <p:spPr>
          <a:xfrm>
            <a:off x="838200" y="1664139"/>
            <a:ext cx="9717866" cy="4346825"/>
          </a:xfrm>
          <a:prstGeom prst="rect">
            <a:avLst/>
          </a:prstGeom>
        </p:spPr>
      </p:pic>
    </p:spTree>
    <p:extLst>
      <p:ext uri="{BB962C8B-B14F-4D97-AF65-F5344CB8AC3E}">
        <p14:creationId xmlns:p14="http://schemas.microsoft.com/office/powerpoint/2010/main" val="3603608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A3D8C-66EC-482E-A78F-A8903943E936}"/>
              </a:ext>
            </a:extLst>
          </p:cNvPr>
          <p:cNvSpPr>
            <a:spLocks noGrp="1"/>
          </p:cNvSpPr>
          <p:nvPr>
            <p:ph type="title"/>
          </p:nvPr>
        </p:nvSpPr>
        <p:spPr>
          <a:xfrm>
            <a:off x="838200" y="345461"/>
            <a:ext cx="10515600" cy="1325563"/>
          </a:xfrm>
        </p:spPr>
        <p:txBody>
          <a:bodyPr/>
          <a:lstStyle/>
          <a:p>
            <a:r>
              <a:rPr lang="en-US" dirty="0">
                <a:solidFill>
                  <a:schemeClr val="bg1"/>
                </a:solidFill>
              </a:rPr>
              <a:t>Oli</a:t>
            </a:r>
            <a:r>
              <a:rPr lang="en-US" dirty="0">
                <a:solidFill>
                  <a:schemeClr val="accent5">
                    <a:lumMod val="50000"/>
                  </a:schemeClr>
                </a:solidFill>
              </a:rPr>
              <a:t>vier Blanchard’s Presidential Address to the AEA 1/2019 </a:t>
            </a:r>
          </a:p>
        </p:txBody>
      </p:sp>
      <p:sp>
        <p:nvSpPr>
          <p:cNvPr id="3" name="Content Placeholder 2">
            <a:extLst>
              <a:ext uri="{FF2B5EF4-FFF2-40B4-BE49-F238E27FC236}">
                <a16:creationId xmlns:a16="http://schemas.microsoft.com/office/drawing/2014/main" id="{3CBFA00C-34C6-41F2-BCA3-7BB20C0D9DD5}"/>
              </a:ext>
            </a:extLst>
          </p:cNvPr>
          <p:cNvSpPr>
            <a:spLocks noGrp="1"/>
          </p:cNvSpPr>
          <p:nvPr>
            <p:ph idx="1"/>
          </p:nvPr>
        </p:nvSpPr>
        <p:spPr>
          <a:xfrm>
            <a:off x="838200" y="1775609"/>
            <a:ext cx="10515600" cy="4351338"/>
          </a:xfrm>
        </p:spPr>
        <p:txBody>
          <a:bodyPr/>
          <a:lstStyle/>
          <a:p>
            <a:pPr marL="0" indent="0">
              <a:buNone/>
            </a:pPr>
            <a:r>
              <a:rPr lang="en-US" dirty="0"/>
              <a:t>“If the future is like the past [with low interest rates],…the issuance of debt without a later increase in taxes may well be feasible.  Put bluntly, public debt may have no fiscal cost.”</a:t>
            </a:r>
          </a:p>
          <a:p>
            <a:pPr marL="0" indent="0">
              <a:buNone/>
            </a:pPr>
            <a:r>
              <a:rPr lang="en-US" dirty="0"/>
              <a:t>But,</a:t>
            </a:r>
          </a:p>
          <a:p>
            <a:pPr marL="0" indent="0">
              <a:buNone/>
            </a:pPr>
            <a:r>
              <a:rPr lang="en-US" dirty="0"/>
              <a:t>“My purpose…is not to argue for more public debt, especially in the current political environment.  It is to have a richer discussion of the costs of debt…than is currently the case.”</a:t>
            </a:r>
          </a:p>
          <a:p>
            <a:endParaRPr lang="en-US" dirty="0"/>
          </a:p>
        </p:txBody>
      </p:sp>
      <p:sp>
        <p:nvSpPr>
          <p:cNvPr id="4" name="Slide Number Placeholder 3">
            <a:extLst>
              <a:ext uri="{FF2B5EF4-FFF2-40B4-BE49-F238E27FC236}">
                <a16:creationId xmlns:a16="http://schemas.microsoft.com/office/drawing/2014/main" id="{97570C66-4CFE-457F-A608-7A728A1D375F}"/>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348325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the Traditional View Got Wrong</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a:xfrm>
            <a:off x="838199" y="1570730"/>
            <a:ext cx="10703767" cy="4351338"/>
          </a:xfrm>
        </p:spPr>
        <p:txBody>
          <a:bodyPr>
            <a:normAutofit/>
          </a:bodyPr>
          <a:lstStyle/>
          <a:p>
            <a:r>
              <a:rPr lang="en-US" dirty="0"/>
              <a:t>Assumed that the interest rate was </a:t>
            </a:r>
            <a:r>
              <a:rPr lang="en-US" i="1" dirty="0"/>
              <a:t>greater</a:t>
            </a:r>
            <a:r>
              <a:rPr lang="en-US" dirty="0"/>
              <a:t> than the growth in GDP</a:t>
            </a:r>
            <a:endParaRPr lang="en-US" dirty="0">
              <a:solidFill>
                <a:schemeClr val="accent5">
                  <a:lumMod val="50000"/>
                </a:schemeClr>
              </a:solidFill>
            </a:endParaRPr>
          </a:p>
          <a:p>
            <a:pPr lvl="1"/>
            <a:r>
              <a:rPr lang="en-US" dirty="0">
                <a:solidFill>
                  <a:schemeClr val="accent5">
                    <a:lumMod val="50000"/>
                  </a:schemeClr>
                </a:solidFill>
              </a:rPr>
              <a:t>In order to stabilize the debt, government must run a primary surplus.</a:t>
            </a:r>
          </a:p>
          <a:p>
            <a:pPr lvl="1"/>
            <a:r>
              <a:rPr lang="en-US" dirty="0">
                <a:solidFill>
                  <a:schemeClr val="accent5">
                    <a:lumMod val="50000"/>
                  </a:schemeClr>
                </a:solidFill>
              </a:rPr>
              <a:t>The bigger the debt, the larger the required primary surplus.</a:t>
            </a:r>
          </a:p>
          <a:p>
            <a:r>
              <a:rPr lang="en-US" dirty="0">
                <a:solidFill>
                  <a:schemeClr val="accent5">
                    <a:lumMod val="50000"/>
                  </a:schemeClr>
                </a:solidFill>
              </a:rPr>
              <a:t>More debt today means a higher primary surplus is needed in the future, i.e., higher taxes and/or less programmatic outlays.</a:t>
            </a:r>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398981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Ne</a:t>
            </a:r>
            <a:r>
              <a:rPr lang="en-US" dirty="0">
                <a:solidFill>
                  <a:schemeClr val="accent5">
                    <a:lumMod val="50000"/>
                  </a:schemeClr>
                </a:solidFill>
              </a:rPr>
              <a:t>w View: Almost a Free Lunch</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p:txBody>
          <a:bodyPr/>
          <a:lstStyle/>
          <a:p>
            <a:r>
              <a:rPr lang="en-US" dirty="0"/>
              <a:t>If the interest rate is </a:t>
            </a:r>
            <a:r>
              <a:rPr lang="en-US" i="1" dirty="0">
                <a:solidFill>
                  <a:srgbClr val="FF0000"/>
                </a:solidFill>
              </a:rPr>
              <a:t>less</a:t>
            </a:r>
            <a:r>
              <a:rPr lang="en-US" dirty="0"/>
              <a:t> than the growth rate of GDP, then Debt to GDP can be stabilized with a (small) </a:t>
            </a:r>
            <a:r>
              <a:rPr lang="en-US" i="1" dirty="0">
                <a:solidFill>
                  <a:srgbClr val="FF0000"/>
                </a:solidFill>
              </a:rPr>
              <a:t>primary deficit:</a:t>
            </a:r>
            <a:r>
              <a:rPr lang="en-US" dirty="0">
                <a:solidFill>
                  <a:schemeClr val="accent5">
                    <a:lumMod val="50000"/>
                  </a:schemeClr>
                </a:solidFill>
              </a:rPr>
              <a:t> programmatic outlays can be less than revenues!</a:t>
            </a:r>
          </a:p>
          <a:p>
            <a:r>
              <a:rPr lang="en-US" dirty="0">
                <a:solidFill>
                  <a:schemeClr val="accent5">
                    <a:lumMod val="50000"/>
                  </a:schemeClr>
                </a:solidFill>
              </a:rPr>
              <a:t>Remember our example with GDP growth of 4%.  Now assume the interest rate is 3%.  Relative debt will fall with a primary balance of zero!</a:t>
            </a:r>
          </a:p>
          <a:p>
            <a:r>
              <a:rPr lang="en-US" dirty="0"/>
              <a:t>Blanchard does believe that the relative debt must be stabilized</a:t>
            </a:r>
          </a:p>
          <a:p>
            <a:pPr marL="914400" lvl="1" indent="-457200">
              <a:buFont typeface="+mj-lt"/>
              <a:buAutoNum type="arabicPeriod"/>
            </a:pPr>
            <a:r>
              <a:rPr lang="en-US" dirty="0"/>
              <a:t>At some point current deficits must be reduced.</a:t>
            </a:r>
          </a:p>
          <a:p>
            <a:pPr marL="914400" lvl="1" indent="-457200">
              <a:buFont typeface="+mj-lt"/>
              <a:buAutoNum type="arabicPeriod"/>
            </a:pPr>
            <a:r>
              <a:rPr lang="en-US" dirty="0"/>
              <a:t>But it may not be crucial at what level of debt we stabilize.</a:t>
            </a:r>
          </a:p>
          <a:p>
            <a:pPr marL="0" indent="0">
              <a:buNone/>
            </a:pPr>
            <a:endParaRPr lang="en-US" dirty="0"/>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220019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D168-75A6-4DC0-A283-FE5186592342}"/>
              </a:ext>
            </a:extLst>
          </p:cNvPr>
          <p:cNvSpPr>
            <a:spLocks noGrp="1"/>
          </p:cNvSpPr>
          <p:nvPr>
            <p:ph type="title"/>
          </p:nvPr>
        </p:nvSpPr>
        <p:spPr/>
        <p:txBody>
          <a:bodyPr/>
          <a:lstStyle/>
          <a:p>
            <a:r>
              <a:rPr lang="en-US" dirty="0">
                <a:solidFill>
                  <a:schemeClr val="bg1"/>
                </a:solidFill>
              </a:rPr>
              <a:t>Bla</a:t>
            </a:r>
            <a:r>
              <a:rPr lang="en-US" dirty="0"/>
              <a:t>nchard’s Evidence</a:t>
            </a:r>
          </a:p>
        </p:txBody>
      </p:sp>
      <p:sp>
        <p:nvSpPr>
          <p:cNvPr id="4" name="Slide Number Placeholder 3">
            <a:extLst>
              <a:ext uri="{FF2B5EF4-FFF2-40B4-BE49-F238E27FC236}">
                <a16:creationId xmlns:a16="http://schemas.microsoft.com/office/drawing/2014/main" id="{476ABA9F-2666-40FA-8452-8B4BD8B815C6}"/>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9" name="Content Placeholder 8" descr="Chart, line chart&#10;&#10;Description automatically generated">
            <a:extLst>
              <a:ext uri="{FF2B5EF4-FFF2-40B4-BE49-F238E27FC236}">
                <a16:creationId xmlns:a16="http://schemas.microsoft.com/office/drawing/2014/main" id="{F9B2D913-4D09-431E-B3EC-AEFE71FBCBB4}"/>
              </a:ext>
            </a:extLst>
          </p:cNvPr>
          <p:cNvPicPr>
            <a:picLocks noGrp="1" noChangeAspect="1"/>
          </p:cNvPicPr>
          <p:nvPr>
            <p:ph idx="1"/>
          </p:nvPr>
        </p:nvPicPr>
        <p:blipFill>
          <a:blip r:embed="rId3"/>
          <a:stretch>
            <a:fillRect/>
          </a:stretch>
        </p:blipFill>
        <p:spPr>
          <a:xfrm>
            <a:off x="928825" y="1176554"/>
            <a:ext cx="10424975" cy="4846320"/>
          </a:xfrm>
        </p:spPr>
      </p:pic>
      <p:sp>
        <p:nvSpPr>
          <p:cNvPr id="5" name="TextBox 4">
            <a:extLst>
              <a:ext uri="{FF2B5EF4-FFF2-40B4-BE49-F238E27FC236}">
                <a16:creationId xmlns:a16="http://schemas.microsoft.com/office/drawing/2014/main" id="{0F25F934-0671-497C-B540-57C314686C3A}"/>
              </a:ext>
            </a:extLst>
          </p:cNvPr>
          <p:cNvSpPr txBox="1"/>
          <p:nvPr/>
        </p:nvSpPr>
        <p:spPr>
          <a:xfrm>
            <a:off x="2241370" y="1244573"/>
            <a:ext cx="6496561" cy="369332"/>
          </a:xfrm>
          <a:prstGeom prst="rect">
            <a:avLst/>
          </a:prstGeom>
          <a:solidFill>
            <a:schemeClr val="bg1"/>
          </a:solidFill>
        </p:spPr>
        <p:txBody>
          <a:bodyPr wrap="square" rtlCol="0">
            <a:spAutoFit/>
          </a:bodyPr>
          <a:lstStyle/>
          <a:p>
            <a:r>
              <a:rPr lang="en-US" dirty="0">
                <a:solidFill>
                  <a:srgbClr val="0070C0"/>
                </a:solidFill>
              </a:rPr>
              <a:t>Blue Line Rate on 10-Yr Treasury Bonds;  </a:t>
            </a:r>
            <a:r>
              <a:rPr lang="en-US" dirty="0">
                <a:solidFill>
                  <a:srgbClr val="C00000"/>
                </a:solidFill>
              </a:rPr>
              <a:t>Red Line GDP growth</a:t>
            </a:r>
            <a:endParaRPr lang="en-US" dirty="0">
              <a:solidFill>
                <a:srgbClr val="0070C0"/>
              </a:solidFill>
            </a:endParaRPr>
          </a:p>
        </p:txBody>
      </p:sp>
    </p:spTree>
    <p:extLst>
      <p:ext uri="{BB962C8B-B14F-4D97-AF65-F5344CB8AC3E}">
        <p14:creationId xmlns:p14="http://schemas.microsoft.com/office/powerpoint/2010/main" val="656902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8A22-92D6-4FCF-9B98-A03A7E4CCF9B}"/>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Why Must the Relative Debt Be Stabilized?</a:t>
            </a:r>
            <a:endParaRPr lang="en-US" dirty="0">
              <a:solidFill>
                <a:schemeClr val="bg1"/>
              </a:solidFill>
            </a:endParaRPr>
          </a:p>
        </p:txBody>
      </p:sp>
      <p:sp>
        <p:nvSpPr>
          <p:cNvPr id="3" name="Content Placeholder 2">
            <a:extLst>
              <a:ext uri="{FF2B5EF4-FFF2-40B4-BE49-F238E27FC236}">
                <a16:creationId xmlns:a16="http://schemas.microsoft.com/office/drawing/2014/main" id="{5B57F28D-BEA6-45CA-90FB-9A72B1B0E10E}"/>
              </a:ext>
            </a:extLst>
          </p:cNvPr>
          <p:cNvSpPr>
            <a:spLocks noGrp="1"/>
          </p:cNvSpPr>
          <p:nvPr>
            <p:ph idx="1"/>
          </p:nvPr>
        </p:nvSpPr>
        <p:spPr/>
        <p:txBody>
          <a:bodyPr>
            <a:normAutofit/>
          </a:bodyPr>
          <a:lstStyle/>
          <a:p>
            <a:r>
              <a:rPr lang="en-US" dirty="0"/>
              <a:t>Stephanie Kelton provided a prominent and recent exposition of Modern Monetary Theory in her June 6</a:t>
            </a:r>
            <a:r>
              <a:rPr lang="en-US" baseline="30000" dirty="0"/>
              <a:t>th </a:t>
            </a:r>
            <a:r>
              <a:rPr lang="en-US" dirty="0"/>
              <a:t> 2020, </a:t>
            </a:r>
            <a:r>
              <a:rPr lang="en-US" i="1" dirty="0"/>
              <a:t>NYTimes </a:t>
            </a:r>
            <a:r>
              <a:rPr lang="en-US" dirty="0"/>
              <a:t>op-ed, “Learn to Love Trillion-Dollar Deficits.”</a:t>
            </a:r>
          </a:p>
          <a:p>
            <a:pPr lvl="1"/>
            <a:r>
              <a:rPr lang="en-US" dirty="0"/>
              <a:t>US Treasury borrows in dollars and therefore cannot default (as opposed to Greece).</a:t>
            </a:r>
          </a:p>
          <a:p>
            <a:pPr lvl="1"/>
            <a:r>
              <a:rPr lang="en-US" dirty="0"/>
              <a:t>Example:  How did we “find the money” in FY 2020 to increase in the deficit by about $1.9 trillion?</a:t>
            </a:r>
          </a:p>
          <a:p>
            <a:pPr lvl="1"/>
            <a:r>
              <a:rPr lang="en-US" dirty="0"/>
              <a:t>Answer:  Fed open market purchases of $1.7 trillion provided 89% of the financing.</a:t>
            </a:r>
          </a:p>
          <a:p>
            <a:pPr lvl="1"/>
            <a:r>
              <a:rPr lang="en-US" dirty="0"/>
              <a:t>More generally, she argues that we can always find the money to increase federal spending</a:t>
            </a:r>
          </a:p>
          <a:p>
            <a:pPr marL="0" indent="0">
              <a:buNone/>
            </a:pPr>
            <a:endParaRPr lang="en-US" dirty="0"/>
          </a:p>
        </p:txBody>
      </p:sp>
      <p:sp>
        <p:nvSpPr>
          <p:cNvPr id="4" name="Slide Number Placeholder 3">
            <a:extLst>
              <a:ext uri="{FF2B5EF4-FFF2-40B4-BE49-F238E27FC236}">
                <a16:creationId xmlns:a16="http://schemas.microsoft.com/office/drawing/2014/main" id="{BC3E53CE-D569-4804-A8A2-70BFA4C92EA6}"/>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21112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5359-5833-4454-A118-CD03CC6BA1BC}"/>
              </a:ext>
            </a:extLst>
          </p:cNvPr>
          <p:cNvSpPr>
            <a:spLocks noGrp="1"/>
          </p:cNvSpPr>
          <p:nvPr>
            <p:ph type="title"/>
          </p:nvPr>
        </p:nvSpPr>
        <p:spPr/>
        <p:txBody>
          <a:bodyPr/>
          <a:lstStyle/>
          <a:p>
            <a:r>
              <a:rPr lang="en-US" dirty="0">
                <a:solidFill>
                  <a:schemeClr val="bg1"/>
                </a:solidFill>
              </a:rPr>
              <a:t>MM</a:t>
            </a:r>
            <a:r>
              <a:rPr lang="en-US" dirty="0">
                <a:solidFill>
                  <a:schemeClr val="accent5">
                    <a:lumMod val="50000"/>
                  </a:schemeClr>
                </a:solidFill>
              </a:rPr>
              <a:t>T’s Free Lunch</a:t>
            </a:r>
            <a:endParaRPr lang="en-US" dirty="0">
              <a:solidFill>
                <a:schemeClr val="bg1"/>
              </a:solidFill>
            </a:endParaRPr>
          </a:p>
        </p:txBody>
      </p:sp>
      <p:sp>
        <p:nvSpPr>
          <p:cNvPr id="3" name="Content Placeholder 2">
            <a:extLst>
              <a:ext uri="{FF2B5EF4-FFF2-40B4-BE49-F238E27FC236}">
                <a16:creationId xmlns:a16="http://schemas.microsoft.com/office/drawing/2014/main" id="{4BEB683D-F905-4514-83B2-BA6BB3EEEB0C}"/>
              </a:ext>
            </a:extLst>
          </p:cNvPr>
          <p:cNvSpPr>
            <a:spLocks noGrp="1"/>
          </p:cNvSpPr>
          <p:nvPr>
            <p:ph idx="1"/>
          </p:nvPr>
        </p:nvSpPr>
        <p:spPr/>
        <p:txBody>
          <a:bodyPr/>
          <a:lstStyle/>
          <a:p>
            <a:r>
              <a:rPr lang="en-US" dirty="0"/>
              <a:t>The only limit on deficit spending is if it leads to too much spending thereby increasing current inflation.</a:t>
            </a:r>
          </a:p>
          <a:p>
            <a:r>
              <a:rPr lang="en-US" dirty="0"/>
              <a:t>Recognizing this fact, “…could free policymakers not only to act boldly amid crises but also to invest boldly in times of more stability.”</a:t>
            </a:r>
          </a:p>
          <a:p>
            <a:r>
              <a:rPr lang="en-US" dirty="0"/>
              <a:t>Too bad the second part isn’t true.  And, the recent rise in inflation suggests even Dr Kelton should now be worried about the debt</a:t>
            </a:r>
          </a:p>
          <a:p>
            <a:r>
              <a:rPr lang="en-US" dirty="0"/>
              <a:t>We rely on foreigners to hold a substantial portion of our debt and they can loose if the exchange value of the dollar falls</a:t>
            </a:r>
          </a:p>
        </p:txBody>
      </p:sp>
      <p:sp>
        <p:nvSpPr>
          <p:cNvPr id="4" name="Slide Number Placeholder 3">
            <a:extLst>
              <a:ext uri="{FF2B5EF4-FFF2-40B4-BE49-F238E27FC236}">
                <a16:creationId xmlns:a16="http://schemas.microsoft.com/office/drawing/2014/main" id="{C7E71FAE-EB39-4335-B612-6DE9A05F480F}"/>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56339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y do Foreigners Buy US Treasuries?</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p:txBody>
          <a:bodyPr/>
          <a:lstStyle/>
          <a:p>
            <a:r>
              <a:rPr lang="en-US" dirty="0"/>
              <a:t>Market for Treasuries is the deepest, most liquid and safest capital market in the world.</a:t>
            </a:r>
          </a:p>
          <a:p>
            <a:r>
              <a:rPr lang="en-US" dirty="0"/>
              <a:t>US economy has a history of political and economic stability.</a:t>
            </a:r>
          </a:p>
          <a:p>
            <a:r>
              <a:rPr lang="en-US" dirty="0"/>
              <a:t> We enjoy “An exorbitant privilege”  (Valery Giscard d’Estaing):  The dollar is the largest international reserve currency.</a:t>
            </a:r>
          </a:p>
          <a:p>
            <a:pPr lvl="1"/>
            <a:r>
              <a:rPr lang="en-US" dirty="0"/>
              <a:t>Most trade transactions are quoted in dollars, e.g., oil.</a:t>
            </a:r>
          </a:p>
          <a:p>
            <a:pPr lvl="1"/>
            <a:r>
              <a:rPr lang="en-US" dirty="0"/>
              <a:t>With some exceptions, foreigners borrow in dollars. E.g., Yankee bonds</a:t>
            </a:r>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27169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200" y="1253331"/>
            <a:ext cx="10930666" cy="4351338"/>
          </a:xfrm>
        </p:spPr>
        <p:txBody>
          <a:bodyPr/>
          <a:lstStyle/>
          <a:p>
            <a:pPr>
              <a:spcAft>
                <a:spcPts val="1000"/>
              </a:spcAft>
            </a:pPr>
            <a:r>
              <a:rPr lang="en-US" dirty="0"/>
              <a:t>Contemporary Economic Policy</a:t>
            </a:r>
          </a:p>
          <a:p>
            <a:pPr lvl="1">
              <a:spcAft>
                <a:spcPts val="1000"/>
              </a:spcAft>
            </a:pPr>
            <a:r>
              <a:rPr lang="en-US" dirty="0"/>
              <a:t>Week 1 (6/30): 	US Economic Update</a:t>
            </a:r>
          </a:p>
          <a:p>
            <a:pPr lvl="1">
              <a:spcAft>
                <a:spcPts val="1000"/>
              </a:spcAft>
            </a:pPr>
            <a:r>
              <a:rPr lang="en-US" b="1" dirty="0"/>
              <a:t>Week 2 (7/7): 	The U.S. Federal Debt (Geoffrey </a:t>
            </a:r>
            <a:r>
              <a:rPr lang="en-US" b="1" dirty="0" err="1"/>
              <a:t>Woglom</a:t>
            </a:r>
            <a:r>
              <a:rPr lang="en-US" b="1" dirty="0"/>
              <a:t>, Amherst College)</a:t>
            </a:r>
          </a:p>
          <a:p>
            <a:pPr lvl="1">
              <a:spcAft>
                <a:spcPts val="1000"/>
              </a:spcAft>
            </a:pPr>
            <a:r>
              <a:rPr lang="en-US" dirty="0"/>
              <a:t>Week 3 (7/14): 	Climate Change </a:t>
            </a:r>
          </a:p>
          <a:p>
            <a:pPr lvl="1">
              <a:spcAft>
                <a:spcPts val="1000"/>
              </a:spcAft>
            </a:pPr>
            <a:r>
              <a:rPr lang="en-US" dirty="0"/>
              <a:t>Week 4 (7/21): 	Economic Inequality</a:t>
            </a:r>
          </a:p>
          <a:p>
            <a:pPr lvl="1">
              <a:spcAft>
                <a:spcPts val="1000"/>
              </a:spcAft>
            </a:pPr>
            <a:r>
              <a:rPr lang="en-US" dirty="0"/>
              <a:t>Week 5 (8/4):	The Black-White Wealth Gap</a:t>
            </a:r>
          </a:p>
          <a:p>
            <a:pPr lvl="1">
              <a:spcAft>
                <a:spcPts val="1000"/>
              </a:spcAft>
            </a:pPr>
            <a:r>
              <a:rPr lang="en-US" dirty="0"/>
              <a:t>Week 6 (8/11):	Discriminatory Policies</a:t>
            </a:r>
          </a:p>
          <a:p>
            <a:pPr lvl="1">
              <a:spcAft>
                <a:spcPts val="1000"/>
              </a:spcAft>
            </a:pPr>
            <a:r>
              <a:rPr lang="en-US" dirty="0"/>
              <a:t>Week 7 (8/18):	Cryptocurrencies</a:t>
            </a:r>
          </a:p>
          <a:p>
            <a:pPr lvl="1">
              <a:spcAft>
                <a:spcPts val="1000"/>
              </a:spcAft>
            </a:pPr>
            <a:endParaRPr lang="en-US" dirty="0"/>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640338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299A-9654-4A53-B28D-60323E321E2A}"/>
              </a:ext>
            </a:extLst>
          </p:cNvPr>
          <p:cNvSpPr>
            <a:spLocks noGrp="1"/>
          </p:cNvSpPr>
          <p:nvPr>
            <p:ph type="title"/>
          </p:nvPr>
        </p:nvSpPr>
        <p:spPr/>
        <p:txBody>
          <a:bodyPr/>
          <a:lstStyle/>
          <a:p>
            <a:r>
              <a:rPr lang="en-US" dirty="0">
                <a:solidFill>
                  <a:schemeClr val="bg1"/>
                </a:solidFill>
              </a:rPr>
              <a:t>De</a:t>
            </a:r>
            <a:r>
              <a:rPr lang="en-US" dirty="0"/>
              <a:t>mand for Dollars by Central Banks</a:t>
            </a:r>
          </a:p>
        </p:txBody>
      </p:sp>
      <p:pic>
        <p:nvPicPr>
          <p:cNvPr id="6" name="Content Placeholder 5">
            <a:extLst>
              <a:ext uri="{FF2B5EF4-FFF2-40B4-BE49-F238E27FC236}">
                <a16:creationId xmlns:a16="http://schemas.microsoft.com/office/drawing/2014/main" id="{D25DC776-C5F9-48BD-BB6E-9718C57C936B}"/>
              </a:ext>
            </a:extLst>
          </p:cNvPr>
          <p:cNvPicPr>
            <a:picLocks noGrp="1" noChangeAspect="1"/>
          </p:cNvPicPr>
          <p:nvPr>
            <p:ph idx="1"/>
          </p:nvPr>
        </p:nvPicPr>
        <p:blipFill>
          <a:blip r:embed="rId3"/>
          <a:stretch>
            <a:fillRect/>
          </a:stretch>
        </p:blipFill>
        <p:spPr>
          <a:xfrm>
            <a:off x="1487633" y="1368203"/>
            <a:ext cx="8229600" cy="4862023"/>
          </a:xfrm>
        </p:spPr>
      </p:pic>
      <p:sp>
        <p:nvSpPr>
          <p:cNvPr id="4" name="Slide Number Placeholder 3">
            <a:extLst>
              <a:ext uri="{FF2B5EF4-FFF2-40B4-BE49-F238E27FC236}">
                <a16:creationId xmlns:a16="http://schemas.microsoft.com/office/drawing/2014/main" id="{0F7757B6-A6F8-4EE8-B8FD-E853B2202129}"/>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7" name="TextBox 6">
            <a:extLst>
              <a:ext uri="{FF2B5EF4-FFF2-40B4-BE49-F238E27FC236}">
                <a16:creationId xmlns:a16="http://schemas.microsoft.com/office/drawing/2014/main" id="{80FAB790-04CE-44D9-BF05-CA8FF443C6F5}"/>
              </a:ext>
            </a:extLst>
          </p:cNvPr>
          <p:cNvSpPr txBox="1"/>
          <p:nvPr/>
        </p:nvSpPr>
        <p:spPr>
          <a:xfrm>
            <a:off x="4295274" y="6343139"/>
            <a:ext cx="7567863" cy="400110"/>
          </a:xfrm>
          <a:prstGeom prst="rect">
            <a:avLst/>
          </a:prstGeom>
          <a:noFill/>
        </p:spPr>
        <p:txBody>
          <a:bodyPr wrap="square" rtlCol="0">
            <a:spAutoFit/>
          </a:bodyPr>
          <a:lstStyle/>
          <a:p>
            <a:r>
              <a:rPr lang="en-US" sz="2000" dirty="0"/>
              <a:t>Source IMF Currency Composition of Official Exchange Reserves</a:t>
            </a:r>
          </a:p>
        </p:txBody>
      </p:sp>
    </p:spTree>
    <p:extLst>
      <p:ext uri="{BB962C8B-B14F-4D97-AF65-F5344CB8AC3E}">
        <p14:creationId xmlns:p14="http://schemas.microsoft.com/office/powerpoint/2010/main" val="855960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1C8B-C6B4-B097-6CAB-12368D76B67E}"/>
              </a:ext>
            </a:extLst>
          </p:cNvPr>
          <p:cNvSpPr>
            <a:spLocks noGrp="1"/>
          </p:cNvSpPr>
          <p:nvPr>
            <p:ph type="title"/>
          </p:nvPr>
        </p:nvSpPr>
        <p:spPr>
          <a:xfrm>
            <a:off x="911452" y="0"/>
            <a:ext cx="10515600" cy="1325563"/>
          </a:xfrm>
        </p:spPr>
        <p:txBody>
          <a:bodyPr/>
          <a:lstStyle/>
          <a:p>
            <a:r>
              <a:rPr lang="en-US" dirty="0">
                <a:solidFill>
                  <a:schemeClr val="bg1"/>
                </a:solidFill>
              </a:rPr>
              <a:t>CB</a:t>
            </a:r>
            <a:r>
              <a:rPr lang="en-US" dirty="0">
                <a:solidFill>
                  <a:schemeClr val="accent5">
                    <a:lumMod val="50000"/>
                  </a:schemeClr>
                </a:solidFill>
              </a:rPr>
              <a:t>O</a:t>
            </a:r>
            <a:r>
              <a:rPr lang="en-US" dirty="0">
                <a:solidFill>
                  <a:schemeClr val="bg1"/>
                </a:solidFill>
              </a:rPr>
              <a:t> </a:t>
            </a:r>
            <a:r>
              <a:rPr lang="en-US" dirty="0"/>
              <a:t>on the Costs of “High and Rising Debt”</a:t>
            </a:r>
          </a:p>
        </p:txBody>
      </p:sp>
      <p:sp>
        <p:nvSpPr>
          <p:cNvPr id="3" name="Content Placeholder 2">
            <a:extLst>
              <a:ext uri="{FF2B5EF4-FFF2-40B4-BE49-F238E27FC236}">
                <a16:creationId xmlns:a16="http://schemas.microsoft.com/office/drawing/2014/main" id="{4C918B99-148F-0D68-D99D-FD79166202AE}"/>
              </a:ext>
            </a:extLst>
          </p:cNvPr>
          <p:cNvSpPr>
            <a:spLocks noGrp="1"/>
          </p:cNvSpPr>
          <p:nvPr>
            <p:ph idx="1"/>
          </p:nvPr>
        </p:nvSpPr>
        <p:spPr/>
        <p:txBody>
          <a:bodyPr>
            <a:normAutofit/>
          </a:bodyPr>
          <a:lstStyle/>
          <a:p>
            <a:pPr marL="514350" indent="-514350">
              <a:buFont typeface="+mj-lt"/>
              <a:buAutoNum type="arabicPeriod"/>
            </a:pPr>
            <a:r>
              <a:rPr lang="en-US" dirty="0"/>
              <a:t>The interest expense portion of the deficit will rise, including payments to foreigners.</a:t>
            </a:r>
          </a:p>
          <a:p>
            <a:pPr marL="514350" indent="-514350">
              <a:buFont typeface="+mj-lt"/>
              <a:buAutoNum type="arabicPeriod"/>
            </a:pPr>
            <a:r>
              <a:rPr lang="en-US" dirty="0"/>
              <a:t>Crowding out of private investment.</a:t>
            </a:r>
          </a:p>
          <a:p>
            <a:pPr marL="514350" indent="-514350">
              <a:buFont typeface="+mj-lt"/>
              <a:buAutoNum type="arabicPeriod"/>
            </a:pPr>
            <a:r>
              <a:rPr lang="en-US" dirty="0"/>
              <a:t>“The likelihood of a fiscal crisis in the United States would increase.”</a:t>
            </a:r>
          </a:p>
          <a:p>
            <a:pPr marL="514350" indent="-514350">
              <a:buFont typeface="+mj-lt"/>
              <a:buAutoNum type="arabicPeriod"/>
            </a:pPr>
            <a:r>
              <a:rPr lang="en-US" dirty="0"/>
              <a:t>Slow erosion of confidence in the U.S. dollar as an international reserve currency leading to higher interest rates.</a:t>
            </a:r>
          </a:p>
          <a:p>
            <a:pPr marL="514350" indent="-514350">
              <a:buFont typeface="+mj-lt"/>
              <a:buAutoNum type="arabicPeriod"/>
            </a:pPr>
            <a:r>
              <a:rPr lang="en-US" dirty="0"/>
              <a:t>Policymaker constraint in using deficit-financed fiscal policy to respond to unforeseen events.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4F03B63D-C7A0-C80B-9622-CD5AEE47569B}"/>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TextBox 4">
            <a:extLst>
              <a:ext uri="{FF2B5EF4-FFF2-40B4-BE49-F238E27FC236}">
                <a16:creationId xmlns:a16="http://schemas.microsoft.com/office/drawing/2014/main" id="{A13F82BD-FFDD-9DB9-92F4-55EABA962C46}"/>
              </a:ext>
            </a:extLst>
          </p:cNvPr>
          <p:cNvSpPr txBox="1"/>
          <p:nvPr/>
        </p:nvSpPr>
        <p:spPr>
          <a:xfrm>
            <a:off x="1934988" y="5614482"/>
            <a:ext cx="9285587" cy="461665"/>
          </a:xfrm>
          <a:prstGeom prst="rect">
            <a:avLst/>
          </a:prstGeom>
          <a:noFill/>
        </p:spPr>
        <p:txBody>
          <a:bodyPr wrap="square" rtlCol="0">
            <a:spAutoFit/>
          </a:bodyPr>
          <a:lstStyle/>
          <a:p>
            <a:r>
              <a:rPr lang="en-US" sz="2400" dirty="0"/>
              <a:t>CBO, “Budget and Economic Outlook:  2022-2032,” May 2022, pp15-16.</a:t>
            </a:r>
          </a:p>
        </p:txBody>
      </p:sp>
    </p:spTree>
    <p:extLst>
      <p:ext uri="{BB962C8B-B14F-4D97-AF65-F5344CB8AC3E}">
        <p14:creationId xmlns:p14="http://schemas.microsoft.com/office/powerpoint/2010/main" val="199558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32E7-A25F-43DD-B4E2-564A320F44A5}"/>
              </a:ext>
            </a:extLst>
          </p:cNvPr>
          <p:cNvSpPr>
            <a:spLocks noGrp="1"/>
          </p:cNvSpPr>
          <p:nvPr>
            <p:ph type="title"/>
          </p:nvPr>
        </p:nvSpPr>
        <p:spPr/>
        <p:txBody>
          <a:bodyPr/>
          <a:lstStyle/>
          <a:p>
            <a:r>
              <a:rPr lang="en-US" dirty="0">
                <a:solidFill>
                  <a:schemeClr val="bg1"/>
                </a:solidFill>
              </a:rPr>
              <a:t>Wh</a:t>
            </a:r>
            <a:r>
              <a:rPr lang="en-US" dirty="0"/>
              <a:t>at would a Fiscal Crisis Look Like?</a:t>
            </a:r>
          </a:p>
        </p:txBody>
      </p:sp>
      <p:sp>
        <p:nvSpPr>
          <p:cNvPr id="3" name="Content Placeholder 2">
            <a:extLst>
              <a:ext uri="{FF2B5EF4-FFF2-40B4-BE49-F238E27FC236}">
                <a16:creationId xmlns:a16="http://schemas.microsoft.com/office/drawing/2014/main" id="{8D6F96BF-B8C9-4D5F-82E0-4327073E7879}"/>
              </a:ext>
            </a:extLst>
          </p:cNvPr>
          <p:cNvSpPr>
            <a:spLocks noGrp="1"/>
          </p:cNvSpPr>
          <p:nvPr>
            <p:ph idx="1"/>
          </p:nvPr>
        </p:nvSpPr>
        <p:spPr>
          <a:xfrm>
            <a:off x="838200" y="1570730"/>
            <a:ext cx="10515600" cy="4659496"/>
          </a:xfrm>
        </p:spPr>
        <p:txBody>
          <a:bodyPr>
            <a:normAutofit/>
          </a:bodyPr>
          <a:lstStyle/>
          <a:p>
            <a:pPr marL="0" indent="0">
              <a:buNone/>
            </a:pPr>
            <a:r>
              <a:rPr lang="en-US" dirty="0"/>
              <a:t>Foreigners lose confidence in the dollar and sell Treasuries in exchange for assets denominated in their own currency,</a:t>
            </a:r>
          </a:p>
          <a:p>
            <a:pPr marL="971550" lvl="1" indent="-514350">
              <a:buFont typeface="+mj-lt"/>
              <a:buAutoNum type="arabicPeriod"/>
            </a:pPr>
            <a:r>
              <a:rPr lang="en-US" dirty="0"/>
              <a:t>Sale of Treasuries raises interest rates, worsening our fiscal outlook.</a:t>
            </a:r>
          </a:p>
          <a:p>
            <a:pPr marL="971550" lvl="1" indent="-514350">
              <a:buFont typeface="+mj-lt"/>
              <a:buAutoNum type="arabicPeriod"/>
            </a:pPr>
            <a:r>
              <a:rPr lang="en-US" dirty="0"/>
              <a:t>Trading of Foreign for US assets lowers US exchange rate.</a:t>
            </a:r>
          </a:p>
          <a:p>
            <a:pPr marL="1428750" lvl="2" indent="-514350">
              <a:buFont typeface="+mj-lt"/>
              <a:buAutoNum type="alphaLcPeriod"/>
            </a:pPr>
            <a:r>
              <a:rPr lang="en-US" dirty="0"/>
              <a:t>Raising the price of imports thereby increasing inflation.</a:t>
            </a:r>
          </a:p>
          <a:p>
            <a:pPr marL="1428750" lvl="2" indent="-514350">
              <a:buFont typeface="+mj-lt"/>
              <a:buAutoNum type="alphaLcPeriod"/>
            </a:pPr>
            <a:r>
              <a:rPr lang="en-US" dirty="0"/>
              <a:t>Lowering the foreign currency returns on all US assets, exacerbating 1.</a:t>
            </a:r>
          </a:p>
          <a:p>
            <a:pPr marL="1428750" lvl="2" indent="-514350">
              <a:buFont typeface="+mj-lt"/>
              <a:buAutoNum type="alphaLcPeriod"/>
            </a:pPr>
            <a:endParaRPr lang="en-US" dirty="0"/>
          </a:p>
          <a:p>
            <a:pPr marL="0" indent="0">
              <a:buNone/>
            </a:pPr>
            <a:r>
              <a:rPr lang="en-US" dirty="0"/>
              <a:t>Could the Fed Bail us Out?</a:t>
            </a:r>
          </a:p>
          <a:p>
            <a:pPr marL="914400" lvl="1" indent="-457200">
              <a:buFont typeface="+mj-lt"/>
              <a:buAutoNum type="arabicPeriod"/>
            </a:pPr>
            <a:r>
              <a:rPr lang="en-US" dirty="0"/>
              <a:t>It could buy Treasuries and prevent the rise in interest rates.</a:t>
            </a:r>
          </a:p>
          <a:p>
            <a:pPr marL="914400" lvl="1" indent="-457200">
              <a:buFont typeface="+mj-lt"/>
              <a:buAutoNum type="arabicPeriod"/>
            </a:pPr>
            <a:r>
              <a:rPr lang="en-US" dirty="0"/>
              <a:t>Insufficient foreign assets to prevent the fall in the exchange rate,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90BE4E4-39D2-44E7-B9CF-AC17A50833AE}"/>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226168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9D72-298B-4895-B2DE-26494D0DB579}"/>
              </a:ext>
            </a:extLst>
          </p:cNvPr>
          <p:cNvSpPr>
            <a:spLocks noGrp="1"/>
          </p:cNvSpPr>
          <p:nvPr>
            <p:ph type="title"/>
          </p:nvPr>
        </p:nvSpPr>
        <p:spPr/>
        <p:txBody>
          <a:bodyPr/>
          <a:lstStyle/>
          <a:p>
            <a:r>
              <a:rPr lang="en-US" dirty="0">
                <a:solidFill>
                  <a:schemeClr val="bg1"/>
                </a:solidFill>
              </a:rPr>
              <a:t>Bot</a:t>
            </a:r>
            <a:r>
              <a:rPr lang="en-US" dirty="0">
                <a:solidFill>
                  <a:schemeClr val="accent5">
                    <a:lumMod val="50000"/>
                  </a:schemeClr>
                </a:solidFill>
              </a:rPr>
              <a:t>tom Line:  We Need to Worry about the Debt</a:t>
            </a:r>
            <a:endParaRPr lang="en-US" dirty="0">
              <a:solidFill>
                <a:schemeClr val="bg1"/>
              </a:solidFill>
            </a:endParaRPr>
          </a:p>
        </p:txBody>
      </p:sp>
      <p:sp>
        <p:nvSpPr>
          <p:cNvPr id="3" name="Content Placeholder 2">
            <a:extLst>
              <a:ext uri="{FF2B5EF4-FFF2-40B4-BE49-F238E27FC236}">
                <a16:creationId xmlns:a16="http://schemas.microsoft.com/office/drawing/2014/main" id="{610820EC-7A47-4FA9-8934-17D49D567EF5}"/>
              </a:ext>
            </a:extLst>
          </p:cNvPr>
          <p:cNvSpPr>
            <a:spLocks noGrp="1"/>
          </p:cNvSpPr>
          <p:nvPr>
            <p:ph idx="1"/>
          </p:nvPr>
        </p:nvSpPr>
        <p:spPr>
          <a:xfrm>
            <a:off x="838199" y="1570730"/>
            <a:ext cx="10299307" cy="4351338"/>
          </a:xfrm>
        </p:spPr>
        <p:txBody>
          <a:bodyPr>
            <a:normAutofit/>
          </a:bodyPr>
          <a:lstStyle/>
          <a:p>
            <a:pPr marL="514350" indent="-514350">
              <a:buFont typeface="+mj-lt"/>
              <a:buAutoNum type="arabicPeriod"/>
            </a:pPr>
            <a:r>
              <a:rPr lang="en-US" sz="3200" dirty="0"/>
              <a:t>Interest rates may not stay this low forever.  In fact, economist don’t really know why they have fallen to such low levels over the past 20 years</a:t>
            </a:r>
          </a:p>
          <a:p>
            <a:pPr marL="514350" indent="-514350">
              <a:buFont typeface="+mj-lt"/>
              <a:buAutoNum type="arabicPeriod"/>
            </a:pPr>
            <a:r>
              <a:rPr lang="en-US" sz="3200" dirty="0"/>
              <a:t>A fiscal crisis should be avoided at all costs.</a:t>
            </a:r>
          </a:p>
          <a:p>
            <a:pPr marL="514350" indent="-514350">
              <a:buFont typeface="+mj-lt"/>
              <a:buAutoNum type="arabicPeriod"/>
            </a:pPr>
            <a:r>
              <a:rPr lang="en-US" sz="3200" dirty="0"/>
              <a:t>The good news is we may be able to stabilize the relative debt without a running a surplus.</a:t>
            </a:r>
          </a:p>
        </p:txBody>
      </p:sp>
      <p:sp>
        <p:nvSpPr>
          <p:cNvPr id="4" name="Slide Number Placeholder 3">
            <a:extLst>
              <a:ext uri="{FF2B5EF4-FFF2-40B4-BE49-F238E27FC236}">
                <a16:creationId xmlns:a16="http://schemas.microsoft.com/office/drawing/2014/main" id="{8EE93746-C873-412E-869B-1AB5455988F6}"/>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76567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DA1C-24CE-4C8B-9CC2-A0DC89E9E21D}"/>
              </a:ext>
            </a:extLst>
          </p:cNvPr>
          <p:cNvSpPr>
            <a:spLocks noGrp="1"/>
          </p:cNvSpPr>
          <p:nvPr>
            <p:ph type="title"/>
          </p:nvPr>
        </p:nvSpPr>
        <p:spPr/>
        <p:txBody>
          <a:bodyPr/>
          <a:lstStyle/>
          <a:p>
            <a:r>
              <a:rPr lang="en-US" dirty="0">
                <a:solidFill>
                  <a:schemeClr val="bg1"/>
                </a:solidFill>
              </a:rPr>
              <a:t>But </a:t>
            </a:r>
            <a:r>
              <a:rPr lang="en-US" dirty="0">
                <a:solidFill>
                  <a:schemeClr val="accent5">
                    <a:lumMod val="50000"/>
                  </a:schemeClr>
                </a:solidFill>
              </a:rPr>
              <a:t>is this Problem Impossible?</a:t>
            </a:r>
            <a:endParaRPr lang="en-US" dirty="0">
              <a:solidFill>
                <a:schemeClr val="bg1"/>
              </a:solidFill>
            </a:endParaRPr>
          </a:p>
        </p:txBody>
      </p:sp>
      <p:sp>
        <p:nvSpPr>
          <p:cNvPr id="4" name="Slide Number Placeholder 3">
            <a:extLst>
              <a:ext uri="{FF2B5EF4-FFF2-40B4-BE49-F238E27FC236}">
                <a16:creationId xmlns:a16="http://schemas.microsoft.com/office/drawing/2014/main" id="{58F1663E-12C0-4120-A92A-BCF53AC34331}"/>
              </a:ext>
            </a:extLst>
          </p:cNvPr>
          <p:cNvSpPr>
            <a:spLocks noGrp="1"/>
          </p:cNvSpPr>
          <p:nvPr>
            <p:ph type="sldNum" sz="quarter" idx="12"/>
          </p:nvPr>
        </p:nvSpPr>
        <p:spPr/>
        <p:txBody>
          <a:bodyPr/>
          <a:lstStyle/>
          <a:p>
            <a:fld id="{D9F085D5-EC86-4F6A-B501-C1359CB39116}" type="slidenum">
              <a:rPr lang="en-GB" smtClean="0"/>
              <a:t>34</a:t>
            </a:fld>
            <a:endParaRPr lang="en-GB"/>
          </a:p>
        </p:txBody>
      </p:sp>
      <p:pic>
        <p:nvPicPr>
          <p:cNvPr id="8" name="Content Placeholder 7">
            <a:extLst>
              <a:ext uri="{FF2B5EF4-FFF2-40B4-BE49-F238E27FC236}">
                <a16:creationId xmlns:a16="http://schemas.microsoft.com/office/drawing/2014/main" id="{54D21D2C-DF93-C613-A915-E1C124F307CE}"/>
              </a:ext>
            </a:extLst>
          </p:cNvPr>
          <p:cNvPicPr>
            <a:picLocks noGrp="1" noChangeAspect="1"/>
          </p:cNvPicPr>
          <p:nvPr>
            <p:ph idx="1"/>
          </p:nvPr>
        </p:nvPicPr>
        <p:blipFill>
          <a:blip r:embed="rId3"/>
          <a:stretch>
            <a:fillRect/>
          </a:stretch>
        </p:blipFill>
        <p:spPr>
          <a:xfrm>
            <a:off x="1319633" y="958889"/>
            <a:ext cx="8357051" cy="5212080"/>
          </a:xfrm>
        </p:spPr>
      </p:pic>
      <p:sp>
        <p:nvSpPr>
          <p:cNvPr id="9" name="TextBox 8">
            <a:extLst>
              <a:ext uri="{FF2B5EF4-FFF2-40B4-BE49-F238E27FC236}">
                <a16:creationId xmlns:a16="http://schemas.microsoft.com/office/drawing/2014/main" id="{00E4D2E1-BA4D-0BE9-E7C5-96A91FF51413}"/>
              </a:ext>
            </a:extLst>
          </p:cNvPr>
          <p:cNvSpPr txBox="1"/>
          <p:nvPr/>
        </p:nvSpPr>
        <p:spPr>
          <a:xfrm>
            <a:off x="4005661" y="6364518"/>
            <a:ext cx="7745855" cy="461665"/>
          </a:xfrm>
          <a:prstGeom prst="rect">
            <a:avLst/>
          </a:prstGeom>
          <a:noFill/>
        </p:spPr>
        <p:txBody>
          <a:bodyPr wrap="square" rtlCol="0">
            <a:spAutoFit/>
          </a:bodyPr>
          <a:lstStyle/>
          <a:p>
            <a:r>
              <a:rPr lang="en-US" sz="2400" dirty="0"/>
              <a:t>CBO, “Budget and Economic Outlook:  2022-2032,” May 2022</a:t>
            </a:r>
          </a:p>
        </p:txBody>
      </p:sp>
    </p:spTree>
    <p:extLst>
      <p:ext uri="{BB962C8B-B14F-4D97-AF65-F5344CB8AC3E}">
        <p14:creationId xmlns:p14="http://schemas.microsoft.com/office/powerpoint/2010/main" val="3201846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70AA-ABD2-FE18-BAFE-2A106DEB2144}"/>
              </a:ext>
            </a:extLst>
          </p:cNvPr>
          <p:cNvSpPr>
            <a:spLocks noGrp="1"/>
          </p:cNvSpPr>
          <p:nvPr>
            <p:ph type="title"/>
          </p:nvPr>
        </p:nvSpPr>
        <p:spPr/>
        <p:txBody>
          <a:bodyPr/>
          <a:lstStyle/>
          <a:p>
            <a:r>
              <a:rPr lang="en-US" dirty="0">
                <a:solidFill>
                  <a:schemeClr val="bg1"/>
                </a:solidFill>
              </a:rPr>
              <a:t>CB</a:t>
            </a:r>
            <a:r>
              <a:rPr lang="en-US" dirty="0"/>
              <a:t>O Baseline Projection</a:t>
            </a:r>
          </a:p>
        </p:txBody>
      </p:sp>
      <p:sp>
        <p:nvSpPr>
          <p:cNvPr id="4" name="Slide Number Placeholder 3">
            <a:extLst>
              <a:ext uri="{FF2B5EF4-FFF2-40B4-BE49-F238E27FC236}">
                <a16:creationId xmlns:a16="http://schemas.microsoft.com/office/drawing/2014/main" id="{49D627FA-3CD7-E29A-865B-E225A4B71E7C}"/>
              </a:ext>
            </a:extLst>
          </p:cNvPr>
          <p:cNvSpPr>
            <a:spLocks noGrp="1"/>
          </p:cNvSpPr>
          <p:nvPr>
            <p:ph type="sldNum" sz="quarter" idx="12"/>
          </p:nvPr>
        </p:nvSpPr>
        <p:spPr/>
        <p:txBody>
          <a:bodyPr/>
          <a:lstStyle/>
          <a:p>
            <a:fld id="{D9F085D5-EC86-4F6A-B501-C1359CB39116}" type="slidenum">
              <a:rPr lang="en-GB" smtClean="0"/>
              <a:t>35</a:t>
            </a:fld>
            <a:endParaRPr lang="en-GB"/>
          </a:p>
        </p:txBody>
      </p:sp>
      <p:graphicFrame>
        <p:nvGraphicFramePr>
          <p:cNvPr id="9" name="Content Placeholder 8">
            <a:extLst>
              <a:ext uri="{FF2B5EF4-FFF2-40B4-BE49-F238E27FC236}">
                <a16:creationId xmlns:a16="http://schemas.microsoft.com/office/drawing/2014/main" id="{5C58848A-3DB2-2245-B5E9-D6DA2E8C9A49}"/>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99CA0DA6-0046-B021-6DDC-794B156E0044}"/>
              </a:ext>
            </a:extLst>
          </p:cNvPr>
          <p:cNvSpPr txBox="1"/>
          <p:nvPr/>
        </p:nvSpPr>
        <p:spPr>
          <a:xfrm>
            <a:off x="3869977" y="6443430"/>
            <a:ext cx="7745855" cy="461665"/>
          </a:xfrm>
          <a:prstGeom prst="rect">
            <a:avLst/>
          </a:prstGeom>
          <a:noFill/>
        </p:spPr>
        <p:txBody>
          <a:bodyPr wrap="square" rtlCol="0">
            <a:spAutoFit/>
          </a:bodyPr>
          <a:lstStyle/>
          <a:p>
            <a:r>
              <a:rPr lang="en-US" sz="2400" dirty="0"/>
              <a:t>CBO, “Budget and Economic Outlook:  2022-2032,” May 2022</a:t>
            </a:r>
          </a:p>
        </p:txBody>
      </p:sp>
    </p:spTree>
    <p:extLst>
      <p:ext uri="{BB962C8B-B14F-4D97-AF65-F5344CB8AC3E}">
        <p14:creationId xmlns:p14="http://schemas.microsoft.com/office/powerpoint/2010/main" val="635627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EE904-ECEC-5903-7E15-5CD9C8FF795F}"/>
              </a:ext>
            </a:extLst>
          </p:cNvPr>
          <p:cNvSpPr>
            <a:spLocks noGrp="1"/>
          </p:cNvSpPr>
          <p:nvPr>
            <p:ph type="title"/>
          </p:nvPr>
        </p:nvSpPr>
        <p:spPr/>
        <p:txBody>
          <a:bodyPr/>
          <a:lstStyle/>
          <a:p>
            <a:r>
              <a:rPr lang="en-US" dirty="0">
                <a:solidFill>
                  <a:schemeClr val="bg1"/>
                </a:solidFill>
              </a:rPr>
              <a:t>The</a:t>
            </a:r>
            <a:r>
              <a:rPr lang="en-US" dirty="0"/>
              <a:t> Blueprint for a Crisis?</a:t>
            </a:r>
          </a:p>
        </p:txBody>
      </p:sp>
      <p:pic>
        <p:nvPicPr>
          <p:cNvPr id="6" name="Content Placeholder 5">
            <a:extLst>
              <a:ext uri="{FF2B5EF4-FFF2-40B4-BE49-F238E27FC236}">
                <a16:creationId xmlns:a16="http://schemas.microsoft.com/office/drawing/2014/main" id="{09DF6413-EAC9-3DEF-D48C-ECAA7E3348F4}"/>
              </a:ext>
            </a:extLst>
          </p:cNvPr>
          <p:cNvPicPr>
            <a:picLocks noGrp="1" noChangeAspect="1"/>
          </p:cNvPicPr>
          <p:nvPr>
            <p:ph idx="1"/>
          </p:nvPr>
        </p:nvPicPr>
        <p:blipFill>
          <a:blip r:embed="rId3"/>
          <a:stretch>
            <a:fillRect/>
          </a:stretch>
        </p:blipFill>
        <p:spPr>
          <a:xfrm>
            <a:off x="1518990" y="1282142"/>
            <a:ext cx="7753761" cy="4937760"/>
          </a:xfrm>
        </p:spPr>
      </p:pic>
      <p:sp>
        <p:nvSpPr>
          <p:cNvPr id="4" name="Slide Number Placeholder 3">
            <a:extLst>
              <a:ext uri="{FF2B5EF4-FFF2-40B4-BE49-F238E27FC236}">
                <a16:creationId xmlns:a16="http://schemas.microsoft.com/office/drawing/2014/main" id="{E2F737E2-329E-4C12-DB8B-45B739C47E4C}"/>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7" name="TextBox 6">
            <a:extLst>
              <a:ext uri="{FF2B5EF4-FFF2-40B4-BE49-F238E27FC236}">
                <a16:creationId xmlns:a16="http://schemas.microsoft.com/office/drawing/2014/main" id="{B7EBB81D-6722-A1E2-A30A-B06ED97A6DE8}"/>
              </a:ext>
            </a:extLst>
          </p:cNvPr>
          <p:cNvSpPr txBox="1"/>
          <p:nvPr/>
        </p:nvSpPr>
        <p:spPr>
          <a:xfrm>
            <a:off x="4005662" y="6423775"/>
            <a:ext cx="7745855" cy="461665"/>
          </a:xfrm>
          <a:prstGeom prst="rect">
            <a:avLst/>
          </a:prstGeom>
          <a:noFill/>
        </p:spPr>
        <p:txBody>
          <a:bodyPr wrap="square" rtlCol="0">
            <a:spAutoFit/>
          </a:bodyPr>
          <a:lstStyle/>
          <a:p>
            <a:r>
              <a:rPr lang="en-US" sz="2400" dirty="0"/>
              <a:t>CBO, “Budget and Economic Outlook:  2022-2032,” May 2022</a:t>
            </a:r>
          </a:p>
        </p:txBody>
      </p:sp>
      <p:sp>
        <p:nvSpPr>
          <p:cNvPr id="8" name="TextBox 7">
            <a:extLst>
              <a:ext uri="{FF2B5EF4-FFF2-40B4-BE49-F238E27FC236}">
                <a16:creationId xmlns:a16="http://schemas.microsoft.com/office/drawing/2014/main" id="{8CE90981-2AB1-BDE3-CC6F-889C1518305F}"/>
              </a:ext>
            </a:extLst>
          </p:cNvPr>
          <p:cNvSpPr txBox="1"/>
          <p:nvPr/>
        </p:nvSpPr>
        <p:spPr>
          <a:xfrm>
            <a:off x="9443829" y="2787832"/>
            <a:ext cx="3321337" cy="1384995"/>
          </a:xfrm>
          <a:prstGeom prst="rect">
            <a:avLst/>
          </a:prstGeom>
          <a:noFill/>
        </p:spPr>
        <p:txBody>
          <a:bodyPr wrap="square" rtlCol="0">
            <a:spAutoFit/>
          </a:bodyPr>
          <a:lstStyle/>
          <a:p>
            <a:r>
              <a:rPr lang="en-US" sz="2800" dirty="0"/>
              <a:t>But, these are “projections,” not forecasts!</a:t>
            </a:r>
          </a:p>
        </p:txBody>
      </p:sp>
    </p:spTree>
    <p:extLst>
      <p:ext uri="{BB962C8B-B14F-4D97-AF65-F5344CB8AC3E}">
        <p14:creationId xmlns:p14="http://schemas.microsoft.com/office/powerpoint/2010/main" val="103570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8E26-CC02-9101-953E-2CBE291CFDAE}"/>
              </a:ext>
            </a:extLst>
          </p:cNvPr>
          <p:cNvSpPr>
            <a:spLocks noGrp="1"/>
          </p:cNvSpPr>
          <p:nvPr>
            <p:ph type="title"/>
          </p:nvPr>
        </p:nvSpPr>
        <p:spPr/>
        <p:txBody>
          <a:bodyPr/>
          <a:lstStyle/>
          <a:p>
            <a:r>
              <a:rPr lang="en-US" dirty="0">
                <a:solidFill>
                  <a:schemeClr val="bg1"/>
                </a:solidFill>
              </a:rPr>
              <a:t>Citi</a:t>
            </a:r>
            <a:r>
              <a:rPr lang="en-US" dirty="0"/>
              <a:t>zen’s Guide to “Budget Reconciliation.”</a:t>
            </a:r>
          </a:p>
        </p:txBody>
      </p:sp>
      <p:sp>
        <p:nvSpPr>
          <p:cNvPr id="3" name="Content Placeholder 2">
            <a:extLst>
              <a:ext uri="{FF2B5EF4-FFF2-40B4-BE49-F238E27FC236}">
                <a16:creationId xmlns:a16="http://schemas.microsoft.com/office/drawing/2014/main" id="{F2A68C49-0007-BC7D-F770-E947407EFB1C}"/>
              </a:ext>
            </a:extLst>
          </p:cNvPr>
          <p:cNvSpPr>
            <a:spLocks noGrp="1"/>
          </p:cNvSpPr>
          <p:nvPr>
            <p:ph idx="1"/>
          </p:nvPr>
        </p:nvSpPr>
        <p:spPr/>
        <p:txBody>
          <a:bodyPr/>
          <a:lstStyle/>
          <a:p>
            <a:r>
              <a:rPr lang="en-US" dirty="0"/>
              <a:t>Procedure successfully used 22 times since 1974 to avoid a Senate filibuster.</a:t>
            </a:r>
          </a:p>
          <a:p>
            <a:r>
              <a:rPr lang="en-US" dirty="0"/>
              <a:t>Reconciliation can be used for changing taxes and spending (not Social Security) subject to the Byrd Rule.</a:t>
            </a:r>
          </a:p>
          <a:p>
            <a:r>
              <a:rPr lang="en-US" dirty="0"/>
              <a:t>Byrd rule: </a:t>
            </a:r>
          </a:p>
          <a:p>
            <a:pPr marL="914400" lvl="1" indent="-457200">
              <a:buFont typeface="+mj-lt"/>
              <a:buAutoNum type="arabicPeriod"/>
            </a:pPr>
            <a:r>
              <a:rPr lang="en-US" dirty="0"/>
              <a:t>No extraneous provisions.</a:t>
            </a:r>
          </a:p>
          <a:p>
            <a:pPr marL="914400" lvl="1" indent="-457200">
              <a:buFont typeface="+mj-lt"/>
              <a:buAutoNum type="arabicPeriod"/>
            </a:pPr>
            <a:r>
              <a:rPr lang="en-US" dirty="0"/>
              <a:t>No increase in the deficit after 10 year window.</a:t>
            </a:r>
          </a:p>
          <a:p>
            <a:r>
              <a:rPr lang="en-US" dirty="0"/>
              <a:t>Reconciliation games played by both parties:</a:t>
            </a:r>
          </a:p>
          <a:p>
            <a:pPr marL="914400" lvl="1" indent="-457200">
              <a:buFont typeface="+mj-lt"/>
              <a:buAutoNum type="arabicPeriod"/>
            </a:pPr>
            <a:r>
              <a:rPr lang="en-US" dirty="0"/>
              <a:t>BBB.</a:t>
            </a:r>
          </a:p>
          <a:p>
            <a:pPr marL="914400" lvl="1" indent="-457200">
              <a:buFont typeface="+mj-lt"/>
              <a:buAutoNum type="arabicPeriod"/>
            </a:pPr>
            <a:r>
              <a:rPr lang="en-US" dirty="0"/>
              <a:t>Trump Tax Cut</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C554675A-01D0-1068-18E6-63F5DC2FAE54}"/>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121712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0B1-48F7-F1F8-6FFE-0EB19EFEF22E}"/>
              </a:ext>
            </a:extLst>
          </p:cNvPr>
          <p:cNvSpPr>
            <a:spLocks noGrp="1"/>
          </p:cNvSpPr>
          <p:nvPr>
            <p:ph type="title"/>
          </p:nvPr>
        </p:nvSpPr>
        <p:spPr/>
        <p:txBody>
          <a:bodyPr/>
          <a:lstStyle/>
          <a:p>
            <a:r>
              <a:rPr lang="en-US" dirty="0">
                <a:solidFill>
                  <a:schemeClr val="bg1"/>
                </a:solidFill>
              </a:rPr>
              <a:t>Re</a:t>
            </a:r>
            <a:r>
              <a:rPr lang="en-US" dirty="0"/>
              <a:t>conciliation and CBO Projections</a:t>
            </a:r>
          </a:p>
        </p:txBody>
      </p:sp>
      <p:sp>
        <p:nvSpPr>
          <p:cNvPr id="3" name="Content Placeholder 2">
            <a:extLst>
              <a:ext uri="{FF2B5EF4-FFF2-40B4-BE49-F238E27FC236}">
                <a16:creationId xmlns:a16="http://schemas.microsoft.com/office/drawing/2014/main" id="{C0ADC1C4-1B07-C715-27D1-58A1969DE43C}"/>
              </a:ext>
            </a:extLst>
          </p:cNvPr>
          <p:cNvSpPr>
            <a:spLocks noGrp="1"/>
          </p:cNvSpPr>
          <p:nvPr>
            <p:ph idx="1"/>
          </p:nvPr>
        </p:nvSpPr>
        <p:spPr/>
        <p:txBody>
          <a:bodyPr/>
          <a:lstStyle/>
          <a:p>
            <a:r>
              <a:rPr lang="en-US" dirty="0"/>
              <a:t>For the CBO to be effective it must be perceived to be (and must be) nonpartisan.</a:t>
            </a:r>
          </a:p>
          <a:p>
            <a:r>
              <a:rPr lang="en-US" dirty="0"/>
              <a:t>Therefore, CBO “baseline” projections  and legislative scoring must not try to predict changes in legislation.</a:t>
            </a:r>
          </a:p>
          <a:p>
            <a:r>
              <a:rPr lang="en-US" dirty="0"/>
              <a:t>Instead, CBO must analyze the data based on the current law as written.</a:t>
            </a:r>
          </a:p>
        </p:txBody>
      </p:sp>
      <p:sp>
        <p:nvSpPr>
          <p:cNvPr id="4" name="Slide Number Placeholder 3">
            <a:extLst>
              <a:ext uri="{FF2B5EF4-FFF2-40B4-BE49-F238E27FC236}">
                <a16:creationId xmlns:a16="http://schemas.microsoft.com/office/drawing/2014/main" id="{4B2E5224-D380-3A2C-9677-72CA3264856F}"/>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73495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6A549-48F1-0C55-C62D-1C884BA0DF1E}"/>
              </a:ext>
            </a:extLst>
          </p:cNvPr>
          <p:cNvSpPr>
            <a:spLocks noGrp="1"/>
          </p:cNvSpPr>
          <p:nvPr>
            <p:ph type="title"/>
          </p:nvPr>
        </p:nvSpPr>
        <p:spPr/>
        <p:txBody>
          <a:bodyPr/>
          <a:lstStyle/>
          <a:p>
            <a:r>
              <a:rPr lang="en-US" dirty="0">
                <a:solidFill>
                  <a:schemeClr val="bg1"/>
                </a:solidFill>
              </a:rPr>
              <a:t>Exa</a:t>
            </a:r>
            <a:r>
              <a:rPr lang="en-US" dirty="0"/>
              <a:t>mple:  Trump Tax Cut</a:t>
            </a:r>
          </a:p>
        </p:txBody>
      </p:sp>
      <p:pic>
        <p:nvPicPr>
          <p:cNvPr id="6" name="Content Placeholder 5">
            <a:extLst>
              <a:ext uri="{FF2B5EF4-FFF2-40B4-BE49-F238E27FC236}">
                <a16:creationId xmlns:a16="http://schemas.microsoft.com/office/drawing/2014/main" id="{E226AD7B-1E5B-068E-FB18-CB8977AA1011}"/>
              </a:ext>
            </a:extLst>
          </p:cNvPr>
          <p:cNvPicPr>
            <a:picLocks noGrp="1" noChangeAspect="1"/>
          </p:cNvPicPr>
          <p:nvPr>
            <p:ph idx="1"/>
          </p:nvPr>
        </p:nvPicPr>
        <p:blipFill>
          <a:blip r:embed="rId2"/>
          <a:stretch>
            <a:fillRect/>
          </a:stretch>
        </p:blipFill>
        <p:spPr>
          <a:xfrm>
            <a:off x="1197865" y="1325563"/>
            <a:ext cx="7099855" cy="4754880"/>
          </a:xfrm>
        </p:spPr>
      </p:pic>
      <p:sp>
        <p:nvSpPr>
          <p:cNvPr id="4" name="Slide Number Placeholder 3">
            <a:extLst>
              <a:ext uri="{FF2B5EF4-FFF2-40B4-BE49-F238E27FC236}">
                <a16:creationId xmlns:a16="http://schemas.microsoft.com/office/drawing/2014/main" id="{4163915A-A294-1EF6-8286-8611D2BD2D7B}"/>
              </a:ext>
            </a:extLst>
          </p:cNvPr>
          <p:cNvSpPr>
            <a:spLocks noGrp="1"/>
          </p:cNvSpPr>
          <p:nvPr>
            <p:ph type="sldNum" sz="quarter" idx="12"/>
          </p:nvPr>
        </p:nvSpPr>
        <p:spPr/>
        <p:txBody>
          <a:bodyPr/>
          <a:lstStyle/>
          <a:p>
            <a:fld id="{D9F085D5-EC86-4F6A-B501-C1359CB39116}" type="slidenum">
              <a:rPr lang="en-GB" smtClean="0"/>
              <a:t>39</a:t>
            </a:fld>
            <a:endParaRPr lang="en-GB"/>
          </a:p>
        </p:txBody>
      </p:sp>
      <p:grpSp>
        <p:nvGrpSpPr>
          <p:cNvPr id="11" name="Group 10">
            <a:extLst>
              <a:ext uri="{FF2B5EF4-FFF2-40B4-BE49-F238E27FC236}">
                <a16:creationId xmlns:a16="http://schemas.microsoft.com/office/drawing/2014/main" id="{B89B23C7-A716-9698-757D-1D2C8E5D2960}"/>
              </a:ext>
            </a:extLst>
          </p:cNvPr>
          <p:cNvGrpSpPr/>
          <p:nvPr/>
        </p:nvGrpSpPr>
        <p:grpSpPr>
          <a:xfrm>
            <a:off x="7425313" y="1696278"/>
            <a:ext cx="4031191" cy="1384995"/>
            <a:chOff x="7425313" y="1696278"/>
            <a:chExt cx="4031191" cy="1384995"/>
          </a:xfrm>
        </p:grpSpPr>
        <p:cxnSp>
          <p:nvCxnSpPr>
            <p:cNvPr id="8" name="Straight Arrow Connector 7">
              <a:extLst>
                <a:ext uri="{FF2B5EF4-FFF2-40B4-BE49-F238E27FC236}">
                  <a16:creationId xmlns:a16="http://schemas.microsoft.com/office/drawing/2014/main" id="{3C8DAAC4-064C-F46B-2445-0177EE85992E}"/>
                </a:ext>
              </a:extLst>
            </p:cNvPr>
            <p:cNvCxnSpPr>
              <a:cxnSpLocks/>
            </p:cNvCxnSpPr>
            <p:nvPr/>
          </p:nvCxnSpPr>
          <p:spPr>
            <a:xfrm flipH="1">
              <a:off x="7425313" y="2325757"/>
              <a:ext cx="1440392" cy="491185"/>
            </a:xfrm>
            <a:prstGeom prst="straightConnector1">
              <a:avLst/>
            </a:prstGeom>
            <a:ln w="3810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E39907D-06E5-0779-0D8D-503469600AA0}"/>
                </a:ext>
              </a:extLst>
            </p:cNvPr>
            <p:cNvSpPr txBox="1"/>
            <p:nvPr/>
          </p:nvSpPr>
          <p:spPr>
            <a:xfrm>
              <a:off x="8978348" y="1696278"/>
              <a:ext cx="2478156" cy="1384995"/>
            </a:xfrm>
            <a:prstGeom prst="rect">
              <a:avLst/>
            </a:prstGeom>
            <a:noFill/>
          </p:spPr>
          <p:txBody>
            <a:bodyPr wrap="square" rtlCol="0">
              <a:spAutoFit/>
            </a:bodyPr>
            <a:lstStyle/>
            <a:p>
              <a:r>
                <a:rPr lang="en-US" sz="2800" dirty="0"/>
                <a:t>Why do Income Taxes go up in 2025?</a:t>
              </a:r>
            </a:p>
          </p:txBody>
        </p:sp>
      </p:grpSp>
    </p:spTree>
    <p:extLst>
      <p:ext uri="{BB962C8B-B14F-4D97-AF65-F5344CB8AC3E}">
        <p14:creationId xmlns:p14="http://schemas.microsoft.com/office/powerpoint/2010/main" val="339186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The US Federal Debt</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4</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3CFC1856-8C08-C940-AA35-DC1F9BA80DDF}"/>
              </a:ext>
            </a:extLst>
          </p:cNvPr>
          <p:cNvPicPr>
            <a:picLocks noChangeAspect="1"/>
          </p:cNvPicPr>
          <p:nvPr/>
        </p:nvPicPr>
        <p:blipFill>
          <a:blip r:embed="rId2"/>
          <a:stretch>
            <a:fillRect/>
          </a:stretch>
        </p:blipFill>
        <p:spPr>
          <a:xfrm>
            <a:off x="443034" y="268162"/>
            <a:ext cx="3568700" cy="2273300"/>
          </a:xfrm>
          <a:prstGeom prst="rect">
            <a:avLst/>
          </a:prstGeom>
        </p:spPr>
      </p:pic>
      <p:pic>
        <p:nvPicPr>
          <p:cNvPr id="7" name="Picture 6" descr="A close up of a sign&#10;&#10;Description automatically generated">
            <a:extLst>
              <a:ext uri="{FF2B5EF4-FFF2-40B4-BE49-F238E27FC236}">
                <a16:creationId xmlns:a16="http://schemas.microsoft.com/office/drawing/2014/main" id="{98257F07-367A-E243-9A44-8EE1A2014666}"/>
              </a:ext>
            </a:extLst>
          </p:cNvPr>
          <p:cNvPicPr>
            <a:picLocks noChangeAspect="1"/>
          </p:cNvPicPr>
          <p:nvPr/>
        </p:nvPicPr>
        <p:blipFill>
          <a:blip r:embed="rId3"/>
          <a:stretch>
            <a:fillRect/>
          </a:stretch>
        </p:blipFill>
        <p:spPr>
          <a:xfrm>
            <a:off x="8661400" y="3686679"/>
            <a:ext cx="3530600" cy="2298700"/>
          </a:xfrm>
          <a:prstGeom prst="rect">
            <a:avLst/>
          </a:prstGeom>
        </p:spPr>
      </p:pic>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4004003"/>
            <a:ext cx="9144000" cy="1482178"/>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9600" dirty="0">
              <a:solidFill>
                <a:schemeClr val="tx2"/>
              </a:solidFill>
            </a:endParaRPr>
          </a:p>
          <a:p>
            <a:pPr>
              <a:lnSpc>
                <a:spcPct val="100000"/>
              </a:lnSpc>
              <a:spcBef>
                <a:spcPts val="0"/>
              </a:spcBef>
            </a:pPr>
            <a:r>
              <a:rPr lang="en-US" sz="11200" dirty="0">
                <a:solidFill>
                  <a:schemeClr val="tx2"/>
                </a:solidFill>
              </a:rPr>
              <a:t>Geoffrey Woglom</a:t>
            </a:r>
          </a:p>
          <a:p>
            <a:pPr>
              <a:lnSpc>
                <a:spcPct val="100000"/>
              </a:lnSpc>
              <a:spcBef>
                <a:spcPts val="0"/>
              </a:spcBef>
            </a:pPr>
            <a:r>
              <a:rPr lang="en-US" sz="11200" dirty="0">
                <a:solidFill>
                  <a:srgbClr val="7E2987"/>
                </a:solidFill>
              </a:rPr>
              <a:t>Amherst College </a:t>
            </a:r>
          </a:p>
          <a:p>
            <a:pPr>
              <a:lnSpc>
                <a:spcPct val="100000"/>
              </a:lnSpc>
              <a:spcBef>
                <a:spcPts val="0"/>
              </a:spcBef>
            </a:pPr>
            <a:r>
              <a:rPr lang="en-US" sz="11200" dirty="0">
                <a:solidFill>
                  <a:srgbClr val="7E2987"/>
                </a:solidFill>
              </a:rPr>
              <a:t>Professor of Economics (emeritus)</a:t>
            </a:r>
          </a:p>
        </p:txBody>
      </p:sp>
    </p:spTree>
    <p:extLst>
      <p:ext uri="{BB962C8B-B14F-4D97-AF65-F5344CB8AC3E}">
        <p14:creationId xmlns:p14="http://schemas.microsoft.com/office/powerpoint/2010/main" val="376682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D2F8-8F3A-C29D-0DE5-5446A71E3718}"/>
              </a:ext>
            </a:extLst>
          </p:cNvPr>
          <p:cNvSpPr>
            <a:spLocks noGrp="1"/>
          </p:cNvSpPr>
          <p:nvPr>
            <p:ph type="title"/>
          </p:nvPr>
        </p:nvSpPr>
        <p:spPr/>
        <p:txBody>
          <a:bodyPr/>
          <a:lstStyle/>
          <a:p>
            <a:r>
              <a:rPr lang="en-US" dirty="0">
                <a:solidFill>
                  <a:schemeClr val="bg1"/>
                </a:solidFill>
              </a:rPr>
              <a:t>Ou</a:t>
            </a:r>
            <a:r>
              <a:rPr lang="en-US" dirty="0"/>
              <a:t>tlays based on Current Law</a:t>
            </a:r>
          </a:p>
        </p:txBody>
      </p:sp>
      <p:pic>
        <p:nvPicPr>
          <p:cNvPr id="6" name="Content Placeholder 5">
            <a:extLst>
              <a:ext uri="{FF2B5EF4-FFF2-40B4-BE49-F238E27FC236}">
                <a16:creationId xmlns:a16="http://schemas.microsoft.com/office/drawing/2014/main" id="{9CD201EF-55C5-5F70-6F62-C0DEDFA2A8D0}"/>
              </a:ext>
            </a:extLst>
          </p:cNvPr>
          <p:cNvPicPr>
            <a:picLocks noGrp="1" noChangeAspect="1"/>
          </p:cNvPicPr>
          <p:nvPr>
            <p:ph idx="1"/>
          </p:nvPr>
        </p:nvPicPr>
        <p:blipFill>
          <a:blip r:embed="rId2"/>
          <a:stretch>
            <a:fillRect/>
          </a:stretch>
        </p:blipFill>
        <p:spPr>
          <a:xfrm>
            <a:off x="838200" y="1431517"/>
            <a:ext cx="9602774" cy="2103120"/>
          </a:xfrm>
        </p:spPr>
      </p:pic>
      <p:sp>
        <p:nvSpPr>
          <p:cNvPr id="4" name="Slide Number Placeholder 3">
            <a:extLst>
              <a:ext uri="{FF2B5EF4-FFF2-40B4-BE49-F238E27FC236}">
                <a16:creationId xmlns:a16="http://schemas.microsoft.com/office/drawing/2014/main" id="{31714AB8-46CF-6ACA-5014-36413B5C456A}"/>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8" name="Picture 7">
            <a:extLst>
              <a:ext uri="{FF2B5EF4-FFF2-40B4-BE49-F238E27FC236}">
                <a16:creationId xmlns:a16="http://schemas.microsoft.com/office/drawing/2014/main" id="{7B61E163-4E9F-6C4B-D1AB-291E40BBDC52}"/>
              </a:ext>
            </a:extLst>
          </p:cNvPr>
          <p:cNvPicPr>
            <a:picLocks noChangeAspect="1"/>
          </p:cNvPicPr>
          <p:nvPr/>
        </p:nvPicPr>
        <p:blipFill>
          <a:blip r:embed="rId3"/>
          <a:stretch>
            <a:fillRect/>
          </a:stretch>
        </p:blipFill>
        <p:spPr>
          <a:xfrm>
            <a:off x="924339" y="3597102"/>
            <a:ext cx="9144000" cy="1084745"/>
          </a:xfrm>
          <a:prstGeom prst="rect">
            <a:avLst/>
          </a:prstGeom>
        </p:spPr>
      </p:pic>
    </p:spTree>
    <p:extLst>
      <p:ext uri="{BB962C8B-B14F-4D97-AF65-F5344CB8AC3E}">
        <p14:creationId xmlns:p14="http://schemas.microsoft.com/office/powerpoint/2010/main" val="1434307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4A48-DB62-ECCF-BAB5-30F89D8F48D0}"/>
              </a:ext>
            </a:extLst>
          </p:cNvPr>
          <p:cNvSpPr>
            <a:spLocks noGrp="1"/>
          </p:cNvSpPr>
          <p:nvPr>
            <p:ph type="title"/>
          </p:nvPr>
        </p:nvSpPr>
        <p:spPr/>
        <p:txBody>
          <a:bodyPr/>
          <a:lstStyle/>
          <a:p>
            <a:r>
              <a:rPr lang="en-US" dirty="0">
                <a:solidFill>
                  <a:schemeClr val="bg1"/>
                </a:solidFill>
              </a:rPr>
              <a:t>Un</a:t>
            </a:r>
            <a:r>
              <a:rPr lang="en-US" dirty="0"/>
              <a:t>fortunately, The Required Changes are Big!</a:t>
            </a:r>
          </a:p>
        </p:txBody>
      </p:sp>
      <p:sp>
        <p:nvSpPr>
          <p:cNvPr id="3" name="Content Placeholder 2">
            <a:extLst>
              <a:ext uri="{FF2B5EF4-FFF2-40B4-BE49-F238E27FC236}">
                <a16:creationId xmlns:a16="http://schemas.microsoft.com/office/drawing/2014/main" id="{AF7B3976-60ED-8292-9133-32385C278FBF}"/>
              </a:ext>
            </a:extLst>
          </p:cNvPr>
          <p:cNvSpPr>
            <a:spLocks noGrp="1"/>
          </p:cNvSpPr>
          <p:nvPr>
            <p:ph idx="1"/>
          </p:nvPr>
        </p:nvSpPr>
        <p:spPr/>
        <p:txBody>
          <a:bodyPr/>
          <a:lstStyle/>
          <a:p>
            <a:r>
              <a:rPr lang="en-US" dirty="0"/>
              <a:t>CBO is allowed to publish, alternative projections.</a:t>
            </a:r>
          </a:p>
          <a:p>
            <a:r>
              <a:rPr lang="en-US" dirty="0"/>
              <a:t>To Stabilize the relative debt at the current level of 100% of GDP:</a:t>
            </a:r>
          </a:p>
          <a:p>
            <a:pPr marL="914400" lvl="1" indent="-457200">
              <a:buFont typeface="+mj-lt"/>
              <a:buAutoNum type="arabicPeriod"/>
            </a:pPr>
            <a:r>
              <a:rPr lang="en-US" dirty="0"/>
              <a:t>Deficit in 2025 needs to go from projected 4.7 % of GDP to 2.9% and be maintained at the 2.9% level.</a:t>
            </a:r>
          </a:p>
          <a:p>
            <a:pPr marL="914400" lvl="1" indent="-457200">
              <a:buFont typeface="+mj-lt"/>
              <a:buAutoNum type="arabicPeriod"/>
            </a:pPr>
            <a:r>
              <a:rPr lang="en-US" dirty="0"/>
              <a:t>This amounts to over $500 billion </a:t>
            </a:r>
            <a:r>
              <a:rPr lang="en-US" b="1" i="1" dirty="0"/>
              <a:t>per year</a:t>
            </a:r>
            <a:r>
              <a:rPr lang="en-US" dirty="0"/>
              <a:t>.</a:t>
            </a:r>
          </a:p>
        </p:txBody>
      </p:sp>
      <p:sp>
        <p:nvSpPr>
          <p:cNvPr id="4" name="Slide Number Placeholder 3">
            <a:extLst>
              <a:ext uri="{FF2B5EF4-FFF2-40B4-BE49-F238E27FC236}">
                <a16:creationId xmlns:a16="http://schemas.microsoft.com/office/drawing/2014/main" id="{802711A8-3481-EA39-B80C-87F3AFF66601}"/>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extBox 4">
            <a:extLst>
              <a:ext uri="{FF2B5EF4-FFF2-40B4-BE49-F238E27FC236}">
                <a16:creationId xmlns:a16="http://schemas.microsoft.com/office/drawing/2014/main" id="{BBED4ECC-B8CA-7E11-5C7D-F7D9159D9E99}"/>
              </a:ext>
            </a:extLst>
          </p:cNvPr>
          <p:cNvSpPr txBox="1"/>
          <p:nvPr/>
        </p:nvSpPr>
        <p:spPr>
          <a:xfrm>
            <a:off x="3051506" y="6423775"/>
            <a:ext cx="7745855" cy="461665"/>
          </a:xfrm>
          <a:prstGeom prst="rect">
            <a:avLst/>
          </a:prstGeom>
          <a:noFill/>
        </p:spPr>
        <p:txBody>
          <a:bodyPr wrap="square" rtlCol="0">
            <a:spAutoFit/>
          </a:bodyPr>
          <a:lstStyle/>
          <a:p>
            <a:r>
              <a:rPr lang="en-US" sz="2400" dirty="0"/>
              <a:t>CBO, “2020 Long-Term Budget Outlook, “ Sep 2022</a:t>
            </a:r>
          </a:p>
        </p:txBody>
      </p:sp>
    </p:spTree>
    <p:extLst>
      <p:ext uri="{BB962C8B-B14F-4D97-AF65-F5344CB8AC3E}">
        <p14:creationId xmlns:p14="http://schemas.microsoft.com/office/powerpoint/2010/main" val="297933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C930-85ED-0B81-5830-6FC41EF6CC6F}"/>
              </a:ext>
            </a:extLst>
          </p:cNvPr>
          <p:cNvSpPr>
            <a:spLocks noGrp="1"/>
          </p:cNvSpPr>
          <p:nvPr>
            <p:ph type="title"/>
          </p:nvPr>
        </p:nvSpPr>
        <p:spPr/>
        <p:txBody>
          <a:bodyPr/>
          <a:lstStyle/>
          <a:p>
            <a:r>
              <a:rPr lang="en-US" dirty="0">
                <a:solidFill>
                  <a:schemeClr val="bg1"/>
                </a:solidFill>
              </a:rPr>
              <a:t>An</a:t>
            </a:r>
            <a:r>
              <a:rPr lang="en-US" dirty="0"/>
              <a:t>y of these Options Sound Good?</a:t>
            </a:r>
          </a:p>
        </p:txBody>
      </p:sp>
      <p:pic>
        <p:nvPicPr>
          <p:cNvPr id="6" name="Content Placeholder 5">
            <a:extLst>
              <a:ext uri="{FF2B5EF4-FFF2-40B4-BE49-F238E27FC236}">
                <a16:creationId xmlns:a16="http://schemas.microsoft.com/office/drawing/2014/main" id="{E3018A6F-162B-21F8-2487-970415D89A1D}"/>
              </a:ext>
            </a:extLst>
          </p:cNvPr>
          <p:cNvPicPr>
            <a:picLocks noGrp="1" noChangeAspect="1"/>
          </p:cNvPicPr>
          <p:nvPr>
            <p:ph idx="1"/>
          </p:nvPr>
        </p:nvPicPr>
        <p:blipFill>
          <a:blip r:embed="rId2"/>
          <a:stretch>
            <a:fillRect/>
          </a:stretch>
        </p:blipFill>
        <p:spPr>
          <a:xfrm>
            <a:off x="879320" y="1325563"/>
            <a:ext cx="9409939" cy="4846320"/>
          </a:xfrm>
        </p:spPr>
      </p:pic>
      <p:sp>
        <p:nvSpPr>
          <p:cNvPr id="4" name="Slide Number Placeholder 3">
            <a:extLst>
              <a:ext uri="{FF2B5EF4-FFF2-40B4-BE49-F238E27FC236}">
                <a16:creationId xmlns:a16="http://schemas.microsoft.com/office/drawing/2014/main" id="{6E9DF8B3-DC7F-9AD5-E015-F0DFAC4705D3}"/>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7" name="TextBox 6">
            <a:extLst>
              <a:ext uri="{FF2B5EF4-FFF2-40B4-BE49-F238E27FC236}">
                <a16:creationId xmlns:a16="http://schemas.microsoft.com/office/drawing/2014/main" id="{E74C5300-76CC-1E16-B5E1-4C5E2DCCD9C6}"/>
              </a:ext>
            </a:extLst>
          </p:cNvPr>
          <p:cNvSpPr txBox="1"/>
          <p:nvPr/>
        </p:nvSpPr>
        <p:spPr>
          <a:xfrm>
            <a:off x="7500730" y="1490870"/>
            <a:ext cx="2961861" cy="584775"/>
          </a:xfrm>
          <a:prstGeom prst="rect">
            <a:avLst/>
          </a:prstGeom>
          <a:noFill/>
        </p:spPr>
        <p:txBody>
          <a:bodyPr wrap="square" rtlCol="0">
            <a:spAutoFit/>
          </a:bodyPr>
          <a:lstStyle/>
          <a:p>
            <a:r>
              <a:rPr lang="en-US" sz="3200" dirty="0"/>
              <a:t>Pick 10!</a:t>
            </a:r>
          </a:p>
        </p:txBody>
      </p:sp>
    </p:spTree>
    <p:extLst>
      <p:ext uri="{BB962C8B-B14F-4D97-AF65-F5344CB8AC3E}">
        <p14:creationId xmlns:p14="http://schemas.microsoft.com/office/powerpoint/2010/main" val="133649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D1E18-5C6A-7CAC-157D-CCCB3D5946FB}"/>
              </a:ext>
            </a:extLst>
          </p:cNvPr>
          <p:cNvSpPr>
            <a:spLocks noGrp="1"/>
          </p:cNvSpPr>
          <p:nvPr>
            <p:ph type="title"/>
          </p:nvPr>
        </p:nvSpPr>
        <p:spPr>
          <a:xfrm>
            <a:off x="749710" y="10007"/>
            <a:ext cx="10515600" cy="1325563"/>
          </a:xfrm>
        </p:spPr>
        <p:txBody>
          <a:bodyPr/>
          <a:lstStyle/>
          <a:p>
            <a:r>
              <a:rPr lang="en-US" dirty="0">
                <a:solidFill>
                  <a:schemeClr val="bg1"/>
                </a:solidFill>
              </a:rPr>
              <a:t>The </a:t>
            </a:r>
            <a:r>
              <a:rPr lang="en-US" dirty="0"/>
              <a:t>Wit and Wisdom of Herb Stein</a:t>
            </a:r>
          </a:p>
        </p:txBody>
      </p:sp>
      <p:sp>
        <p:nvSpPr>
          <p:cNvPr id="4" name="Slide Number Placeholder 3">
            <a:extLst>
              <a:ext uri="{FF2B5EF4-FFF2-40B4-BE49-F238E27FC236}">
                <a16:creationId xmlns:a16="http://schemas.microsoft.com/office/drawing/2014/main" id="{21534491-B1F1-3FC8-7311-3423AC47E2D7}"/>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1026" name="Picture 2" descr="TOP 12 QUOTES BY HERBERT STEIN | A-Z Quotes">
            <a:extLst>
              <a:ext uri="{FF2B5EF4-FFF2-40B4-BE49-F238E27FC236}">
                <a16:creationId xmlns:a16="http://schemas.microsoft.com/office/drawing/2014/main" id="{C3538D48-9E73-DA90-02C9-CF11247318F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76926" y="1225791"/>
            <a:ext cx="9246591" cy="43513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B38AA5-8E6B-55C1-5BE6-6527F8E78B44}"/>
              </a:ext>
            </a:extLst>
          </p:cNvPr>
          <p:cNvSpPr txBox="1"/>
          <p:nvPr/>
        </p:nvSpPr>
        <p:spPr>
          <a:xfrm>
            <a:off x="6200222" y="2471830"/>
            <a:ext cx="3285941" cy="471948"/>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398428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145F-9799-509D-7D21-A133309E18CE}"/>
              </a:ext>
            </a:extLst>
          </p:cNvPr>
          <p:cNvSpPr>
            <a:spLocks noGrp="1"/>
          </p:cNvSpPr>
          <p:nvPr>
            <p:ph type="title"/>
          </p:nvPr>
        </p:nvSpPr>
        <p:spPr/>
        <p:txBody>
          <a:bodyPr/>
          <a:lstStyle/>
          <a:p>
            <a:r>
              <a:rPr lang="en-US" dirty="0">
                <a:solidFill>
                  <a:schemeClr val="bg1"/>
                </a:solidFill>
              </a:rPr>
              <a:t>Fed</a:t>
            </a:r>
            <a:r>
              <a:rPr lang="en-US" dirty="0"/>
              <a:t>eral Debt Glossary</a:t>
            </a:r>
          </a:p>
        </p:txBody>
      </p:sp>
      <p:sp>
        <p:nvSpPr>
          <p:cNvPr id="3" name="Content Placeholder 2">
            <a:extLst>
              <a:ext uri="{FF2B5EF4-FFF2-40B4-BE49-F238E27FC236}">
                <a16:creationId xmlns:a16="http://schemas.microsoft.com/office/drawing/2014/main" id="{F8CC68FE-B55C-329E-126F-260E999B36D9}"/>
              </a:ext>
            </a:extLst>
          </p:cNvPr>
          <p:cNvSpPr>
            <a:spLocks noGrp="1"/>
          </p:cNvSpPr>
          <p:nvPr>
            <p:ph idx="1"/>
          </p:nvPr>
        </p:nvSpPr>
        <p:spPr>
          <a:xfrm>
            <a:off x="838200" y="1114978"/>
            <a:ext cx="10515600" cy="4807090"/>
          </a:xfrm>
        </p:spPr>
        <p:txBody>
          <a:bodyPr>
            <a:noAutofit/>
          </a:bodyPr>
          <a:lstStyle/>
          <a:p>
            <a:pPr marL="0" marR="0" indent="0" algn="ctr">
              <a:lnSpc>
                <a:spcPct val="107000"/>
              </a:lnSpc>
              <a:spcBef>
                <a:spcPts val="0"/>
              </a:spcBef>
              <a:spcAft>
                <a:spcPts val="800"/>
              </a:spcAft>
              <a:buNone/>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Total Federal Debt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value of all outstanding government bonds (or “Treasuries”) that have been issued to finance past federal government deficits.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Deficit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difference between total federal spending and revenues.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Federal Debt in the Held by the Public</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debt held by the private domestic investors, foreign investors and the Federal Reserve.  The concept of the debt excludes intragovernmental debt, such as the debt held by the Social Security and Medicare Trust Funds.</a:t>
            </a:r>
            <a:r>
              <a:rPr lang="en-US" sz="1900"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The Relative Debt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Federal Debt Held by the Public as a fraction of the size of the economy, or GDP.</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Congressional Budget Office (CBO)</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a congressional think tank that analyzes the effect of legislation on the budget (“scoring”) and issues periodic projections on the future of debt and deficits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Primary Deficit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difference between federal spending on programs and total revenues.  The primary deficit excludes interest on the debt.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Rolling Over the Debt</a:t>
            </a:r>
            <a:r>
              <a:rPr lang="en-US" sz="1900" dirty="0">
                <a:effectLst/>
                <a:latin typeface="Garamond" panose="02020404030301010803" pitchFamily="18" charset="0"/>
                <a:ea typeface="Calibri" panose="020F0502020204030204" pitchFamily="34" charset="0"/>
                <a:cs typeface="Times New Roman" panose="02020603050405020304" pitchFamily="18" charset="0"/>
              </a:rPr>
              <a:t> the process of paying off maturing government bonds with newly issued bonds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6235EF5-4A2A-C9CB-8636-EFFD6679FBC9}"/>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3154281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145F-9799-509D-7D21-A133309E18CE}"/>
              </a:ext>
            </a:extLst>
          </p:cNvPr>
          <p:cNvSpPr>
            <a:spLocks noGrp="1"/>
          </p:cNvSpPr>
          <p:nvPr>
            <p:ph type="title"/>
          </p:nvPr>
        </p:nvSpPr>
        <p:spPr/>
        <p:txBody>
          <a:bodyPr/>
          <a:lstStyle/>
          <a:p>
            <a:r>
              <a:rPr lang="en-US" dirty="0">
                <a:solidFill>
                  <a:schemeClr val="bg1"/>
                </a:solidFill>
              </a:rPr>
              <a:t>Fed</a:t>
            </a:r>
            <a:r>
              <a:rPr lang="en-US" dirty="0"/>
              <a:t>eral Debt Glossary (Cont.)</a:t>
            </a:r>
          </a:p>
        </p:txBody>
      </p:sp>
      <p:sp>
        <p:nvSpPr>
          <p:cNvPr id="3" name="Content Placeholder 2">
            <a:extLst>
              <a:ext uri="{FF2B5EF4-FFF2-40B4-BE49-F238E27FC236}">
                <a16:creationId xmlns:a16="http://schemas.microsoft.com/office/drawing/2014/main" id="{F8CC68FE-B55C-329E-126F-260E999B36D9}"/>
              </a:ext>
            </a:extLst>
          </p:cNvPr>
          <p:cNvSpPr>
            <a:spLocks noGrp="1"/>
          </p:cNvSpPr>
          <p:nvPr>
            <p:ph idx="1"/>
          </p:nvPr>
        </p:nvSpPr>
        <p:spPr>
          <a:xfrm>
            <a:off x="838200" y="1114978"/>
            <a:ext cx="10515600" cy="4807090"/>
          </a:xfrm>
        </p:spPr>
        <p:txBody>
          <a:bodyPr>
            <a:noAutofit/>
          </a:bodyPr>
          <a:lstStyle/>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Crowding Out</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the phenomena where government financing of deficits raises interest rates and lowers firms’ investment.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International Reserve Currency</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foreign holdings of US debt (and other countries debt) to facilitate international trade; e.g., oil is traded in dollars.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Default</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when an entity that issues a bond fails to make an interest payment or the repayment of the face amount on 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Foreign Exchange Value of the Dollar</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the purchasing power of the dollar in terms of a foreign currency.  When the US exchange rate falls, the dollar has les purchasing power over foreign goods.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Budget Reconciliation</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a Senate process for by-passing the filibuster, so that legislation can be enacted with a 51-vote majority.  The process can only be used for changing spending or taxes and the legislation cannot increase the deficit after 10 years.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6235EF5-4A2A-C9CB-8636-EFFD6679FBC9}"/>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24182245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B7A5-C183-1E4B-835E-496C32B582E7}"/>
              </a:ext>
            </a:extLst>
          </p:cNvPr>
          <p:cNvSpPr>
            <a:spLocks noGrp="1"/>
          </p:cNvSpPr>
          <p:nvPr>
            <p:ph type="title"/>
          </p:nvPr>
        </p:nvSpPr>
        <p:spPr>
          <a:xfrm>
            <a:off x="994065" y="0"/>
            <a:ext cx="10515600" cy="1325563"/>
          </a:xfrm>
        </p:spPr>
        <p:txBody>
          <a:bodyPr/>
          <a:lstStyle/>
          <a:p>
            <a:r>
              <a:rPr lang="en-US" dirty="0">
                <a:solidFill>
                  <a:schemeClr val="bg1"/>
                </a:solidFill>
              </a:rPr>
              <a:t>Cli</a:t>
            </a:r>
            <a:r>
              <a:rPr lang="en-US" dirty="0"/>
              <a:t>mate Change: Jon </a:t>
            </a:r>
            <a:r>
              <a:rPr lang="en-US" dirty="0" err="1"/>
              <a:t>Haveman</a:t>
            </a:r>
            <a:endParaRPr lang="en-US" dirty="0"/>
          </a:p>
        </p:txBody>
      </p:sp>
      <p:sp>
        <p:nvSpPr>
          <p:cNvPr id="3" name="Content Placeholder 2">
            <a:extLst>
              <a:ext uri="{FF2B5EF4-FFF2-40B4-BE49-F238E27FC236}">
                <a16:creationId xmlns:a16="http://schemas.microsoft.com/office/drawing/2014/main" id="{F4573B96-75F7-FB49-8190-A32A329D0AE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9853CE2-8E16-E944-B319-A7551E7AD2F4}"/>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5" name="TextBox 4">
            <a:extLst>
              <a:ext uri="{FF2B5EF4-FFF2-40B4-BE49-F238E27FC236}">
                <a16:creationId xmlns:a16="http://schemas.microsoft.com/office/drawing/2014/main" id="{78717093-2A8E-4843-98F7-85D4C9C2B7D9}"/>
              </a:ext>
            </a:extLst>
          </p:cNvPr>
          <p:cNvSpPr txBox="1"/>
          <p:nvPr/>
        </p:nvSpPr>
        <p:spPr>
          <a:xfrm>
            <a:off x="2682654" y="1094730"/>
            <a:ext cx="7079374" cy="461665"/>
          </a:xfrm>
          <a:prstGeom prst="rect">
            <a:avLst/>
          </a:prstGeom>
          <a:noFill/>
        </p:spPr>
        <p:txBody>
          <a:bodyPr wrap="none" rtlCol="0">
            <a:spAutoFit/>
          </a:bodyPr>
          <a:lstStyle/>
          <a:p>
            <a:pPr algn="ctr"/>
            <a:r>
              <a:rPr lang="en-US" sz="2400" dirty="0">
                <a:highlight>
                  <a:srgbClr val="FFFFFF"/>
                </a:highlight>
              </a:rPr>
              <a:t>The changing map of the world’s wine-growing regions.</a:t>
            </a:r>
          </a:p>
        </p:txBody>
      </p:sp>
      <p:pic>
        <p:nvPicPr>
          <p:cNvPr id="6" name="Picture 1" descr="https://cms.qz.com/wp-content/uploads/2017/10/wine-growing-regions-europe-usa.png?w=940&amp;strip=all&amp;quality=75">
            <a:extLst>
              <a:ext uri="{FF2B5EF4-FFF2-40B4-BE49-F238E27FC236}">
                <a16:creationId xmlns:a16="http://schemas.microsoft.com/office/drawing/2014/main" id="{FF8C78DD-43CA-7447-9CED-BA642D13807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0042" y="1569413"/>
            <a:ext cx="9833757" cy="48196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28091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343056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a:bodyPr>
          <a:lstStyle/>
          <a:p>
            <a:r>
              <a:rPr lang="en-US" dirty="0"/>
              <a:t>This slide deck was created by:</a:t>
            </a:r>
          </a:p>
          <a:p>
            <a:pPr lvl="1"/>
            <a:r>
              <a:rPr lang="en-US" dirty="0"/>
              <a:t>Jon </a:t>
            </a:r>
            <a:r>
              <a:rPr lang="en-US" dirty="0" err="1"/>
              <a:t>Haveman</a:t>
            </a:r>
            <a:r>
              <a:rPr lang="en-US" dirty="0"/>
              <a:t>, Executive Director, NEED</a:t>
            </a:r>
          </a:p>
          <a:p>
            <a:pPr lvl="1"/>
            <a:r>
              <a:rPr lang="en-US" dirty="0"/>
              <a:t>Geoffrey Woglom, Amherst College, Emeritus</a:t>
            </a:r>
          </a:p>
          <a:p>
            <a:r>
              <a:rPr lang="en-US" dirty="0"/>
              <a:t>This slide deck was reviewed by:</a:t>
            </a:r>
          </a:p>
          <a:p>
            <a:pPr lvl="1"/>
            <a:r>
              <a:rPr lang="en-US" dirty="0"/>
              <a:t>Olivier Blanchard, Peterson Institute for International Economics</a:t>
            </a:r>
          </a:p>
          <a:p>
            <a:pPr lvl="1"/>
            <a:r>
              <a:rPr lang="en-US" dirty="0"/>
              <a:t>John H. </a:t>
            </a:r>
            <a:r>
              <a:rPr lang="en-US" dirty="0" err="1"/>
              <a:t>Cochrne</a:t>
            </a:r>
            <a:r>
              <a:rPr lang="en-US" dirty="0"/>
              <a:t>, Stanford University</a:t>
            </a:r>
          </a:p>
          <a:p>
            <a:r>
              <a:rPr lang="en-US" dirty="0"/>
              <a:t>Disclaimer</a:t>
            </a:r>
          </a:p>
          <a:p>
            <a:pPr lvl="1"/>
            <a:r>
              <a:rPr lang="en-US" dirty="0"/>
              <a:t>NEED presentations are designed to be nonpartisan.</a:t>
            </a:r>
          </a:p>
          <a:p>
            <a:pPr lvl="1"/>
            <a:r>
              <a:rPr lang="en-US" dirty="0"/>
              <a:t>It is, however, inevitable that presenters will be asked for and offer their own views.</a:t>
            </a:r>
          </a:p>
          <a:p>
            <a:pPr lvl="1"/>
            <a:r>
              <a:rPr lang="en-US" dirty="0"/>
              <a:t>Such views are those of the presenters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26812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365112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9F11-F654-D9B4-E8E7-124F1E1EF240}"/>
              </a:ext>
            </a:extLst>
          </p:cNvPr>
          <p:cNvSpPr>
            <a:spLocks noGrp="1"/>
          </p:cNvSpPr>
          <p:nvPr>
            <p:ph type="title"/>
          </p:nvPr>
        </p:nvSpPr>
        <p:spPr/>
        <p:txBody>
          <a:bodyPr/>
          <a:lstStyle/>
          <a:p>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126EAFEF-B8E7-D240-C6C4-25F06C24A7D3}"/>
              </a:ext>
            </a:extLst>
          </p:cNvPr>
          <p:cNvSpPr>
            <a:spLocks noGrp="1"/>
          </p:cNvSpPr>
          <p:nvPr>
            <p:ph idx="1"/>
          </p:nvPr>
        </p:nvSpPr>
        <p:spPr>
          <a:xfrm>
            <a:off x="838200" y="1747711"/>
            <a:ext cx="10515600" cy="4351338"/>
          </a:xfrm>
        </p:spPr>
        <p:txBody>
          <a:bodyPr>
            <a:normAutofit/>
          </a:bodyPr>
          <a:lstStyle/>
          <a:p>
            <a:r>
              <a:rPr lang="en-US" dirty="0"/>
              <a:t>Definitions and Basic Data and Historical Data.</a:t>
            </a:r>
          </a:p>
          <a:p>
            <a:r>
              <a:rPr lang="en-US" dirty="0"/>
              <a:t>What needs to be done to “stabilize” the debt?</a:t>
            </a:r>
          </a:p>
          <a:p>
            <a:r>
              <a:rPr lang="en-US" dirty="0"/>
              <a:t>Traditional Economic Analysis of the Costs of the Debt</a:t>
            </a:r>
          </a:p>
          <a:p>
            <a:r>
              <a:rPr lang="en-US" dirty="0"/>
              <a:t>New Ideas about the Costs of the Debt and the importance of foreign holders of the debt.</a:t>
            </a:r>
          </a:p>
          <a:p>
            <a:r>
              <a:rPr lang="en-US" dirty="0"/>
              <a:t>“Debt?  What me Worry?”  Modern Monetary Theory.</a:t>
            </a:r>
          </a:p>
          <a:p>
            <a:r>
              <a:rPr lang="en-US" dirty="0"/>
              <a:t>Recent Congressional Budget Office (CBO) analysis of the Cost of the Debt.</a:t>
            </a:r>
          </a:p>
          <a:p>
            <a:r>
              <a:rPr lang="en-US" dirty="0"/>
              <a:t>Budget Reconciliation and CBO projections.</a:t>
            </a:r>
          </a:p>
          <a:p>
            <a:endParaRPr lang="en-US" dirty="0"/>
          </a:p>
        </p:txBody>
      </p:sp>
      <p:sp>
        <p:nvSpPr>
          <p:cNvPr id="4" name="Slide Number Placeholder 3">
            <a:extLst>
              <a:ext uri="{FF2B5EF4-FFF2-40B4-BE49-F238E27FC236}">
                <a16:creationId xmlns:a16="http://schemas.microsoft.com/office/drawing/2014/main" id="{379B35AC-6AC2-D8E5-8D91-BD6D7D0CB6D6}"/>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342752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1E6B-77F8-FB68-5931-58AE0DDC4C7D}"/>
              </a:ext>
            </a:extLst>
          </p:cNvPr>
          <p:cNvSpPr>
            <a:spLocks noGrp="1"/>
          </p:cNvSpPr>
          <p:nvPr>
            <p:ph type="title"/>
          </p:nvPr>
        </p:nvSpPr>
        <p:spPr/>
        <p:txBody>
          <a:bodyPr/>
          <a:lstStyle/>
          <a:p>
            <a:r>
              <a:rPr lang="en-US" dirty="0">
                <a:solidFill>
                  <a:schemeClr val="bg1"/>
                </a:solidFill>
              </a:rPr>
              <a:t>Bas</a:t>
            </a:r>
            <a:r>
              <a:rPr lang="en-US" dirty="0"/>
              <a:t>ic Definitions</a:t>
            </a:r>
          </a:p>
        </p:txBody>
      </p:sp>
      <p:sp>
        <p:nvSpPr>
          <p:cNvPr id="3" name="Content Placeholder 2">
            <a:extLst>
              <a:ext uri="{FF2B5EF4-FFF2-40B4-BE49-F238E27FC236}">
                <a16:creationId xmlns:a16="http://schemas.microsoft.com/office/drawing/2014/main" id="{22FAEA19-9411-8E2A-57E5-24571D872CCA}"/>
              </a:ext>
            </a:extLst>
          </p:cNvPr>
          <p:cNvSpPr>
            <a:spLocks noGrp="1"/>
          </p:cNvSpPr>
          <p:nvPr>
            <p:ph idx="1"/>
          </p:nvPr>
        </p:nvSpPr>
        <p:spPr/>
        <p:txBody>
          <a:bodyPr/>
          <a:lstStyle/>
          <a:p>
            <a:r>
              <a:rPr lang="en-US" dirty="0"/>
              <a:t>Fiscal year Deficit = Total Outlays Less Revenues between Oct to September.</a:t>
            </a:r>
          </a:p>
          <a:p>
            <a:r>
              <a:rPr lang="en-US" dirty="0"/>
              <a:t>The deficit paid for by government borrowing:  (net) issue of new government bonds.</a:t>
            </a:r>
          </a:p>
          <a:p>
            <a:r>
              <a:rPr lang="en-US" dirty="0"/>
              <a:t>The accumulated value of past borrowing is the total government debt.</a:t>
            </a:r>
          </a:p>
        </p:txBody>
      </p:sp>
      <p:sp>
        <p:nvSpPr>
          <p:cNvPr id="4" name="Slide Number Placeholder 3">
            <a:extLst>
              <a:ext uri="{FF2B5EF4-FFF2-40B4-BE49-F238E27FC236}">
                <a16:creationId xmlns:a16="http://schemas.microsoft.com/office/drawing/2014/main" id="{9E847E68-F4CF-1878-9F7D-ED600730305E}"/>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62858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1778-FC60-4E3E-BC9D-913B834AD8AA}"/>
              </a:ext>
            </a:extLst>
          </p:cNvPr>
          <p:cNvSpPr>
            <a:spLocks noGrp="1"/>
          </p:cNvSpPr>
          <p:nvPr>
            <p:ph type="title"/>
          </p:nvPr>
        </p:nvSpPr>
        <p:spPr>
          <a:xfrm>
            <a:off x="904875" y="-7937"/>
            <a:ext cx="10515600" cy="1325563"/>
          </a:xfrm>
        </p:spPr>
        <p:txBody>
          <a:bodyPr/>
          <a:lstStyle/>
          <a:p>
            <a:r>
              <a:rPr lang="en-US" dirty="0">
                <a:solidFill>
                  <a:schemeClr val="bg1"/>
                </a:solidFill>
              </a:rPr>
              <a:t>Th</a:t>
            </a:r>
            <a:r>
              <a:rPr lang="en-US" dirty="0"/>
              <a:t>e Federal Budget in FY2022:  Oct. thru May</a:t>
            </a:r>
          </a:p>
        </p:txBody>
      </p:sp>
      <p:sp>
        <p:nvSpPr>
          <p:cNvPr id="4" name="Slide Number Placeholder 3">
            <a:extLst>
              <a:ext uri="{FF2B5EF4-FFF2-40B4-BE49-F238E27FC236}">
                <a16:creationId xmlns:a16="http://schemas.microsoft.com/office/drawing/2014/main" id="{EE16B272-5C0B-4445-906B-0058B3C0BF3E}"/>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9" name="TextBox 8">
            <a:extLst>
              <a:ext uri="{FF2B5EF4-FFF2-40B4-BE49-F238E27FC236}">
                <a16:creationId xmlns:a16="http://schemas.microsoft.com/office/drawing/2014/main" id="{D6A2CC09-2EB3-4660-8A1A-D22AB1C6A839}"/>
              </a:ext>
            </a:extLst>
          </p:cNvPr>
          <p:cNvSpPr txBox="1"/>
          <p:nvPr/>
        </p:nvSpPr>
        <p:spPr>
          <a:xfrm>
            <a:off x="266637" y="2704853"/>
            <a:ext cx="1965081" cy="1384995"/>
          </a:xfrm>
          <a:prstGeom prst="rect">
            <a:avLst/>
          </a:prstGeom>
          <a:noFill/>
        </p:spPr>
        <p:txBody>
          <a:bodyPr wrap="square" rtlCol="0">
            <a:spAutoFit/>
          </a:bodyPr>
          <a:lstStyle/>
          <a:p>
            <a:r>
              <a:rPr lang="en-US" sz="2800" dirty="0"/>
              <a:t>IIT, 54%</a:t>
            </a:r>
          </a:p>
          <a:p>
            <a:r>
              <a:rPr lang="en-US" sz="2800" dirty="0"/>
              <a:t>SST, 30%</a:t>
            </a:r>
          </a:p>
          <a:p>
            <a:r>
              <a:rPr lang="en-US" sz="2800" dirty="0"/>
              <a:t>CT, 8.0%</a:t>
            </a:r>
          </a:p>
        </p:txBody>
      </p:sp>
      <p:sp>
        <p:nvSpPr>
          <p:cNvPr id="10" name="TextBox 9">
            <a:extLst>
              <a:ext uri="{FF2B5EF4-FFF2-40B4-BE49-F238E27FC236}">
                <a16:creationId xmlns:a16="http://schemas.microsoft.com/office/drawing/2014/main" id="{B39A1FB0-3A18-4E6E-BBFF-96174E182E21}"/>
              </a:ext>
            </a:extLst>
          </p:cNvPr>
          <p:cNvSpPr txBox="1"/>
          <p:nvPr/>
        </p:nvSpPr>
        <p:spPr>
          <a:xfrm>
            <a:off x="9205750" y="2388930"/>
            <a:ext cx="2595726" cy="1384995"/>
          </a:xfrm>
          <a:prstGeom prst="rect">
            <a:avLst/>
          </a:prstGeom>
          <a:noFill/>
        </p:spPr>
        <p:txBody>
          <a:bodyPr wrap="square" rtlCol="0">
            <a:spAutoFit/>
          </a:bodyPr>
          <a:lstStyle/>
          <a:p>
            <a:r>
              <a:rPr lang="en-US" sz="2800" dirty="0"/>
              <a:t>Mandatory, 64%</a:t>
            </a:r>
          </a:p>
          <a:p>
            <a:r>
              <a:rPr lang="en-US" sz="2800" dirty="0" err="1"/>
              <a:t>Discret</a:t>
            </a:r>
            <a:r>
              <a:rPr lang="en-US" sz="2800" dirty="0"/>
              <a:t>.  29%</a:t>
            </a:r>
          </a:p>
          <a:p>
            <a:r>
              <a:rPr lang="en-US" sz="2800" dirty="0"/>
              <a:t>Net Interest, 7%</a:t>
            </a:r>
          </a:p>
        </p:txBody>
      </p:sp>
      <p:sp>
        <p:nvSpPr>
          <p:cNvPr id="12" name="TextBox 11">
            <a:extLst>
              <a:ext uri="{FF2B5EF4-FFF2-40B4-BE49-F238E27FC236}">
                <a16:creationId xmlns:a16="http://schemas.microsoft.com/office/drawing/2014/main" id="{B959A913-6E1E-4211-9E4A-84463AAEABCA}"/>
              </a:ext>
            </a:extLst>
          </p:cNvPr>
          <p:cNvSpPr txBox="1"/>
          <p:nvPr/>
        </p:nvSpPr>
        <p:spPr>
          <a:xfrm>
            <a:off x="4810125" y="5867103"/>
            <a:ext cx="6629400" cy="461665"/>
          </a:xfrm>
          <a:prstGeom prst="rect">
            <a:avLst/>
          </a:prstGeom>
          <a:noFill/>
        </p:spPr>
        <p:txBody>
          <a:bodyPr wrap="square" rtlCol="0">
            <a:spAutoFit/>
          </a:bodyPr>
          <a:lstStyle/>
          <a:p>
            <a:r>
              <a:rPr lang="en-US" sz="2400" dirty="0"/>
              <a:t>Programmatic Outlays = Mandatory + Discretionary</a:t>
            </a:r>
          </a:p>
        </p:txBody>
      </p:sp>
      <p:sp>
        <p:nvSpPr>
          <p:cNvPr id="13" name="TextBox 12">
            <a:extLst>
              <a:ext uri="{FF2B5EF4-FFF2-40B4-BE49-F238E27FC236}">
                <a16:creationId xmlns:a16="http://schemas.microsoft.com/office/drawing/2014/main" id="{CC420C40-1A39-40C9-8E35-5513E0BAA9EB}"/>
              </a:ext>
            </a:extLst>
          </p:cNvPr>
          <p:cNvSpPr txBox="1"/>
          <p:nvPr/>
        </p:nvSpPr>
        <p:spPr>
          <a:xfrm>
            <a:off x="5895976" y="6532606"/>
            <a:ext cx="6012738" cy="369332"/>
          </a:xfrm>
          <a:prstGeom prst="rect">
            <a:avLst/>
          </a:prstGeom>
          <a:noFill/>
        </p:spPr>
        <p:txBody>
          <a:bodyPr wrap="square" rtlCol="0">
            <a:spAutoFit/>
          </a:bodyPr>
          <a:lstStyle/>
          <a:p>
            <a:r>
              <a:rPr lang="en-US" dirty="0"/>
              <a:t>Source:  Monthly Treasury Report, 5/2022</a:t>
            </a:r>
          </a:p>
        </p:txBody>
      </p:sp>
      <p:pic>
        <p:nvPicPr>
          <p:cNvPr id="11" name="Content Placeholder 5">
            <a:extLst>
              <a:ext uri="{FF2B5EF4-FFF2-40B4-BE49-F238E27FC236}">
                <a16:creationId xmlns:a16="http://schemas.microsoft.com/office/drawing/2014/main" id="{A7CC5E10-6CCD-4906-E00C-953C11A396CA}"/>
              </a:ext>
            </a:extLst>
          </p:cNvPr>
          <p:cNvPicPr>
            <a:picLocks noGrp="1" noChangeAspect="1"/>
          </p:cNvPicPr>
          <p:nvPr>
            <p:ph idx="1"/>
          </p:nvPr>
        </p:nvPicPr>
        <p:blipFill>
          <a:blip r:embed="rId2"/>
          <a:stretch>
            <a:fillRect/>
          </a:stretch>
        </p:blipFill>
        <p:spPr>
          <a:xfrm>
            <a:off x="1925050" y="1325879"/>
            <a:ext cx="7280700" cy="4206240"/>
          </a:xfrm>
        </p:spPr>
      </p:pic>
    </p:spTree>
    <p:extLst>
      <p:ext uri="{BB962C8B-B14F-4D97-AF65-F5344CB8AC3E}">
        <p14:creationId xmlns:p14="http://schemas.microsoft.com/office/powerpoint/2010/main" val="175545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13093</TotalTime>
  <Words>3132</Words>
  <Application>Microsoft Macintosh PowerPoint</Application>
  <PresentationFormat>Widescreen</PresentationFormat>
  <Paragraphs>341</Paragraphs>
  <Slides>47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Courier New</vt:lpstr>
      <vt:lpstr>Garamond</vt:lpstr>
      <vt:lpstr>Custom Design</vt:lpstr>
      <vt:lpstr>PowerPoint Presentation</vt:lpstr>
      <vt:lpstr> Available NEED Topics Include:</vt:lpstr>
      <vt:lpstr> Course Outline</vt:lpstr>
      <vt:lpstr>PowerPoint Presentation</vt:lpstr>
      <vt:lpstr>Credits and Disclaimer</vt:lpstr>
      <vt:lpstr>Submitting Questions</vt:lpstr>
      <vt:lpstr>Outline</vt:lpstr>
      <vt:lpstr>Basic Definitions</vt:lpstr>
      <vt:lpstr>The Federal Budget in FY2022:  Oct. thru May</vt:lpstr>
      <vt:lpstr>Past and Future of Deficits</vt:lpstr>
      <vt:lpstr>Debt vs. Deficit</vt:lpstr>
      <vt:lpstr> A Breakdown of the Total Federal Debt</vt:lpstr>
      <vt:lpstr>PowerPoint Presentation</vt:lpstr>
      <vt:lpstr>Not All Debt Is Created Equal </vt:lpstr>
      <vt:lpstr> CBO:  Budget Analysts in Chief</vt:lpstr>
      <vt:lpstr>Key Points About the U.S. Relative Debt</vt:lpstr>
      <vt:lpstr> Debt Dynamics</vt:lpstr>
      <vt:lpstr>Relative Debt Dynamics</vt:lpstr>
      <vt:lpstr> Traditional Views of the Cost of the Debt</vt:lpstr>
      <vt:lpstr> Traditional View: Debt and Deficits Raise Interest Rates</vt:lpstr>
      <vt:lpstr>Quiz!</vt:lpstr>
      <vt:lpstr>The Dog that Didn’t Bark; Rising Interest Rates?</vt:lpstr>
      <vt:lpstr>Olivier Blanchard’s Presidential Address to the AEA 1/2019 </vt:lpstr>
      <vt:lpstr>What the Traditional View Got Wrong</vt:lpstr>
      <vt:lpstr>New View: Almost a Free Lunch</vt:lpstr>
      <vt:lpstr>Blanchard’s Evidence</vt:lpstr>
      <vt:lpstr>But Why Must the Relative Debt Be Stabilized?</vt:lpstr>
      <vt:lpstr>MMT’s Free Lunch</vt:lpstr>
      <vt:lpstr>Why do Foreigners Buy US Treasuries?</vt:lpstr>
      <vt:lpstr>Demand for Dollars by Central Banks</vt:lpstr>
      <vt:lpstr>CBO on the Costs of “High and Rising Debt”</vt:lpstr>
      <vt:lpstr>What would a Fiscal Crisis Look Like?</vt:lpstr>
      <vt:lpstr>Bottom Line:  We Need to Worry about the Debt</vt:lpstr>
      <vt:lpstr>But is this Problem Impossible?</vt:lpstr>
      <vt:lpstr>CBO Baseline Projection</vt:lpstr>
      <vt:lpstr>The Blueprint for a Crisis?</vt:lpstr>
      <vt:lpstr>Citizen’s Guide to “Budget Reconciliation.”</vt:lpstr>
      <vt:lpstr>Reconciliation and CBO Projections</vt:lpstr>
      <vt:lpstr>Example:  Trump Tax Cut</vt:lpstr>
      <vt:lpstr>Outlays based on Current Law</vt:lpstr>
      <vt:lpstr>Unfortunately, The Required Changes are Big!</vt:lpstr>
      <vt:lpstr>Any of these Options Sound Good?</vt:lpstr>
      <vt:lpstr>The Wit and Wisdom of Herb Stein</vt:lpstr>
      <vt:lpstr>Federal Debt Glossary</vt:lpstr>
      <vt:lpstr>Federal Debt Glossary (Cont.)</vt:lpstr>
      <vt:lpstr>Climate Change: Jon Haveman</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296</cp:revision>
  <cp:lastPrinted>2022-07-08T22:01:16Z</cp:lastPrinted>
  <dcterms:created xsi:type="dcterms:W3CDTF">2017-05-03T22:30:38Z</dcterms:created>
  <dcterms:modified xsi:type="dcterms:W3CDTF">2022-07-08T22:01:27Z</dcterms:modified>
</cp:coreProperties>
</file>