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50"/>
  </p:notesMasterIdLst>
  <p:sldIdLst>
    <p:sldId id="4100" r:id="rId2"/>
    <p:sldId id="328" r:id="rId3"/>
    <p:sldId id="3935" r:id="rId4"/>
    <p:sldId id="1029" r:id="rId5"/>
    <p:sldId id="4001" r:id="rId6"/>
    <p:sldId id="1152" r:id="rId7"/>
    <p:sldId id="4183" r:id="rId8"/>
    <p:sldId id="4179" r:id="rId9"/>
    <p:sldId id="4099" r:id="rId10"/>
    <p:sldId id="4095" r:id="rId11"/>
    <p:sldId id="3849" r:id="rId12"/>
    <p:sldId id="3850" r:id="rId13"/>
    <p:sldId id="1147" r:id="rId14"/>
    <p:sldId id="4184" r:id="rId15"/>
    <p:sldId id="337" r:id="rId16"/>
    <p:sldId id="1071" r:id="rId17"/>
    <p:sldId id="1138" r:id="rId18"/>
    <p:sldId id="3897" r:id="rId19"/>
    <p:sldId id="1121" r:id="rId20"/>
    <p:sldId id="3902" r:id="rId21"/>
    <p:sldId id="1124" r:id="rId22"/>
    <p:sldId id="4182" r:id="rId23"/>
    <p:sldId id="1281" r:id="rId24"/>
    <p:sldId id="3906" r:id="rId25"/>
    <p:sldId id="1127" r:id="rId26"/>
    <p:sldId id="1134" r:id="rId27"/>
    <p:sldId id="1289" r:id="rId28"/>
    <p:sldId id="1290" r:id="rId29"/>
    <p:sldId id="3909" r:id="rId30"/>
    <p:sldId id="1291" r:id="rId31"/>
    <p:sldId id="1287" r:id="rId32"/>
    <p:sldId id="1288" r:id="rId33"/>
    <p:sldId id="3904" r:id="rId34"/>
    <p:sldId id="3905" r:id="rId35"/>
    <p:sldId id="4169" r:id="rId36"/>
    <p:sldId id="1303" r:id="rId37"/>
    <p:sldId id="1294" r:id="rId38"/>
    <p:sldId id="3857" r:id="rId39"/>
    <p:sldId id="4168" r:id="rId40"/>
    <p:sldId id="4170" r:id="rId41"/>
    <p:sldId id="4171" r:id="rId42"/>
    <p:sldId id="4172" r:id="rId43"/>
    <p:sldId id="4173" r:id="rId44"/>
    <p:sldId id="4174" r:id="rId45"/>
    <p:sldId id="4176" r:id="rId46"/>
    <p:sldId id="4175" r:id="rId47"/>
    <p:sldId id="4178" r:id="rId48"/>
    <p:sldId id="329" r:id="rId49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B4DE"/>
    <a:srgbClr val="66D5E8"/>
    <a:srgbClr val="66E8E5"/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18" autoAdjust="0"/>
    <p:restoredTop sz="91549"/>
  </p:normalViewPr>
  <p:slideViewPr>
    <p:cSldViewPr snapToGrid="0" snapToObjects="1">
      <p:cViewPr varScale="1">
        <p:scale>
          <a:sx n="111" d="100"/>
          <a:sy n="111" d="100"/>
        </p:scale>
        <p:origin x="224" y="2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Publicly Held Debt:</a:t>
            </a:r>
            <a:r>
              <a:rPr lang="en-US" sz="2400" baseline="0" dirty="0"/>
              <a:t>  $23.9 tr, 6/30</a:t>
            </a:r>
            <a:endParaRPr lang="en-US" sz="2400" dirty="0"/>
          </a:p>
        </c:rich>
      </c:tx>
      <c:layout>
        <c:manualLayout>
          <c:xMode val="edge"/>
          <c:yMode val="edge"/>
          <c:x val="0.20060496067755601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Sheet1!$A$4</c:f>
              <c:strCache>
                <c:ptCount val="1"/>
                <c:pt idx="0">
                  <c:v>Publicly Held Debt</c:v>
                </c:pt>
              </c:strCache>
            </c:strRef>
          </c:tx>
          <c:spPr>
            <a:ln>
              <a:solidFill>
                <a:srgbClr val="FF99CC"/>
              </a:solidFill>
            </a:ln>
          </c:spPr>
          <c:dPt>
            <c:idx val="0"/>
            <c:bubble3D val="0"/>
            <c:spPr>
              <a:solidFill>
                <a:srgbClr val="00B0F0"/>
              </a:solidFill>
              <a:ln w="25400">
                <a:solidFill>
                  <a:srgbClr val="00B0F0"/>
                </a:solidFill>
              </a:ln>
              <a:effectLst/>
              <a:sp3d contourW="25400">
                <a:contourClr>
                  <a:srgbClr val="00B0F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B7A-41D2-9E5C-4176B68C8A68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25400">
                <a:solidFill>
                  <a:srgbClr val="FF99CC"/>
                </a:solidFill>
              </a:ln>
              <a:effectLst/>
              <a:sp3d contourW="25400">
                <a:contourClr>
                  <a:srgbClr val="FF99CC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B7A-41D2-9E5C-4176B68C8A68}"/>
              </c:ext>
            </c:extLst>
          </c:dPt>
          <c:dPt>
            <c:idx val="2"/>
            <c:bubble3D val="0"/>
            <c:spPr>
              <a:solidFill>
                <a:srgbClr val="BD92DE"/>
              </a:solidFill>
              <a:ln w="25400">
                <a:solidFill>
                  <a:srgbClr val="FF99CC"/>
                </a:solidFill>
              </a:ln>
              <a:effectLst/>
              <a:sp3d contourW="25400">
                <a:contourClr>
                  <a:srgbClr val="FF99CC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B7A-41D2-9E5C-4176B68C8A6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7025B05E-F000-AD48-B43D-E4AB43BCEF3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EB7A-41D2-9E5C-4176B68C8A6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2ECB83E9-1C21-F04F-BACB-387CB7A89D4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EB7A-41D2-9E5C-4176B68C8A6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9C46C340-82B9-BC42-96AC-B2DA177F1CB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EB7A-41D2-9E5C-4176B68C8A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Sheet1!$B$3:$D$3</c:f>
              <c:strCache>
                <c:ptCount val="3"/>
                <c:pt idx="0">
                  <c:v>Domestically Held</c:v>
                </c:pt>
                <c:pt idx="1">
                  <c:v>Foreign</c:v>
                </c:pt>
                <c:pt idx="2">
                  <c:v>Federal Reserve 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10628</c:v>
                </c:pt>
                <c:pt idx="1">
                  <c:v>7455</c:v>
                </c:pt>
                <c:pt idx="2">
                  <c:v>5764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Sheet1!$G$10:$I$10</c15:f>
                <c15:dlblRangeCache>
                  <c:ptCount val="3"/>
                  <c:pt idx="0">
                    <c:v>45%</c:v>
                  </c:pt>
                  <c:pt idx="1">
                    <c:v>31%</c:v>
                  </c:pt>
                  <c:pt idx="2">
                    <c:v>24%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6-EB7A-41D2-9E5C-4176B68C8A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Total Public Debt: $30.5 tr, 6/30</a:t>
            </a:r>
          </a:p>
        </c:rich>
      </c:tx>
      <c:layout>
        <c:manualLayout>
          <c:xMode val="edge"/>
          <c:yMode val="edge"/>
          <c:x val="0.2261804461942257"/>
          <c:y val="3.24074074074074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Total Public Debt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251-4A88-BCBA-5A42C11AE86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251-4A88-BCBA-5A42C11AE867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DD87F0A8-E623-D542-83AF-CCB39AAB9D0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7251-4A88-BCBA-5A42C11AE86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42CF1693-5C3F-7F4A-A8BE-C155E256A98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7251-4A88-BCBA-5A42C11AE8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Sheet1!$B$1:$C$1</c:f>
              <c:strCache>
                <c:ptCount val="2"/>
                <c:pt idx="0">
                  <c:v>Publicly Held</c:v>
                </c:pt>
                <c:pt idx="1">
                  <c:v>Intra-gov't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23912</c:v>
                </c:pt>
                <c:pt idx="1">
                  <c:v>6611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Sheet1!$F$7:$G$7</c15:f>
                <c15:dlblRangeCache>
                  <c:ptCount val="2"/>
                  <c:pt idx="0">
                    <c:v>78%</c:v>
                  </c:pt>
                  <c:pt idx="1">
                    <c:v>22%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7251-4A88-BCBA-5A42C11AE8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n-US" sz="2800"/>
              <a:t>Net Interest as a Percent of GDP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'Net Interest DATA'!$S$1</c:f>
              <c:strCache>
                <c:ptCount val="1"/>
                <c:pt idx="0">
                  <c:v>% of GDP</c:v>
                </c:pt>
              </c:strCache>
            </c:strRef>
          </c:tx>
          <c:spPr>
            <a:ln w="34925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2"/>
              </a:outerShdw>
            </a:effectLst>
          </c:spPr>
          <c:marker>
            <c:symbol val="none"/>
          </c:marker>
          <c:cat>
            <c:numRef>
              <c:f>'Net Interest DATA'!$R$2:$R$74</c:f>
              <c:numCache>
                <c:formatCode>General</c:formatCode>
                <c:ptCount val="73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  <c:pt idx="45">
                  <c:v>2025</c:v>
                </c:pt>
                <c:pt idx="46">
                  <c:v>2026</c:v>
                </c:pt>
                <c:pt idx="47">
                  <c:v>2027</c:v>
                </c:pt>
                <c:pt idx="48">
                  <c:v>2028</c:v>
                </c:pt>
                <c:pt idx="49">
                  <c:v>2029</c:v>
                </c:pt>
                <c:pt idx="50">
                  <c:v>2030</c:v>
                </c:pt>
                <c:pt idx="51">
                  <c:v>2031</c:v>
                </c:pt>
                <c:pt idx="52">
                  <c:v>2032</c:v>
                </c:pt>
                <c:pt idx="53">
                  <c:v>2033</c:v>
                </c:pt>
                <c:pt idx="54">
                  <c:v>2034</c:v>
                </c:pt>
                <c:pt idx="55">
                  <c:v>2035</c:v>
                </c:pt>
                <c:pt idx="56">
                  <c:v>2036</c:v>
                </c:pt>
                <c:pt idx="57">
                  <c:v>2037</c:v>
                </c:pt>
                <c:pt idx="58">
                  <c:v>2038</c:v>
                </c:pt>
                <c:pt idx="59">
                  <c:v>2039</c:v>
                </c:pt>
                <c:pt idx="60">
                  <c:v>2040</c:v>
                </c:pt>
                <c:pt idx="61">
                  <c:v>2041</c:v>
                </c:pt>
                <c:pt idx="62">
                  <c:v>2042</c:v>
                </c:pt>
                <c:pt idx="63">
                  <c:v>2043</c:v>
                </c:pt>
                <c:pt idx="64">
                  <c:v>2044</c:v>
                </c:pt>
                <c:pt idx="65">
                  <c:v>2045</c:v>
                </c:pt>
                <c:pt idx="66">
                  <c:v>2046</c:v>
                </c:pt>
                <c:pt idx="67">
                  <c:v>2047</c:v>
                </c:pt>
                <c:pt idx="68">
                  <c:v>2048</c:v>
                </c:pt>
                <c:pt idx="69">
                  <c:v>2049</c:v>
                </c:pt>
                <c:pt idx="70">
                  <c:v>2050</c:v>
                </c:pt>
                <c:pt idx="71">
                  <c:v>2051</c:v>
                </c:pt>
                <c:pt idx="72">
                  <c:v>2052</c:v>
                </c:pt>
              </c:numCache>
            </c:numRef>
          </c:cat>
          <c:val>
            <c:numRef>
              <c:f>'Net Interest DATA'!$S$2:$S$74</c:f>
              <c:numCache>
                <c:formatCode>#,##0.0</c:formatCode>
                <c:ptCount val="73"/>
                <c:pt idx="0">
                  <c:v>1.8819999999999999</c:v>
                </c:pt>
                <c:pt idx="1">
                  <c:v>2.1949999999999998</c:v>
                </c:pt>
                <c:pt idx="2">
                  <c:v>2.5659999999999998</c:v>
                </c:pt>
                <c:pt idx="3">
                  <c:v>2.54</c:v>
                </c:pt>
                <c:pt idx="4">
                  <c:v>2.8130000000000002</c:v>
                </c:pt>
                <c:pt idx="5">
                  <c:v>3.036</c:v>
                </c:pt>
                <c:pt idx="6">
                  <c:v>3.0049999999999999</c:v>
                </c:pt>
                <c:pt idx="7">
                  <c:v>2.907</c:v>
                </c:pt>
                <c:pt idx="8">
                  <c:v>2.9540000000000002</c:v>
                </c:pt>
                <c:pt idx="9">
                  <c:v>3.0419999999999998</c:v>
                </c:pt>
                <c:pt idx="10">
                  <c:v>3.125</c:v>
                </c:pt>
                <c:pt idx="11">
                  <c:v>3.1909999999999998</c:v>
                </c:pt>
                <c:pt idx="12">
                  <c:v>3.1070000000000002</c:v>
                </c:pt>
                <c:pt idx="13">
                  <c:v>2.9329999999999998</c:v>
                </c:pt>
                <c:pt idx="14">
                  <c:v>2.8279999999999998</c:v>
                </c:pt>
                <c:pt idx="15">
                  <c:v>3.07</c:v>
                </c:pt>
                <c:pt idx="16">
                  <c:v>3.032</c:v>
                </c:pt>
                <c:pt idx="17">
                  <c:v>2.887</c:v>
                </c:pt>
                <c:pt idx="18">
                  <c:v>2.7</c:v>
                </c:pt>
                <c:pt idx="19">
                  <c:v>2.4239999999999999</c:v>
                </c:pt>
                <c:pt idx="20">
                  <c:v>2.2040000000000002</c:v>
                </c:pt>
                <c:pt idx="21">
                  <c:v>1.9590000000000001</c:v>
                </c:pt>
                <c:pt idx="22">
                  <c:v>1.579</c:v>
                </c:pt>
                <c:pt idx="23">
                  <c:v>1.357</c:v>
                </c:pt>
                <c:pt idx="24">
                  <c:v>1.3320000000000001</c:v>
                </c:pt>
                <c:pt idx="25">
                  <c:v>1.4330000000000001</c:v>
                </c:pt>
                <c:pt idx="26">
                  <c:v>1.6619999999999999</c:v>
                </c:pt>
                <c:pt idx="27">
                  <c:v>1.657</c:v>
                </c:pt>
                <c:pt idx="28">
                  <c:v>1.708</c:v>
                </c:pt>
                <c:pt idx="29">
                  <c:v>1.292</c:v>
                </c:pt>
                <c:pt idx="30">
                  <c:v>1.3180000000000001</c:v>
                </c:pt>
                <c:pt idx="31">
                  <c:v>1.4870000000000001</c:v>
                </c:pt>
                <c:pt idx="32">
                  <c:v>1.3680000000000001</c:v>
                </c:pt>
                <c:pt idx="33">
                  <c:v>1.325</c:v>
                </c:pt>
                <c:pt idx="34">
                  <c:v>1.3180000000000001</c:v>
                </c:pt>
                <c:pt idx="35">
                  <c:v>1.234</c:v>
                </c:pt>
                <c:pt idx="36">
                  <c:v>1.2949999999999999</c:v>
                </c:pt>
                <c:pt idx="37">
                  <c:v>1.3640000000000001</c:v>
                </c:pt>
                <c:pt idx="38">
                  <c:v>1.601</c:v>
                </c:pt>
                <c:pt idx="39">
                  <c:v>1.774</c:v>
                </c:pt>
                <c:pt idx="40">
                  <c:v>1.649</c:v>
                </c:pt>
                <c:pt idx="41">
                  <c:v>1.575</c:v>
                </c:pt>
                <c:pt idx="42" formatCode="0.0">
                  <c:v>1.6160000000000001</c:v>
                </c:pt>
                <c:pt idx="43" formatCode="0.0">
                  <c:v>1.6850000000000001</c:v>
                </c:pt>
                <c:pt idx="44" formatCode="0.0">
                  <c:v>1.9239999999999999</c:v>
                </c:pt>
                <c:pt idx="45" formatCode="0.0">
                  <c:v>2.137</c:v>
                </c:pt>
                <c:pt idx="46" formatCode="0.0">
                  <c:v>2.327</c:v>
                </c:pt>
                <c:pt idx="47" formatCode="0.0">
                  <c:v>2.4940000000000002</c:v>
                </c:pt>
                <c:pt idx="48" formatCode="0.0">
                  <c:v>2.6749999999999998</c:v>
                </c:pt>
                <c:pt idx="49" formatCode="0.0">
                  <c:v>2.8260000000000001</c:v>
                </c:pt>
                <c:pt idx="50" formatCode="0.0">
                  <c:v>2.9630000000000001</c:v>
                </c:pt>
                <c:pt idx="51" formatCode="0.0">
                  <c:v>3.1110000000000002</c:v>
                </c:pt>
                <c:pt idx="52" formatCode="0.0">
                  <c:v>3.254</c:v>
                </c:pt>
                <c:pt idx="53" formatCode="0.0">
                  <c:v>3.3860000000000001</c:v>
                </c:pt>
                <c:pt idx="54" formatCode="0.0">
                  <c:v>3.4980000000000002</c:v>
                </c:pt>
                <c:pt idx="55" formatCode="0.0">
                  <c:v>3.61</c:v>
                </c:pt>
                <c:pt idx="56" formatCode="0.0">
                  <c:v>3.7309999999999999</c:v>
                </c:pt>
                <c:pt idx="57" formatCode="0.0">
                  <c:v>3.8679999999999999</c:v>
                </c:pt>
                <c:pt idx="58" formatCode="0.0">
                  <c:v>4.0129999999999999</c:v>
                </c:pt>
                <c:pt idx="59" formatCode="0.0">
                  <c:v>4.1680000000000001</c:v>
                </c:pt>
                <c:pt idx="60" formatCode="0.0">
                  <c:v>4.343</c:v>
                </c:pt>
                <c:pt idx="61" formatCode="0.0">
                  <c:v>4.5419999999999998</c:v>
                </c:pt>
                <c:pt idx="62" formatCode="0.0">
                  <c:v>4.7679999999999998</c:v>
                </c:pt>
                <c:pt idx="63" formatCode="0.0">
                  <c:v>5.0039999999999996</c:v>
                </c:pt>
                <c:pt idx="64" formatCode="0.0">
                  <c:v>5.2460000000000004</c:v>
                </c:pt>
                <c:pt idx="65" formatCode="0.0">
                  <c:v>5.4960000000000004</c:v>
                </c:pt>
                <c:pt idx="66" formatCode="0.0">
                  <c:v>5.7489999999999997</c:v>
                </c:pt>
                <c:pt idx="67" formatCode="0.0">
                  <c:v>6.0010000000000003</c:v>
                </c:pt>
                <c:pt idx="68" formatCode="0.0">
                  <c:v>6.2439999999999998</c:v>
                </c:pt>
                <c:pt idx="69" formatCode="0.0">
                  <c:v>6.484</c:v>
                </c:pt>
                <c:pt idx="70" formatCode="0.0">
                  <c:v>6.7290000000000001</c:v>
                </c:pt>
                <c:pt idx="71" formatCode="0.0">
                  <c:v>6.98</c:v>
                </c:pt>
                <c:pt idx="72" formatCode="0.0">
                  <c:v>7.2320000000000002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EF6-4DE8-9D66-F2FF983E9B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smooth val="0"/>
        <c:axId val="1591977359"/>
        <c:axId val="1591976527"/>
      </c:lineChart>
      <c:catAx>
        <c:axId val="15919773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spc="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1976527"/>
        <c:crosses val="autoZero"/>
        <c:auto val="1"/>
        <c:lblAlgn val="ctr"/>
        <c:lblOffset val="100"/>
        <c:noMultiLvlLbl val="0"/>
      </c:catAx>
      <c:valAx>
        <c:axId val="1591976527"/>
        <c:scaling>
          <c:orientation val="minMax"/>
        </c:scaling>
        <c:delete val="0"/>
        <c:axPos val="l"/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19773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9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12700" cap="flat" cmpd="sng" algn="ctr">
        <a:solidFill>
          <a:schemeClr val="lt1"/>
        </a:solidFill>
        <a:round/>
      </a:ln>
    </cs:spPr>
    <cs:defRPr sz="900" kern="1200" spc="10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9/22/22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 2/3rds of total income reported to the IRS for 2019 returns was </a:t>
            </a:r>
            <a:r>
              <a:rPr lang="en-US"/>
              <a:t>earned income.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2129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Olivier Blanchard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7745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Except for recessions.  Blanchard does not explain why interest rates have been so low!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0697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Recent Increase in inflation does not discredit MMT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1027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about the fall of the Euro Brexit etc.  What will the war in Ukraine do to </a:t>
            </a:r>
            <a:r>
              <a:rPr lang="en-US"/>
              <a:t>these numbers.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5879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 &amp; 2 are part of my traditional costs. 3-5 are new and related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127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303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 </a:t>
            </a:r>
            <a:r>
              <a:rPr lang="en-US" dirty="0" err="1"/>
              <a:t>yr</a:t>
            </a:r>
            <a:r>
              <a:rPr lang="en-US" dirty="0"/>
              <a:t> Treasury rate rising slowly from 2.4 to 3.7 and  then stabilizing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9264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7580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exception:  assumes SS will be paid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8106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Ben Stein’s father and Chair Council under Nixon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229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Christina Romer:  3 packages war production of 1943.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215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Yestere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977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China holding od US Treasuries peaked </a:t>
            </a:r>
            <a:r>
              <a:rPr lang="en-US" dirty="0" err="1"/>
              <a:t>aat</a:t>
            </a:r>
            <a:r>
              <a:rPr lang="en-US" dirty="0"/>
              <a:t> 1.3tr in 2013.  and more recently has been falling.  Japan </a:t>
            </a:r>
            <a:r>
              <a:rPr lang="en-US" dirty="0" err="1"/>
              <a:t>notr</a:t>
            </a:r>
            <a:r>
              <a:rPr lang="en-US" dirty="0"/>
              <a:t> so much.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371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Domestic debt held by the Fed is now 37%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824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Lindsey Graham an alternate scoring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6202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Interest on the debt is about 2 % .  If the primary budget had been in surplus the debt still would have grown by  2% Because there was still a very large </a:t>
            </a:r>
            <a:r>
              <a:rPr lang="en-US" dirty="0" err="1"/>
              <a:t>primarty</a:t>
            </a:r>
            <a:r>
              <a:rPr lang="en-US" dirty="0"/>
              <a:t> </a:t>
            </a:r>
            <a:r>
              <a:rPr lang="en-US" dirty="0" err="1"/>
              <a:t>deficit.he</a:t>
            </a:r>
            <a:r>
              <a:rPr lang="en-US" dirty="0"/>
              <a:t> debt actually grew by 6,5%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01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1983?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8291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Numerical example:  interest rate a 4%; GDP growth at 3%.  there must be a </a:t>
            </a:r>
            <a:r>
              <a:rPr lang="en-US" b="1" i="1" dirty="0">
                <a:solidFill>
                  <a:schemeClr val="accent5">
                    <a:lumMod val="50000"/>
                  </a:schemeClr>
                </a:solidFill>
              </a:rPr>
              <a:t>primary surplus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to offset the interest rate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380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0Documents/Template/Delegate_Map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Users/Jon/NEED%20Dropbox/Presentations/0Documents/Template/legend.png" TargetMode="Externa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mailto: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2811709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b="1" dirty="0"/>
              <a:t>The US Federal Debt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1751" y="6302703"/>
            <a:ext cx="2743200" cy="365125"/>
          </a:xfrm>
        </p:spPr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3CFC1856-8C08-C940-AA35-DC1F9BA80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034" y="268162"/>
            <a:ext cx="3568700" cy="2273300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98257F07-367A-E243-9A44-8EE1A2014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1400" y="3686679"/>
            <a:ext cx="3530600" cy="2298700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CF50B8C1-08A9-08CD-0270-CC9F1219906D}"/>
              </a:ext>
            </a:extLst>
          </p:cNvPr>
          <p:cNvSpPr txBox="1">
            <a:spLocks/>
          </p:cNvSpPr>
          <p:nvPr/>
        </p:nvSpPr>
        <p:spPr>
          <a:xfrm>
            <a:off x="1547649" y="3566728"/>
            <a:ext cx="9144000" cy="2482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Geoffrey Woglom,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Professor of Economics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Amherst College, emeritus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>
                <a:solidFill>
                  <a:schemeClr val="tx2"/>
                </a:solidFill>
              </a:rPr>
              <a:t>September 22, </a:t>
            </a:r>
            <a:r>
              <a:rPr lang="en-US" sz="2200" dirty="0">
                <a:solidFill>
                  <a:schemeClr val="tx2"/>
                </a:solidFill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376682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A1778-FC60-4E3E-BC9D-913B834AD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-7937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</a:t>
            </a:r>
            <a:r>
              <a:rPr lang="en-US" dirty="0"/>
              <a:t>e Federal Budget in FY2022:  Oct. thru Aug.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6B272-5C0B-4445-906B-0058B3C0B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A2CC09-2EB3-4660-8A1A-D22AB1C6A839}"/>
              </a:ext>
            </a:extLst>
          </p:cNvPr>
          <p:cNvSpPr txBox="1"/>
          <p:nvPr/>
        </p:nvSpPr>
        <p:spPr>
          <a:xfrm>
            <a:off x="266637" y="2704853"/>
            <a:ext cx="19650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IIT, 55%</a:t>
            </a:r>
          </a:p>
          <a:p>
            <a:r>
              <a:rPr lang="en-US" sz="2800" dirty="0"/>
              <a:t>SST, 31%</a:t>
            </a:r>
          </a:p>
          <a:p>
            <a:r>
              <a:rPr lang="en-US" sz="2800" dirty="0"/>
              <a:t>CT, 7.2%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9A1FB0-3A18-4E6E-BBFF-96174E182E21}"/>
              </a:ext>
            </a:extLst>
          </p:cNvPr>
          <p:cNvSpPr txBox="1"/>
          <p:nvPr/>
        </p:nvSpPr>
        <p:spPr>
          <a:xfrm>
            <a:off x="9205750" y="2388930"/>
            <a:ext cx="25957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Mandatory, 64%</a:t>
            </a:r>
          </a:p>
          <a:p>
            <a:r>
              <a:rPr lang="en-US" sz="2800" dirty="0" err="1"/>
              <a:t>Discret</a:t>
            </a:r>
            <a:r>
              <a:rPr lang="en-US" sz="2800" dirty="0"/>
              <a:t>.  29%</a:t>
            </a:r>
          </a:p>
          <a:p>
            <a:r>
              <a:rPr lang="en-US" sz="2800" dirty="0"/>
              <a:t>Net Interest, 7%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59A913-6E1E-4211-9E4A-84463AAEABCA}"/>
              </a:ext>
            </a:extLst>
          </p:cNvPr>
          <p:cNvSpPr txBox="1"/>
          <p:nvPr/>
        </p:nvSpPr>
        <p:spPr>
          <a:xfrm>
            <a:off x="4810125" y="5867103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Programmatic Outlays = Mandatory + Discretionary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420C40-1A39-40C9-8E35-5513E0BAA9EB}"/>
              </a:ext>
            </a:extLst>
          </p:cNvPr>
          <p:cNvSpPr txBox="1"/>
          <p:nvPr/>
        </p:nvSpPr>
        <p:spPr>
          <a:xfrm>
            <a:off x="5895976" y="6532606"/>
            <a:ext cx="6012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Monthly Treasury Report, 8/2022 &amp; CBO, May 2022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ED3315E-0339-67FF-FE1A-2666370E8A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56384" y="1515766"/>
            <a:ext cx="7138867" cy="4351337"/>
          </a:xfrm>
        </p:spPr>
      </p:pic>
    </p:spTree>
    <p:extLst>
      <p:ext uri="{BB962C8B-B14F-4D97-AF65-F5344CB8AC3E}">
        <p14:creationId xmlns:p14="http://schemas.microsoft.com/office/powerpoint/2010/main" val="235709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08B7B-FA17-1B42-AC55-47356A09A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Pas</a:t>
            </a:r>
            <a:r>
              <a:rPr lang="en-US" dirty="0"/>
              <a:t>t and Future of Deficits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975E4E-5A79-3F41-9EA8-BA7F6B0C1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C39C95-3B87-C546-8DAC-C7986695A223}"/>
              </a:ext>
            </a:extLst>
          </p:cNvPr>
          <p:cNvSpPr txBox="1"/>
          <p:nvPr/>
        </p:nvSpPr>
        <p:spPr>
          <a:xfrm>
            <a:off x="5195887" y="6407314"/>
            <a:ext cx="5281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CBO, “The Long-Term Budget </a:t>
            </a:r>
            <a:r>
              <a:rPr lang="en-US" dirty="0" err="1"/>
              <a:t>Outloo</a:t>
            </a:r>
            <a:r>
              <a:rPr lang="en-US" dirty="0"/>
              <a:t>,”  7/2022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5F0939-2C98-46B6-89A7-4A4102BC41C7}"/>
              </a:ext>
            </a:extLst>
          </p:cNvPr>
          <p:cNvSpPr txBox="1"/>
          <p:nvPr/>
        </p:nvSpPr>
        <p:spPr>
          <a:xfrm>
            <a:off x="7029450" y="1552188"/>
            <a:ext cx="516255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Useful Deficit Decompositions:</a:t>
            </a:r>
          </a:p>
          <a:p>
            <a:endParaRPr lang="en-US" sz="2800" dirty="0"/>
          </a:p>
          <a:p>
            <a:r>
              <a:rPr lang="en-US" sz="2400" i="1" dirty="0"/>
              <a:t>Total Deficit= (Programmatic Outlays +</a:t>
            </a:r>
            <a:br>
              <a:rPr lang="en-US" sz="2400" i="1" dirty="0"/>
            </a:br>
            <a:r>
              <a:rPr lang="en-US" sz="2400" i="1" dirty="0"/>
              <a:t>Interest Expense)-Revenue</a:t>
            </a:r>
          </a:p>
          <a:p>
            <a:endParaRPr lang="en-US" sz="2400" i="1" dirty="0"/>
          </a:p>
          <a:p>
            <a:r>
              <a:rPr lang="en-US" sz="2400" i="1" dirty="0"/>
              <a:t>=(Programmatic Outlays – Revenue)+Interest Expense</a:t>
            </a:r>
          </a:p>
          <a:p>
            <a:endParaRPr lang="en-US" sz="2800" i="1" dirty="0"/>
          </a:p>
          <a:p>
            <a:r>
              <a:rPr lang="en-US" sz="2800" i="1" dirty="0"/>
              <a:t>=</a:t>
            </a:r>
            <a:r>
              <a:rPr lang="en-US" sz="2800" b="1" i="1" dirty="0">
                <a:solidFill>
                  <a:srgbClr val="7E2987"/>
                </a:solidFill>
              </a:rPr>
              <a:t>Primary Deficit + </a:t>
            </a:r>
            <a:r>
              <a:rPr lang="en-US" sz="2800" b="1" i="1" dirty="0">
                <a:solidFill>
                  <a:srgbClr val="70B4DE"/>
                </a:solidFill>
              </a:rPr>
              <a:t>Net Interest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4900FC-045B-0C33-C409-ADA9EC0E8FF9}"/>
              </a:ext>
            </a:extLst>
          </p:cNvPr>
          <p:cNvSpPr txBox="1"/>
          <p:nvPr/>
        </p:nvSpPr>
        <p:spPr>
          <a:xfrm>
            <a:off x="4481129" y="5413549"/>
            <a:ext cx="6485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E.g</a:t>
            </a:r>
            <a:r>
              <a:rPr lang="en-US" sz="2400" dirty="0"/>
              <a:t>, 2007:  1.1 = (17.4+1.7) - 18.0  = 19.1-18.0 = 1.1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9491B6-09D4-DF98-D83B-14B2EF3EDC1B}"/>
              </a:ext>
            </a:extLst>
          </p:cNvPr>
          <p:cNvSpPr txBox="1"/>
          <p:nvPr/>
        </p:nvSpPr>
        <p:spPr>
          <a:xfrm>
            <a:off x="5848943" y="5754066"/>
            <a:ext cx="5169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1.1 = </a:t>
            </a:r>
            <a:r>
              <a:rPr lang="en-US" sz="2400" dirty="0">
                <a:solidFill>
                  <a:srgbClr val="7030A0"/>
                </a:solidFill>
              </a:rPr>
              <a:t>(17.4-18.0) </a:t>
            </a:r>
            <a:r>
              <a:rPr lang="en-US" sz="2400" dirty="0">
                <a:solidFill>
                  <a:srgbClr val="70B4DE"/>
                </a:solidFill>
              </a:rPr>
              <a:t>+ 1.7 </a:t>
            </a:r>
            <a:r>
              <a:rPr lang="en-US" sz="2400" dirty="0"/>
              <a:t>= -0.6 + 1.7 = 1.1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53CA9A-9325-6918-497A-979B7ACEB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678" y="1498169"/>
            <a:ext cx="6463950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81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34E15-10B2-5748-8722-FB2B42671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49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Deb</a:t>
            </a:r>
            <a:r>
              <a:rPr lang="en-US" dirty="0"/>
              <a:t>t vs. Deficit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A32E9-3E02-D24B-8F2C-2C1A55E70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C2B21C-E670-4EDA-AB15-4D6E49482267}"/>
              </a:ext>
            </a:extLst>
          </p:cNvPr>
          <p:cNvSpPr txBox="1"/>
          <p:nvPr/>
        </p:nvSpPr>
        <p:spPr>
          <a:xfrm>
            <a:off x="1349298" y="1325563"/>
            <a:ext cx="9222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The Sum of All Past Deficits Less Surpluses Equals the Debt </a:t>
            </a:r>
          </a:p>
        </p:txBody>
      </p:sp>
      <p:pic>
        <p:nvPicPr>
          <p:cNvPr id="5" name="FRED Graph Chart" descr="FRED Graph">
            <a:extLst>
              <a:ext uri="{FF2B5EF4-FFF2-40B4-BE49-F238E27FC236}">
                <a16:creationId xmlns:a16="http://schemas.microsoft.com/office/drawing/2014/main" id="{6F71C8E4-E236-CF51-36A0-C8E2D63CF3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49" y="1923610"/>
            <a:ext cx="11030423" cy="43628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E55126-D5C7-48BD-88D1-65C1E5A863BB}"/>
              </a:ext>
            </a:extLst>
          </p:cNvPr>
          <p:cNvSpPr txBox="1"/>
          <p:nvPr/>
        </p:nvSpPr>
        <p:spPr>
          <a:xfrm>
            <a:off x="4119073" y="3784457"/>
            <a:ext cx="2247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Shaded areas are recessions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DB9FEE-4DD6-47C4-8335-3C1B1B54CDFC}"/>
              </a:ext>
            </a:extLst>
          </p:cNvPr>
          <p:cNvSpPr txBox="1"/>
          <p:nvPr/>
        </p:nvSpPr>
        <p:spPr>
          <a:xfrm>
            <a:off x="1660849" y="1923610"/>
            <a:ext cx="334969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Blue Line Debt;  </a:t>
            </a:r>
            <a:r>
              <a:rPr lang="en-US" dirty="0">
                <a:solidFill>
                  <a:srgbClr val="C00000"/>
                </a:solidFill>
              </a:rPr>
              <a:t>Red Line Deficit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79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37A4E-0005-4039-B5A4-498C48C58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982" y="12578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 A B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reakdown of the Total Federal Debt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8130F8-9291-44EB-9B9C-55AF5D805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3FE975-1ACD-49A7-A80A-D68A68D4B7B5}"/>
              </a:ext>
            </a:extLst>
          </p:cNvPr>
          <p:cNvSpPr txBox="1"/>
          <p:nvPr/>
        </p:nvSpPr>
        <p:spPr>
          <a:xfrm>
            <a:off x="6564927" y="6410685"/>
            <a:ext cx="5220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Sources:  US Treasury, Federal Reserve Board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0F8DAE5-541F-4627-95CE-EDD95448A89F}"/>
              </a:ext>
            </a:extLst>
          </p:cNvPr>
          <p:cNvCxnSpPr>
            <a:cxnSpLocks/>
          </p:cNvCxnSpPr>
          <p:nvPr/>
        </p:nvCxnSpPr>
        <p:spPr>
          <a:xfrm>
            <a:off x="5519956" y="3423062"/>
            <a:ext cx="1291904" cy="5938"/>
          </a:xfrm>
          <a:prstGeom prst="straightConnector1">
            <a:avLst/>
          </a:prstGeom>
          <a:ln w="66675">
            <a:solidFill>
              <a:schemeClr val="accent4">
                <a:lumMod val="40000"/>
                <a:lumOff val="60000"/>
              </a:schemeClr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822D4BD-B219-4F42-BAF7-E522B97414E6}"/>
              </a:ext>
            </a:extLst>
          </p:cNvPr>
          <p:cNvSpPr txBox="1"/>
          <p:nvPr/>
        </p:nvSpPr>
        <p:spPr>
          <a:xfrm>
            <a:off x="5044509" y="4608687"/>
            <a:ext cx="32240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Japan, $1.2 tr</a:t>
            </a:r>
          </a:p>
          <a:p>
            <a:r>
              <a:rPr lang="en-US" sz="2800" dirty="0"/>
              <a:t>China, $1.0 tr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55C69F98-0E41-9751-50F1-184F1061FF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2119816"/>
              </p:ext>
            </p:extLst>
          </p:nvPr>
        </p:nvGraphicFramePr>
        <p:xfrm>
          <a:off x="6165908" y="1406743"/>
          <a:ext cx="6035040" cy="4754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E18CEE3-0FAE-306B-EBB3-38D62F64B217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848912032"/>
              </p:ext>
            </p:extLst>
          </p:nvPr>
        </p:nvGraphicFramePr>
        <p:xfrm>
          <a:off x="0" y="1406743"/>
          <a:ext cx="6309360" cy="4571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0727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10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4210A-7B80-B4C6-BD16-9FD291B19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Cha</a:t>
            </a:r>
            <a:r>
              <a:rPr lang="en-US" dirty="0"/>
              <a:t>nges since the Pandemic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3A12D-2EB0-2BFC-96AB-3E338EEB6C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December 2019:  Total, 17.2 tr; Foreign, 6.8 (40%) ; Fed 2.3 (13%)</a:t>
            </a:r>
          </a:p>
          <a:p>
            <a:r>
              <a:rPr lang="en-US" dirty="0"/>
              <a:t>Change to 6/2022:  Total, 6.6; Foreign, 0.7 (11%); Fed, 3.5 (53%)</a:t>
            </a:r>
          </a:p>
          <a:p>
            <a:r>
              <a:rPr lang="en-US" dirty="0"/>
              <a:t>Country Changes:  China, -100;  Japan, (81b) </a:t>
            </a:r>
          </a:p>
          <a:p>
            <a:r>
              <a:rPr lang="en-US" dirty="0"/>
              <a:t>Russia:  $9b to $2b</a:t>
            </a:r>
            <a:br>
              <a:rPr lang="en-US" dirty="0"/>
            </a:br>
            <a:r>
              <a:rPr lang="en-US" dirty="0"/>
              <a:t>(Total Foreign Exchange Reserves Peaked </a:t>
            </a:r>
            <a:r>
              <a:rPr lang="en-US" dirty="0" err="1"/>
              <a:t>preWar</a:t>
            </a:r>
            <a:r>
              <a:rPr lang="en-US" dirty="0"/>
              <a:t>  at $620b and have fallen to $560b)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9B39A9-DF2D-A44E-A561-F00A6E7C1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70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1968B95-A9A0-FF69-08D8-6FFE59424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363" y="286626"/>
            <a:ext cx="79248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948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68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Not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All Debt Is Created Equal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Intra-governmental debt is important bookkeeping.</a:t>
            </a:r>
          </a:p>
          <a:p>
            <a:pPr lvl="1"/>
            <a:r>
              <a:rPr lang="en-US" dirty="0"/>
              <a:t>This debt </a:t>
            </a:r>
            <a:r>
              <a:rPr lang="en-US" b="1" dirty="0"/>
              <a:t>DOES NOT </a:t>
            </a:r>
            <a:r>
              <a:rPr lang="en-US" dirty="0"/>
              <a:t>require funding on credit markets</a:t>
            </a:r>
          </a:p>
          <a:p>
            <a:pPr lvl="1"/>
            <a:endParaRPr lang="en-US" dirty="0"/>
          </a:p>
          <a:p>
            <a:r>
              <a:rPr lang="en-US" dirty="0"/>
              <a:t>Debt held by the public </a:t>
            </a:r>
            <a:endParaRPr lang="en-US" i="1" dirty="0"/>
          </a:p>
          <a:p>
            <a:pPr lvl="1"/>
            <a:r>
              <a:rPr lang="en-US" dirty="0"/>
              <a:t>This debt is funded by borrowing on credit markets and competes with private funding.</a:t>
            </a:r>
          </a:p>
          <a:p>
            <a:r>
              <a:rPr lang="en-US" dirty="0"/>
              <a:t>Most analyses focus on the publicly held debt </a:t>
            </a:r>
            <a:r>
              <a:rPr lang="en-US" i="1" dirty="0"/>
              <a:t>relative</a:t>
            </a:r>
            <a:r>
              <a:rPr lang="en-US" dirty="0"/>
              <a:t> to GDP because:</a:t>
            </a:r>
          </a:p>
          <a:p>
            <a:pPr lvl="1"/>
            <a:r>
              <a:rPr lang="en-US" dirty="0"/>
              <a:t>To the extent that debt and deficits have burdens these burdens depend on the size of the debt </a:t>
            </a:r>
            <a:r>
              <a:rPr lang="en-US" b="1" i="1" dirty="0"/>
              <a:t>relative</a:t>
            </a:r>
            <a:r>
              <a:rPr lang="en-US" dirty="0"/>
              <a:t> to the size of the economy.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44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FD464-0A60-42FA-B251-25FD2598C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CB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O:  Budget Analysts in Chief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B0187-2EFC-4F65-8DDF-C1DB47477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820" y="1570730"/>
            <a:ext cx="11187404" cy="4351338"/>
          </a:xfrm>
        </p:spPr>
        <p:txBody>
          <a:bodyPr/>
          <a:lstStyle/>
          <a:p>
            <a:r>
              <a:rPr lang="en-US" dirty="0"/>
              <a:t>The Congressional Budget Office was founded in 1974 to provide Congress with information about the budgetary implications of legislation.</a:t>
            </a:r>
          </a:p>
          <a:p>
            <a:r>
              <a:rPr lang="en-US" dirty="0"/>
              <a:t>Two kinds of Reports</a:t>
            </a:r>
          </a:p>
          <a:p>
            <a:pPr lvl="1"/>
            <a:r>
              <a:rPr lang="en-US" dirty="0"/>
              <a:t>Cost Estimates or “Scoring”</a:t>
            </a:r>
          </a:p>
          <a:p>
            <a:pPr lvl="2"/>
            <a:r>
              <a:rPr lang="en-US" dirty="0"/>
              <a:t> H.R. 486  Ukraine Religious Freedom Support Act</a:t>
            </a:r>
          </a:p>
          <a:p>
            <a:pPr lvl="2"/>
            <a:r>
              <a:rPr lang="en-US" dirty="0"/>
              <a:t>Build Back Better Scoring.</a:t>
            </a:r>
          </a:p>
          <a:p>
            <a:pPr lvl="1"/>
            <a:r>
              <a:rPr lang="en-US" dirty="0"/>
              <a:t>Projections of Debt and Deficits – The Budget and Economic Outlook:  2022 to 2032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6F89A-90E6-4767-AC55-0A8BD6048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79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B4AF3-02D7-44AF-BD5B-CCFF9C863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68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Key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Points About the U.S. Relative Debt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5D338-4951-4E9C-8DCB-E574517C7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83592"/>
            <a:ext cx="10515600" cy="3379449"/>
          </a:xfrm>
        </p:spPr>
        <p:txBody>
          <a:bodyPr/>
          <a:lstStyle/>
          <a:p>
            <a:pPr marL="514350" indent="-514350">
              <a:spcBef>
                <a:spcPts val="2000"/>
              </a:spcBef>
              <a:buFont typeface="+mj-lt"/>
              <a:buAutoNum type="arabicPeriod"/>
            </a:pPr>
            <a:r>
              <a:rPr lang="en-US" dirty="0"/>
              <a:t>Relative debt peaked during WWII (106%) - followed by a steady decline until the 1980s.</a:t>
            </a:r>
          </a:p>
          <a:p>
            <a:pPr marL="514350" indent="-514350">
              <a:spcBef>
                <a:spcPts val="2000"/>
              </a:spcBef>
              <a:buFont typeface="+mj-lt"/>
              <a:buAutoNum type="arabicPeriod"/>
            </a:pPr>
            <a:r>
              <a:rPr lang="en-US" dirty="0"/>
              <a:t>Prior to 1983, relative debt rose purposefully (wars, recessions, public investment) and then fell.</a:t>
            </a:r>
          </a:p>
          <a:p>
            <a:pPr marL="514350" indent="-514350">
              <a:spcBef>
                <a:spcPts val="2000"/>
              </a:spcBef>
              <a:buFont typeface="+mj-lt"/>
              <a:buAutoNum type="arabicPeriod"/>
            </a:pPr>
            <a:r>
              <a:rPr lang="en-US" dirty="0"/>
              <a:t>What can we learn from the 46-74 period, where the relative debt fell continuously?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E4062A-750A-43C1-8130-8E0EF714C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45CC3D-CF2C-4836-A788-C9298B7C7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266" y="989926"/>
            <a:ext cx="8270543" cy="232648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CDD0FB3-7D99-4C84-9724-12AD7AD4A49C}"/>
              </a:ext>
            </a:extLst>
          </p:cNvPr>
          <p:cNvGrpSpPr/>
          <p:nvPr/>
        </p:nvGrpSpPr>
        <p:grpSpPr>
          <a:xfrm>
            <a:off x="7946516" y="1183411"/>
            <a:ext cx="1852667" cy="1599062"/>
            <a:chOff x="5338785" y="3226704"/>
            <a:chExt cx="3705746" cy="217947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7E12B9B-D847-4892-BE0F-B44FB5E5A9E6}"/>
                </a:ext>
              </a:extLst>
            </p:cNvPr>
            <p:cNvSpPr txBox="1"/>
            <p:nvPr/>
          </p:nvSpPr>
          <p:spPr>
            <a:xfrm>
              <a:off x="5338785" y="3419773"/>
              <a:ext cx="3705746" cy="713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1946-1974</a:t>
              </a:r>
            </a:p>
          </p:txBody>
        </p:sp>
        <p:sp>
          <p:nvSpPr>
            <p:cNvPr id="9" name="Left Brace 8">
              <a:extLst>
                <a:ext uri="{FF2B5EF4-FFF2-40B4-BE49-F238E27FC236}">
                  <a16:creationId xmlns:a16="http://schemas.microsoft.com/office/drawing/2014/main" id="{7330D26C-9EEF-4BEF-B861-6DA69A2E61C0}"/>
                </a:ext>
              </a:extLst>
            </p:cNvPr>
            <p:cNvSpPr/>
            <p:nvPr/>
          </p:nvSpPr>
          <p:spPr>
            <a:xfrm rot="8259928">
              <a:off x="5401853" y="3226704"/>
              <a:ext cx="891575" cy="2179471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2472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7A458-B927-4F90-8B95-53DFA6340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18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Deb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 Dynamics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15E2A-7B60-4A81-BE7B-FFBA7CC1E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The relative debt fell </a:t>
            </a:r>
            <a:r>
              <a:rPr lang="en-US" i="1" dirty="0"/>
              <a:t>in spite of</a:t>
            </a:r>
            <a:r>
              <a:rPr lang="en-US" dirty="0"/>
              <a:t> deficits in 21 of the 29 years, with the debt increasing by 42%.  How?</a:t>
            </a:r>
          </a:p>
          <a:p>
            <a:r>
              <a:rPr lang="en-US" dirty="0"/>
              <a:t>1946-1974, deficits caused the debt to grow, but not as fast as the economy was growing.</a:t>
            </a:r>
          </a:p>
          <a:p>
            <a:r>
              <a:rPr lang="en-US" b="1" dirty="0"/>
              <a:t>While the debt grew by 42%, GDP (nominal) grew by 550%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You don’t need a surplus to reduce the </a:t>
            </a:r>
            <a:r>
              <a:rPr lang="en-US" i="1" dirty="0"/>
              <a:t>relative</a:t>
            </a:r>
            <a:r>
              <a:rPr lang="en-US" dirty="0"/>
              <a:t> debt:  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You just need GDP to grow faster than the debt</a:t>
            </a:r>
            <a:endParaRPr lang="en-US" b="1" dirty="0">
              <a:solidFill>
                <a:srgbClr val="FF0000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54DEE9-3723-4EE1-85AF-2185FE779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24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>
                <a:cs typeface="Calibri" panose="020F0502020204030204" pitchFamily="34" charset="0"/>
              </a:rPr>
              <a:t>One 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NEED unites the skills and knowledge of a vast 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Are nonpartisan and intended to reflect the consensus of the economics profession.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254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100BA-9D61-4877-832A-2EB630065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Rel</a:t>
            </a:r>
            <a:r>
              <a:rPr lang="en-US" dirty="0"/>
              <a:t>ative Debt Dynamics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E463B3-ED97-42A0-A184-FD8261D22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Parts to the growth rate of the debt: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The interest rate on the debt.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 portion that reflects a primary deficit (+) or primary surplus (-)</a:t>
            </a:r>
          </a:p>
          <a:p>
            <a:r>
              <a:rPr lang="en-US" dirty="0"/>
              <a:t>Numerical Example:  GDP grows at 4%, interest rate is 5%</a:t>
            </a:r>
          </a:p>
          <a:p>
            <a:pPr lvl="1"/>
            <a:r>
              <a:rPr lang="en-US" dirty="0"/>
              <a:t>Interest expense will cause the debt to grow at 5%.  Unless there is a primary surplus:  Growth in debt is greater than or equal to 5%, greater than GDP growth of 4%, and the relative debt rises.</a:t>
            </a:r>
          </a:p>
          <a:p>
            <a:pPr lvl="1"/>
            <a:r>
              <a:rPr lang="en-US" dirty="0"/>
              <a:t>To stabilize the debt, there must be a primary surplus</a:t>
            </a:r>
          </a:p>
          <a:p>
            <a:pPr lvl="1"/>
            <a:r>
              <a:rPr lang="en-US" dirty="0"/>
              <a:t>Primary surplus has to be bigger, the higher the relative debt.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5BA3F2-2FFF-4CA8-80A7-4DBF312D6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582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ED79E-C87F-474E-B3B6-CCC014061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17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Tra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ditional Views of the Cost of the Debt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3DE65-6B7D-4BF5-B9C8-D42AC97B5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95846" cy="4351338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sz="3600" dirty="0"/>
              <a:t>First a non-issue:  There is no analogy between household and government debt.</a:t>
            </a:r>
          </a:p>
          <a:p>
            <a:pPr lvl="1">
              <a:spcAft>
                <a:spcPts val="1000"/>
              </a:spcAft>
            </a:pPr>
            <a:r>
              <a:rPr lang="en-US" sz="3200" dirty="0"/>
              <a:t>The government does not have to pay back the debt.</a:t>
            </a:r>
          </a:p>
          <a:p>
            <a:pPr lvl="1">
              <a:spcAft>
                <a:spcPts val="1000"/>
              </a:spcAft>
            </a:pPr>
            <a:r>
              <a:rPr lang="en-US" sz="3200" dirty="0"/>
              <a:t>Maturing government bonds are paid by issuing new bonds.</a:t>
            </a:r>
          </a:p>
          <a:p>
            <a:pPr>
              <a:spcAft>
                <a:spcPts val="1000"/>
              </a:spcAft>
            </a:pPr>
            <a:r>
              <a:rPr lang="en-US" sz="3600" dirty="0"/>
              <a:t>Economist View of the Debt circa 1980, very little cost because relative debt was falling.  That changes in 1983.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AF40C3-012D-4BED-B108-457939515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67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B407A-7404-E495-45AA-F4745D80F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Tax</a:t>
            </a:r>
            <a:r>
              <a:rPr lang="en-US" dirty="0"/>
              <a:t> Cuts Don’t “Pay for Themselves”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E0DF0F-3FA8-59A2-FE7D-1B1695F66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  <p:pic>
        <p:nvPicPr>
          <p:cNvPr id="5" name="FRED Graph Chart" descr="FRED Graph">
            <a:extLst>
              <a:ext uri="{FF2B5EF4-FFF2-40B4-BE49-F238E27FC236}">
                <a16:creationId xmlns:a16="http://schemas.microsoft.com/office/drawing/2014/main" id="{21D7B42E-46DF-3395-87C7-C22C3738F4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1051" y="1383271"/>
            <a:ext cx="9696352" cy="478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6101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ED79E-C87F-474E-B3B6-CCC014061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175" y="24165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Tra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ditional View: Debt and Deficits Raise Interest Rates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3DE65-6B7D-4BF5-B9C8-D42AC97B5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077" y="1602225"/>
            <a:ext cx="10595846" cy="4351338"/>
          </a:xfrm>
        </p:spPr>
        <p:txBody>
          <a:bodyPr>
            <a:normAutofit fontScale="92500" lnSpcReduction="10000"/>
          </a:bodyPr>
          <a:lstStyle/>
          <a:p>
            <a:pPr marL="742950" indent="-742950">
              <a:spcAft>
                <a:spcPts val="1000"/>
              </a:spcAft>
              <a:buFont typeface="+mj-lt"/>
              <a:buAutoNum type="arabicPeriod"/>
            </a:pPr>
            <a:r>
              <a:rPr lang="en-US" sz="3600" dirty="0"/>
              <a:t>Crowding Out via higher interest rates:  </a:t>
            </a:r>
          </a:p>
          <a:p>
            <a:pPr marL="1200150" lvl="1" indent="-742950">
              <a:spcAft>
                <a:spcPts val="1000"/>
              </a:spcAft>
              <a:buFont typeface="+mj-lt"/>
              <a:buAutoNum type="arabicPeriod"/>
            </a:pPr>
            <a:r>
              <a:rPr lang="en-US" sz="2800" b="1" dirty="0"/>
              <a:t>Private:  less investment and over time to a smaller capital stock and reduced future output.</a:t>
            </a:r>
          </a:p>
          <a:p>
            <a:pPr marL="1200150" lvl="1" indent="-742950">
              <a:spcAft>
                <a:spcPts val="1000"/>
              </a:spcAft>
              <a:buFont typeface="+mj-lt"/>
              <a:buAutoNum type="arabicPeriod"/>
            </a:pPr>
            <a:r>
              <a:rPr lang="en-US" sz="2800" b="1" dirty="0"/>
              <a:t>Government:  primary surplus needed to stabilize the debt is larger; i.e., less programmatic outlays or higher taxes</a:t>
            </a:r>
          </a:p>
          <a:p>
            <a:pPr marL="742950" indent="-742950">
              <a:spcAft>
                <a:spcPts val="1000"/>
              </a:spcAft>
              <a:buFont typeface="+mj-lt"/>
              <a:buAutoNum type="arabicPeriod"/>
            </a:pPr>
            <a:r>
              <a:rPr lang="en-US" sz="3600" dirty="0"/>
              <a:t>Foreign Borrowing:  Higher interest rates lead to foreign capital inflows or foreign borrowing.  With foreign borrowing, some of our GDP is paid to foreigners as interest.</a:t>
            </a:r>
          </a:p>
          <a:p>
            <a:pPr marL="0" indent="0">
              <a:spcAft>
                <a:spcPts val="1000"/>
              </a:spcAft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AF40C3-012D-4BED-B108-457939515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087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01E15-97E2-4798-83F5-D511DACC1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Qu</a:t>
            </a:r>
            <a:r>
              <a:rPr lang="en-US" dirty="0"/>
              <a:t>iz!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03638-340F-4F16-AFC2-1A4D209A6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E6B0AC-98B2-49FD-AE39-FA14E05F8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01399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731B7-6D62-4D39-8367-A3E8F19D5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Dog that Didn’t Bark; Rising Interest Rates?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FC14BB-255A-4EE6-9D3C-E250EC106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  <p:pic>
        <p:nvPicPr>
          <p:cNvPr id="3" name="FRED Graph Chart" descr="FRED Graph">
            <a:extLst>
              <a:ext uri="{FF2B5EF4-FFF2-40B4-BE49-F238E27FC236}">
                <a16:creationId xmlns:a16="http://schemas.microsoft.com/office/drawing/2014/main" id="{E765EAFC-B3F7-BBA2-C8CF-EB65F13677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6" y="1294808"/>
            <a:ext cx="10365313" cy="483294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C1812F3-FFB0-439F-BB01-95D5C3DA223C}"/>
              </a:ext>
            </a:extLst>
          </p:cNvPr>
          <p:cNvSpPr txBox="1"/>
          <p:nvPr/>
        </p:nvSpPr>
        <p:spPr>
          <a:xfrm>
            <a:off x="1618738" y="1294807"/>
            <a:ext cx="649656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Blue Line Rate on 10-Yr Treasury Bonds;  </a:t>
            </a:r>
            <a:r>
              <a:rPr lang="en-US" dirty="0">
                <a:solidFill>
                  <a:srgbClr val="C00000"/>
                </a:solidFill>
              </a:rPr>
              <a:t>Red Line Relative Debt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4437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A3D8C-66EC-482E-A78F-A8903943E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5461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Oli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vier Blanchard’s Presidential Address to the AEA 1/2019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FA00C-34C6-41F2-BCA3-7BB20C0D9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560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“If the future is like the past [with low interest rates],…the issuance of debt without a later increase in taxes may well be feasible.  Put bluntly, public debt may have no fiscal cost.”</a:t>
            </a:r>
          </a:p>
          <a:p>
            <a:pPr marL="0" indent="0">
              <a:buNone/>
            </a:pPr>
            <a:r>
              <a:rPr lang="en-US" dirty="0"/>
              <a:t>But,</a:t>
            </a:r>
          </a:p>
          <a:p>
            <a:pPr marL="0" indent="0">
              <a:buNone/>
            </a:pPr>
            <a:r>
              <a:rPr lang="en-US" dirty="0"/>
              <a:t>“My purpose…is not to argue for more public debt, especially in the current political environment.  It is to have a richer discussion of the costs of debt…than is currently the case.”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570C66-4CFE-457F-A608-7A728A1D3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98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92124-C8A7-4D69-9AD3-79FCBFD78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at the Traditional View Got Wrong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F8616-2C97-4BAF-BD10-8AEC19FC4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70730"/>
            <a:ext cx="10703767" cy="4351338"/>
          </a:xfrm>
        </p:spPr>
        <p:txBody>
          <a:bodyPr>
            <a:normAutofit/>
          </a:bodyPr>
          <a:lstStyle/>
          <a:p>
            <a:r>
              <a:rPr lang="en-US" dirty="0"/>
              <a:t>Assumed that the interest rate was </a:t>
            </a:r>
            <a:r>
              <a:rPr lang="en-US" i="1" dirty="0"/>
              <a:t>greater</a:t>
            </a:r>
            <a:r>
              <a:rPr lang="en-US" dirty="0"/>
              <a:t> than the growth in GDP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In order to stabilize the debt, government must run a primary surplus.</a:t>
            </a:r>
          </a:p>
          <a:p>
            <a:pPr lvl="1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The bigger the debt, the larger the required primary surplus.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More debt today means a higher primary surplus is needed in the future, i.e., higher taxes and/or less programmatic outlays.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F875F9-B1F5-4AA7-98A5-BB53C2E38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14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92124-C8A7-4D69-9AD3-79FCBFD78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w View: Almost a Free Lunch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F8616-2C97-4BAF-BD10-8AEC19FC4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interest rate is </a:t>
            </a:r>
            <a:r>
              <a:rPr lang="en-US" i="1" dirty="0">
                <a:solidFill>
                  <a:srgbClr val="FF0000"/>
                </a:solidFill>
              </a:rPr>
              <a:t>less</a:t>
            </a:r>
            <a:r>
              <a:rPr lang="en-US" dirty="0"/>
              <a:t> than the growth rate of GDP, then Debt to GDP can be stabilized with a (small) </a:t>
            </a:r>
            <a:r>
              <a:rPr lang="en-US" i="1" dirty="0">
                <a:solidFill>
                  <a:srgbClr val="FF0000"/>
                </a:solidFill>
              </a:rPr>
              <a:t>primary deficit: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programmatic outlays can be less than revenues!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Remember our example with GDP growth of 4%.  Now assume the interest rate is 3%.  Relative debt will fall with a primary balance of zero!</a:t>
            </a:r>
          </a:p>
          <a:p>
            <a:r>
              <a:rPr lang="en-US" dirty="0"/>
              <a:t>Blanchard does believe that the relative debt must be stabilized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At some point current deficits must be reduced.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But it may not be crucial at what level of debt we stabilize.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F875F9-B1F5-4AA7-98A5-BB53C2E38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18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8D168-75A6-4DC0-A283-FE5186592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Bla</a:t>
            </a:r>
            <a:r>
              <a:rPr lang="en-US" dirty="0"/>
              <a:t>nchard’s Evidence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6ABA9F-2666-40FA-8452-8B4BD8B81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254F92E-0370-873E-1DF0-4A809CC587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44678" y="1244573"/>
            <a:ext cx="10515600" cy="4526826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25F934-0671-497C-B540-57C314686C3A}"/>
              </a:ext>
            </a:extLst>
          </p:cNvPr>
          <p:cNvSpPr txBox="1"/>
          <p:nvPr/>
        </p:nvSpPr>
        <p:spPr>
          <a:xfrm>
            <a:off x="2082087" y="1325563"/>
            <a:ext cx="649656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Blue Line Rate on 10-Yr Treasury Bonds;  </a:t>
            </a:r>
            <a:r>
              <a:rPr lang="en-US" dirty="0">
                <a:solidFill>
                  <a:srgbClr val="C00000"/>
                </a:solidFill>
              </a:rPr>
              <a:t>Red Line GDP growth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372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01C3-FF41-4249-9398-889388F4B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77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4F465-072B-E84A-A927-098D0F973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447"/>
            <a:ext cx="10515600" cy="49603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Honorary Board: 54 members</a:t>
            </a:r>
          </a:p>
          <a:p>
            <a:pPr lvl="1"/>
            <a:r>
              <a:rPr lang="en-US" dirty="0"/>
              <a:t>2 Fed Chairs: Janet Yellen, Ben Bernanke</a:t>
            </a:r>
          </a:p>
          <a:p>
            <a:pPr lvl="1"/>
            <a:r>
              <a:rPr lang="en-US" dirty="0"/>
              <a:t>6 Chairs Council of Economic Advisers</a:t>
            </a:r>
          </a:p>
          <a:p>
            <a:pPr lvl="2"/>
            <a:r>
              <a:rPr lang="en-US" dirty="0"/>
              <a:t>Furman (D), Rosen (R), Bernanke (R), Yellen (D), Tyson (D), </a:t>
            </a:r>
            <a:r>
              <a:rPr lang="en-US" dirty="0" err="1"/>
              <a:t>Goolsbee</a:t>
            </a:r>
            <a:r>
              <a:rPr lang="en-US" dirty="0"/>
              <a:t> (D)</a:t>
            </a:r>
          </a:p>
          <a:p>
            <a:pPr lvl="1"/>
            <a:r>
              <a:rPr lang="en-US" dirty="0"/>
              <a:t>3 Nobel Prize Winners</a:t>
            </a:r>
          </a:p>
          <a:p>
            <a:pPr lvl="2"/>
            <a:r>
              <a:rPr lang="en-US" dirty="0" err="1"/>
              <a:t>Akerlof</a:t>
            </a:r>
            <a:r>
              <a:rPr lang="en-US" dirty="0"/>
              <a:t>, Smith, </a:t>
            </a:r>
            <a:r>
              <a:rPr lang="en-US" dirty="0" err="1"/>
              <a:t>Maskin</a:t>
            </a:r>
            <a:endParaRPr lang="en-US" dirty="0"/>
          </a:p>
          <a:p>
            <a:r>
              <a:rPr lang="en-US" dirty="0"/>
              <a:t>Delegates: 652+ members</a:t>
            </a:r>
          </a:p>
          <a:p>
            <a:pPr lvl="1"/>
            <a:r>
              <a:rPr lang="en-US" dirty="0"/>
              <a:t>At all levels of academia and some in government service</a:t>
            </a:r>
          </a:p>
          <a:p>
            <a:pPr lvl="1"/>
            <a:r>
              <a:rPr lang="en-US" dirty="0"/>
              <a:t>All have a Ph.D. in economics</a:t>
            </a:r>
          </a:p>
          <a:p>
            <a:pPr lvl="1"/>
            <a:r>
              <a:rPr lang="en-US" dirty="0"/>
              <a:t>Crowdsource slide decks</a:t>
            </a:r>
          </a:p>
          <a:p>
            <a:pPr lvl="1"/>
            <a:r>
              <a:rPr lang="en-US" dirty="0"/>
              <a:t>Give presentations</a:t>
            </a:r>
          </a:p>
          <a:p>
            <a:r>
              <a:rPr lang="en-US" dirty="0"/>
              <a:t>Global Partners: 48 Ph.D. Economists</a:t>
            </a:r>
          </a:p>
          <a:p>
            <a:pPr lvl="1"/>
            <a:r>
              <a:rPr lang="en-US" dirty="0"/>
              <a:t>Aid in slide deck development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7D279-C637-1E48-898C-9051ECD0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7484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68A22-92D6-4FCF-9B98-A03A7E4CC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Why Must the Relative Debt Be Stabilized?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7F28D-BEA6-45CA-90FB-9A72B1B0E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Stephanie Kelton provided a prominent and recent exposition of Modern Monetary Theory in her June 6</a:t>
            </a:r>
            <a:r>
              <a:rPr lang="en-US" baseline="30000" dirty="0"/>
              <a:t>th </a:t>
            </a:r>
            <a:r>
              <a:rPr lang="en-US" dirty="0"/>
              <a:t> 2020, </a:t>
            </a:r>
            <a:r>
              <a:rPr lang="en-US" i="1" dirty="0"/>
              <a:t>NYTimes </a:t>
            </a:r>
            <a:r>
              <a:rPr lang="en-US" dirty="0"/>
              <a:t>op-ed, “Learn to Love Trillion-Dollar Deficits.”</a:t>
            </a:r>
          </a:p>
          <a:p>
            <a:pPr lvl="1"/>
            <a:r>
              <a:rPr lang="en-US" dirty="0"/>
              <a:t>US Treasury borrows in dollars and therefore cannot default (as opposed to Greece).</a:t>
            </a:r>
          </a:p>
          <a:p>
            <a:pPr lvl="1"/>
            <a:r>
              <a:rPr lang="en-US" dirty="0"/>
              <a:t>Example:  How did we “find the money” in FY 2020 to increase in the deficit by about $1.9 trillion?</a:t>
            </a:r>
          </a:p>
          <a:p>
            <a:pPr lvl="1"/>
            <a:r>
              <a:rPr lang="en-US" dirty="0"/>
              <a:t>Answer:  Fed open market purchases of $1.7 trillion provided 89% of the financing.</a:t>
            </a:r>
          </a:p>
          <a:p>
            <a:pPr lvl="1"/>
            <a:r>
              <a:rPr lang="en-US" dirty="0"/>
              <a:t>More generally, she argues that we can always find the money to increase federal spending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3E53CE-D569-4804-A8A2-70BFA4C92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923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D5359-5833-4454-A118-CD03CC6BA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MM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T’s Free Lunch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B683D-F905-4514-83B2-BA6BB3EEE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only limit on deficit spending is if it leads to too much spending thereby increasing current inflation.</a:t>
            </a:r>
          </a:p>
          <a:p>
            <a:r>
              <a:rPr lang="en-US" dirty="0"/>
              <a:t>Recognizing this fact, “…could free policymakers not only to act boldly amid crises but also to invest boldly in times of more stability.”</a:t>
            </a:r>
          </a:p>
          <a:p>
            <a:r>
              <a:rPr lang="en-US" dirty="0"/>
              <a:t>Too bad the second part isn’t true.  And, the recent rise in inflation suggests even Dr Kelton should now be worried about the debt</a:t>
            </a:r>
          </a:p>
          <a:p>
            <a:r>
              <a:rPr lang="en-US" dirty="0"/>
              <a:t>We rely on foreigners to hold a substantial portion of our debt and they can loose if the exchange value of the dollar falls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E71FAE-EB39-4335-B612-6DE9A05F4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255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4D6DD-027C-574B-85DA-7EB2BBA0C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5008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Do</a:t>
            </a:r>
            <a:r>
              <a:rPr lang="en-US" dirty="0"/>
              <a:t>n’t Just Take My Word for It</a:t>
            </a:r>
          </a:p>
        </p:txBody>
      </p:sp>
      <p:pic>
        <p:nvPicPr>
          <p:cNvPr id="6" name="Content Placeholder 5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A386ABDF-08D4-EB45-AAE1-99652C48AC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3597" y="1065915"/>
            <a:ext cx="7904806" cy="516431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531826-4BB4-4A4B-9D01-08CCA6C7B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1933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B5AF6-52E9-4A03-A70C-11C11371D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y do Foreigners Buy US Treasuries?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09AED-1629-4712-BA99-E990B5B22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Market for Treasuries is the deepest, most liquid and safest capital market in the world.</a:t>
            </a:r>
          </a:p>
          <a:p>
            <a:r>
              <a:rPr lang="en-US" dirty="0"/>
              <a:t>US economy has a history of political and economic stability.</a:t>
            </a:r>
          </a:p>
          <a:p>
            <a:r>
              <a:rPr lang="en-US" dirty="0"/>
              <a:t> We enjoy “An exorbitant privilege”  (Valery Giscard d’Estaing):  The dollar is the largest international reserve currency.</a:t>
            </a:r>
          </a:p>
          <a:p>
            <a:pPr lvl="1"/>
            <a:r>
              <a:rPr lang="en-US" dirty="0"/>
              <a:t>Most trade transactions are quoted in dollars, e.g., oil.</a:t>
            </a:r>
          </a:p>
          <a:p>
            <a:pPr lvl="1"/>
            <a:r>
              <a:rPr lang="en-US" dirty="0"/>
              <a:t>With some exceptions, foreigners borrow in dollars. E.g., Yankee bonds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0DAE5F-4177-4847-A763-056464C91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49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3299A-9654-4A53-B28D-60323E321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</a:t>
            </a:r>
            <a:r>
              <a:rPr lang="en-US" dirty="0"/>
              <a:t>mand for Dollars by Central Banks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25DC776-C5F9-48BD-BB6E-9718C57C93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87633" y="1368203"/>
            <a:ext cx="8229600" cy="486202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7757B6-A6F8-4EE8-B8FD-E853B2202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FAB790-04CE-44D9-BF05-CA8FF443C6F5}"/>
              </a:ext>
            </a:extLst>
          </p:cNvPr>
          <p:cNvSpPr txBox="1"/>
          <p:nvPr/>
        </p:nvSpPr>
        <p:spPr>
          <a:xfrm>
            <a:off x="4295274" y="6343139"/>
            <a:ext cx="75678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Source IMF Currency Composition of Official Exchange Reserves</a:t>
            </a:r>
          </a:p>
        </p:txBody>
      </p:sp>
    </p:spTree>
    <p:extLst>
      <p:ext uri="{BB962C8B-B14F-4D97-AF65-F5344CB8AC3E}">
        <p14:creationId xmlns:p14="http://schemas.microsoft.com/office/powerpoint/2010/main" val="6060886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81C8B-C6B4-B097-6CAB-12368D76B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5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CB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/>
              <a:t>on the Costs of “High and Rising Debt”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18B99-148F-0D68-D99D-FD79166202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The interest expense portion of the deficit will rise, including payments to foreigners.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Crowding out of private investment.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“The likelihood of a fiscal crisis in the United States would increase.”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Slow erosion of confidence in the U.S. dollar as an international reserve currency leading to higher interest rates.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Policymaker constraint in using deficit-financed fiscal policy to respond to unforeseen events.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03B63D-C7A0-C80B-9622-CD5AEE475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3F82BD-FFDD-9DB9-92F4-55EABA962C46}"/>
              </a:ext>
            </a:extLst>
          </p:cNvPr>
          <p:cNvSpPr txBox="1"/>
          <p:nvPr/>
        </p:nvSpPr>
        <p:spPr>
          <a:xfrm>
            <a:off x="1934988" y="5614482"/>
            <a:ext cx="9285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CBO, “Budget and Economic Outlook:  2022-2032,” May 2022, pp15-16.</a:t>
            </a:r>
          </a:p>
        </p:txBody>
      </p:sp>
    </p:spTree>
    <p:extLst>
      <p:ext uri="{BB962C8B-B14F-4D97-AF65-F5344CB8AC3E}">
        <p14:creationId xmlns:p14="http://schemas.microsoft.com/office/powerpoint/2010/main" val="288074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232E7-A25F-43DD-B4E2-564A320F4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would a Fiscal Crisis Look Like?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6F96BF-B8C9-4D5F-82E0-4327073E7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659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Foreigners lose confidence in the dollar and sell Treasuries in exchange for assets denominated in their own currency,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Sale of Treasuries raises interest rates, worsening our fiscal outlook.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Trading of Foreign for US assets lowers US exchange rate.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dirty="0"/>
              <a:t>Raising the price of imports thereby increasing inflation.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dirty="0"/>
              <a:t>Lowering the foreign currency returns on all US assets, exacerbating 1.</a:t>
            </a:r>
          </a:p>
          <a:p>
            <a:pPr marL="1428750" lvl="2" indent="-514350">
              <a:buFont typeface="+mj-lt"/>
              <a:buAutoNum type="alphaL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Could the Fed Bail us Out?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It could buy Treasuries and prevent the rise in interest rates.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Insufficient foreign assets to prevent the fall in the exchange rate,	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0BE4E4-39D2-44E7-B9CF-AC17A5083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68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D9D72-298B-4895-B2DE-26494D0DB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tom Line:  We Need to Worry about the Debt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820EC-7A47-4FA9-8934-17D49D567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70730"/>
            <a:ext cx="8254665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/>
              <a:t>Interest rates may not stay this low forever.  In fact, economist don’t really know why they have fallen to such low levels over the past 20 years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A fiscal crisis should be avoided at all costs.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The good news is we may be able to stabilize the relative debt without a running a surplus.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E93746-C873-412E-869B-1AB545598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28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FDA1C-24CE-4C8B-9CC2-A0DC89E9E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But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is this Problem Impossible?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F1663E-12C0-4120-A92A-BCF53AC34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4D21D2C-DF93-C613-A915-E1C124F307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19633" y="958889"/>
            <a:ext cx="8357051" cy="521208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0E4D2E1-BA4D-0BE9-E7C5-96A91FF51413}"/>
              </a:ext>
            </a:extLst>
          </p:cNvPr>
          <p:cNvSpPr txBox="1"/>
          <p:nvPr/>
        </p:nvSpPr>
        <p:spPr>
          <a:xfrm>
            <a:off x="4005661" y="6364518"/>
            <a:ext cx="7745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CBO, “Budget and Economic Outlook:  2022-2032,” May 2022</a:t>
            </a:r>
          </a:p>
        </p:txBody>
      </p:sp>
    </p:spTree>
    <p:extLst>
      <p:ext uri="{BB962C8B-B14F-4D97-AF65-F5344CB8AC3E}">
        <p14:creationId xmlns:p14="http://schemas.microsoft.com/office/powerpoint/2010/main" val="23537301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070AA-ABD2-FE18-BAFE-2A106DEB2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CB</a:t>
            </a:r>
            <a:r>
              <a:rPr lang="en-US" dirty="0"/>
              <a:t>O Baseline Projection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D627FA-3CD7-E29A-865B-E225A4B71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5C58848A-3DB2-2245-B5E9-D6DA2E8C9A4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570038"/>
          <a:ext cx="10515600" cy="4351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99CA0DA6-0046-B021-6DDC-794B156E0044}"/>
              </a:ext>
            </a:extLst>
          </p:cNvPr>
          <p:cNvSpPr txBox="1"/>
          <p:nvPr/>
        </p:nvSpPr>
        <p:spPr>
          <a:xfrm>
            <a:off x="3869977" y="6443430"/>
            <a:ext cx="7745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CBO, “Budget and Economic Outlook:  2022-2032,” May 2022</a:t>
            </a:r>
          </a:p>
        </p:txBody>
      </p:sp>
    </p:spTree>
    <p:extLst>
      <p:ext uri="{BB962C8B-B14F-4D97-AF65-F5344CB8AC3E}">
        <p14:creationId xmlns:p14="http://schemas.microsoft.com/office/powerpoint/2010/main" val="952375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1B23E-7084-7944-A45B-C6D0E0A6B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Are We?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4594F58-9AA6-F24A-964E-3AC22CA41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744845" y="1047352"/>
            <a:ext cx="7728643" cy="478603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876C4-A3D6-7242-9D80-C8D64A70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7DAB63-0268-1544-985C-0D4232ED6F4E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8806449" y="3937439"/>
            <a:ext cx="2241495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801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EE904-ECEC-5903-7E15-5CD9C8FF7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Blueprint for a Crisis?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9DF6413-EAC9-3DEF-D48C-ECAA7E3348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18990" y="1282142"/>
            <a:ext cx="7753761" cy="493776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F737E2-329E-4C12-DB8B-45B739C47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EBB81D-6722-A1E2-A30A-B06ED97A6DE8}"/>
              </a:ext>
            </a:extLst>
          </p:cNvPr>
          <p:cNvSpPr txBox="1"/>
          <p:nvPr/>
        </p:nvSpPr>
        <p:spPr>
          <a:xfrm>
            <a:off x="4005662" y="6423775"/>
            <a:ext cx="7745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CBO, “Budget and Economic Outlook:  2022-2032,” May 2022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E90981-2AB1-BDE3-CC6F-889C1518305F}"/>
              </a:ext>
            </a:extLst>
          </p:cNvPr>
          <p:cNvSpPr txBox="1"/>
          <p:nvPr/>
        </p:nvSpPr>
        <p:spPr>
          <a:xfrm>
            <a:off x="9443829" y="2787832"/>
            <a:ext cx="33213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But, these are “projections,” not forecasts!</a:t>
            </a:r>
          </a:p>
        </p:txBody>
      </p:sp>
    </p:spTree>
    <p:extLst>
      <p:ext uri="{BB962C8B-B14F-4D97-AF65-F5344CB8AC3E}">
        <p14:creationId xmlns:p14="http://schemas.microsoft.com/office/powerpoint/2010/main" val="148012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F8E26-CC02-9101-953E-2CBE291CF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Citi</a:t>
            </a:r>
            <a:r>
              <a:rPr lang="en-US" dirty="0"/>
              <a:t>zen’s Guide to “Budget Reconciliation.”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68C49-0007-BC7D-F770-E947407EFB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Procedure successfully used 22 times since 1974 to avoid a Senate filibuster.</a:t>
            </a:r>
          </a:p>
          <a:p>
            <a:r>
              <a:rPr lang="en-US" dirty="0"/>
              <a:t>Reconciliation can be used for changing taxes and spending (not Social Security) subject to the Byrd Rule.</a:t>
            </a:r>
          </a:p>
          <a:p>
            <a:r>
              <a:rPr lang="en-US" dirty="0"/>
              <a:t>Byrd rule: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No extraneous provisions.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No increase in the deficit after 10 year window.</a:t>
            </a:r>
          </a:p>
          <a:p>
            <a:r>
              <a:rPr lang="en-US" dirty="0"/>
              <a:t>Reconciliation games played by both parties: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BBB.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Trump Tax Cut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54675A-01D0-1068-18E6-63F5DC2FA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95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BB0B1-48F7-F1F8-6FFE-0EB19EFEF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</a:t>
            </a:r>
            <a:r>
              <a:rPr lang="en-US" dirty="0"/>
              <a:t>conciliation and CBO Projections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DC1C4-1B07-C715-27D1-58A1969DE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the CBO to be effective it must be perceived to be (and must be) nonpartisan.</a:t>
            </a:r>
          </a:p>
          <a:p>
            <a:r>
              <a:rPr lang="en-US" dirty="0"/>
              <a:t>Therefore, CBO “baseline” projections  and legislative scoring must not try to predict changes in legislation.</a:t>
            </a:r>
          </a:p>
          <a:p>
            <a:r>
              <a:rPr lang="en-US" dirty="0"/>
              <a:t>Instead, CBO must analyze the data based on the current law as written.</a:t>
            </a:r>
          </a:p>
          <a:p>
            <a:r>
              <a:rPr lang="en-US" dirty="0"/>
              <a:t>CBO is allowed to provide analyses of policy options.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2E5224-D380-3A2C-9677-72CA32648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79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6A549-48F1-0C55-C62D-1C884BA0D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Exa</a:t>
            </a:r>
            <a:r>
              <a:rPr lang="en-US" dirty="0"/>
              <a:t>mple:  Trump Tax Cut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226AD7B-1E5B-068E-FB18-CB8977AA10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7865" y="1325563"/>
            <a:ext cx="7099855" cy="475488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63915A-A294-1EF6-8286-8611D2BD2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89B23C7-A716-9698-757D-1D2C8E5D2960}"/>
              </a:ext>
            </a:extLst>
          </p:cNvPr>
          <p:cNvGrpSpPr/>
          <p:nvPr/>
        </p:nvGrpSpPr>
        <p:grpSpPr>
          <a:xfrm>
            <a:off x="7425313" y="1696278"/>
            <a:ext cx="4031191" cy="1384995"/>
            <a:chOff x="7425313" y="1696278"/>
            <a:chExt cx="4031191" cy="1384995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3C8DAAC4-064C-F46B-2445-0177EE85992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25313" y="2325757"/>
              <a:ext cx="1440392" cy="491185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E39907D-06E5-0779-0D8D-503469600AA0}"/>
                </a:ext>
              </a:extLst>
            </p:cNvPr>
            <p:cNvSpPr txBox="1"/>
            <p:nvPr/>
          </p:nvSpPr>
          <p:spPr>
            <a:xfrm>
              <a:off x="8978348" y="1696278"/>
              <a:ext cx="247815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Why do Income Taxes go up in 2025?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890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DD2F8-8F3A-C29D-0DE5-5446A71E3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</a:t>
            </a:r>
            <a:r>
              <a:rPr lang="en-US" dirty="0"/>
              <a:t>tlays based on Current Law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CD201EF-55C5-5F70-6F62-C0DEDFA2A8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31517"/>
            <a:ext cx="9602774" cy="210312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714AB8-46CF-6ACA-5014-36413B5C4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61E163-4E9F-6C4B-D1AB-291E40BBDC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339" y="3597102"/>
            <a:ext cx="9144000" cy="108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8797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64A48-DB62-ECCF-BAB5-30F89D8F4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</a:t>
            </a:r>
            <a:r>
              <a:rPr lang="en-US" dirty="0"/>
              <a:t>fortunately, The Required Changes are Big!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B3976-60ED-8292-9133-32385C278F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Stabilize the relative debt at the current level of 100% of GDP: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Deficit in 2025 needs to go from projected 4.7 % of GDP to 2.9% and be maintained at the 2.9% level.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This amounts to over $500 billion </a:t>
            </a:r>
            <a:r>
              <a:rPr lang="en-US" b="1" i="1" dirty="0"/>
              <a:t>per year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2711A8-3481-EA39-B80C-87F3AFF6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ED4ECC-B8CA-7E11-5C7D-F7D9159D9E99}"/>
              </a:ext>
            </a:extLst>
          </p:cNvPr>
          <p:cNvSpPr txBox="1"/>
          <p:nvPr/>
        </p:nvSpPr>
        <p:spPr>
          <a:xfrm>
            <a:off x="3051506" y="6423775"/>
            <a:ext cx="7745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CBO, “2020 Long-Term Budget Outlook, “ Sep 2022</a:t>
            </a:r>
          </a:p>
        </p:txBody>
      </p:sp>
    </p:spTree>
    <p:extLst>
      <p:ext uri="{BB962C8B-B14F-4D97-AF65-F5344CB8AC3E}">
        <p14:creationId xmlns:p14="http://schemas.microsoft.com/office/powerpoint/2010/main" val="5722136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EC930-85ED-0B81-5830-6FC41EF6C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An</a:t>
            </a:r>
            <a:r>
              <a:rPr lang="en-US" dirty="0"/>
              <a:t>y of these Options Sound Good?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3018A6F-162B-21F8-2487-970415D89A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9320" y="1325563"/>
            <a:ext cx="9409939" cy="484632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DF8B3-DC7F-9AD5-E015-F0DFAC470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4C5300-76CC-1E16-B5E1-4C5E2DCCD9C6}"/>
              </a:ext>
            </a:extLst>
          </p:cNvPr>
          <p:cNvSpPr txBox="1"/>
          <p:nvPr/>
        </p:nvSpPr>
        <p:spPr>
          <a:xfrm>
            <a:off x="7500730" y="1490870"/>
            <a:ext cx="2961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Pick 10!</a:t>
            </a:r>
          </a:p>
        </p:txBody>
      </p:sp>
    </p:spTree>
    <p:extLst>
      <p:ext uri="{BB962C8B-B14F-4D97-AF65-F5344CB8AC3E}">
        <p14:creationId xmlns:p14="http://schemas.microsoft.com/office/powerpoint/2010/main" val="347550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D1E18-5C6A-7CAC-157D-CCCB3D594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710" y="10007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/>
              <a:t>Wit and Wisdom of Herb Stein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534491-B1F1-3FC8-7311-3423AC47E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  <p:pic>
        <p:nvPicPr>
          <p:cNvPr id="1026" name="Picture 2" descr="TOP 12 QUOTES BY HERBERT STEIN | A-Z Quotes">
            <a:extLst>
              <a:ext uri="{FF2B5EF4-FFF2-40B4-BE49-F238E27FC236}">
                <a16:creationId xmlns:a16="http://schemas.microsoft.com/office/drawing/2014/main" id="{C3538D48-9E73-DA90-02C9-CF11247318F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926" y="1225791"/>
            <a:ext cx="9246591" cy="435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B38AA5-8E6B-55C1-5BE6-6527F8E78B44}"/>
              </a:ext>
            </a:extLst>
          </p:cNvPr>
          <p:cNvSpPr txBox="1"/>
          <p:nvPr/>
        </p:nvSpPr>
        <p:spPr>
          <a:xfrm>
            <a:off x="6200222" y="2471830"/>
            <a:ext cx="3285941" cy="47194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34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Que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stions?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670559"/>
            <a:ext cx="11074608" cy="5924791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endParaRPr lang="en-US" sz="5100" dirty="0">
              <a:hlinkClick r:id="rId2"/>
            </a:endParaRPr>
          </a:p>
          <a:p>
            <a:pPr marL="0" indent="0" algn="ctr">
              <a:buNone/>
            </a:pPr>
            <a:r>
              <a:rPr lang="en-US" sz="7400" dirty="0">
                <a:hlinkClick r:id="rId2"/>
              </a:rPr>
              <a:t>www.NEEDelegation.org</a:t>
            </a:r>
            <a:endParaRPr lang="en-US" sz="7400" dirty="0"/>
          </a:p>
          <a:p>
            <a:pPr marL="0" indent="0" algn="ctr">
              <a:buNone/>
            </a:pPr>
            <a:r>
              <a:rPr lang="en-US" sz="7400" dirty="0"/>
              <a:t>Geoffrey Woglom</a:t>
            </a:r>
          </a:p>
          <a:p>
            <a:pPr marL="0" indent="0" algn="ctr">
              <a:buNone/>
            </a:pPr>
            <a:r>
              <a:rPr lang="en-US" sz="7400" dirty="0"/>
              <a:t>grwoglom@amherst.edu</a:t>
            </a:r>
          </a:p>
          <a:p>
            <a:pPr marL="0" indent="0" algn="ctr">
              <a:buNone/>
            </a:pPr>
            <a:endParaRPr lang="en-US" sz="7400" dirty="0"/>
          </a:p>
          <a:p>
            <a:pPr marL="0" indent="0" algn="ctr">
              <a:buNone/>
            </a:pPr>
            <a:r>
              <a:rPr lang="en-US" sz="7400" dirty="0"/>
              <a:t>Contact NEED: </a:t>
            </a:r>
            <a:r>
              <a:rPr lang="en-US" sz="7400" dirty="0" err="1"/>
              <a:t>I</a:t>
            </a:r>
            <a:r>
              <a:rPr lang="en-US" sz="7400" dirty="0" err="1">
                <a:hlinkClick r:id="rId3"/>
              </a:rPr>
              <a:t>nfo@NEEDelegation.org</a:t>
            </a:r>
            <a:endParaRPr lang="en-US" sz="7400" dirty="0"/>
          </a:p>
          <a:p>
            <a:pPr marL="0" indent="0" algn="ctr">
              <a:buNone/>
            </a:pPr>
            <a:endParaRPr lang="en-US" sz="7400" dirty="0"/>
          </a:p>
          <a:p>
            <a:pPr marL="0" indent="0" algn="ctr">
              <a:buNone/>
            </a:pPr>
            <a:r>
              <a:rPr lang="en-US" sz="7400" dirty="0"/>
              <a:t>Submit a testimonial:  </a:t>
            </a:r>
            <a:r>
              <a:rPr lang="en-US" sz="7400" dirty="0">
                <a:hlinkClick r:id="rId4"/>
              </a:rPr>
              <a:t>www.NEEDelegation.org/testimonials.php</a:t>
            </a:r>
            <a:endParaRPr lang="en-US" sz="7400" dirty="0"/>
          </a:p>
          <a:p>
            <a:pPr marL="0" indent="0" algn="ctr">
              <a:buNone/>
            </a:pPr>
            <a:endParaRPr lang="en-US" sz="7400" dirty="0"/>
          </a:p>
          <a:p>
            <a:pPr marL="0" indent="0" algn="ctr">
              <a:buNone/>
            </a:pPr>
            <a:r>
              <a:rPr lang="en-US" sz="7400" dirty="0"/>
              <a:t>Support NEED:  </a:t>
            </a:r>
            <a:r>
              <a:rPr lang="en-US" sz="7400" dirty="0" err="1"/>
              <a:t>www.NEEDelegation.org</a:t>
            </a:r>
            <a:r>
              <a:rPr lang="en-US" sz="7400" dirty="0"/>
              <a:t>/</a:t>
            </a:r>
            <a:r>
              <a:rPr lang="en-US" sz="7400" dirty="0" err="1"/>
              <a:t>donate.php</a:t>
            </a:r>
            <a:endParaRPr lang="en-US" sz="7400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704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/>
              <a:t>Black-White Wealth Gap</a:t>
            </a:r>
            <a:endParaRPr lang="en-US" dirty="0"/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291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This slide deck was created by:</a:t>
            </a:r>
          </a:p>
          <a:p>
            <a:pPr lvl="1"/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Executive Director, NEED</a:t>
            </a:r>
          </a:p>
          <a:p>
            <a:pPr lvl="1"/>
            <a:r>
              <a:rPr lang="en-US" dirty="0"/>
              <a:t>Geoffrey Woglom, Amherst College, Emeritus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Olivier Blanchard, Peterson Institute for International Economics</a:t>
            </a:r>
          </a:p>
          <a:p>
            <a:pPr lvl="1"/>
            <a:r>
              <a:rPr lang="en-US" dirty="0"/>
              <a:t>John H. </a:t>
            </a:r>
            <a:r>
              <a:rPr lang="en-US" dirty="0" err="1"/>
              <a:t>Cochrne</a:t>
            </a:r>
            <a:r>
              <a:rPr lang="en-US" dirty="0"/>
              <a:t>, Stanford University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presenters will be asked for and offer their own views.</a:t>
            </a:r>
          </a:p>
          <a:p>
            <a:pPr lvl="1"/>
            <a:r>
              <a:rPr lang="en-US" dirty="0"/>
              <a:t>Such views are those of the presenters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122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1FF6C-A941-8C78-1641-C87A27186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en Jay Powell Talks, People Listen!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7FC7FC-7956-7716-58ED-205818D5C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41E0F23-669B-FB40-A132-F93DB48A06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2083" y="1253331"/>
            <a:ext cx="10307833" cy="4351337"/>
          </a:xfrm>
        </p:spPr>
      </p:pic>
    </p:spTree>
    <p:extLst>
      <p:ext uri="{BB962C8B-B14F-4D97-AF65-F5344CB8AC3E}">
        <p14:creationId xmlns:p14="http://schemas.microsoft.com/office/powerpoint/2010/main" val="4274472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29F11-F654-D9B4-E8E7-124F1E1EF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</a:t>
            </a:r>
            <a:r>
              <a:rPr lang="en-US" dirty="0"/>
              <a:t>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EAFEF-B8E7-D240-C6C4-25F06C24A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7711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Definitions and Basic Data and Historical Data.</a:t>
            </a:r>
          </a:p>
          <a:p>
            <a:r>
              <a:rPr lang="en-US" dirty="0"/>
              <a:t>What needs to be done to “stabilize” the debt?</a:t>
            </a:r>
          </a:p>
          <a:p>
            <a:r>
              <a:rPr lang="en-US" dirty="0"/>
              <a:t>Traditional Economic Analysis of the Costs of the Debt</a:t>
            </a:r>
          </a:p>
          <a:p>
            <a:r>
              <a:rPr lang="en-US" dirty="0"/>
              <a:t>New Ideas about the Costs of the Debt and the importance of foreign holders of the debt.</a:t>
            </a:r>
          </a:p>
          <a:p>
            <a:r>
              <a:rPr lang="en-US" dirty="0"/>
              <a:t>“Debt?  What me Worry?”  Modern Monetary Theory.</a:t>
            </a:r>
          </a:p>
          <a:p>
            <a:r>
              <a:rPr lang="en-US" dirty="0"/>
              <a:t>Recent Congressional Budget Office (CBO) analysis of the Cost of the Debt.</a:t>
            </a:r>
          </a:p>
          <a:p>
            <a:r>
              <a:rPr lang="en-US" dirty="0"/>
              <a:t>Budget Reconciliation and CBO projections.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9B35AC-6AC2-D8E5-8D91-BD6D7D0CB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523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1E6B-77F8-FB68-5931-58AE0DDC4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Bas</a:t>
            </a:r>
            <a:r>
              <a:rPr lang="en-US" dirty="0"/>
              <a:t>ic 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AEA19-9411-8E2A-57E5-24571D872C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Fiscal year Deficit = Total Outlays Less Revenues between Oct to September.</a:t>
            </a:r>
          </a:p>
          <a:p>
            <a:r>
              <a:rPr lang="en-US" dirty="0"/>
              <a:t>The deficit paid for by government borrowing:  (net) issue of new government bonds.</a:t>
            </a:r>
          </a:p>
          <a:p>
            <a:r>
              <a:rPr lang="en-US" dirty="0"/>
              <a:t>The accumulated value of past borrowing is the total government debt.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847E68-F4CF-1878-9F7D-ED6007303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66147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15419</TotalTime>
  <Words>2841</Words>
  <Application>Microsoft Macintosh PowerPoint</Application>
  <PresentationFormat>Widescreen</PresentationFormat>
  <Paragraphs>338</Paragraphs>
  <Slides>48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2" baseType="lpstr">
      <vt:lpstr>Arial</vt:lpstr>
      <vt:lpstr>Calibri</vt:lpstr>
      <vt:lpstr>Courier New</vt:lpstr>
      <vt:lpstr>Custom Design</vt:lpstr>
      <vt:lpstr>PowerPoint Presentation</vt:lpstr>
      <vt:lpstr> National Economic Education Delegation</vt:lpstr>
      <vt:lpstr>Who Are We?</vt:lpstr>
      <vt:lpstr>Where Are We?</vt:lpstr>
      <vt:lpstr> Available NEED Topics Include:</vt:lpstr>
      <vt:lpstr>Credits and Disclaimer</vt:lpstr>
      <vt:lpstr>When Jay Powell Talks, People Listen!</vt:lpstr>
      <vt:lpstr>Outline</vt:lpstr>
      <vt:lpstr>Basic Definitions</vt:lpstr>
      <vt:lpstr>The Federal Budget in FY2022:  Oct. thru Aug.</vt:lpstr>
      <vt:lpstr>Past and Future of Deficits</vt:lpstr>
      <vt:lpstr>Debt vs. Deficit</vt:lpstr>
      <vt:lpstr> A Breakdown of the Total Federal Debt</vt:lpstr>
      <vt:lpstr>Changes since the Pandemic</vt:lpstr>
      <vt:lpstr>PowerPoint Presentation</vt:lpstr>
      <vt:lpstr>Not All Debt Is Created Equal </vt:lpstr>
      <vt:lpstr> CBO:  Budget Analysts in Chief</vt:lpstr>
      <vt:lpstr>Key Points About the U.S. Relative Debt</vt:lpstr>
      <vt:lpstr> Debt Dynamics</vt:lpstr>
      <vt:lpstr>Relative Debt Dynamics</vt:lpstr>
      <vt:lpstr> Traditional Views of the Cost of the Debt</vt:lpstr>
      <vt:lpstr>Tax Cuts Don’t “Pay for Themselves”</vt:lpstr>
      <vt:lpstr> Traditional View: Debt and Deficits Raise Interest Rates</vt:lpstr>
      <vt:lpstr>Quiz!</vt:lpstr>
      <vt:lpstr>The Dog that Didn’t Bark; Rising Interest Rates?</vt:lpstr>
      <vt:lpstr>Olivier Blanchard’s Presidential Address to the AEA 1/2019 </vt:lpstr>
      <vt:lpstr>What the Traditional View Got Wrong</vt:lpstr>
      <vt:lpstr>New View: Almost a Free Lunch</vt:lpstr>
      <vt:lpstr>Blanchard’s Evidence</vt:lpstr>
      <vt:lpstr>But Why Must the Relative Debt Be Stabilized?</vt:lpstr>
      <vt:lpstr>MMT’s Free Lunch</vt:lpstr>
      <vt:lpstr>Don’t Just Take My Word for It</vt:lpstr>
      <vt:lpstr>Why do Foreigners Buy US Treasuries?</vt:lpstr>
      <vt:lpstr>Demand for Dollars by Central Banks</vt:lpstr>
      <vt:lpstr>CBO on the Costs of “High and Rising Debt”</vt:lpstr>
      <vt:lpstr>What would a Fiscal Crisis Look Like?</vt:lpstr>
      <vt:lpstr>Bottom Line:  We Need to Worry about the Debt</vt:lpstr>
      <vt:lpstr>But is this Problem Impossible?</vt:lpstr>
      <vt:lpstr>CBO Baseline Projection</vt:lpstr>
      <vt:lpstr>The Blueprint for a Crisis?</vt:lpstr>
      <vt:lpstr>Citizen’s Guide to “Budget Reconciliation.”</vt:lpstr>
      <vt:lpstr>Reconciliation and CBO Projections</vt:lpstr>
      <vt:lpstr>Example:  Trump Tax Cut</vt:lpstr>
      <vt:lpstr>Outlays based on Current Law</vt:lpstr>
      <vt:lpstr>Unfortunately, The Required Changes are Big!</vt:lpstr>
      <vt:lpstr>Any of these Options Sound Good?</vt:lpstr>
      <vt:lpstr>The Wit and Wisdom of Herb Stein</vt:lpstr>
      <vt:lpstr>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Jon Haveman</cp:lastModifiedBy>
  <cp:revision>378</cp:revision>
  <cp:lastPrinted>2022-02-03T15:32:11Z</cp:lastPrinted>
  <dcterms:created xsi:type="dcterms:W3CDTF">2017-05-03T22:30:38Z</dcterms:created>
  <dcterms:modified xsi:type="dcterms:W3CDTF">2022-09-23T04:05:22Z</dcterms:modified>
</cp:coreProperties>
</file>