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5"/>
  </p:notesMasterIdLst>
  <p:sldIdLst>
    <p:sldId id="1026" r:id="rId2"/>
    <p:sldId id="4001" r:id="rId3"/>
    <p:sldId id="4084" r:id="rId4"/>
    <p:sldId id="4225" r:id="rId5"/>
    <p:sldId id="1069" r:id="rId6"/>
    <p:sldId id="4231" r:id="rId7"/>
    <p:sldId id="4243" r:id="rId8"/>
    <p:sldId id="4237" r:id="rId9"/>
    <p:sldId id="4238" r:id="rId10"/>
    <p:sldId id="4267" r:id="rId11"/>
    <p:sldId id="1272" r:id="rId12"/>
    <p:sldId id="1073" r:id="rId13"/>
    <p:sldId id="1303" r:id="rId14"/>
    <p:sldId id="4184" r:id="rId15"/>
    <p:sldId id="266" r:id="rId16"/>
    <p:sldId id="267" r:id="rId17"/>
    <p:sldId id="268" r:id="rId18"/>
    <p:sldId id="269" r:id="rId19"/>
    <p:sldId id="4269" r:id="rId20"/>
    <p:sldId id="1308" r:id="rId21"/>
    <p:sldId id="263" r:id="rId22"/>
    <p:sldId id="1312" r:id="rId23"/>
    <p:sldId id="4268" r:id="rId24"/>
    <p:sldId id="1150" r:id="rId25"/>
    <p:sldId id="1110" r:id="rId26"/>
    <p:sldId id="1311" r:id="rId27"/>
    <p:sldId id="354" r:id="rId28"/>
    <p:sldId id="4183" r:id="rId29"/>
    <p:sldId id="332" r:id="rId30"/>
    <p:sldId id="1282" r:id="rId31"/>
    <p:sldId id="1064" r:id="rId32"/>
    <p:sldId id="1120" r:id="rId33"/>
    <p:sldId id="4261" r:id="rId34"/>
    <p:sldId id="421" r:id="rId35"/>
    <p:sldId id="4194" r:id="rId36"/>
    <p:sldId id="1071" r:id="rId37"/>
    <p:sldId id="4187" r:id="rId38"/>
    <p:sldId id="4188" r:id="rId39"/>
    <p:sldId id="1268" r:id="rId40"/>
    <p:sldId id="1055" r:id="rId41"/>
    <p:sldId id="4241" r:id="rId42"/>
    <p:sldId id="4204" r:id="rId43"/>
    <p:sldId id="480" r:id="rId44"/>
    <p:sldId id="1271" r:id="rId45"/>
    <p:sldId id="4189" r:id="rId46"/>
    <p:sldId id="1266" r:id="rId47"/>
    <p:sldId id="4191" r:id="rId48"/>
    <p:sldId id="4259" r:id="rId49"/>
    <p:sldId id="4192" r:id="rId50"/>
    <p:sldId id="4195" r:id="rId51"/>
    <p:sldId id="4258" r:id="rId52"/>
    <p:sldId id="4199" r:id="rId53"/>
    <p:sldId id="4197" r:id="rId54"/>
    <p:sldId id="4262" r:id="rId55"/>
    <p:sldId id="4203" r:id="rId56"/>
    <p:sldId id="4249" r:id="rId57"/>
    <p:sldId id="4248" r:id="rId58"/>
    <p:sldId id="4244" r:id="rId59"/>
    <p:sldId id="4230" r:id="rId60"/>
    <p:sldId id="4263" r:id="rId61"/>
    <p:sldId id="4256" r:id="rId62"/>
    <p:sldId id="4255" r:id="rId63"/>
    <p:sldId id="1265" r:id="rId64"/>
    <p:sldId id="1131" r:id="rId65"/>
    <p:sldId id="4200" r:id="rId66"/>
    <p:sldId id="4201" r:id="rId67"/>
    <p:sldId id="1126" r:id="rId68"/>
    <p:sldId id="4207" r:id="rId69"/>
    <p:sldId id="4217" r:id="rId70"/>
    <p:sldId id="4266" r:id="rId71"/>
    <p:sldId id="4125" r:id="rId72"/>
    <p:sldId id="4220" r:id="rId73"/>
    <p:sldId id="422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2" autoAdjust="0"/>
    <p:restoredTop sz="91408"/>
  </p:normalViewPr>
  <p:slideViewPr>
    <p:cSldViewPr snapToGrid="0" snapToObjects="1">
      <p:cViewPr varScale="1">
        <p:scale>
          <a:sx n="112" d="100"/>
          <a:sy n="112" d="100"/>
        </p:scale>
        <p:origin x="344" y="192"/>
      </p:cViewPr>
      <p:guideLst>
        <p:guide orient="horz" pos="2160"/>
        <p:guide pos="3840"/>
      </p:guideLst>
    </p:cSldViewPr>
  </p:slideViewPr>
  <p:notesTextViewPr>
    <p:cViewPr>
      <p:scale>
        <a:sx n="1" d="1"/>
        <a:sy n="1" d="1"/>
      </p:scale>
      <p:origin x="0" y="0"/>
    </p:cViewPr>
  </p:notesTextViewPr>
  <p:sorterViewPr>
    <p:cViewPr>
      <p:scale>
        <a:sx n="167" d="100"/>
        <a:sy n="16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Sheet1!$H$1</c:f>
              <c:strCache>
                <c:ptCount val="1"/>
                <c:pt idx="0">
                  <c:v>Defense</c:v>
                </c:pt>
              </c:strCache>
            </c:strRef>
          </c:tx>
          <c:spPr>
            <a:ln w="28575" cap="rnd">
              <a:solidFill>
                <a:srgbClr val="0432FF"/>
              </a:solidFill>
              <a:round/>
            </a:ln>
            <a:effectLst/>
          </c:spPr>
          <c:marker>
            <c:symbol val="none"/>
          </c:marker>
          <c:cat>
            <c:numRef>
              <c:f>Sheet1!$G$2:$G$71</c:f>
              <c:numCache>
                <c:formatCode>General</c:formatCode>
                <c:ptCount val="70"/>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pt idx="69">
                  <c:v>2031</c:v>
                </c:pt>
              </c:numCache>
            </c:numRef>
          </c:cat>
          <c:val>
            <c:numRef>
              <c:f>Sheet1!$H$2:$H$71</c:f>
              <c:numCache>
                <c:formatCode>#,##0.0</c:formatCode>
                <c:ptCount val="70"/>
                <c:pt idx="0">
                  <c:v>8.9730000000000008</c:v>
                </c:pt>
                <c:pt idx="1">
                  <c:v>8.6890000000000001</c:v>
                </c:pt>
                <c:pt idx="2">
                  <c:v>8.3179999999999996</c:v>
                </c:pt>
                <c:pt idx="3">
                  <c:v>7.1929999999999996</c:v>
                </c:pt>
                <c:pt idx="4">
                  <c:v>7.5590000000000002</c:v>
                </c:pt>
                <c:pt idx="5">
                  <c:v>8.6059999999999999</c:v>
                </c:pt>
                <c:pt idx="6">
                  <c:v>9.1530000000000005</c:v>
                </c:pt>
                <c:pt idx="7">
                  <c:v>8.4380000000000006</c:v>
                </c:pt>
                <c:pt idx="8">
                  <c:v>7.8259999999999996</c:v>
                </c:pt>
                <c:pt idx="9">
                  <c:v>7.0759999999999996</c:v>
                </c:pt>
                <c:pt idx="10">
                  <c:v>6.5229999999999997</c:v>
                </c:pt>
                <c:pt idx="11">
                  <c:v>5.6989999999999998</c:v>
                </c:pt>
                <c:pt idx="12">
                  <c:v>5.444</c:v>
                </c:pt>
                <c:pt idx="13">
                  <c:v>5.452</c:v>
                </c:pt>
                <c:pt idx="14">
                  <c:v>5.032</c:v>
                </c:pt>
                <c:pt idx="15">
                  <c:v>4.8170000000000002</c:v>
                </c:pt>
                <c:pt idx="16">
                  <c:v>4.6029999999999998</c:v>
                </c:pt>
                <c:pt idx="17">
                  <c:v>4.5519999999999996</c:v>
                </c:pt>
                <c:pt idx="18">
                  <c:v>4.8220000000000001</c:v>
                </c:pt>
                <c:pt idx="19">
                  <c:v>5.0419999999999998</c:v>
                </c:pt>
                <c:pt idx="20">
                  <c:v>5.6120000000000001</c:v>
                </c:pt>
                <c:pt idx="21">
                  <c:v>5.9359999999999999</c:v>
                </c:pt>
                <c:pt idx="22">
                  <c:v>5.774</c:v>
                </c:pt>
                <c:pt idx="23">
                  <c:v>5.9340000000000002</c:v>
                </c:pt>
                <c:pt idx="24">
                  <c:v>6.05</c:v>
                </c:pt>
                <c:pt idx="25">
                  <c:v>5.9260000000000002</c:v>
                </c:pt>
                <c:pt idx="26">
                  <c:v>5.6609999999999996</c:v>
                </c:pt>
                <c:pt idx="27">
                  <c:v>5.4729999999999999</c:v>
                </c:pt>
                <c:pt idx="28">
                  <c:v>5.0880000000000001</c:v>
                </c:pt>
                <c:pt idx="29">
                  <c:v>5.2469999999999999</c:v>
                </c:pt>
                <c:pt idx="30">
                  <c:v>4.7160000000000002</c:v>
                </c:pt>
                <c:pt idx="31">
                  <c:v>4.3159999999999998</c:v>
                </c:pt>
                <c:pt idx="32">
                  <c:v>3.9329999999999998</c:v>
                </c:pt>
                <c:pt idx="33">
                  <c:v>3.6179999999999999</c:v>
                </c:pt>
                <c:pt idx="34">
                  <c:v>3.3450000000000002</c:v>
                </c:pt>
                <c:pt idx="35">
                  <c:v>3.2149999999999999</c:v>
                </c:pt>
                <c:pt idx="36">
                  <c:v>3.0259999999999998</c:v>
                </c:pt>
                <c:pt idx="37">
                  <c:v>2.9060000000000001</c:v>
                </c:pt>
                <c:pt idx="38">
                  <c:v>2.915</c:v>
                </c:pt>
                <c:pt idx="39">
                  <c:v>2.9079999999999999</c:v>
                </c:pt>
                <c:pt idx="40">
                  <c:v>3.2210000000000001</c:v>
                </c:pt>
                <c:pt idx="41">
                  <c:v>3.589</c:v>
                </c:pt>
                <c:pt idx="42">
                  <c:v>3.7759999999999998</c:v>
                </c:pt>
                <c:pt idx="43">
                  <c:v>3.8460000000000001</c:v>
                </c:pt>
                <c:pt idx="44">
                  <c:v>3.8130000000000002</c:v>
                </c:pt>
                <c:pt idx="45">
                  <c:v>3.8340000000000001</c:v>
                </c:pt>
                <c:pt idx="46">
                  <c:v>4.1539999999999999</c:v>
                </c:pt>
                <c:pt idx="47">
                  <c:v>4.5510000000000002</c:v>
                </c:pt>
                <c:pt idx="48">
                  <c:v>4.6420000000000003</c:v>
                </c:pt>
                <c:pt idx="49">
                  <c:v>4.54</c:v>
                </c:pt>
                <c:pt idx="50">
                  <c:v>4.1760000000000002</c:v>
                </c:pt>
                <c:pt idx="51">
                  <c:v>3.7690000000000001</c:v>
                </c:pt>
                <c:pt idx="52">
                  <c:v>3.4409999999999998</c:v>
                </c:pt>
                <c:pt idx="53">
                  <c:v>3.222</c:v>
                </c:pt>
                <c:pt idx="54">
                  <c:v>3.1469999999999998</c:v>
                </c:pt>
                <c:pt idx="55">
                  <c:v>3.0550000000000002</c:v>
                </c:pt>
                <c:pt idx="56">
                  <c:v>3.0569999999999999</c:v>
                </c:pt>
                <c:pt idx="57">
                  <c:v>3.1869999999999998</c:v>
                </c:pt>
                <c:pt idx="58">
                  <c:v>3.398854032612332</c:v>
                </c:pt>
                <c:pt idx="59" formatCode="0.0">
                  <c:v>3.3410483545274325</c:v>
                </c:pt>
                <c:pt idx="60" formatCode="0.0">
                  <c:v>3.2447875464318425</c:v>
                </c:pt>
                <c:pt idx="61" formatCode="0.0">
                  <c:v>3.1472112772362975</c:v>
                </c:pt>
                <c:pt idx="62" formatCode="0.0">
                  <c:v>3.0522032604263365</c:v>
                </c:pt>
                <c:pt idx="63" formatCode="0.0">
                  <c:v>3.0057786820325987</c:v>
                </c:pt>
                <c:pt idx="64" formatCode="0.0">
                  <c:v>2.9518458059898873</c:v>
                </c:pt>
                <c:pt idx="65" formatCode="0.0">
                  <c:v>2.9122051018937043</c:v>
                </c:pt>
                <c:pt idx="66" formatCode="0.0">
                  <c:v>2.8972552775069076</c:v>
                </c:pt>
                <c:pt idx="67" formatCode="0.0">
                  <c:v>2.824524674661387</c:v>
                </c:pt>
                <c:pt idx="68" formatCode="0.0">
                  <c:v>2.8116662437913553</c:v>
                </c:pt>
                <c:pt idx="69" formatCode="0.0">
                  <c:v>2.7783704721695193</c:v>
                </c:pt>
              </c:numCache>
            </c:numRef>
          </c:val>
          <c:smooth val="0"/>
          <c:extLst>
            <c:ext xmlns:c16="http://schemas.microsoft.com/office/drawing/2014/chart" uri="{C3380CC4-5D6E-409C-BE32-E72D297353CC}">
              <c16:uniqueId val="{00000000-E51B-D24A-94C7-E1D0A5289631}"/>
            </c:ext>
          </c:extLst>
        </c:ser>
        <c:dLbls>
          <c:showLegendKey val="0"/>
          <c:showVal val="0"/>
          <c:showCatName val="0"/>
          <c:showSerName val="0"/>
          <c:showPercent val="0"/>
          <c:showBubbleSize val="0"/>
        </c:dLbls>
        <c:smooth val="0"/>
        <c:axId val="942614415"/>
        <c:axId val="942616095"/>
      </c:lineChart>
      <c:catAx>
        <c:axId val="94261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6095"/>
        <c:crosses val="autoZero"/>
        <c:auto val="1"/>
        <c:lblAlgn val="ctr"/>
        <c:lblOffset val="100"/>
        <c:tickLblSkip val="4"/>
        <c:noMultiLvlLbl val="0"/>
      </c:catAx>
      <c:valAx>
        <c:axId val="9426160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Total Public Debt: $30.4 tr, 4/30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6C-465D-AC3B-ABA8427303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6C-465D-AC3B-ABA84273030E}"/>
              </c:ext>
            </c:extLst>
          </c:dPt>
          <c:dLbls>
            <c:dLbl>
              <c:idx val="0"/>
              <c:tx>
                <c:rich>
                  <a:bodyPr/>
                  <a:lstStyle/>
                  <a:p>
                    <a:r>
                      <a:rPr lang="en-US"/>
                      <a:t>80%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A66C-465D-AC3B-ABA84273030E}"/>
                </c:ext>
              </c:extLst>
            </c:dLbl>
            <c:dLbl>
              <c:idx val="1"/>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A66C-465D-AC3B-ABA84273030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23847</c:v>
                </c:pt>
                <c:pt idx="1">
                  <c:v>6527</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A66C-465D-AC3B-ABA8427303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Publicly Held Debt:</a:t>
            </a:r>
            <a:r>
              <a:rPr lang="en-US" sz="2400" baseline="0"/>
              <a:t>  $23.8 tr, 4/30</a:t>
            </a:r>
            <a:endParaRPr lang="en-US" sz="2400"/>
          </a:p>
        </c:rich>
      </c:tx>
      <c:layout>
        <c:manualLayout>
          <c:xMode val="edge"/>
          <c:yMode val="edge"/>
          <c:x val="0.164830556218351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EB7A-41D2-9E5C-4176B68C8A68}"/>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EB7A-41D2-9E5C-4176B68C8A68}"/>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EB7A-41D2-9E5C-4176B68C8A68}"/>
              </c:ext>
            </c:extLst>
          </c:dPt>
          <c:dLbls>
            <c:dLbl>
              <c:idx val="0"/>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EB7A-41D2-9E5C-4176B68C8A68}"/>
                </c:ext>
              </c:extLst>
            </c:dLbl>
            <c:dLbl>
              <c:idx val="1"/>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EB7A-41D2-9E5C-4176B68C8A68}"/>
                </c:ext>
              </c:extLst>
            </c:dLbl>
            <c:dLbl>
              <c:idx val="2"/>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EB7A-41D2-9E5C-4176B68C8A6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10628</c:v>
                </c:pt>
                <c:pt idx="1">
                  <c:v>7455</c:v>
                </c:pt>
                <c:pt idx="2">
                  <c:v>5764</c:v>
                </c:pt>
              </c:numCache>
            </c:numRef>
          </c:val>
          <c:extLst>
            <c:ext xmlns:c15="http://schemas.microsoft.com/office/drawing/2012/chart" uri="{02D57815-91ED-43cb-92C2-25804820EDAC}">
              <c15:datalabelsRange>
                <c15:f>Sheet1!$G$10:$I$10</c15:f>
                <c15:dlblRangeCache>
                  <c:ptCount val="3"/>
                  <c:pt idx="0">
                    <c:v>40%</c:v>
                  </c:pt>
                  <c:pt idx="1">
                    <c:v>40%</c:v>
                  </c:pt>
                  <c:pt idx="2">
                    <c:v>20%</c:v>
                  </c:pt>
                </c15:dlblRangeCache>
              </c15:datalabelsRange>
            </c:ext>
            <c:ext xmlns:c16="http://schemas.microsoft.com/office/drawing/2014/chart" uri="{C3380CC4-5D6E-409C-BE32-E72D297353CC}">
              <c16:uniqueId val="{00000006-EB7A-41D2-9E5C-4176B68C8A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68642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recessions.  Blanchard does not explain why interest rates have been so low!</a:t>
            </a:r>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200098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38060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65447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76439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4805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6179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69086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38689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41633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398028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Jon/NEED%20Dropbox/Presentations/FederalBudget/Images/Size_of_Govt.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bt2deficit.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ficit_history.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file:////Users/Jon/NEED%20Dropbox/Presentations/FederalDebt/Images/TotalDeficitsandSurpluses.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holdings_shares.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Users/Jon/NEED%20Dropbox/Presentations/FederalDebt/Charts/forown.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_nom.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file:////Users/Jon/NEED%20Dropbox/Presentations/FederalBudget/Images/Interest2GDP.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file:////Users/Jon/NEED%20Dropbox/Presentations/FederalDebt/Images/Debt&amp;Interest.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file:////Users/Jon/NEED%20Dropbox/Presentations/FederalDebt/Images/IntlComp.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carolan@oakland.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Alaska, Anchorage</a:t>
            </a:r>
          </a:p>
          <a:p>
            <a:pPr>
              <a:lnSpc>
                <a:spcPct val="100000"/>
              </a:lnSpc>
              <a:spcBef>
                <a:spcPts val="0"/>
              </a:spcBef>
            </a:pPr>
            <a:r>
              <a:rPr lang="en-US" sz="3100" dirty="0">
                <a:solidFill>
                  <a:schemeClr val="tx2"/>
                </a:solidFill>
              </a:rPr>
              <a:t>September-October,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95877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fontScale="92500" lnSpcReduction="10000"/>
          </a:bodyPr>
          <a:lstStyle/>
          <a:p>
            <a:r>
              <a:rPr lang="en-US" dirty="0">
                <a:highlight>
                  <a:srgbClr val="FFFF00"/>
                </a:highlight>
              </a:rPr>
              <a:t>Don’t make enough to cover expenses</a:t>
            </a:r>
          </a:p>
          <a:p>
            <a:r>
              <a:rPr lang="en-US" dirty="0">
                <a:highlight>
                  <a:srgbClr val="FFFF00"/>
                </a:highlight>
              </a:rPr>
              <a:t>Buy things you want now, don’t have the money </a:t>
            </a:r>
            <a:r>
              <a:rPr lang="en-US" dirty="0">
                <a:highlight>
                  <a:srgbClr val="FFFF00"/>
                </a:highlight>
                <a:sym typeface="Wingdings" panose="05000000000000000000" pitchFamily="2" charset="2"/>
              </a:rPr>
              <a:t> implies you </a:t>
            </a:r>
            <a:r>
              <a:rPr lang="en-US" dirty="0">
                <a:highlight>
                  <a:srgbClr val="FFFF00"/>
                </a:highlight>
              </a:rPr>
              <a:t>will have it later</a:t>
            </a:r>
          </a:p>
          <a:p>
            <a:r>
              <a:rPr lang="en-US" dirty="0"/>
              <a:t>Big purchases </a:t>
            </a:r>
          </a:p>
          <a:p>
            <a:r>
              <a:rPr lang="en-US" dirty="0"/>
              <a:t>Use it for investment (not speculating, economic investment which creates value greater than the cost of capital – ROI&gt;WACC)</a:t>
            </a:r>
          </a:p>
          <a:p>
            <a:pPr lvl="1"/>
            <a:r>
              <a:rPr lang="en-US" dirty="0"/>
              <a:t>Education</a:t>
            </a:r>
          </a:p>
          <a:p>
            <a:pPr lvl="1"/>
            <a:r>
              <a:rPr lang="en-US" dirty="0"/>
              <a:t>Think: businesses – using it to grow!</a:t>
            </a:r>
          </a:p>
          <a:p>
            <a:r>
              <a:rPr lang="en-US" dirty="0"/>
              <a:t>Unexpected emergencies – we need $ now!</a:t>
            </a:r>
          </a:p>
          <a:p>
            <a:r>
              <a:rPr lang="en-US" dirty="0"/>
              <a:t>Others?</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does US gov’t use it for?</a:t>
            </a:r>
          </a:p>
        </p:txBody>
      </p:sp>
    </p:spTree>
    <p:extLst>
      <p:ext uri="{BB962C8B-B14F-4D97-AF65-F5344CB8AC3E}">
        <p14:creationId xmlns:p14="http://schemas.microsoft.com/office/powerpoint/2010/main" val="1194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15600" cy="1325563"/>
          </a:xfrm>
        </p:spPr>
        <p:txBody>
          <a:bodyPr/>
          <a:lstStyle/>
          <a:p>
            <a:r>
              <a:rPr lang="en-US" dirty="0">
                <a:solidFill>
                  <a:schemeClr val="bg1"/>
                </a:solidFill>
              </a:rPr>
              <a:t>Wh</a:t>
            </a:r>
            <a:r>
              <a:rPr lang="en-US" dirty="0"/>
              <a:t>y Has the Federal Debt Risen So Much?</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close up of a map&#10;&#10;Description automatically generated">
            <a:extLst>
              <a:ext uri="{FF2B5EF4-FFF2-40B4-BE49-F238E27FC236}">
                <a16:creationId xmlns:a16="http://schemas.microsoft.com/office/drawing/2014/main" id="{132B7BF6-303A-5F43-ABB9-A11F5A3577BD}"/>
              </a:ext>
            </a:extLst>
          </p:cNvPr>
          <p:cNvPicPr>
            <a:picLocks noChangeAspect="1"/>
          </p:cNvPicPr>
          <p:nvPr/>
        </p:nvPicPr>
        <p:blipFill>
          <a:blip r:embed="rId2" r:link="rId3"/>
          <a:stretch>
            <a:fillRect/>
          </a:stretch>
        </p:blipFill>
        <p:spPr>
          <a:xfrm>
            <a:off x="693016" y="1198245"/>
            <a:ext cx="10805968" cy="4461510"/>
          </a:xfrm>
          <a:prstGeom prst="rect">
            <a:avLst/>
          </a:prstGeom>
        </p:spPr>
      </p:pic>
    </p:spTree>
    <p:extLst>
      <p:ext uri="{BB962C8B-B14F-4D97-AF65-F5344CB8AC3E}">
        <p14:creationId xmlns:p14="http://schemas.microsoft.com/office/powerpoint/2010/main" val="392692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On </a:t>
            </a:r>
            <a:r>
              <a:rPr lang="en-US" dirty="0"/>
              <a:t>What is the Money Spent?  Complicated</a:t>
            </a:r>
          </a:p>
        </p:txBody>
      </p:sp>
      <p:sp>
        <p:nvSpPr>
          <p:cNvPr id="4" name="Slide Number Placeholder 3"/>
          <p:cNvSpPr>
            <a:spLocks noGrp="1"/>
          </p:cNvSpPr>
          <p:nvPr>
            <p:ph type="sldNum" sz="quarter" idx="12"/>
          </p:nvPr>
        </p:nvSpPr>
        <p:spPr/>
        <p:txBody>
          <a:bodyPr/>
          <a:lstStyle/>
          <a:p>
            <a:fld id="{D9F085D5-EC86-4F6A-B501-C1359CB39116}" type="slidenum">
              <a:rPr lang="en-GB" smtClean="0"/>
              <a:t>12</a:t>
            </a:fld>
            <a:endParaRPr lang="en-GB"/>
          </a:p>
        </p:txBody>
      </p:sp>
      <p:pic>
        <p:nvPicPr>
          <p:cNvPr id="6" name="Picture 5" descr="slide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945531"/>
            <a:ext cx="6973515" cy="5211524"/>
          </a:xfrm>
          <a:prstGeom prst="rect">
            <a:avLst/>
          </a:prstGeom>
        </p:spPr>
      </p:pic>
    </p:spTree>
    <p:extLst>
      <p:ext uri="{BB962C8B-B14F-4D97-AF65-F5344CB8AC3E}">
        <p14:creationId xmlns:p14="http://schemas.microsoft.com/office/powerpoint/2010/main" val="323046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Mandatory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descr="slid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50146"/>
            <a:ext cx="7453403" cy="5033154"/>
          </a:xfrm>
          <a:prstGeom prst="rect">
            <a:avLst/>
          </a:prstGeom>
        </p:spPr>
      </p:pic>
    </p:spTree>
    <p:extLst>
      <p:ext uri="{BB962C8B-B14F-4D97-AF65-F5344CB8AC3E}">
        <p14:creationId xmlns:p14="http://schemas.microsoft.com/office/powerpoint/2010/main" val="143183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FY2022:  Oct. thru May</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266637" y="2704853"/>
            <a:ext cx="1965081" cy="1384995"/>
          </a:xfrm>
          <a:prstGeom prst="rect">
            <a:avLst/>
          </a:prstGeom>
          <a:noFill/>
        </p:spPr>
        <p:txBody>
          <a:bodyPr wrap="square" rtlCol="0">
            <a:spAutoFit/>
          </a:bodyPr>
          <a:lstStyle/>
          <a:p>
            <a:r>
              <a:rPr lang="en-US" sz="2800" dirty="0"/>
              <a:t>IIT, 54%</a:t>
            </a:r>
          </a:p>
          <a:p>
            <a:r>
              <a:rPr lang="en-US" sz="2800" dirty="0"/>
              <a:t>SST, 30%</a:t>
            </a:r>
          </a:p>
          <a:p>
            <a:r>
              <a:rPr lang="en-US" sz="2800" dirty="0"/>
              <a:t>CT, 8.0%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64%</a:t>
            </a:r>
          </a:p>
          <a:p>
            <a:r>
              <a:rPr lang="en-US" sz="2800" dirty="0" err="1"/>
              <a:t>Discret</a:t>
            </a:r>
            <a:r>
              <a:rPr lang="en-US" sz="2800" dirty="0"/>
              <a:t>.  29%</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5/2022</a:t>
            </a:r>
          </a:p>
        </p:txBody>
      </p:sp>
      <p:pic>
        <p:nvPicPr>
          <p:cNvPr id="11" name="Content Placeholder 5">
            <a:extLst>
              <a:ext uri="{FF2B5EF4-FFF2-40B4-BE49-F238E27FC236}">
                <a16:creationId xmlns:a16="http://schemas.microsoft.com/office/drawing/2014/main" id="{A7CC5E10-6CCD-4906-E00C-953C11A396CA}"/>
              </a:ext>
            </a:extLst>
          </p:cNvPr>
          <p:cNvPicPr>
            <a:picLocks noGrp="1" noChangeAspect="1"/>
          </p:cNvPicPr>
          <p:nvPr>
            <p:ph idx="1"/>
          </p:nvPr>
        </p:nvPicPr>
        <p:blipFill>
          <a:blip r:embed="rId2"/>
          <a:stretch>
            <a:fillRect/>
          </a:stretch>
        </p:blipFill>
        <p:spPr>
          <a:xfrm>
            <a:off x="1925050" y="1325879"/>
            <a:ext cx="7280700" cy="4206240"/>
          </a:xfrm>
        </p:spPr>
      </p:pic>
    </p:spTree>
    <p:extLst>
      <p:ext uri="{BB962C8B-B14F-4D97-AF65-F5344CB8AC3E}">
        <p14:creationId xmlns:p14="http://schemas.microsoft.com/office/powerpoint/2010/main" val="23980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Total Mandatory</a:t>
            </a:r>
          </a:p>
        </p:txBody>
      </p:sp>
      <p:pic>
        <p:nvPicPr>
          <p:cNvPr id="2" name="Picture 1"/>
          <p:cNvPicPr>
            <a:picLocks noChangeAspect="1"/>
          </p:cNvPicPr>
          <p:nvPr/>
        </p:nvPicPr>
        <p:blipFill>
          <a:blip r:embed="rId2"/>
          <a:stretch>
            <a:fillRect/>
          </a:stretch>
        </p:blipFill>
        <p:spPr>
          <a:xfrm>
            <a:off x="203200" y="1259682"/>
            <a:ext cx="8991600" cy="4721216"/>
          </a:xfrm>
          <a:prstGeom prst="rect">
            <a:avLst/>
          </a:prstGeom>
        </p:spPr>
      </p:pic>
      <p:sp>
        <p:nvSpPr>
          <p:cNvPr id="7" name="TextBox 5"/>
          <p:cNvSpPr txBox="1">
            <a:spLocks noChangeArrowheads="1"/>
          </p:cNvSpPr>
          <p:nvPr/>
        </p:nvSpPr>
        <p:spPr bwMode="auto">
          <a:xfrm>
            <a:off x="4546600" y="5915016"/>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22432950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Social Security Spending</a:t>
            </a:r>
          </a:p>
        </p:txBody>
      </p:sp>
      <p:pic>
        <p:nvPicPr>
          <p:cNvPr id="2" name="Picture 1"/>
          <p:cNvPicPr>
            <a:picLocks noChangeAspect="1"/>
          </p:cNvPicPr>
          <p:nvPr/>
        </p:nvPicPr>
        <p:blipFill>
          <a:blip r:embed="rId2"/>
          <a:stretch>
            <a:fillRect/>
          </a:stretch>
        </p:blipFill>
        <p:spPr>
          <a:xfrm>
            <a:off x="177800" y="1317626"/>
            <a:ext cx="8610600" cy="4683386"/>
          </a:xfrm>
          <a:prstGeom prst="rect">
            <a:avLst/>
          </a:prstGeom>
        </p:spPr>
      </p:pic>
      <p:sp>
        <p:nvSpPr>
          <p:cNvPr id="7" name="TextBox 5"/>
          <p:cNvSpPr txBox="1">
            <a:spLocks noChangeArrowheads="1"/>
          </p:cNvSpPr>
          <p:nvPr/>
        </p:nvSpPr>
        <p:spPr bwMode="auto">
          <a:xfrm>
            <a:off x="4838700" y="6008949"/>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5" name="TextBox 4">
            <a:extLst>
              <a:ext uri="{FF2B5EF4-FFF2-40B4-BE49-F238E27FC236}">
                <a16:creationId xmlns:a16="http://schemas.microsoft.com/office/drawing/2014/main" id="{C1616E00-7E9D-FE49-9CE1-603AB64E288B}"/>
              </a:ext>
            </a:extLst>
          </p:cNvPr>
          <p:cNvSpPr txBox="1"/>
          <p:nvPr/>
        </p:nvSpPr>
        <p:spPr>
          <a:xfrm>
            <a:off x="8902700" y="2033478"/>
            <a:ext cx="3111500" cy="923330"/>
          </a:xfrm>
          <a:prstGeom prst="rect">
            <a:avLst/>
          </a:prstGeom>
          <a:solidFill>
            <a:srgbClr val="0432FF"/>
          </a:solidFill>
        </p:spPr>
        <p:txBody>
          <a:bodyPr wrap="square" rtlCol="0">
            <a:spAutoFit/>
          </a:bodyPr>
          <a:lstStyle/>
          <a:p>
            <a:r>
              <a:rPr lang="en-US" dirty="0">
                <a:solidFill>
                  <a:schemeClr val="bg1"/>
                </a:solidFill>
              </a:rPr>
              <a:t>Outlays 2018: $  982 billion</a:t>
            </a:r>
          </a:p>
          <a:p>
            <a:r>
              <a:rPr lang="en-US" dirty="0">
                <a:solidFill>
                  <a:schemeClr val="bg1"/>
                </a:solidFill>
              </a:rPr>
              <a:t>Outlays 2029: $1,900 billion</a:t>
            </a:r>
          </a:p>
          <a:p>
            <a:r>
              <a:rPr lang="en-US" dirty="0">
                <a:solidFill>
                  <a:schemeClr val="bg1"/>
                </a:solidFill>
              </a:rPr>
              <a:t>6% annual growth rate</a:t>
            </a:r>
          </a:p>
        </p:txBody>
      </p:sp>
    </p:spTree>
    <p:extLst>
      <p:ext uri="{BB962C8B-B14F-4D97-AF65-F5344CB8AC3E}">
        <p14:creationId xmlns:p14="http://schemas.microsoft.com/office/powerpoint/2010/main" val="1857039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Medicare Spending</a:t>
            </a:r>
          </a:p>
        </p:txBody>
      </p:sp>
      <p:pic>
        <p:nvPicPr>
          <p:cNvPr id="2" name="Picture 1"/>
          <p:cNvPicPr>
            <a:picLocks noChangeAspect="1"/>
          </p:cNvPicPr>
          <p:nvPr/>
        </p:nvPicPr>
        <p:blipFill>
          <a:blip r:embed="rId2"/>
          <a:stretch>
            <a:fillRect/>
          </a:stretch>
        </p:blipFill>
        <p:spPr>
          <a:xfrm>
            <a:off x="-114300" y="1200955"/>
            <a:ext cx="9144000" cy="4456090"/>
          </a:xfrm>
          <a:prstGeom prst="rect">
            <a:avLst/>
          </a:prstGeom>
        </p:spPr>
      </p:pic>
      <p:sp>
        <p:nvSpPr>
          <p:cNvPr id="7" name="TextBox 5"/>
          <p:cNvSpPr txBox="1">
            <a:spLocks noChangeArrowheads="1"/>
          </p:cNvSpPr>
          <p:nvPr/>
        </p:nvSpPr>
        <p:spPr bwMode="auto">
          <a:xfrm>
            <a:off x="4686300" y="5781653"/>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3" name="TextBox 2">
            <a:extLst>
              <a:ext uri="{FF2B5EF4-FFF2-40B4-BE49-F238E27FC236}">
                <a16:creationId xmlns:a16="http://schemas.microsoft.com/office/drawing/2014/main" id="{0412E107-6593-AD46-AE17-AF78BD345F8E}"/>
              </a:ext>
            </a:extLst>
          </p:cNvPr>
          <p:cNvSpPr txBox="1"/>
          <p:nvPr/>
        </p:nvSpPr>
        <p:spPr>
          <a:xfrm>
            <a:off x="8928100" y="1892300"/>
            <a:ext cx="3125856" cy="2308324"/>
          </a:xfrm>
          <a:prstGeom prst="rect">
            <a:avLst/>
          </a:prstGeom>
          <a:solidFill>
            <a:srgbClr val="0432FF"/>
          </a:solidFill>
        </p:spPr>
        <p:txBody>
          <a:bodyPr wrap="none" rtlCol="0">
            <a:spAutoFit/>
          </a:bodyPr>
          <a:lstStyle/>
          <a:p>
            <a:r>
              <a:rPr lang="en-US" dirty="0">
                <a:solidFill>
                  <a:schemeClr val="bg1"/>
                </a:solidFill>
              </a:rPr>
              <a:t>Outlays 2018: $1,100 billion</a:t>
            </a:r>
          </a:p>
          <a:p>
            <a:r>
              <a:rPr lang="en-US" dirty="0">
                <a:solidFill>
                  <a:schemeClr val="bg1"/>
                </a:solidFill>
              </a:rPr>
              <a:t>Outlays 2029: $2,100 billion</a:t>
            </a:r>
          </a:p>
          <a:p>
            <a:r>
              <a:rPr lang="en-US" dirty="0">
                <a:solidFill>
                  <a:schemeClr val="bg1"/>
                </a:solidFill>
              </a:rPr>
              <a:t>Growth 6.8%</a:t>
            </a:r>
          </a:p>
          <a:p>
            <a:endParaRPr lang="en-US" dirty="0">
              <a:solidFill>
                <a:schemeClr val="bg1"/>
              </a:solidFill>
            </a:endParaRPr>
          </a:p>
          <a:p>
            <a:endParaRPr lang="en-US" dirty="0">
              <a:solidFill>
                <a:schemeClr val="bg1"/>
              </a:solidFill>
            </a:endParaRPr>
          </a:p>
          <a:p>
            <a:r>
              <a:rPr lang="en-US" dirty="0">
                <a:solidFill>
                  <a:schemeClr val="bg1"/>
                </a:solidFill>
              </a:rPr>
              <a:t>66% of the growth from rising </a:t>
            </a:r>
          </a:p>
          <a:p>
            <a:r>
              <a:rPr lang="en-US" dirty="0">
                <a:solidFill>
                  <a:schemeClr val="bg1"/>
                </a:solidFill>
              </a:rPr>
              <a:t>health care costs and 33% from</a:t>
            </a:r>
          </a:p>
          <a:p>
            <a:r>
              <a:rPr lang="en-US" dirty="0">
                <a:solidFill>
                  <a:schemeClr val="bg1"/>
                </a:solidFill>
              </a:rPr>
              <a:t>increased enrollments.</a:t>
            </a:r>
          </a:p>
        </p:txBody>
      </p:sp>
    </p:spTree>
    <p:extLst>
      <p:ext uri="{BB962C8B-B14F-4D97-AF65-F5344CB8AC3E}">
        <p14:creationId xmlns:p14="http://schemas.microsoft.com/office/powerpoint/2010/main" val="15214061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1066800"/>
            <a:ext cx="8382000" cy="4648200"/>
          </a:xfrm>
          <a:prstGeom prst="rect">
            <a:avLst/>
          </a:prstGeom>
        </p:spPr>
      </p:pic>
      <p:sp>
        <p:nvSpPr>
          <p:cNvPr id="41986"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Medicaid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381401764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a:bodyPr>
          <a:lstStyle/>
          <a:p>
            <a:r>
              <a:rPr lang="en-US" dirty="0"/>
              <a:t>Big purchases – National Defense, </a:t>
            </a:r>
          </a:p>
          <a:p>
            <a:r>
              <a:rPr lang="en-US" dirty="0"/>
              <a:t>Others?</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does US gov’t use it for?</a:t>
            </a:r>
          </a:p>
        </p:txBody>
      </p:sp>
    </p:spTree>
    <p:extLst>
      <p:ext uri="{BB962C8B-B14F-4D97-AF65-F5344CB8AC3E}">
        <p14:creationId xmlns:p14="http://schemas.microsoft.com/office/powerpoint/2010/main" val="288655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9158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Discretionary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20</a:t>
            </a:fld>
            <a:endParaRPr lang="en-GB"/>
          </a:p>
        </p:txBody>
      </p:sp>
      <p:pic>
        <p:nvPicPr>
          <p:cNvPr id="5" name="Picture 4" descr="slide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72" y="979705"/>
            <a:ext cx="8337498" cy="5140227"/>
          </a:xfrm>
          <a:prstGeom prst="rect">
            <a:avLst/>
          </a:prstGeom>
        </p:spPr>
      </p:pic>
      <p:sp>
        <p:nvSpPr>
          <p:cNvPr id="3" name="Oval 2">
            <a:extLst>
              <a:ext uri="{FF2B5EF4-FFF2-40B4-BE49-F238E27FC236}">
                <a16:creationId xmlns:a16="http://schemas.microsoft.com/office/drawing/2014/main" id="{D9C89377-8F6D-A547-B8B7-1158CCF5D46A}"/>
              </a:ext>
            </a:extLst>
          </p:cNvPr>
          <p:cNvSpPr/>
          <p:nvPr/>
        </p:nvSpPr>
        <p:spPr>
          <a:xfrm>
            <a:off x="285750" y="1543050"/>
            <a:ext cx="2609850" cy="104775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Int’l Affairs  1%</a:t>
            </a:r>
          </a:p>
        </p:txBody>
      </p:sp>
    </p:spTree>
    <p:extLst>
      <p:ext uri="{BB962C8B-B14F-4D97-AF65-F5344CB8AC3E}">
        <p14:creationId xmlns:p14="http://schemas.microsoft.com/office/powerpoint/2010/main" val="30526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Total</a:t>
            </a:r>
          </a:p>
        </p:txBody>
      </p:sp>
      <p:sp>
        <p:nvSpPr>
          <p:cNvPr id="35844"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pic>
        <p:nvPicPr>
          <p:cNvPr id="2" name="Picture 1"/>
          <p:cNvPicPr>
            <a:picLocks noChangeAspect="1"/>
          </p:cNvPicPr>
          <p:nvPr/>
        </p:nvPicPr>
        <p:blipFill>
          <a:blip r:embed="rId2"/>
          <a:stretch>
            <a:fillRect/>
          </a:stretch>
        </p:blipFill>
        <p:spPr>
          <a:xfrm>
            <a:off x="838200" y="1181100"/>
            <a:ext cx="8991600" cy="4495800"/>
          </a:xfrm>
          <a:prstGeom prst="rect">
            <a:avLst/>
          </a:prstGeom>
        </p:spPr>
      </p:pic>
    </p:spTree>
    <p:extLst>
      <p:ext uri="{BB962C8B-B14F-4D97-AF65-F5344CB8AC3E}">
        <p14:creationId xmlns:p14="http://schemas.microsoft.com/office/powerpoint/2010/main" val="345264121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Defense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graphicFrame>
        <p:nvGraphicFramePr>
          <p:cNvPr id="6" name="Chart 5">
            <a:extLst>
              <a:ext uri="{FF2B5EF4-FFF2-40B4-BE49-F238E27FC236}">
                <a16:creationId xmlns:a16="http://schemas.microsoft.com/office/drawing/2014/main" id="{1A4B3C80-D6AD-EF4C-BB6F-FB2C3EBC123E}"/>
              </a:ext>
            </a:extLst>
          </p:cNvPr>
          <p:cNvGraphicFramePr>
            <a:graphicFrameLocks noGrp="1"/>
          </p:cNvGraphicFramePr>
          <p:nvPr/>
        </p:nvGraphicFramePr>
        <p:xfrm>
          <a:off x="630780" y="1112520"/>
          <a:ext cx="10570620" cy="489204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C46A7E4B-8708-7A46-9429-1EAA5C1EF843}"/>
              </a:ext>
            </a:extLst>
          </p:cNvPr>
          <p:cNvCxnSpPr/>
          <p:nvPr/>
        </p:nvCxnSpPr>
        <p:spPr>
          <a:xfrm>
            <a:off x="5212080" y="1554480"/>
            <a:ext cx="0" cy="3962400"/>
          </a:xfrm>
          <a:prstGeom prst="line">
            <a:avLst/>
          </a:prstGeom>
          <a:ln w="38100">
            <a:solidFill>
              <a:srgbClr val="2B41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261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fontScale="92500" lnSpcReduction="10000"/>
          </a:bodyPr>
          <a:lstStyle/>
          <a:p>
            <a:r>
              <a:rPr lang="en-US" dirty="0"/>
              <a:t>Don’t make enough to cover expenses</a:t>
            </a:r>
          </a:p>
          <a:p>
            <a:r>
              <a:rPr lang="en-US" dirty="0"/>
              <a:t>Buy things you want now, don’t have the money </a:t>
            </a:r>
            <a:r>
              <a:rPr lang="en-US" dirty="0">
                <a:sym typeface="Wingdings" panose="05000000000000000000" pitchFamily="2" charset="2"/>
              </a:rPr>
              <a:t> implies you </a:t>
            </a:r>
            <a:r>
              <a:rPr lang="en-US" dirty="0"/>
              <a:t>will have it later</a:t>
            </a:r>
          </a:p>
          <a:p>
            <a:r>
              <a:rPr lang="en-US" dirty="0"/>
              <a:t>Big purchases </a:t>
            </a:r>
          </a:p>
          <a:p>
            <a:r>
              <a:rPr lang="en-US" dirty="0">
                <a:highlight>
                  <a:srgbClr val="FFFF00"/>
                </a:highlight>
              </a:rPr>
              <a:t>Use it for investment (not speculating, economic investment which creates value greater than the cost of capital – ROI&gt;WACC)</a:t>
            </a:r>
          </a:p>
          <a:p>
            <a:pPr lvl="1"/>
            <a:r>
              <a:rPr lang="en-US" dirty="0">
                <a:highlight>
                  <a:srgbClr val="FFFF00"/>
                </a:highlight>
              </a:rPr>
              <a:t>Education</a:t>
            </a:r>
          </a:p>
          <a:p>
            <a:pPr lvl="1"/>
            <a:r>
              <a:rPr lang="en-US" dirty="0">
                <a:highlight>
                  <a:srgbClr val="FFFF00"/>
                </a:highlight>
              </a:rPr>
              <a:t>Think: businesses – using it to grow!</a:t>
            </a:r>
          </a:p>
          <a:p>
            <a:r>
              <a:rPr lang="en-US" dirty="0">
                <a:highlight>
                  <a:srgbClr val="FFFF00"/>
                </a:highlight>
              </a:rPr>
              <a:t>Unexpected emergencies – we need $ now!</a:t>
            </a:r>
          </a:p>
          <a:p>
            <a:r>
              <a:rPr lang="en-US" dirty="0"/>
              <a:t>Others?</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does US gov’t use it for?</a:t>
            </a:r>
          </a:p>
        </p:txBody>
      </p:sp>
    </p:spTree>
    <p:extLst>
      <p:ext uri="{BB962C8B-B14F-4D97-AF65-F5344CB8AC3E}">
        <p14:creationId xmlns:p14="http://schemas.microsoft.com/office/powerpoint/2010/main" val="339162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5350-7AF8-2440-AB21-587FC4848990}"/>
              </a:ext>
            </a:extLst>
          </p:cNvPr>
          <p:cNvSpPr>
            <a:spLocks noGrp="1"/>
          </p:cNvSpPr>
          <p:nvPr>
            <p:ph type="title"/>
          </p:nvPr>
        </p:nvSpPr>
        <p:spPr>
          <a:xfrm>
            <a:off x="748550" y="0"/>
            <a:ext cx="10515600" cy="1325563"/>
          </a:xfrm>
        </p:spPr>
        <p:txBody>
          <a:bodyPr/>
          <a:lstStyle/>
          <a:p>
            <a:r>
              <a:rPr lang="en-US" dirty="0">
                <a:solidFill>
                  <a:srgbClr val="FFFFFF"/>
                </a:solidFill>
              </a:rPr>
              <a:t>Co</a:t>
            </a:r>
            <a:r>
              <a:rPr lang="en-US" dirty="0">
                <a:ln w="19050">
                  <a:solidFill>
                    <a:srgbClr val="0C4C88"/>
                  </a:solidFill>
                </a:ln>
                <a:solidFill>
                  <a:srgbClr val="FFFFFF"/>
                </a:solidFill>
              </a:rPr>
              <a:t>m</a:t>
            </a:r>
            <a:r>
              <a:rPr lang="en-US" dirty="0"/>
              <a:t>mon belief :Not All Borrowing Is Bad!</a:t>
            </a:r>
          </a:p>
        </p:txBody>
      </p:sp>
      <p:sp>
        <p:nvSpPr>
          <p:cNvPr id="3" name="Content Placeholder 2">
            <a:extLst>
              <a:ext uri="{FF2B5EF4-FFF2-40B4-BE49-F238E27FC236}">
                <a16:creationId xmlns:a16="http://schemas.microsoft.com/office/drawing/2014/main" id="{C0DEF776-59DD-D94B-ABD1-E8D32BCF79BF}"/>
              </a:ext>
            </a:extLst>
          </p:cNvPr>
          <p:cNvSpPr>
            <a:spLocks noGrp="1"/>
          </p:cNvSpPr>
          <p:nvPr>
            <p:ph idx="1"/>
          </p:nvPr>
        </p:nvSpPr>
        <p:spPr>
          <a:xfrm>
            <a:off x="383241" y="1086636"/>
            <a:ext cx="11425517" cy="5019992"/>
          </a:xfrm>
        </p:spPr>
        <p:txBody>
          <a:bodyPr>
            <a:noAutofit/>
          </a:bodyPr>
          <a:lstStyle/>
          <a:p>
            <a:r>
              <a:rPr lang="en-US" sz="2400" dirty="0"/>
              <a:t>Two good reasons to borrow:</a:t>
            </a:r>
          </a:p>
          <a:p>
            <a:pPr marL="914400" lvl="1" indent="-457200">
              <a:buFont typeface="+mj-lt"/>
              <a:buAutoNum type="arabicPeriod"/>
            </a:pPr>
            <a:r>
              <a:rPr lang="en-US" sz="2000" dirty="0"/>
              <a:t>During a temporary crisis </a:t>
            </a:r>
          </a:p>
          <a:p>
            <a:pPr marL="1371600" lvl="2" indent="-457200">
              <a:buFont typeface="+mj-lt"/>
              <a:buAutoNum type="arabicPeriod"/>
            </a:pPr>
            <a:r>
              <a:rPr lang="en-US" sz="2000" dirty="0"/>
              <a:t>Recession</a:t>
            </a:r>
          </a:p>
          <a:p>
            <a:pPr marL="1371600" lvl="2" indent="-457200">
              <a:buFont typeface="+mj-lt"/>
              <a:buAutoNum type="arabicPeriod"/>
            </a:pPr>
            <a:r>
              <a:rPr lang="en-US" sz="2000" dirty="0"/>
              <a:t>War</a:t>
            </a:r>
          </a:p>
          <a:p>
            <a:pPr marL="1371600" lvl="2" indent="-457200">
              <a:buFont typeface="+mj-lt"/>
              <a:buAutoNum type="arabicPeriod"/>
            </a:pPr>
            <a:r>
              <a:rPr lang="en-US" sz="2000" dirty="0"/>
              <a:t>Pandemic</a:t>
            </a:r>
          </a:p>
          <a:p>
            <a:pPr marL="914400" lvl="1" indent="-457200">
              <a:buFont typeface="+mj-lt"/>
              <a:buAutoNum type="arabicPeriod"/>
            </a:pPr>
            <a:r>
              <a:rPr lang="en-US" sz="2000" dirty="0"/>
              <a:t>Productive public investment</a:t>
            </a:r>
          </a:p>
          <a:p>
            <a:pPr marL="1371600" lvl="2" indent="-457200">
              <a:buFont typeface="+mj-lt"/>
              <a:buAutoNum type="arabicPeriod"/>
            </a:pPr>
            <a:r>
              <a:rPr lang="en-US" sz="2000" dirty="0"/>
              <a:t>Infrastructure</a:t>
            </a:r>
          </a:p>
          <a:p>
            <a:pPr marL="1371600" lvl="2" indent="-457200">
              <a:buFont typeface="+mj-lt"/>
              <a:buAutoNum type="arabicPeriod"/>
            </a:pPr>
            <a:r>
              <a:rPr lang="en-US" sz="2000" dirty="0"/>
              <a:t>Education</a:t>
            </a:r>
          </a:p>
          <a:p>
            <a:pPr marL="914400" lvl="2" indent="0">
              <a:buNone/>
            </a:pPr>
            <a:endParaRPr lang="en-US" sz="2000" dirty="0"/>
          </a:p>
          <a:p>
            <a:r>
              <a:rPr lang="en-US" sz="2400" dirty="0"/>
              <a:t>These deficits do not permanently increase relative debt.</a:t>
            </a:r>
          </a:p>
          <a:p>
            <a:pPr lvl="1"/>
            <a:r>
              <a:rPr lang="en-US" sz="2000" dirty="0"/>
              <a:t>Great Depression, WWII </a:t>
            </a:r>
            <a:r>
              <a:rPr lang="en-US" sz="2000" dirty="0">
                <a:sym typeface="Wingdings" panose="05000000000000000000" pitchFamily="2" charset="2"/>
              </a:rPr>
              <a:t> Great Recession? COVID?</a:t>
            </a:r>
            <a:endParaRPr lang="en-US" sz="2000" dirty="0"/>
          </a:p>
          <a:p>
            <a:pPr lvl="1"/>
            <a:r>
              <a:rPr lang="en-US" sz="2000" dirty="0"/>
              <a:t>Public investment expands GDP and tax revenue </a:t>
            </a:r>
            <a:r>
              <a:rPr lang="en-US" sz="2000" dirty="0">
                <a:sym typeface="Wingdings" panose="05000000000000000000" pitchFamily="2" charset="2"/>
              </a:rPr>
              <a:t> ROI &gt; WACC</a:t>
            </a:r>
            <a:endParaRPr lang="en-US" sz="2000" dirty="0"/>
          </a:p>
          <a:p>
            <a:pPr marL="457200" lvl="1" indent="0">
              <a:buNone/>
            </a:pPr>
            <a:endParaRPr lang="en-US" sz="2000" dirty="0"/>
          </a:p>
          <a:p>
            <a:r>
              <a:rPr lang="en-US" sz="2400" dirty="0"/>
              <a:t>Government spends more than earns. Use it on good debt?  Or bad debt? </a:t>
            </a:r>
          </a:p>
        </p:txBody>
      </p:sp>
      <p:sp>
        <p:nvSpPr>
          <p:cNvPr id="4" name="Slide Number Placeholder 3">
            <a:extLst>
              <a:ext uri="{FF2B5EF4-FFF2-40B4-BE49-F238E27FC236}">
                <a16:creationId xmlns:a16="http://schemas.microsoft.com/office/drawing/2014/main" id="{E205125D-04E2-644A-8459-5ABB7559E0C3}"/>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Picture 4" descr="A drawing of a face&#10;&#10;Description automatically generated">
            <a:extLst>
              <a:ext uri="{FF2B5EF4-FFF2-40B4-BE49-F238E27FC236}">
                <a16:creationId xmlns:a16="http://schemas.microsoft.com/office/drawing/2014/main" id="{9E0572EF-871F-AE4A-AA25-9B9A4C8ABE5B}"/>
              </a:ext>
            </a:extLst>
          </p:cNvPr>
          <p:cNvPicPr>
            <a:picLocks noChangeAspect="1"/>
          </p:cNvPicPr>
          <p:nvPr/>
        </p:nvPicPr>
        <p:blipFill>
          <a:blip r:embed="rId2"/>
          <a:stretch>
            <a:fillRect/>
          </a:stretch>
        </p:blipFill>
        <p:spPr>
          <a:xfrm>
            <a:off x="5517777" y="1086636"/>
            <a:ext cx="3276600" cy="2476500"/>
          </a:xfrm>
          <a:prstGeom prst="rect">
            <a:avLst/>
          </a:prstGeom>
        </p:spPr>
      </p:pic>
    </p:spTree>
    <p:extLst>
      <p:ext uri="{BB962C8B-B14F-4D97-AF65-F5344CB8AC3E}">
        <p14:creationId xmlns:p14="http://schemas.microsoft.com/office/powerpoint/2010/main" val="7475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$1,718</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$2,735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$1,243</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$1,336</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$230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$376</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$271</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$3,462</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$4,447</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2019 Budget Summary (in billions)</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705584" cy="584775"/>
          </a:xfrm>
          <a:prstGeom prst="rect">
            <a:avLst/>
          </a:prstGeom>
          <a:noFill/>
        </p:spPr>
        <p:txBody>
          <a:bodyPr wrap="none" rtlCol="0">
            <a:spAutoFit/>
          </a:bodyPr>
          <a:lstStyle/>
          <a:p>
            <a:r>
              <a:rPr lang="en-US" sz="3200" dirty="0"/>
              <a:t>Budget Deficit: $984 Billion</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spTree>
    <p:extLst>
      <p:ext uri="{BB962C8B-B14F-4D97-AF65-F5344CB8AC3E}">
        <p14:creationId xmlns:p14="http://schemas.microsoft.com/office/powerpoint/2010/main" val="378023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26</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001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Outlays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$1,609</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$2,315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$1,310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$3,850</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$212</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$387</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$289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solidFill>
                            <a:srgbClr val="FF0000"/>
                          </a:solidFill>
                        </a:rPr>
                        <a:t>$3,420</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solidFill>
                            <a:srgbClr val="FF0000"/>
                          </a:solidFill>
                        </a:rPr>
                        <a:t>$6,552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5053115" cy="584775"/>
          </a:xfrm>
          <a:prstGeom prst="rect">
            <a:avLst/>
          </a:prstGeom>
          <a:noFill/>
        </p:spPr>
        <p:txBody>
          <a:bodyPr wrap="none" rtlCol="0">
            <a:spAutoFit/>
          </a:bodyPr>
          <a:lstStyle/>
          <a:p>
            <a:r>
              <a:rPr lang="en-US" sz="3200" b="1" dirty="0"/>
              <a:t>Fiscal 2020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4829563" y="5620184"/>
            <a:ext cx="3982629" cy="584775"/>
          </a:xfrm>
          <a:prstGeom prst="rect">
            <a:avLst/>
          </a:prstGeom>
          <a:noFill/>
        </p:spPr>
        <p:txBody>
          <a:bodyPr wrap="none" rtlCol="0">
            <a:spAutoFit/>
          </a:bodyPr>
          <a:lstStyle/>
          <a:p>
            <a:r>
              <a:rPr lang="en-US" sz="3200" dirty="0"/>
              <a:t>Budget Deficit: </a:t>
            </a:r>
            <a:r>
              <a:rPr lang="en-US" sz="3200" dirty="0">
                <a:solidFill>
                  <a:srgbClr val="FF0000"/>
                </a:solidFill>
              </a:rPr>
              <a:t>$3,132</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7021682" y="5417558"/>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4665636" cy="276999"/>
          </a:xfrm>
          <a:prstGeom prst="rect">
            <a:avLst/>
          </a:prstGeom>
          <a:noFill/>
        </p:spPr>
        <p:txBody>
          <a:bodyPr wrap="none" rtlCol="0">
            <a:spAutoFit/>
          </a:bodyPr>
          <a:lstStyle/>
          <a:p>
            <a:r>
              <a:rPr lang="en-US" sz="1200" dirty="0"/>
              <a:t>Source: Congressional Budget Office, </a:t>
            </a:r>
            <a:r>
              <a:rPr lang="en-US" sz="1200" i="1" dirty="0"/>
              <a:t>Monthly Budget Review</a:t>
            </a:r>
            <a:r>
              <a:rPr lang="en-US" sz="1200" dirty="0"/>
              <a:t>, Nov 2020</a:t>
            </a:r>
          </a:p>
        </p:txBody>
      </p:sp>
      <p:sp>
        <p:nvSpPr>
          <p:cNvPr id="12" name="Oval 11">
            <a:extLst>
              <a:ext uri="{FF2B5EF4-FFF2-40B4-BE49-F238E27FC236}">
                <a16:creationId xmlns:a16="http://schemas.microsoft.com/office/drawing/2014/main" id="{550F61BB-1720-4B68-79D8-1BD778103341}"/>
              </a:ext>
            </a:extLst>
          </p:cNvPr>
          <p:cNvSpPr/>
          <p:nvPr/>
        </p:nvSpPr>
        <p:spPr>
          <a:xfrm>
            <a:off x="6467086" y="2578034"/>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3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9CF-925E-2847-B22E-BE22A0906D62}"/>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Are the Primary Drivers Going Forward?</a:t>
            </a:r>
          </a:p>
        </p:txBody>
      </p:sp>
      <p:pic>
        <p:nvPicPr>
          <p:cNvPr id="6" name="Content Placeholder 5" descr="A close up of a map&#10;&#10;Description automatically generated">
            <a:extLst>
              <a:ext uri="{FF2B5EF4-FFF2-40B4-BE49-F238E27FC236}">
                <a16:creationId xmlns:a16="http://schemas.microsoft.com/office/drawing/2014/main" id="{9022ACCB-6447-B94C-94AB-ABED3F4C71ED}"/>
              </a:ext>
            </a:extLst>
          </p:cNvPr>
          <p:cNvPicPr>
            <a:picLocks noGrp="1" noChangeAspect="1"/>
          </p:cNvPicPr>
          <p:nvPr>
            <p:ph idx="1"/>
          </p:nvPr>
        </p:nvPicPr>
        <p:blipFill>
          <a:blip r:embed="rId2"/>
          <a:stretch>
            <a:fillRect/>
          </a:stretch>
        </p:blipFill>
        <p:spPr>
          <a:xfrm>
            <a:off x="639565" y="1510145"/>
            <a:ext cx="10912870" cy="4459793"/>
          </a:xfrm>
        </p:spPr>
      </p:pic>
      <p:sp>
        <p:nvSpPr>
          <p:cNvPr id="4" name="Slide Number Placeholder 3">
            <a:extLst>
              <a:ext uri="{FF2B5EF4-FFF2-40B4-BE49-F238E27FC236}">
                <a16:creationId xmlns:a16="http://schemas.microsoft.com/office/drawing/2014/main" id="{C1996FA5-64B4-F64D-8BFA-D036290E98CF}"/>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3" name="Oval 2">
            <a:extLst>
              <a:ext uri="{FF2B5EF4-FFF2-40B4-BE49-F238E27FC236}">
                <a16:creationId xmlns:a16="http://schemas.microsoft.com/office/drawing/2014/main" id="{CF1EF84E-1660-5F18-8ADC-681BA8D1B0AE}"/>
              </a:ext>
            </a:extLst>
          </p:cNvPr>
          <p:cNvSpPr/>
          <p:nvPr/>
        </p:nvSpPr>
        <p:spPr>
          <a:xfrm>
            <a:off x="6560604" y="3617125"/>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0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sz="3600" dirty="0">
                <a:solidFill>
                  <a:schemeClr val="bg1"/>
                </a:solidFill>
              </a:rPr>
              <a:t>Fed</a:t>
            </a:r>
            <a:r>
              <a:rPr lang="en-US" sz="3600" dirty="0"/>
              <a:t>eral</a:t>
            </a:r>
            <a:r>
              <a:rPr lang="en-US" dirty="0"/>
              <a:t> Debt:  definitions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a:xfrm>
            <a:off x="750065" y="1200839"/>
            <a:ext cx="10515600" cy="3520390"/>
          </a:xfrm>
        </p:spPr>
        <p:txBody>
          <a:bodyPr/>
          <a:lstStyle/>
          <a:p>
            <a:r>
              <a:rPr lang="en-US" dirty="0"/>
              <a:t>‘Deficit’ vs ‘Debt’</a:t>
            </a:r>
          </a:p>
          <a:p>
            <a:pPr lvl="1"/>
            <a:r>
              <a:rPr lang="en-US" dirty="0"/>
              <a:t>Fiscal year Deficit = Total Outlays Less Revenues (what we’ve been looking at).</a:t>
            </a:r>
          </a:p>
          <a:p>
            <a:pPr lvl="1"/>
            <a:r>
              <a:rPr lang="en-US" dirty="0"/>
              <a:t>Accumulated value of past borrowing is total </a:t>
            </a:r>
            <a:r>
              <a:rPr lang="en-US" b="1" i="1" u="sng" dirty="0"/>
              <a:t>government debt</a:t>
            </a:r>
            <a:r>
              <a:rPr lang="en-US" dirty="0"/>
              <a: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9940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6" name="Picture 5" descr="A screenshot of a cell phone&#10;&#10;Description automatically generated">
            <a:extLst>
              <a:ext uri="{FF2B5EF4-FFF2-40B4-BE49-F238E27FC236}">
                <a16:creationId xmlns:a16="http://schemas.microsoft.com/office/drawing/2014/main" id="{C5761BE0-A703-D64F-A193-6BDE06841C01}"/>
              </a:ext>
            </a:extLst>
          </p:cNvPr>
          <p:cNvPicPr>
            <a:picLocks noChangeAspect="1"/>
          </p:cNvPicPr>
          <p:nvPr/>
        </p:nvPicPr>
        <p:blipFill>
          <a:blip r:embed="rId3" r:link="rId4"/>
          <a:stretch>
            <a:fillRect/>
          </a:stretch>
        </p:blipFill>
        <p:spPr>
          <a:xfrm>
            <a:off x="1066800" y="1201026"/>
            <a:ext cx="10058400" cy="5029200"/>
          </a:xfrm>
          <a:prstGeom prst="rect">
            <a:avLst/>
          </a:prstGeom>
        </p:spPr>
      </p:pic>
      <p:sp>
        <p:nvSpPr>
          <p:cNvPr id="3" name="TextBox 2">
            <a:extLst>
              <a:ext uri="{FF2B5EF4-FFF2-40B4-BE49-F238E27FC236}">
                <a16:creationId xmlns:a16="http://schemas.microsoft.com/office/drawing/2014/main" id="{0DD1A100-9D3E-0849-9964-548A02D5802D}"/>
              </a:ext>
            </a:extLst>
          </p:cNvPr>
          <p:cNvSpPr txBox="1"/>
          <p:nvPr/>
        </p:nvSpPr>
        <p:spPr>
          <a:xfrm>
            <a:off x="2752744" y="970193"/>
            <a:ext cx="6465103" cy="461665"/>
          </a:xfrm>
          <a:prstGeom prst="rect">
            <a:avLst/>
          </a:prstGeom>
          <a:noFill/>
        </p:spPr>
        <p:txBody>
          <a:bodyPr wrap="none" rtlCol="0">
            <a:spAutoFit/>
          </a:bodyPr>
          <a:lstStyle/>
          <a:p>
            <a:r>
              <a:rPr lang="en-US" sz="2400" b="1" dirty="0"/>
              <a:t>Debt = The Sum of All Past Deficits Less Surpluses</a:t>
            </a:r>
          </a:p>
        </p:txBody>
      </p:sp>
    </p:spTree>
    <p:extLst>
      <p:ext uri="{BB962C8B-B14F-4D97-AF65-F5344CB8AC3E}">
        <p14:creationId xmlns:p14="http://schemas.microsoft.com/office/powerpoint/2010/main" val="11477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(9/15): 	US Economy (Geoffrey </a:t>
            </a:r>
            <a:r>
              <a:rPr lang="en-US" dirty="0" err="1"/>
              <a:t>Woglom</a:t>
            </a:r>
            <a:r>
              <a:rPr lang="en-US" dirty="0"/>
              <a:t>, Amherst College)</a:t>
            </a:r>
          </a:p>
          <a:p>
            <a:pPr lvl="1">
              <a:spcAft>
                <a:spcPts val="1000"/>
              </a:spcAft>
            </a:pPr>
            <a:r>
              <a:rPr lang="en-US" dirty="0"/>
              <a:t>Week 2 (9/22): 	Economic Inequality (Christopher Herrington, VCU)</a:t>
            </a:r>
          </a:p>
          <a:p>
            <a:pPr lvl="1">
              <a:spcAft>
                <a:spcPts val="1000"/>
              </a:spcAft>
            </a:pPr>
            <a:r>
              <a:rPr lang="en-US" dirty="0"/>
              <a:t>Week 3 (9/29): 	The Black-White Wealth Gap (Jon </a:t>
            </a:r>
            <a:r>
              <a:rPr lang="en-US" dirty="0" err="1"/>
              <a:t>Haveman</a:t>
            </a:r>
            <a:r>
              <a:rPr lang="en-US" dirty="0"/>
              <a:t>, NEED)</a:t>
            </a:r>
          </a:p>
          <a:p>
            <a:pPr lvl="1">
              <a:spcAft>
                <a:spcPts val="1000"/>
              </a:spcAft>
            </a:pPr>
            <a:r>
              <a:rPr lang="en-US" b="1" dirty="0"/>
              <a:t>Week 4 (10/6): 	Federal Debt (Joseph Carolan, Oakland University)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3871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801436" y="0"/>
            <a:ext cx="10515600" cy="1325563"/>
          </a:xfrm>
        </p:spPr>
        <p:txBody>
          <a:bodyPr/>
          <a:lstStyle/>
          <a:p>
            <a:r>
              <a:rPr lang="en-US" dirty="0">
                <a:solidFill>
                  <a:schemeClr val="bg1"/>
                </a:solidFill>
              </a:rPr>
              <a:t>A</a:t>
            </a:r>
            <a:r>
              <a:rPr lang="en-US" dirty="0"/>
              <a:t> </a:t>
            </a:r>
            <a:r>
              <a:rPr lang="en-US" dirty="0">
                <a:solidFill>
                  <a:schemeClr val="bg1"/>
                </a:solidFill>
              </a:rPr>
              <a:t>H</a:t>
            </a:r>
            <a:r>
              <a:rPr lang="en-US" dirty="0"/>
              <a:t>istory of Persistent Deficits</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5" name="Picture 4">
            <a:extLst>
              <a:ext uri="{FF2B5EF4-FFF2-40B4-BE49-F238E27FC236}">
                <a16:creationId xmlns:a16="http://schemas.microsoft.com/office/drawing/2014/main" id="{17F9DD1B-783A-B345-A4EA-1A1C12B79585}"/>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953357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A F</a:t>
            </a:r>
            <a:r>
              <a:rPr lang="en-US" dirty="0"/>
              <a:t>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pic>
        <p:nvPicPr>
          <p:cNvPr id="7" name="Picture 6" descr="A screenshot of a cell phone&#10;&#10;Description automatically generated">
            <a:extLst>
              <a:ext uri="{FF2B5EF4-FFF2-40B4-BE49-F238E27FC236}">
                <a16:creationId xmlns:a16="http://schemas.microsoft.com/office/drawing/2014/main" id="{ED7CB932-5300-DE42-B3D2-933261FE0B7A}"/>
              </a:ext>
            </a:extLst>
          </p:cNvPr>
          <p:cNvPicPr>
            <a:picLocks noChangeAspect="1"/>
          </p:cNvPicPr>
          <p:nvPr/>
        </p:nvPicPr>
        <p:blipFill>
          <a:blip r:embed="rId2" r:link="rId3"/>
          <a:stretch>
            <a:fillRect/>
          </a:stretch>
        </p:blipFill>
        <p:spPr>
          <a:xfrm>
            <a:off x="1752600" y="974064"/>
            <a:ext cx="8686800" cy="5142849"/>
          </a:xfrm>
          <a:prstGeom prst="rect">
            <a:avLst/>
          </a:prstGeom>
        </p:spPr>
      </p:pic>
    </p:spTree>
    <p:extLst>
      <p:ext uri="{BB962C8B-B14F-4D97-AF65-F5344CB8AC3E}">
        <p14:creationId xmlns:p14="http://schemas.microsoft.com/office/powerpoint/2010/main" val="298742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solidFill>
                  <a:schemeClr val="accent5">
                    <a:lumMod val="50000"/>
                  </a:schemeClr>
                </a:solidFill>
              </a:rPr>
              <a:t>o Measures of the 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(1) Primary deficit = current programmatic outlays – revenues</a:t>
            </a:r>
          </a:p>
          <a:p>
            <a:pPr>
              <a:spcAft>
                <a:spcPts val="1000"/>
              </a:spcAft>
            </a:pPr>
            <a:r>
              <a:rPr lang="en-US" dirty="0"/>
              <a:t>(2) Total deficit = primary deficit + interest</a:t>
            </a:r>
          </a:p>
          <a:p>
            <a:pPr>
              <a:spcAft>
                <a:spcPts val="1000"/>
              </a:spcAft>
            </a:pPr>
            <a:r>
              <a:rPr lang="en-US" dirty="0"/>
              <a:t>Interest on the debt is</a:t>
            </a:r>
          </a:p>
          <a:p>
            <a:pPr lvl="1">
              <a:spcAft>
                <a:spcPts val="1000"/>
              </a:spcAft>
            </a:pPr>
            <a:r>
              <a:rPr lang="en-US" dirty="0"/>
              <a:t>The part of the total deficit that is due to past deficits.</a:t>
            </a:r>
          </a:p>
          <a:p>
            <a:pPr>
              <a:spcAft>
                <a:spcPts val="1000"/>
              </a:spcAft>
            </a:pPr>
            <a:r>
              <a:rPr lang="en-US" dirty="0"/>
              <a:t>This distinction becomes important for understanding:</a:t>
            </a:r>
          </a:p>
          <a:p>
            <a:pPr lvl="1">
              <a:spcAft>
                <a:spcPts val="1000"/>
              </a:spcAft>
            </a:pPr>
            <a:r>
              <a:rPr lang="en-US" dirty="0"/>
              <a:t>The future course of relative debt.</a:t>
            </a:r>
          </a:p>
          <a:p>
            <a:pPr lvl="1">
              <a:spcAft>
                <a:spcPts val="1000"/>
              </a:spcAft>
            </a:pPr>
            <a:r>
              <a:rPr lang="en-US" dirty="0"/>
              <a:t>The costs borne by future generations because of the debt.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56914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D3-4900-4252-CDD2-57DC35CBAE71}"/>
              </a:ext>
            </a:extLst>
          </p:cNvPr>
          <p:cNvSpPr>
            <a:spLocks noGrp="1"/>
          </p:cNvSpPr>
          <p:nvPr>
            <p:ph type="title"/>
          </p:nvPr>
        </p:nvSpPr>
        <p:spPr/>
        <p:txBody>
          <a:bodyPr/>
          <a:lstStyle/>
          <a:p>
            <a:r>
              <a:rPr lang="en-US" dirty="0">
                <a:solidFill>
                  <a:schemeClr val="bg1"/>
                </a:solidFill>
              </a:rPr>
              <a:t>Iss</a:t>
            </a:r>
            <a:r>
              <a:rPr lang="en-US" dirty="0"/>
              <a:t>ue: deficit spending….</a:t>
            </a:r>
          </a:p>
        </p:txBody>
      </p:sp>
      <p:sp>
        <p:nvSpPr>
          <p:cNvPr id="3" name="Content Placeholder 2">
            <a:extLst>
              <a:ext uri="{FF2B5EF4-FFF2-40B4-BE49-F238E27FC236}">
                <a16:creationId xmlns:a16="http://schemas.microsoft.com/office/drawing/2014/main" id="{20DECF05-3416-E604-67D0-574F8A183C0E}"/>
              </a:ext>
            </a:extLst>
          </p:cNvPr>
          <p:cNvSpPr>
            <a:spLocks noGrp="1"/>
          </p:cNvSpPr>
          <p:nvPr>
            <p:ph idx="1"/>
          </p:nvPr>
        </p:nvSpPr>
        <p:spPr/>
        <p:txBody>
          <a:bodyPr/>
          <a:lstStyle/>
          <a:p>
            <a:r>
              <a:rPr lang="en-US" dirty="0"/>
              <a:t>Continued deficit spending increases debt.  Is this a problem?</a:t>
            </a:r>
          </a:p>
          <a:p>
            <a:r>
              <a:rPr lang="en-US" dirty="0"/>
              <a:t>Think: personal debt – answer depends on various moving parts, including</a:t>
            </a:r>
          </a:p>
          <a:p>
            <a:pPr lvl="1"/>
            <a:r>
              <a:rPr lang="en-US" dirty="0"/>
              <a:t>Where do you get debt from?</a:t>
            </a:r>
          </a:p>
          <a:p>
            <a:pPr lvl="1"/>
            <a:r>
              <a:rPr lang="en-US" dirty="0"/>
              <a:t>How much does it cost you?</a:t>
            </a:r>
          </a:p>
          <a:p>
            <a:pPr lvl="1"/>
            <a:r>
              <a:rPr lang="en-US" dirty="0"/>
              <a:t>Can you pay it back?</a:t>
            </a:r>
          </a:p>
        </p:txBody>
      </p:sp>
      <p:sp>
        <p:nvSpPr>
          <p:cNvPr id="4" name="Slide Number Placeholder 3">
            <a:extLst>
              <a:ext uri="{FF2B5EF4-FFF2-40B4-BE49-F238E27FC236}">
                <a16:creationId xmlns:a16="http://schemas.microsoft.com/office/drawing/2014/main" id="{F2E737F0-658F-1D59-27F5-B8725D455CC9}"/>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158185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p:txBody>
          <a:bodyPr/>
          <a:lstStyle/>
          <a:p>
            <a:r>
              <a:rPr lang="en-US" dirty="0"/>
              <a:t> </a:t>
            </a:r>
            <a:r>
              <a:rPr lang="en-US" dirty="0">
                <a:solidFill>
                  <a:schemeClr val="bg1"/>
                </a:solidFill>
              </a:rPr>
              <a:t>Ho</a:t>
            </a:r>
            <a:r>
              <a:rPr lang="en-US" dirty="0"/>
              <a:t>w Does the US Government Borrow?</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lnSpcReduction="10000"/>
          </a:bodyPr>
          <a:lstStyle/>
          <a:p>
            <a:r>
              <a:rPr lang="en-US" dirty="0"/>
              <a:t>It issues debt.</a:t>
            </a:r>
          </a:p>
          <a:p>
            <a:pPr lvl="1"/>
            <a:r>
              <a:rPr lang="en-US" dirty="0"/>
              <a:t>Treasury marketable securities: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 and individuals</a:t>
            </a:r>
          </a:p>
          <a:p>
            <a:pPr lvl="1"/>
            <a:r>
              <a:rPr lang="en-US" dirty="0"/>
              <a:t>Federal Reserve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3201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116106"/>
            <a:ext cx="10595846" cy="4805962"/>
          </a:xfrm>
        </p:spPr>
        <p:txBody>
          <a:bodyPr>
            <a:normAutofit/>
          </a:bodyPr>
          <a:lstStyle/>
          <a:p>
            <a:pPr>
              <a:spcAft>
                <a:spcPts val="1000"/>
              </a:spcAft>
            </a:pPr>
            <a:r>
              <a:rPr lang="en-US" sz="3600" dirty="0"/>
              <a:t>Repayment a non-issue: unlike private sector debt</a:t>
            </a:r>
          </a:p>
          <a:p>
            <a:pPr lvl="1">
              <a:spcAft>
                <a:spcPts val="1000"/>
              </a:spcAft>
            </a:pPr>
            <a:r>
              <a:rPr lang="en-US" sz="3200" dirty="0"/>
              <a:t>Government doesn’t “pay back” debt.</a:t>
            </a:r>
          </a:p>
          <a:p>
            <a:pPr lvl="1">
              <a:spcAft>
                <a:spcPts val="1000"/>
              </a:spcAft>
            </a:pPr>
            <a:r>
              <a:rPr lang="en-US" sz="3200" dirty="0"/>
              <a:t>Maturing government bonds are paid by issuing new bonds (“rolling over” the debt)</a:t>
            </a:r>
          </a:p>
          <a:p>
            <a:pPr lvl="1">
              <a:spcAft>
                <a:spcPts val="1000"/>
              </a:spcAft>
            </a:pPr>
            <a:r>
              <a:rPr lang="en-US" sz="3200" dirty="0"/>
              <a:t>Interest on the debt is essentially paid by the young to their parents.</a:t>
            </a:r>
          </a:p>
          <a:p>
            <a:pPr lvl="3">
              <a:spcAft>
                <a:spcPts val="1000"/>
              </a:spcAft>
            </a:pPr>
            <a:r>
              <a:rPr lang="en-US" sz="2400" dirty="0"/>
              <a:t>When the young are old, their young will do the same for them.</a:t>
            </a:r>
            <a:endParaRPr lang="en-US" sz="4000" dirty="0"/>
          </a:p>
          <a:p>
            <a:pPr lvl="1">
              <a:spcAft>
                <a:spcPts val="1000"/>
              </a:spcAft>
            </a:pPr>
            <a:r>
              <a:rPr lang="en-US" sz="3200" dirty="0"/>
              <a:t>? What’s cost of “rolling over”? When is it good?</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9926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a:xfrm>
            <a:off x="838200" y="1233889"/>
            <a:ext cx="10515600" cy="4792338"/>
          </a:xfrm>
        </p:spPr>
        <p:txBody>
          <a:bodyPr>
            <a:normAutofit/>
          </a:bodyPr>
          <a:lstStyle/>
          <a:p>
            <a:r>
              <a:rPr lang="en-US" dirty="0"/>
              <a:t>Some debt can reduce the availability of investment funds to other borrowers.</a:t>
            </a:r>
          </a:p>
          <a:p>
            <a:pPr lvl="1"/>
            <a:r>
              <a:rPr lang="en-US" dirty="0"/>
              <a:t>Often referred to as “crowding out” private investment</a:t>
            </a:r>
          </a:p>
          <a:p>
            <a:r>
              <a:rPr lang="en-US" dirty="0"/>
              <a:t>Intra-government debt is (important) bookkeeping.</a:t>
            </a:r>
          </a:p>
          <a:p>
            <a:pPr lvl="1"/>
            <a:r>
              <a:rPr lang="en-US" dirty="0"/>
              <a:t>This debt </a:t>
            </a:r>
            <a:r>
              <a:rPr lang="en-US" b="1" dirty="0"/>
              <a:t>DOES NOT </a:t>
            </a:r>
            <a:r>
              <a:rPr lang="en-US" dirty="0"/>
              <a:t>crowd out private investment.</a:t>
            </a:r>
          </a:p>
          <a:p>
            <a:pPr lvl="1"/>
            <a:r>
              <a:rPr lang="en-US" dirty="0"/>
              <a:t>This debt </a:t>
            </a:r>
            <a:r>
              <a:rPr lang="en-US" b="1" dirty="0"/>
              <a:t>DOES NOT </a:t>
            </a:r>
            <a:r>
              <a:rPr lang="en-US" dirty="0"/>
              <a:t>require funding on credit markets</a:t>
            </a:r>
          </a:p>
          <a:p>
            <a:r>
              <a:rPr lang="en-US" dirty="0"/>
              <a:t>Debt held by the public </a:t>
            </a:r>
            <a:endParaRPr lang="en-US" i="1" dirty="0"/>
          </a:p>
          <a:p>
            <a:pPr lvl="1"/>
            <a:r>
              <a:rPr lang="en-US" dirty="0"/>
              <a:t>This debt </a:t>
            </a:r>
            <a:r>
              <a:rPr lang="en-US" b="1" dirty="0"/>
              <a:t>MIGHT</a:t>
            </a:r>
            <a:r>
              <a:rPr lang="en-US" dirty="0"/>
              <a:t> crowd out private investment. </a:t>
            </a:r>
          </a:p>
          <a:p>
            <a:pPr lvl="1"/>
            <a:r>
              <a:rPr lang="en-US" dirty="0"/>
              <a:t>This debt is funded by borrowing on credit markets and competes with private funding. </a:t>
            </a:r>
          </a:p>
          <a:p>
            <a:pPr marL="457200" lvl="1"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8184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graphicFrame>
        <p:nvGraphicFramePr>
          <p:cNvPr id="9" name="Chart 8">
            <a:extLst>
              <a:ext uri="{FF2B5EF4-FFF2-40B4-BE49-F238E27FC236}">
                <a16:creationId xmlns:a16="http://schemas.microsoft.com/office/drawing/2014/main" id="{9F3EB9B8-09E3-DBD1-2866-DCA64681D2E5}"/>
              </a:ext>
            </a:extLst>
          </p:cNvPr>
          <p:cNvGraphicFramePr>
            <a:graphicFrameLocks noGrp="1" noChangeAspect="1"/>
          </p:cNvGraphicFramePr>
          <p:nvPr/>
        </p:nvGraphicFramePr>
        <p:xfrm>
          <a:off x="-8947" y="1295206"/>
          <a:ext cx="6035040" cy="4737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5C69F98-0E41-9751-50F1-184F1061FF0E}"/>
              </a:ext>
            </a:extLst>
          </p:cNvPr>
          <p:cNvGraphicFramePr>
            <a:graphicFrameLocks noGrp="1"/>
          </p:cNvGraphicFramePr>
          <p:nvPr/>
        </p:nvGraphicFramePr>
        <p:xfrm>
          <a:off x="6165908" y="1406743"/>
          <a:ext cx="6035040" cy="475488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$1.3 tr</a:t>
            </a:r>
          </a:p>
          <a:p>
            <a:r>
              <a:rPr lang="en-US" sz="2800" dirty="0"/>
              <a:t>China, $1.1 tr</a:t>
            </a:r>
          </a:p>
        </p:txBody>
      </p:sp>
    </p:spTree>
    <p:extLst>
      <p:ext uri="{BB962C8B-B14F-4D97-AF65-F5344CB8AC3E}">
        <p14:creationId xmlns:p14="http://schemas.microsoft.com/office/powerpoint/2010/main" val="20253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38</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2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A41B-3B2B-E345-B9E7-0742517C09F9}"/>
              </a:ext>
            </a:extLst>
          </p:cNvPr>
          <p:cNvSpPr>
            <a:spLocks noGrp="1"/>
          </p:cNvSpPr>
          <p:nvPr>
            <p:ph type="title"/>
          </p:nvPr>
        </p:nvSpPr>
        <p:spPr>
          <a:xfrm>
            <a:off x="876300" y="0"/>
            <a:ext cx="10515600" cy="1325563"/>
          </a:xfrm>
        </p:spPr>
        <p:txBody>
          <a:bodyPr/>
          <a:lstStyle/>
          <a:p>
            <a:r>
              <a:rPr lang="en-US" dirty="0">
                <a:solidFill>
                  <a:schemeClr val="bg1"/>
                </a:solidFill>
              </a:rPr>
              <a:t>Tre</a:t>
            </a:r>
            <a:r>
              <a:rPr lang="en-US" dirty="0"/>
              <a:t>nds in US Debt Over Time</a:t>
            </a:r>
          </a:p>
        </p:txBody>
      </p:sp>
      <p:sp>
        <p:nvSpPr>
          <p:cNvPr id="4" name="Slide Number Placeholder 3">
            <a:extLst>
              <a:ext uri="{FF2B5EF4-FFF2-40B4-BE49-F238E27FC236}">
                <a16:creationId xmlns:a16="http://schemas.microsoft.com/office/drawing/2014/main" id="{C61C00BC-AAB9-C848-9BF4-906659AACE41}"/>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0" name="Content Placeholder 9">
            <a:extLst>
              <a:ext uri="{FF2B5EF4-FFF2-40B4-BE49-F238E27FC236}">
                <a16:creationId xmlns:a16="http://schemas.microsoft.com/office/drawing/2014/main" id="{FC5089CF-F0D0-F44E-84D7-CA1B1DA596B5}"/>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44E86C30-5512-6E46-B67F-A4875355F5E0}"/>
              </a:ext>
            </a:extLst>
          </p:cNvPr>
          <p:cNvSpPr txBox="1"/>
          <p:nvPr/>
        </p:nvSpPr>
        <p:spPr>
          <a:xfrm>
            <a:off x="2143958" y="1775360"/>
            <a:ext cx="6076395" cy="1200329"/>
          </a:xfrm>
          <a:prstGeom prst="rect">
            <a:avLst/>
          </a:prstGeom>
          <a:noFill/>
        </p:spPr>
        <p:txBody>
          <a:bodyPr wrap="square" rtlCol="0">
            <a:spAutoFit/>
          </a:bodyPr>
          <a:lstStyle/>
          <a:p>
            <a:r>
              <a:rPr lang="en-US" sz="2400" dirty="0">
                <a:solidFill>
                  <a:schemeClr val="bg1"/>
                </a:solidFill>
              </a:rPr>
              <a:t>2020, Q1:  Other Domestic:  	39.8%</a:t>
            </a:r>
          </a:p>
          <a:p>
            <a:r>
              <a:rPr lang="en-US" sz="2400" dirty="0">
                <a:solidFill>
                  <a:schemeClr val="bg1"/>
                </a:solidFill>
              </a:rPr>
              <a:t>	      Federal Reserve:  	20.7%</a:t>
            </a:r>
          </a:p>
          <a:p>
            <a:r>
              <a:rPr lang="en-US" sz="2400" dirty="0">
                <a:solidFill>
                  <a:schemeClr val="bg1"/>
                </a:solidFill>
              </a:rPr>
              <a:t>	      Foreign:	  	39.5% </a:t>
            </a:r>
          </a:p>
        </p:txBody>
      </p:sp>
    </p:spTree>
    <p:extLst>
      <p:ext uri="{BB962C8B-B14F-4D97-AF65-F5344CB8AC3E}">
        <p14:creationId xmlns:p14="http://schemas.microsoft.com/office/powerpoint/2010/main" val="7113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leave them until the end to answer as it is a tight time frame for the amount of material to cover.</a:t>
            </a:r>
          </a:p>
          <a:p>
            <a:r>
              <a:rPr lang="en-US" dirty="0"/>
              <a:t>We will do a verbal Q&amp;A once the material has been presented.</a:t>
            </a:r>
          </a:p>
          <a:p>
            <a:r>
              <a:rPr lang="en-US" dirty="0"/>
              <a:t>Slides will be available from the NEED website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662326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Foreign holders</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9" name="Content Placeholder 8" descr="A screenshot of a cell phone&#10;&#10;Description automatically generated">
            <a:extLst>
              <a:ext uri="{FF2B5EF4-FFF2-40B4-BE49-F238E27FC236}">
                <a16:creationId xmlns:a16="http://schemas.microsoft.com/office/drawing/2014/main" id="{DC87BBF1-038D-2E45-8D88-4352D9E2FEB9}"/>
              </a:ext>
            </a:extLst>
          </p:cNvPr>
          <p:cNvPicPr>
            <a:picLocks noGrp="1" noChangeAspect="1"/>
          </p:cNvPicPr>
          <p:nvPr>
            <p:ph idx="1"/>
          </p:nvPr>
        </p:nvPicPr>
        <p:blipFill>
          <a:blip r:embed="rId2" r:link="rId3"/>
          <a:stretch>
            <a:fillRect/>
          </a:stretch>
        </p:blipFill>
        <p:spPr>
          <a:xfrm>
            <a:off x="2146984" y="966157"/>
            <a:ext cx="7898032" cy="5264069"/>
          </a:xfrm>
        </p:spPr>
      </p:pic>
    </p:spTree>
    <p:extLst>
      <p:ext uri="{BB962C8B-B14F-4D97-AF65-F5344CB8AC3E}">
        <p14:creationId xmlns:p14="http://schemas.microsoft.com/office/powerpoint/2010/main" val="96346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ln>
            <a:noFill/>
          </a:ln>
        </p:spPr>
        <p:txBody>
          <a:bodyPr/>
          <a:lstStyle/>
          <a:p>
            <a:r>
              <a:rPr lang="en-US" dirty="0">
                <a:solidFill>
                  <a:schemeClr val="bg1"/>
                </a:solidFill>
              </a:rPr>
              <a:t>Sh</a:t>
            </a:r>
            <a:r>
              <a:rPr lang="en-US" dirty="0">
                <a:ln w="12700">
                  <a:solidFill>
                    <a:srgbClr val="0C4C88"/>
                  </a:solidFill>
                </a:ln>
                <a:solidFill>
                  <a:schemeClr val="bg1"/>
                </a:solidFill>
              </a:rPr>
              <a:t>o</a:t>
            </a:r>
            <a:r>
              <a:rPr lang="en-US" dirty="0"/>
              <a:t>uld </a:t>
            </a:r>
            <a:r>
              <a:rPr lang="en-US" dirty="0">
                <a:solidFill>
                  <a:schemeClr val="accent5">
                    <a:lumMod val="50000"/>
                  </a:schemeClr>
                </a:solidFill>
              </a:rPr>
              <a:t>Foreigner ownership be concerning?</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a:xfrm>
            <a:off x="744070" y="1465729"/>
            <a:ext cx="10515600" cy="3434362"/>
          </a:xfrm>
        </p:spPr>
        <p:txBody>
          <a:bodyPr/>
          <a:lstStyle/>
          <a:p>
            <a:r>
              <a:rPr lang="en-US" dirty="0"/>
              <a:t>Why not?</a:t>
            </a:r>
          </a:p>
          <a:p>
            <a:pPr lvl="1"/>
            <a:r>
              <a:rPr lang="en-US" dirty="0"/>
              <a:t>Currency used for international trade</a:t>
            </a:r>
          </a:p>
          <a:p>
            <a:pPr lvl="1"/>
            <a:r>
              <a:rPr lang="en-US" dirty="0"/>
              <a:t>Investors that are looking for stable ROI</a:t>
            </a:r>
          </a:p>
          <a:p>
            <a:pPr lvl="1"/>
            <a:r>
              <a:rPr lang="en-US" dirty="0">
                <a:sym typeface="Wingdings" panose="05000000000000000000" pitchFamily="2" charset="2"/>
              </a:rPr>
              <a:t>Imports &amp; foreign borrowing go hand in hand (</a:t>
            </a:r>
            <a:r>
              <a:rPr lang="en-US" dirty="0"/>
              <a:t>The “Best buy” effect)</a:t>
            </a:r>
          </a:p>
          <a:p>
            <a:pPr lvl="1"/>
            <a:r>
              <a:rPr lang="en-US" dirty="0"/>
              <a:t>Fed holds foreign debt (the “poker game” idea)</a:t>
            </a:r>
          </a:p>
          <a:p>
            <a:r>
              <a:rPr lang="en-US" dirty="0"/>
              <a:t>Why?</a:t>
            </a:r>
          </a:p>
          <a:p>
            <a:pPr lvl="1"/>
            <a:r>
              <a:rPr lang="en-US" dirty="0"/>
              <a:t>Interest payments go to foreigners</a:t>
            </a:r>
          </a:p>
          <a:p>
            <a:pPr lvl="1"/>
            <a:r>
              <a:rPr lang="en-US" dirty="0">
                <a:highlight>
                  <a:srgbClr val="FFFF00"/>
                </a:highlight>
              </a:rPr>
              <a:t>Possibility of a “fiscal crisis” (later)</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821770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3020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F1C0-E2CF-8A4B-876F-889899D79E6D}"/>
              </a:ext>
            </a:extLst>
          </p:cNvPr>
          <p:cNvSpPr>
            <a:spLocks noGrp="1"/>
          </p:cNvSpPr>
          <p:nvPr>
            <p:ph type="title"/>
          </p:nvPr>
        </p:nvSpPr>
        <p:spPr>
          <a:xfrm>
            <a:off x="889000" y="0"/>
            <a:ext cx="10515600" cy="1325563"/>
          </a:xfrm>
        </p:spPr>
        <p:txBody>
          <a:bodyPr/>
          <a:lstStyle/>
          <a:p>
            <a:r>
              <a:rPr lang="en-US" dirty="0">
                <a:solidFill>
                  <a:schemeClr val="bg1"/>
                </a:solidFill>
              </a:rPr>
              <a:t>Tra</a:t>
            </a:r>
            <a:r>
              <a:rPr lang="en-US" dirty="0"/>
              <a:t>de and Investment Flows Balance Out</a:t>
            </a:r>
          </a:p>
        </p:txBody>
      </p:sp>
      <p:sp>
        <p:nvSpPr>
          <p:cNvPr id="4" name="Slide Number Placeholder 3">
            <a:extLst>
              <a:ext uri="{FF2B5EF4-FFF2-40B4-BE49-F238E27FC236}">
                <a16:creationId xmlns:a16="http://schemas.microsoft.com/office/drawing/2014/main" id="{7B8A96E7-6406-724D-96A3-989833CE667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Picture 4">
            <a:extLst>
              <a:ext uri="{FF2B5EF4-FFF2-40B4-BE49-F238E27FC236}">
                <a16:creationId xmlns:a16="http://schemas.microsoft.com/office/drawing/2014/main" id="{2A3E0A30-3637-874C-9270-CE59A920B2D2}"/>
              </a:ext>
            </a:extLst>
          </p:cNvPr>
          <p:cNvPicPr>
            <a:picLocks noChangeAspect="1"/>
          </p:cNvPicPr>
          <p:nvPr/>
        </p:nvPicPr>
        <p:blipFill>
          <a:blip r:embed="rId2"/>
          <a:stretch>
            <a:fillRect/>
          </a:stretch>
        </p:blipFill>
        <p:spPr>
          <a:xfrm>
            <a:off x="2659339" y="1026592"/>
            <a:ext cx="8406285" cy="5203634"/>
          </a:xfrm>
          <a:prstGeom prst="rect">
            <a:avLst/>
          </a:prstGeom>
        </p:spPr>
      </p:pic>
      <p:sp>
        <p:nvSpPr>
          <p:cNvPr id="3" name="TextBox 2">
            <a:extLst>
              <a:ext uri="{FF2B5EF4-FFF2-40B4-BE49-F238E27FC236}">
                <a16:creationId xmlns:a16="http://schemas.microsoft.com/office/drawing/2014/main" id="{E02AB36E-2265-D1B3-1A07-D05CE8778F0F}"/>
              </a:ext>
            </a:extLst>
          </p:cNvPr>
          <p:cNvSpPr txBox="1"/>
          <p:nvPr/>
        </p:nvSpPr>
        <p:spPr>
          <a:xfrm>
            <a:off x="497541" y="1775012"/>
            <a:ext cx="1680883" cy="1200329"/>
          </a:xfrm>
          <a:prstGeom prst="rect">
            <a:avLst/>
          </a:prstGeom>
          <a:noFill/>
        </p:spPr>
        <p:txBody>
          <a:bodyPr wrap="square" rtlCol="0">
            <a:spAutoFit/>
          </a:bodyPr>
          <a:lstStyle/>
          <a:p>
            <a:r>
              <a:rPr lang="en-US" sz="2400" dirty="0">
                <a:highlight>
                  <a:srgbClr val="FFFF00"/>
                </a:highlight>
              </a:rPr>
              <a:t>This is the “Best Buy” effect</a:t>
            </a:r>
          </a:p>
        </p:txBody>
      </p:sp>
    </p:spTree>
    <p:extLst>
      <p:ext uri="{BB962C8B-B14F-4D97-AF65-F5344CB8AC3E}">
        <p14:creationId xmlns:p14="http://schemas.microsoft.com/office/powerpoint/2010/main" val="389115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44</a:t>
            </a:fld>
            <a:endParaRPr lang="en-GB"/>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2" r:link="rId3"/>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789362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Key </a:t>
            </a:r>
            <a:r>
              <a:rPr lang="en-US" dirty="0">
                <a:solidFill>
                  <a:schemeClr val="accent5">
                    <a:lumMod val="50000"/>
                  </a:schemeClr>
                </a:solidFill>
              </a:rPr>
              <a:t>Idea: </a:t>
            </a:r>
            <a:r>
              <a:rPr lang="en-US" i="1" dirty="0">
                <a:solidFill>
                  <a:schemeClr val="accent5">
                    <a:lumMod val="50000"/>
                  </a:schemeClr>
                </a:solidFill>
              </a:rPr>
              <a:t>Relative</a:t>
            </a:r>
            <a:r>
              <a:rPr lang="en-US" dirty="0">
                <a:solidFill>
                  <a:schemeClr val="accent5">
                    <a:lumMod val="50000"/>
                  </a:schemeClr>
                </a:solidFill>
              </a:rPr>
              <a:t> Debt</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a:t>Most analyses of debt focus on federal debt held by the public.</a:t>
            </a:r>
          </a:p>
          <a:p>
            <a:pPr lvl="1"/>
            <a:r>
              <a:rPr lang="en-US" dirty="0">
                <a:highlight>
                  <a:srgbClr val="00FFFF"/>
                </a:highlight>
              </a:rPr>
              <a:t>To the extent that debt and deficits have burdens these burdens depend on the size of the debt </a:t>
            </a:r>
            <a:r>
              <a:rPr lang="en-US" b="1" i="1" dirty="0">
                <a:highlight>
                  <a:srgbClr val="00FFFF"/>
                </a:highlight>
              </a:rPr>
              <a:t>relative</a:t>
            </a:r>
            <a:r>
              <a:rPr lang="en-US" dirty="0">
                <a:highlight>
                  <a:srgbClr val="00FFFF"/>
                </a:highlight>
              </a:rPr>
              <a:t> to the size of the economy (i.e. GDP)</a:t>
            </a:r>
          </a:p>
          <a:p>
            <a:r>
              <a:rPr lang="en-US" dirty="0"/>
              <a:t>Relative debt is a fraction: Debt/GDP; fractions fall if:</a:t>
            </a:r>
          </a:p>
          <a:p>
            <a:pPr lvl="1"/>
            <a:r>
              <a:rPr lang="en-US" dirty="0"/>
              <a:t>The </a:t>
            </a:r>
            <a:r>
              <a:rPr lang="en-US" b="1" i="1" dirty="0"/>
              <a:t>numerator</a:t>
            </a:r>
            <a:r>
              <a:rPr lang="en-US" dirty="0"/>
              <a:t> falls (budget surplus)</a:t>
            </a:r>
          </a:p>
          <a:p>
            <a:pPr lvl="1"/>
            <a:r>
              <a:rPr lang="en-US" dirty="0"/>
              <a:t>The </a:t>
            </a:r>
            <a:r>
              <a:rPr lang="en-US" b="1" i="1" dirty="0"/>
              <a:t>denominator</a:t>
            </a:r>
            <a:r>
              <a:rPr lang="en-US" dirty="0"/>
              <a:t> rises (nominal GDP growth)</a:t>
            </a:r>
          </a:p>
          <a:p>
            <a:pPr lvl="1"/>
            <a:r>
              <a:rPr lang="en-US" dirty="0"/>
              <a:t>The </a:t>
            </a:r>
            <a:r>
              <a:rPr lang="en-US" b="1" i="1" dirty="0"/>
              <a:t>denominator</a:t>
            </a:r>
            <a:r>
              <a:rPr lang="en-US" dirty="0"/>
              <a:t> </a:t>
            </a:r>
            <a:r>
              <a:rPr lang="en-US" dirty="0">
                <a:solidFill>
                  <a:srgbClr val="FF0000"/>
                </a:solidFill>
              </a:rPr>
              <a:t>grows</a:t>
            </a:r>
            <a:r>
              <a:rPr lang="en-US" dirty="0"/>
              <a:t> faster than the </a:t>
            </a:r>
            <a:r>
              <a:rPr lang="en-US" b="1" i="1" dirty="0"/>
              <a:t>numerator</a:t>
            </a:r>
          </a:p>
          <a:p>
            <a:r>
              <a:rPr lang="en-US" dirty="0"/>
              <a:t>Why just public debt?  Because it has to be “repaid” via “rolling over” and is subject to interest rate fluctuation</a:t>
            </a:r>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42136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46</a:t>
            </a:fld>
            <a:endParaRPr lang="en-GB"/>
          </a:p>
        </p:txBody>
      </p:sp>
      <p:pic>
        <p:nvPicPr>
          <p:cNvPr id="5" name="Picture 4" descr="A screenshot of a cell phone&#10;&#10;Description automatically generated">
            <a:extLst>
              <a:ext uri="{FF2B5EF4-FFF2-40B4-BE49-F238E27FC236}">
                <a16:creationId xmlns:a16="http://schemas.microsoft.com/office/drawing/2014/main" id="{08D03C59-03C8-B04B-94CD-91E3F2E9CE00}"/>
              </a:ext>
            </a:extLst>
          </p:cNvPr>
          <p:cNvPicPr>
            <a:picLocks noChangeAspect="1"/>
          </p:cNvPicPr>
          <p:nvPr/>
        </p:nvPicPr>
        <p:blipFill>
          <a:blip r:embed="rId2" r:link="rId3"/>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183251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14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Re</a:t>
            </a:r>
            <a:r>
              <a:rPr lang="en-US" dirty="0"/>
              <a:t>minder: Two </a:t>
            </a:r>
            <a:r>
              <a:rPr lang="en-US" dirty="0">
                <a:solidFill>
                  <a:schemeClr val="accent5">
                    <a:lumMod val="50000"/>
                  </a:schemeClr>
                </a:solidFill>
              </a:rPr>
              <a:t>Measures of the 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(1) Primary deficit = current programmatic outlays – revenues</a:t>
            </a:r>
          </a:p>
          <a:p>
            <a:pPr lvl="1">
              <a:spcAft>
                <a:spcPts val="1000"/>
              </a:spcAft>
            </a:pPr>
            <a:r>
              <a:rPr lang="en-US" dirty="0"/>
              <a:t>Continues to grow!</a:t>
            </a:r>
          </a:p>
          <a:p>
            <a:pPr>
              <a:spcAft>
                <a:spcPts val="1000"/>
              </a:spcAft>
            </a:pPr>
            <a:r>
              <a:rPr lang="en-US" dirty="0"/>
              <a:t>(2) Total deficit = primary deficit + </a:t>
            </a:r>
            <a:r>
              <a:rPr lang="en-US" dirty="0">
                <a:highlight>
                  <a:srgbClr val="FFFF00"/>
                </a:highlight>
              </a:rPr>
              <a:t>interest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8545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a:xfrm>
            <a:off x="838200" y="825265"/>
            <a:ext cx="10515600" cy="3695333"/>
          </a:xfrm>
        </p:spPr>
        <p:txBody>
          <a:bodyPr>
            <a:normAutofit fontScale="92500" lnSpcReduction="10000"/>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Content Placeholder 2">
            <a:extLst>
              <a:ext uri="{FF2B5EF4-FFF2-40B4-BE49-F238E27FC236}">
                <a16:creationId xmlns:a16="http://schemas.microsoft.com/office/drawing/2014/main" id="{9A1A8BAA-33D1-4DCF-4B19-7C7C59D2F0B7}"/>
              </a:ext>
            </a:extLst>
          </p:cNvPr>
          <p:cNvSpPr txBox="1">
            <a:spLocks/>
          </p:cNvSpPr>
          <p:nvPr/>
        </p:nvSpPr>
        <p:spPr>
          <a:xfrm>
            <a:off x="627185" y="4119949"/>
            <a:ext cx="10515600" cy="19339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 Parts to the growth rate of US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p:txBody>
      </p:sp>
      <p:sp>
        <p:nvSpPr>
          <p:cNvPr id="6" name="Callout: Line 5">
            <a:extLst>
              <a:ext uri="{FF2B5EF4-FFF2-40B4-BE49-F238E27FC236}">
                <a16:creationId xmlns:a16="http://schemas.microsoft.com/office/drawing/2014/main" id="{43CA0893-A544-338C-C4F9-DE61A646B9CC}"/>
              </a:ext>
            </a:extLst>
          </p:cNvPr>
          <p:cNvSpPr/>
          <p:nvPr/>
        </p:nvSpPr>
        <p:spPr>
          <a:xfrm>
            <a:off x="9020590" y="3805123"/>
            <a:ext cx="2831335" cy="1281807"/>
          </a:xfrm>
          <a:prstGeom prst="borderCallout1">
            <a:avLst>
              <a:gd name="adj1" fmla="val 50789"/>
              <a:gd name="adj2" fmla="val 227"/>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GDP growth needs to exceed Int Rate + Growth Rate of deficit</a:t>
            </a:r>
          </a:p>
        </p:txBody>
      </p:sp>
    </p:spTree>
    <p:extLst>
      <p:ext uri="{BB962C8B-B14F-4D97-AF65-F5344CB8AC3E}">
        <p14:creationId xmlns:p14="http://schemas.microsoft.com/office/powerpoint/2010/main" val="26134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611211"/>
            <a:ext cx="9144000" cy="137416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 University of Alaska, Fairbanks</a:t>
            </a:r>
          </a:p>
          <a:p>
            <a:pPr>
              <a:lnSpc>
                <a:spcPct val="100000"/>
              </a:lnSpc>
              <a:spcBef>
                <a:spcPts val="0"/>
              </a:spcBef>
            </a:pPr>
            <a:r>
              <a:rPr lang="en-US" sz="1800" dirty="0">
                <a:solidFill>
                  <a:schemeClr val="tx2"/>
                </a:solidFill>
              </a:rPr>
              <a:t>October 6,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Joseph Carolan, Ph.D.</a:t>
            </a:r>
          </a:p>
          <a:p>
            <a:pPr>
              <a:lnSpc>
                <a:spcPct val="100000"/>
              </a:lnSpc>
              <a:spcBef>
                <a:spcPts val="0"/>
              </a:spcBef>
            </a:pPr>
            <a:r>
              <a:rPr lang="en-US" sz="2900" i="1" dirty="0">
                <a:solidFill>
                  <a:schemeClr val="tx2"/>
                </a:solidFill>
              </a:rPr>
              <a:t>Oakland University</a:t>
            </a:r>
          </a:p>
        </p:txBody>
      </p:sp>
    </p:spTree>
    <p:extLst>
      <p:ext uri="{BB962C8B-B14F-4D97-AF65-F5344CB8AC3E}">
        <p14:creationId xmlns:p14="http://schemas.microsoft.com/office/powerpoint/2010/main" val="4047759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Yes</a:t>
            </a:r>
            <a:br>
              <a:rPr lang="en-US" dirty="0">
                <a:solidFill>
                  <a:schemeClr val="accent5">
                    <a:lumMod val="50000"/>
                  </a:schemeClr>
                </a:solidFill>
              </a:rPr>
            </a:br>
            <a:r>
              <a:rPr lang="en-US" dirty="0">
                <a:solidFill>
                  <a:schemeClr val="accent5">
                    <a:lumMod val="50000"/>
                  </a:schemeClr>
                </a:solidFill>
              </a:rPr>
              <a:t>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57175" y="1778699"/>
            <a:ext cx="10595846" cy="4628001"/>
          </a:xfrm>
        </p:spPr>
        <p:txBody>
          <a:bodyPr>
            <a:normAutofit fontScale="85000" lnSpcReduction="20000"/>
          </a:bodyPr>
          <a:lstStyle/>
          <a:p>
            <a:pPr marL="742950" indent="-742950">
              <a:spcAft>
                <a:spcPts val="1000"/>
              </a:spcAft>
              <a:buFont typeface="+mj-lt"/>
              <a:buAutoNum type="arabicPeriod"/>
            </a:pPr>
            <a:r>
              <a:rPr lang="en-US" sz="3600" dirty="0"/>
              <a:t>Government spending ‘Crowds Out’ Private Investment via higher interest rates &amp; fewer loanable funds:  </a:t>
            </a:r>
          </a:p>
          <a:p>
            <a:pPr marL="1200150" lvl="1" indent="-742950">
              <a:spcAft>
                <a:spcPts val="1000"/>
              </a:spcAft>
              <a:buFont typeface="+mj-lt"/>
              <a:buAutoNum type="arabicPeriod"/>
            </a:pPr>
            <a:r>
              <a:rPr lang="en-US" sz="3200" dirty="0"/>
              <a:t>Private sector:  less investment over time means smaller capital stock and reduced future output.</a:t>
            </a:r>
          </a:p>
          <a:p>
            <a:pPr marL="1200150" lvl="1" indent="-742950">
              <a:spcAft>
                <a:spcPts val="1000"/>
              </a:spcAft>
              <a:buFont typeface="+mj-lt"/>
              <a:buAutoNum type="arabicPeriod"/>
            </a:pPr>
            <a:r>
              <a:rPr lang="en-US" sz="3200" dirty="0"/>
              <a:t>Government:  primary surplus needed to stabilize the debt is larger; i.e., less programmatic outlays or higher taxes</a:t>
            </a:r>
          </a:p>
          <a:p>
            <a:pPr marL="742950" indent="-742950">
              <a:spcAft>
                <a:spcPts val="1000"/>
              </a:spcAft>
              <a:buFont typeface="+mj-lt"/>
              <a:buAutoNum type="arabicPeriod"/>
            </a:pPr>
            <a:r>
              <a:rPr lang="en-US" sz="3600" dirty="0">
                <a:highlight>
                  <a:srgbClr val="FFFF00"/>
                </a:highlight>
              </a:rPr>
              <a:t>Increases Foreign Borrowing &amp; investment domestically:  </a:t>
            </a:r>
          </a:p>
          <a:p>
            <a:pPr marL="1200150" lvl="1" indent="-742950">
              <a:spcAft>
                <a:spcPts val="1000"/>
              </a:spcAft>
              <a:buFont typeface="+mj-lt"/>
              <a:buAutoNum type="arabicPeriod"/>
            </a:pPr>
            <a:r>
              <a:rPr lang="en-US" sz="3200" dirty="0">
                <a:highlight>
                  <a:srgbClr val="FFFF00"/>
                </a:highlight>
              </a:rPr>
              <a:t>Higher interest rates lead to foreign capital inflows or foreign borrowing.  </a:t>
            </a:r>
          </a:p>
          <a:p>
            <a:pPr marL="1200150" lvl="1" indent="-742950">
              <a:spcAft>
                <a:spcPts val="1000"/>
              </a:spcAft>
              <a:buFont typeface="+mj-lt"/>
              <a:buAutoNum type="arabicPeriod"/>
            </a:pPr>
            <a:r>
              <a:rPr lang="en-US" sz="3200" dirty="0">
                <a:highlight>
                  <a:srgbClr val="FFFF00"/>
                </a:highlight>
              </a:rPr>
              <a:t>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3713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AB95-475A-22A0-C984-6625F016C956}"/>
              </a:ext>
            </a:extLst>
          </p:cNvPr>
          <p:cNvSpPr>
            <a:spLocks noGrp="1"/>
          </p:cNvSpPr>
          <p:nvPr>
            <p:ph type="title"/>
          </p:nvPr>
        </p:nvSpPr>
        <p:spPr/>
        <p:txBody>
          <a:bodyPr/>
          <a:lstStyle/>
          <a:p>
            <a:r>
              <a:rPr lang="en-US" dirty="0">
                <a:solidFill>
                  <a:schemeClr val="bg1"/>
                </a:solidFill>
              </a:rPr>
              <a:t>Iss</a:t>
            </a:r>
            <a:r>
              <a:rPr lang="en-US" dirty="0">
                <a:ln w="19050">
                  <a:solidFill>
                    <a:srgbClr val="0C4C88"/>
                  </a:solidFill>
                </a:ln>
                <a:solidFill>
                  <a:schemeClr val="bg1"/>
                </a:solidFill>
              </a:rPr>
              <a:t>u</a:t>
            </a:r>
            <a:r>
              <a:rPr lang="en-US" dirty="0"/>
              <a:t>e:  rising interest payments</a:t>
            </a:r>
          </a:p>
        </p:txBody>
      </p:sp>
      <p:sp>
        <p:nvSpPr>
          <p:cNvPr id="3" name="Content Placeholder 2">
            <a:extLst>
              <a:ext uri="{FF2B5EF4-FFF2-40B4-BE49-F238E27FC236}">
                <a16:creationId xmlns:a16="http://schemas.microsoft.com/office/drawing/2014/main" id="{4A25CA60-23D5-5E1C-24BD-D8BA2CDE68A5}"/>
              </a:ext>
            </a:extLst>
          </p:cNvPr>
          <p:cNvSpPr>
            <a:spLocks noGrp="1"/>
          </p:cNvSpPr>
          <p:nvPr>
            <p:ph idx="1"/>
          </p:nvPr>
        </p:nvSpPr>
        <p:spPr>
          <a:xfrm>
            <a:off x="838200" y="1336434"/>
            <a:ext cx="10515600" cy="2893694"/>
          </a:xfrm>
        </p:spPr>
        <p:txBody>
          <a:bodyPr/>
          <a:lstStyle/>
          <a:p>
            <a:r>
              <a:rPr lang="en-US" dirty="0"/>
              <a:t>More debt means more interest to pay as debt matures</a:t>
            </a:r>
          </a:p>
          <a:p>
            <a:r>
              <a:rPr lang="en-US" dirty="0"/>
              <a:t>Rising interest rates </a:t>
            </a:r>
            <a:r>
              <a:rPr lang="en-US" dirty="0">
                <a:sym typeface="Wingdings" panose="05000000000000000000" pitchFamily="2" charset="2"/>
              </a:rPr>
              <a:t> </a:t>
            </a:r>
            <a:r>
              <a:rPr lang="en-US" dirty="0"/>
              <a:t>cost more to “roll over” debt</a:t>
            </a:r>
          </a:p>
          <a:p>
            <a:r>
              <a:rPr lang="en-US" dirty="0"/>
              <a:t>Are days of very low interest rates gone? </a:t>
            </a:r>
          </a:p>
          <a:p>
            <a:r>
              <a:rPr lang="en-US" dirty="0">
                <a:highlight>
                  <a:srgbClr val="FFFF00"/>
                </a:highlight>
              </a:rPr>
              <a:t>IF foreign owners panic, rates up! (see later)</a:t>
            </a:r>
          </a:p>
          <a:p>
            <a:r>
              <a:rPr lang="en-US" dirty="0">
                <a:highlight>
                  <a:srgbClr val="FFFF00"/>
                </a:highlight>
              </a:rPr>
              <a:t>Foreign borrowing demands higher rates (later)</a:t>
            </a:r>
          </a:p>
        </p:txBody>
      </p:sp>
      <p:sp>
        <p:nvSpPr>
          <p:cNvPr id="4" name="Slide Number Placeholder 3">
            <a:extLst>
              <a:ext uri="{FF2B5EF4-FFF2-40B4-BE49-F238E27FC236}">
                <a16:creationId xmlns:a16="http://schemas.microsoft.com/office/drawing/2014/main" id="{E0353CBE-AC9B-FA0B-E0B2-32985C46062F}"/>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Content Placeholder 2">
            <a:extLst>
              <a:ext uri="{FF2B5EF4-FFF2-40B4-BE49-F238E27FC236}">
                <a16:creationId xmlns:a16="http://schemas.microsoft.com/office/drawing/2014/main" id="{17E46A72-DB85-C510-8D21-406F6452324F}"/>
              </a:ext>
            </a:extLst>
          </p:cNvPr>
          <p:cNvSpPr txBox="1">
            <a:spLocks/>
          </p:cNvSpPr>
          <p:nvPr/>
        </p:nvSpPr>
        <p:spPr>
          <a:xfrm>
            <a:off x="859375" y="3924293"/>
            <a:ext cx="10515600" cy="234515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Interest costs in 2018: $325 Billion</a:t>
            </a:r>
          </a:p>
          <a:p>
            <a:pPr lvl="1" algn="r"/>
            <a:r>
              <a:rPr lang="en-US" dirty="0"/>
              <a:t>1.6% of GDP, or 8% of the Federal Budget</a:t>
            </a:r>
          </a:p>
          <a:p>
            <a:pPr algn="r"/>
            <a:r>
              <a:rPr lang="en-US" dirty="0"/>
              <a:t>Forecast to increase to $928 Billion in 2029</a:t>
            </a:r>
          </a:p>
          <a:p>
            <a:pPr lvl="1" algn="r"/>
            <a:r>
              <a:rPr lang="en-US" dirty="0"/>
              <a:t>3.0% of GDP, or 22% of the Federal budget</a:t>
            </a:r>
          </a:p>
        </p:txBody>
      </p:sp>
    </p:spTree>
    <p:extLst>
      <p:ext uri="{BB962C8B-B14F-4D97-AF65-F5344CB8AC3E}">
        <p14:creationId xmlns:p14="http://schemas.microsoft.com/office/powerpoint/2010/main" val="15510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is needed in the future, i.e., higher taxes and/or less programmatic outlays.</a:t>
            </a:r>
          </a:p>
          <a:p>
            <a:r>
              <a:rPr lang="en-US" dirty="0">
                <a:solidFill>
                  <a:schemeClr val="accent5">
                    <a:lumMod val="50000"/>
                  </a:schemeClr>
                </a:solidFill>
              </a:rPr>
              <a:t>BUT….interest rates didn’t behave that way</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42149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2243761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38130" y="0"/>
            <a:ext cx="1061567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a:xfrm>
            <a:off x="738130" y="958468"/>
            <a:ext cx="10515600" cy="2650058"/>
          </a:xfrm>
        </p:spPr>
        <p:txBody>
          <a:bodyPr/>
          <a:lstStyle/>
          <a:p>
            <a:r>
              <a:rPr lang="en-US" dirty="0"/>
              <a:t>The 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Content Placeholder 2">
            <a:extLst>
              <a:ext uri="{FF2B5EF4-FFF2-40B4-BE49-F238E27FC236}">
                <a16:creationId xmlns:a16="http://schemas.microsoft.com/office/drawing/2014/main" id="{DDA53E87-3BE9-51DE-4E41-268025A4E50A}"/>
              </a:ext>
            </a:extLst>
          </p:cNvPr>
          <p:cNvSpPr txBox="1">
            <a:spLocks/>
          </p:cNvSpPr>
          <p:nvPr/>
        </p:nvSpPr>
        <p:spPr>
          <a:xfrm>
            <a:off x="638060" y="3594348"/>
            <a:ext cx="10515600" cy="265005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 Kelton again</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155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28032" y="91088"/>
            <a:ext cx="1051560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 – maybe not so free…</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solidFill>
                  <a:schemeClr val="bg1"/>
                </a:solidFill>
                <a:highlight>
                  <a:srgbClr val="FF0000"/>
                </a:highlight>
              </a:rPr>
              <a:t>Recent rise in inflation suggests free and easy application of MMT theories –</a:t>
            </a:r>
            <a:r>
              <a:rPr lang="en-US" dirty="0">
                <a:solidFill>
                  <a:schemeClr val="bg1"/>
                </a:solidFill>
              </a:rPr>
              <a:t> </a:t>
            </a:r>
            <a:r>
              <a:rPr lang="en-US" dirty="0"/>
              <a:t>acting boldly in times of emergency, finding money via Fed, </a:t>
            </a:r>
            <a:r>
              <a:rPr lang="en-US" dirty="0" err="1"/>
              <a:t>etc</a:t>
            </a:r>
            <a:r>
              <a:rPr lang="en-US" dirty="0"/>
              <a:t> – might lead to problems.  </a:t>
            </a:r>
          </a:p>
          <a:p>
            <a:r>
              <a:rPr lang="en-US" dirty="0"/>
              <a:t>Deficit spending need to be reigned in….?</a:t>
            </a:r>
          </a:p>
          <a:p>
            <a:r>
              <a:rPr lang="en-US" dirty="0">
                <a:highlight>
                  <a:srgbClr val="FFFF00"/>
                </a:highlight>
              </a:rPr>
              <a:t>AND, foreigners hold a substantial portion of our debt and they can lose if the exchange value of the dollar falls (later)</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0785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620F-033E-5D45-8F1E-017F65F996BD}"/>
              </a:ext>
            </a:extLst>
          </p:cNvPr>
          <p:cNvSpPr>
            <a:spLocks noGrp="1"/>
          </p:cNvSpPr>
          <p:nvPr>
            <p:ph type="title"/>
          </p:nvPr>
        </p:nvSpPr>
        <p:spPr>
          <a:xfrm>
            <a:off x="718932" y="0"/>
            <a:ext cx="10515600" cy="1325563"/>
          </a:xfrm>
        </p:spPr>
        <p:txBody>
          <a:bodyPr/>
          <a:lstStyle/>
          <a:p>
            <a:r>
              <a:rPr lang="en-US" dirty="0">
                <a:solidFill>
                  <a:schemeClr val="bg1"/>
                </a:solidFill>
              </a:rPr>
              <a:t>Inte</a:t>
            </a:r>
            <a:r>
              <a:rPr lang="en-US" dirty="0"/>
              <a:t>rest Payments to Grow Significantly</a:t>
            </a:r>
          </a:p>
        </p:txBody>
      </p:sp>
      <p:pic>
        <p:nvPicPr>
          <p:cNvPr id="6" name="Content Placeholder 5" descr="A screenshot of a cell phone&#10;&#10;Description automatically generated">
            <a:extLst>
              <a:ext uri="{FF2B5EF4-FFF2-40B4-BE49-F238E27FC236}">
                <a16:creationId xmlns:a16="http://schemas.microsoft.com/office/drawing/2014/main" id="{D88E3E98-3176-0848-B9FF-23FC6D79F281}"/>
              </a:ext>
            </a:extLst>
          </p:cNvPr>
          <p:cNvPicPr>
            <a:picLocks noGrp="1" noChangeAspect="1"/>
          </p:cNvPicPr>
          <p:nvPr>
            <p:ph idx="1"/>
          </p:nvPr>
        </p:nvPicPr>
        <p:blipFill>
          <a:blip r:embed="rId2" r:link="rId3"/>
          <a:stretch>
            <a:fillRect/>
          </a:stretch>
        </p:blipFill>
        <p:spPr>
          <a:xfrm>
            <a:off x="1913652" y="1000911"/>
            <a:ext cx="7909221" cy="5135024"/>
          </a:xfrm>
        </p:spPr>
      </p:pic>
      <p:sp>
        <p:nvSpPr>
          <p:cNvPr id="4" name="Slide Number Placeholder 3">
            <a:extLst>
              <a:ext uri="{FF2B5EF4-FFF2-40B4-BE49-F238E27FC236}">
                <a16:creationId xmlns:a16="http://schemas.microsoft.com/office/drawing/2014/main" id="{1D24C8BD-89CF-AF41-AAE8-21CB1233F8A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045371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D67-9680-0847-BE43-9D7F4C7BC3AD}"/>
              </a:ext>
            </a:extLst>
          </p:cNvPr>
          <p:cNvSpPr>
            <a:spLocks noGrp="1"/>
          </p:cNvSpPr>
          <p:nvPr>
            <p:ph type="title"/>
          </p:nvPr>
        </p:nvSpPr>
        <p:spPr>
          <a:xfrm>
            <a:off x="723900" y="0"/>
            <a:ext cx="10515600" cy="1325563"/>
          </a:xfrm>
        </p:spPr>
        <p:txBody>
          <a:bodyPr/>
          <a:lstStyle/>
          <a:p>
            <a:r>
              <a:rPr lang="en-US" dirty="0">
                <a:solidFill>
                  <a:schemeClr val="bg1"/>
                </a:solidFill>
              </a:rPr>
              <a:t>Inte</a:t>
            </a:r>
            <a:r>
              <a:rPr lang="en-US" dirty="0"/>
              <a:t>rest Will Grow as a Share of the Deficit</a:t>
            </a:r>
          </a:p>
        </p:txBody>
      </p:sp>
      <p:pic>
        <p:nvPicPr>
          <p:cNvPr id="6" name="Content Placeholder 5" descr="A close up of a logo&#10;&#10;Description automatically generated">
            <a:extLst>
              <a:ext uri="{FF2B5EF4-FFF2-40B4-BE49-F238E27FC236}">
                <a16:creationId xmlns:a16="http://schemas.microsoft.com/office/drawing/2014/main" id="{CFE24059-1C1B-2445-A2B5-ED39ED57EC61}"/>
              </a:ext>
            </a:extLst>
          </p:cNvPr>
          <p:cNvPicPr>
            <a:picLocks noGrp="1" noChangeAspect="1"/>
          </p:cNvPicPr>
          <p:nvPr>
            <p:ph idx="1"/>
          </p:nvPr>
        </p:nvPicPr>
        <p:blipFill>
          <a:blip r:embed="rId2" r:link="rId3"/>
          <a:stretch>
            <a:fillRect/>
          </a:stretch>
        </p:blipFill>
        <p:spPr>
          <a:xfrm>
            <a:off x="320514" y="1466445"/>
            <a:ext cx="11550971" cy="4356945"/>
          </a:xfrm>
        </p:spPr>
      </p:pic>
      <p:sp>
        <p:nvSpPr>
          <p:cNvPr id="4" name="Slide Number Placeholder 3">
            <a:extLst>
              <a:ext uri="{FF2B5EF4-FFF2-40B4-BE49-F238E27FC236}">
                <a16:creationId xmlns:a16="http://schemas.microsoft.com/office/drawing/2014/main" id="{453CF4C2-24D2-D54B-B168-FD5656877AFA}"/>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284461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50" y="0"/>
            <a:ext cx="10515600" cy="1325563"/>
          </a:xfrm>
        </p:spPr>
        <p:txBody>
          <a:bodyPr/>
          <a:lstStyle/>
          <a:p>
            <a:r>
              <a:rPr lang="en-US" dirty="0">
                <a:solidFill>
                  <a:schemeClr val="bg1"/>
                </a:solidFill>
              </a:rPr>
              <a:t>Spe</a:t>
            </a:r>
            <a:r>
              <a:rPr lang="en-US" dirty="0"/>
              <a:t>nding to Grow Much Faster Than Revenue</a:t>
            </a:r>
          </a:p>
        </p:txBody>
      </p:sp>
      <p:pic>
        <p:nvPicPr>
          <p:cNvPr id="6" name="Content Placeholder 5" descr="A screenshot of a cell phone&#10;&#10;Description automatically generated">
            <a:extLst>
              <a:ext uri="{FF2B5EF4-FFF2-40B4-BE49-F238E27FC236}">
                <a16:creationId xmlns:a16="http://schemas.microsoft.com/office/drawing/2014/main" id="{E3A66C44-8812-3344-8861-F62AA1567AA8}"/>
              </a:ext>
            </a:extLst>
          </p:cNvPr>
          <p:cNvPicPr>
            <a:picLocks noGrp="1" noChangeAspect="1"/>
          </p:cNvPicPr>
          <p:nvPr>
            <p:ph idx="1"/>
          </p:nvPr>
        </p:nvPicPr>
        <p:blipFill>
          <a:blip r:embed="rId2"/>
          <a:stretch>
            <a:fillRect/>
          </a:stretch>
        </p:blipFill>
        <p:spPr>
          <a:xfrm>
            <a:off x="1848246" y="1021541"/>
            <a:ext cx="8495507" cy="5208685"/>
          </a:xfrm>
        </p:spPr>
      </p:pic>
      <p:sp>
        <p:nvSpPr>
          <p:cNvPr id="4" name="Slide Number Placeholder 3"/>
          <p:cNvSpPr>
            <a:spLocks noGrp="1"/>
          </p:cNvSpPr>
          <p:nvPr>
            <p:ph type="sldNum" sz="quarter" idx="12"/>
          </p:nvPr>
        </p:nvSpPr>
        <p:spPr/>
        <p:txBody>
          <a:bodyPr/>
          <a:lstStyle/>
          <a:p>
            <a:fld id="{D9F085D5-EC86-4F6A-B501-C1359CB39116}" type="slidenum">
              <a:rPr lang="en-GB" smtClean="0"/>
              <a:t>58</a:t>
            </a:fld>
            <a:endParaRPr lang="en-GB"/>
          </a:p>
        </p:txBody>
      </p:sp>
      <p:sp>
        <p:nvSpPr>
          <p:cNvPr id="3" name="TextBox 2">
            <a:extLst>
              <a:ext uri="{FF2B5EF4-FFF2-40B4-BE49-F238E27FC236}">
                <a16:creationId xmlns:a16="http://schemas.microsoft.com/office/drawing/2014/main" id="{E63E56AD-D908-BB45-9873-C23071EE702E}"/>
              </a:ext>
            </a:extLst>
          </p:cNvPr>
          <p:cNvSpPr txBox="1"/>
          <p:nvPr/>
        </p:nvSpPr>
        <p:spPr>
          <a:xfrm>
            <a:off x="2930728" y="1484830"/>
            <a:ext cx="2138662" cy="523220"/>
          </a:xfrm>
          <a:prstGeom prst="rect">
            <a:avLst/>
          </a:prstGeom>
          <a:noFill/>
        </p:spPr>
        <p:txBody>
          <a:bodyPr wrap="none" rtlCol="0">
            <a:spAutoFit/>
          </a:bodyPr>
          <a:lstStyle/>
          <a:p>
            <a:r>
              <a:rPr lang="en-US" sz="2800" b="1" dirty="0"/>
              <a:t>Interest, too!</a:t>
            </a:r>
          </a:p>
        </p:txBody>
      </p:sp>
      <p:cxnSp>
        <p:nvCxnSpPr>
          <p:cNvPr id="7" name="Straight Connector 6">
            <a:extLst>
              <a:ext uri="{FF2B5EF4-FFF2-40B4-BE49-F238E27FC236}">
                <a16:creationId xmlns:a16="http://schemas.microsoft.com/office/drawing/2014/main" id="{56F9DB7F-D096-3049-AC98-E1064189F5EF}"/>
              </a:ext>
            </a:extLst>
          </p:cNvPr>
          <p:cNvCxnSpPr/>
          <p:nvPr/>
        </p:nvCxnSpPr>
        <p:spPr>
          <a:xfrm flipH="1">
            <a:off x="3326296" y="2027583"/>
            <a:ext cx="344556" cy="68911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858FB-7651-8845-A7DA-8BA977A52E14}"/>
              </a:ext>
            </a:extLst>
          </p:cNvPr>
          <p:cNvCxnSpPr>
            <a:cxnSpLocks/>
          </p:cNvCxnSpPr>
          <p:nvPr/>
        </p:nvCxnSpPr>
        <p:spPr>
          <a:xfrm>
            <a:off x="5148902" y="1781380"/>
            <a:ext cx="1251898" cy="24620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227BB4-B973-4849-A492-4102749BF1B7}"/>
              </a:ext>
            </a:extLst>
          </p:cNvPr>
          <p:cNvSpPr/>
          <p:nvPr/>
        </p:nvSpPr>
        <p:spPr>
          <a:xfrm>
            <a:off x="2316249" y="2716696"/>
            <a:ext cx="1858186" cy="4837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E4CB61-EA61-7C41-8C9D-2EB4ABBC8622}"/>
              </a:ext>
            </a:extLst>
          </p:cNvPr>
          <p:cNvSpPr/>
          <p:nvPr/>
        </p:nvSpPr>
        <p:spPr>
          <a:xfrm>
            <a:off x="6559824" y="1563757"/>
            <a:ext cx="1858186" cy="10251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2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838200" y="0"/>
            <a:ext cx="11049000" cy="1325563"/>
          </a:xfrm>
        </p:spPr>
        <p:txBody>
          <a:bodyPr/>
          <a:lstStyle/>
          <a:p>
            <a:r>
              <a:rPr lang="en-US" sz="3600" dirty="0">
                <a:solidFill>
                  <a:schemeClr val="bg1"/>
                </a:solidFill>
              </a:rPr>
              <a:t>Fed</a:t>
            </a:r>
            <a:r>
              <a:rPr lang="en-US" dirty="0"/>
              <a:t> Debt: Problem yet?  Soon?</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91965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Feelings….</a:t>
            </a:r>
          </a:p>
        </p:txBody>
      </p:sp>
      <p:sp>
        <p:nvSpPr>
          <p:cNvPr id="3" name="Content Placeholder 2">
            <a:extLst>
              <a:ext uri="{FF2B5EF4-FFF2-40B4-BE49-F238E27FC236}">
                <a16:creationId xmlns:a16="http://schemas.microsoft.com/office/drawing/2014/main" id="{30F5574A-5D1F-8BE1-24A6-90ACF9F001E7}"/>
              </a:ext>
            </a:extLst>
          </p:cNvPr>
          <p:cNvSpPr>
            <a:spLocks noGrp="1"/>
          </p:cNvSpPr>
          <p:nvPr>
            <p:ph idx="1"/>
          </p:nvPr>
        </p:nvSpPr>
        <p:spPr/>
        <p:txBody>
          <a:bodyPr/>
          <a:lstStyle/>
          <a:p>
            <a:r>
              <a:rPr lang="en-US" dirty="0"/>
              <a:t>Feelings about debt – often personal</a:t>
            </a:r>
          </a:p>
          <a:p>
            <a:endParaRPr lang="en-US" dirty="0"/>
          </a:p>
          <a:p>
            <a:r>
              <a:rPr lang="en-US" dirty="0"/>
              <a:t>How you </a:t>
            </a:r>
            <a:r>
              <a:rPr lang="en-US" i="1" dirty="0"/>
              <a:t>feel</a:t>
            </a:r>
            <a:r>
              <a:rPr lang="en-US" dirty="0"/>
              <a:t>….depends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442736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760164" y="0"/>
            <a:ext cx="10593636" cy="1325563"/>
          </a:xfrm>
        </p:spPr>
        <p:txBody>
          <a:bodyPr/>
          <a:lstStyle/>
          <a:p>
            <a:r>
              <a:rPr lang="en-US" sz="3600" dirty="0">
                <a:solidFill>
                  <a:schemeClr val="bg1"/>
                </a:solidFill>
              </a:rPr>
              <a:t>Issu</a:t>
            </a:r>
            <a:r>
              <a:rPr lang="en-US" sz="3600" dirty="0"/>
              <a:t>e</a:t>
            </a:r>
            <a:r>
              <a:rPr lang="en-US" dirty="0"/>
              <a:t>:  how big is too big?  </a:t>
            </a:r>
          </a:p>
        </p:txBody>
      </p:sp>
      <p:sp>
        <p:nvSpPr>
          <p:cNvPr id="3" name="Content Placeholder 2">
            <a:extLst>
              <a:ext uri="{FF2B5EF4-FFF2-40B4-BE49-F238E27FC236}">
                <a16:creationId xmlns:a16="http://schemas.microsoft.com/office/drawing/2014/main" id="{2B70D71A-1651-B569-FB15-DC06F27EDD52}"/>
              </a:ext>
            </a:extLst>
          </p:cNvPr>
          <p:cNvSpPr>
            <a:spLocks noGrp="1"/>
          </p:cNvSpPr>
          <p:nvPr>
            <p:ph idx="1"/>
          </p:nvPr>
        </p:nvSpPr>
        <p:spPr>
          <a:xfrm>
            <a:off x="838200" y="1570730"/>
            <a:ext cx="10515600" cy="2261682"/>
          </a:xfrm>
        </p:spPr>
        <p:txBody>
          <a:bodyPr/>
          <a:lstStyle/>
          <a:p>
            <a:r>
              <a:rPr lang="en-US" dirty="0"/>
              <a:t>Debt is growing b/c</a:t>
            </a:r>
          </a:p>
          <a:p>
            <a:pPr lvl="1"/>
            <a:r>
              <a:rPr lang="en-US" dirty="0"/>
              <a:t>Primary deficits continue to grow</a:t>
            </a:r>
          </a:p>
          <a:p>
            <a:pPr lvl="1"/>
            <a:r>
              <a:rPr lang="en-US" dirty="0"/>
              <a:t>Interest payments continue to grow</a:t>
            </a:r>
          </a:p>
          <a:p>
            <a:r>
              <a:rPr lang="en-US" dirty="0"/>
              <a:t>When should we start to worry that it’s getting too big?</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2329528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9BAE-DB26-E64C-94FE-EABE87FE7427}"/>
              </a:ext>
            </a:extLst>
          </p:cNvPr>
          <p:cNvSpPr>
            <a:spLocks noGrp="1"/>
          </p:cNvSpPr>
          <p:nvPr>
            <p:ph type="title"/>
          </p:nvPr>
        </p:nvSpPr>
        <p:spPr/>
        <p:txBody>
          <a:bodyPr/>
          <a:lstStyle/>
          <a:p>
            <a:r>
              <a:rPr lang="en-US" dirty="0">
                <a:solidFill>
                  <a:schemeClr val="bg1"/>
                </a:solidFill>
              </a:rPr>
              <a:t>Is T</a:t>
            </a:r>
            <a:r>
              <a:rPr lang="en-US" dirty="0"/>
              <a:t>he Debt a Problem Today? (Pre-COVID 19)</a:t>
            </a:r>
          </a:p>
        </p:txBody>
      </p:sp>
      <p:sp>
        <p:nvSpPr>
          <p:cNvPr id="3" name="Content Placeholder 2">
            <a:extLst>
              <a:ext uri="{FF2B5EF4-FFF2-40B4-BE49-F238E27FC236}">
                <a16:creationId xmlns:a16="http://schemas.microsoft.com/office/drawing/2014/main" id="{34C8063D-C5BB-754D-A174-9947FACA5404}"/>
              </a:ext>
            </a:extLst>
          </p:cNvPr>
          <p:cNvSpPr>
            <a:spLocks noGrp="1"/>
          </p:cNvSpPr>
          <p:nvPr>
            <p:ph idx="1"/>
          </p:nvPr>
        </p:nvSpPr>
        <p:spPr/>
        <p:txBody>
          <a:bodyPr/>
          <a:lstStyle/>
          <a:p>
            <a:r>
              <a:rPr lang="en-US" dirty="0"/>
              <a:t>Currently borrow about $100 billion each month with little difficulty.</a:t>
            </a:r>
          </a:p>
          <a:p>
            <a:pPr marL="0" indent="0">
              <a:buNone/>
            </a:pPr>
            <a:endParaRPr lang="en-US" dirty="0"/>
          </a:p>
          <a:p>
            <a:r>
              <a:rPr lang="en-US" dirty="0"/>
              <a:t>Very little evidence of ”crowding out.”</a:t>
            </a:r>
          </a:p>
          <a:p>
            <a:pPr marL="0" indent="0">
              <a:buNone/>
            </a:pPr>
            <a:endParaRPr lang="en-US" dirty="0"/>
          </a:p>
          <a:p>
            <a:r>
              <a:rPr lang="en-US" dirty="0">
                <a:highlight>
                  <a:srgbClr val="FFFF00"/>
                </a:highlight>
              </a:rPr>
              <a:t>Interest rates are very low, less than 1% on 10-year notes (changing?).</a:t>
            </a:r>
          </a:p>
          <a:p>
            <a:pPr marL="0" indent="0">
              <a:buNone/>
            </a:pPr>
            <a:endParaRPr lang="en-US" dirty="0"/>
          </a:p>
        </p:txBody>
      </p:sp>
      <p:sp>
        <p:nvSpPr>
          <p:cNvPr id="4" name="Slide Number Placeholder 3">
            <a:extLst>
              <a:ext uri="{FF2B5EF4-FFF2-40B4-BE49-F238E27FC236}">
                <a16:creationId xmlns:a16="http://schemas.microsoft.com/office/drawing/2014/main" id="{67156D27-C2A1-6749-899A-D1E5F13476FA}"/>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5792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Wh</a:t>
            </a:r>
            <a:r>
              <a:rPr lang="en-US" dirty="0"/>
              <a:t>at about default?</a:t>
            </a: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a:xfrm>
            <a:off x="838200" y="1200839"/>
            <a:ext cx="10515600" cy="4721229"/>
          </a:xfrm>
        </p:spPr>
        <p:txBody>
          <a:bodyPr>
            <a:normAutofit/>
          </a:bodyPr>
          <a:lstStyle/>
          <a:p>
            <a:r>
              <a:rPr lang="en-US" dirty="0"/>
              <a:t>Private sector can default / declare bankruptcy</a:t>
            </a:r>
          </a:p>
          <a:p>
            <a:r>
              <a:rPr lang="en-US" dirty="0"/>
              <a:t>Stephanie Kelton (Modern Monetary Theorist) </a:t>
            </a:r>
          </a:p>
          <a:p>
            <a:pPr marL="0" indent="0">
              <a:buNone/>
            </a:pPr>
            <a:r>
              <a:rPr lang="en-US" dirty="0"/>
              <a:t>	</a:t>
            </a:r>
            <a:r>
              <a:rPr lang="en-US" sz="2400" dirty="0"/>
              <a:t>6-6-2020, </a:t>
            </a:r>
            <a:r>
              <a:rPr lang="en-US" sz="2400" i="1" dirty="0"/>
              <a:t>NYTimes </a:t>
            </a:r>
            <a:r>
              <a:rPr lang="en-US" sz="2400" dirty="0"/>
              <a:t>op-ed, “Learn to Love Trillion-Dollar Deficits.”</a:t>
            </a:r>
          </a:p>
          <a:p>
            <a:pPr marL="0" indent="0">
              <a:buNone/>
            </a:pPr>
            <a:endParaRPr lang="en-US" sz="2400" dirty="0"/>
          </a:p>
          <a:p>
            <a:pPr marL="457200" lvl="1" indent="0" algn="ctr">
              <a:buNone/>
            </a:pPr>
            <a:r>
              <a:rPr lang="en-US" sz="2800" dirty="0"/>
              <a:t>US Treasury borrows in dollars and therefore cannot default (as opposed to Greece).</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150742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1D99-1A55-1D4C-9F7C-4F8AC0789FD0}"/>
              </a:ext>
            </a:extLst>
          </p:cNvPr>
          <p:cNvSpPr>
            <a:spLocks noGrp="1"/>
          </p:cNvSpPr>
          <p:nvPr>
            <p:ph type="title"/>
          </p:nvPr>
        </p:nvSpPr>
        <p:spPr>
          <a:xfrm>
            <a:off x="736600" y="0"/>
            <a:ext cx="10515600" cy="1325563"/>
          </a:xfrm>
        </p:spPr>
        <p:txBody>
          <a:bodyPr/>
          <a:lstStyle/>
          <a:p>
            <a:r>
              <a:rPr lang="en-US" dirty="0">
                <a:solidFill>
                  <a:schemeClr val="bg1"/>
                </a:solidFill>
              </a:rPr>
              <a:t>Oth</a:t>
            </a:r>
            <a:r>
              <a:rPr lang="en-US" dirty="0"/>
              <a:t>er Countries Have Higher Debt Levels</a:t>
            </a:r>
          </a:p>
        </p:txBody>
      </p:sp>
      <p:pic>
        <p:nvPicPr>
          <p:cNvPr id="6" name="Content Placeholder 5" descr="A screenshot of a cell phone&#10;&#10;Description automatically generated">
            <a:extLst>
              <a:ext uri="{FF2B5EF4-FFF2-40B4-BE49-F238E27FC236}">
                <a16:creationId xmlns:a16="http://schemas.microsoft.com/office/drawing/2014/main" id="{BC68BE9D-00FC-AF48-AA76-452933EA2A05}"/>
              </a:ext>
            </a:extLst>
          </p:cNvPr>
          <p:cNvPicPr>
            <a:picLocks noGrp="1" noChangeAspect="1"/>
          </p:cNvPicPr>
          <p:nvPr>
            <p:ph idx="1"/>
          </p:nvPr>
        </p:nvPicPr>
        <p:blipFill>
          <a:blip r:embed="rId2" r:link="rId3"/>
          <a:stretch>
            <a:fillRect/>
          </a:stretch>
        </p:blipFill>
        <p:spPr>
          <a:xfrm>
            <a:off x="1295400" y="1079320"/>
            <a:ext cx="10058400" cy="5150906"/>
          </a:xfrm>
        </p:spPr>
      </p:pic>
      <p:sp>
        <p:nvSpPr>
          <p:cNvPr id="4" name="Slide Number Placeholder 3">
            <a:extLst>
              <a:ext uri="{FF2B5EF4-FFF2-40B4-BE49-F238E27FC236}">
                <a16:creationId xmlns:a16="http://schemas.microsoft.com/office/drawing/2014/main" id="{9C16AC45-5C20-E246-817B-0F156ECC357A}"/>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828971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B9C4-8F2C-46A9-A435-9B8CA936F758}"/>
              </a:ext>
            </a:extLst>
          </p:cNvPr>
          <p:cNvSpPr>
            <a:spLocks noGrp="1"/>
          </p:cNvSpPr>
          <p:nvPr>
            <p:ph type="title"/>
          </p:nvPr>
        </p:nvSpPr>
        <p:spPr>
          <a:xfrm>
            <a:off x="838200" y="0"/>
            <a:ext cx="10515600" cy="1325563"/>
          </a:xfrm>
        </p:spPr>
        <p:txBody>
          <a:bodyPr/>
          <a:lstStyle/>
          <a:p>
            <a:r>
              <a:rPr lang="en-US" dirty="0">
                <a:solidFill>
                  <a:schemeClr val="bg1"/>
                </a:solidFill>
              </a:rPr>
              <a:t>Rel</a:t>
            </a:r>
            <a:r>
              <a:rPr lang="en-US" dirty="0">
                <a:solidFill>
                  <a:schemeClr val="accent5">
                    <a:lumMod val="50000"/>
                  </a:schemeClr>
                </a:solidFill>
              </a:rPr>
              <a:t>ative Debt Cannot </a:t>
            </a:r>
            <a:r>
              <a:rPr lang="en-US" i="1" dirty="0">
                <a:solidFill>
                  <a:schemeClr val="accent5">
                    <a:lumMod val="50000"/>
                  </a:schemeClr>
                </a:solidFill>
                <a:highlight>
                  <a:srgbClr val="00FFFF"/>
                </a:highlight>
              </a:rPr>
              <a:t>Grow</a:t>
            </a:r>
            <a:r>
              <a:rPr lang="en-US" dirty="0">
                <a:solidFill>
                  <a:schemeClr val="accent5">
                    <a:lumMod val="50000"/>
                  </a:schemeClr>
                </a:solidFill>
              </a:rPr>
              <a:t> Forever, But</a:t>
            </a:r>
            <a:endParaRPr lang="en-US" dirty="0">
              <a:solidFill>
                <a:schemeClr val="bg1"/>
              </a:solidFill>
            </a:endParaRPr>
          </a:p>
        </p:txBody>
      </p:sp>
      <p:sp>
        <p:nvSpPr>
          <p:cNvPr id="3" name="Content Placeholder 2">
            <a:extLst>
              <a:ext uri="{FF2B5EF4-FFF2-40B4-BE49-F238E27FC236}">
                <a16:creationId xmlns:a16="http://schemas.microsoft.com/office/drawing/2014/main" id="{EB9EA6FC-E493-4E35-810B-1BDC84B4F83E}"/>
              </a:ext>
            </a:extLst>
          </p:cNvPr>
          <p:cNvSpPr>
            <a:spLocks noGrp="1"/>
          </p:cNvSpPr>
          <p:nvPr>
            <p:ph idx="1"/>
          </p:nvPr>
        </p:nvSpPr>
        <p:spPr>
          <a:xfrm>
            <a:off x="838200" y="1134737"/>
            <a:ext cx="10515600" cy="4787331"/>
          </a:xfrm>
        </p:spPr>
        <p:txBody>
          <a:bodyPr>
            <a:normAutofit/>
          </a:bodyPr>
          <a:lstStyle/>
          <a:p>
            <a:pPr>
              <a:spcAft>
                <a:spcPts val="1000"/>
              </a:spcAft>
            </a:pPr>
            <a:r>
              <a:rPr lang="en-US" dirty="0"/>
              <a:t>IF Relative does grow, then we encounter issues with lenders</a:t>
            </a:r>
          </a:p>
          <a:p>
            <a:pPr lvl="1"/>
            <a:r>
              <a:rPr lang="en-US" dirty="0"/>
              <a:t>Interest payments will grow with it.</a:t>
            </a:r>
          </a:p>
          <a:p>
            <a:pPr lvl="1"/>
            <a:r>
              <a:rPr lang="en-US" dirty="0"/>
              <a:t>Investors might start questioning the creditworthiness of the US government</a:t>
            </a:r>
          </a:p>
          <a:p>
            <a:pPr lvl="1"/>
            <a:r>
              <a:rPr lang="en-US" dirty="0"/>
              <a:t>Interest rates might increase</a:t>
            </a:r>
          </a:p>
          <a:p>
            <a:pPr lvl="1"/>
            <a:r>
              <a:rPr lang="en-US" dirty="0"/>
              <a:t>It becomes more difficult to borrow in times of crisis.</a:t>
            </a:r>
          </a:p>
          <a:p>
            <a:pPr lvl="1"/>
            <a:r>
              <a:rPr lang="en-US" dirty="0"/>
              <a:t>Could start to crowd out investment by consumers and businesses.</a:t>
            </a:r>
          </a:p>
          <a:p>
            <a:pPr lvl="1"/>
            <a:r>
              <a:rPr lang="en-US" dirty="0"/>
              <a:t>Could be inflationary.</a:t>
            </a:r>
          </a:p>
          <a:p>
            <a:pPr>
              <a:spcAft>
                <a:spcPts val="1000"/>
              </a:spcAft>
            </a:pPr>
            <a:r>
              <a:rPr lang="en-US" dirty="0"/>
              <a:t>May not present a problem if GDP &gt; Interest rates (Blanchard)</a:t>
            </a:r>
          </a:p>
          <a:p>
            <a:pPr>
              <a:spcAft>
                <a:spcPts val="1000"/>
              </a:spcAft>
            </a:pPr>
            <a:r>
              <a:rPr lang="en-US" dirty="0">
                <a:highlight>
                  <a:srgbClr val="FFFF00"/>
                </a:highlight>
              </a:rPr>
              <a:t>Don’t forget that 40% to foreigners (yep…later…almost..)</a:t>
            </a:r>
          </a:p>
          <a:p>
            <a:pPr marL="0" indent="0">
              <a:buNone/>
            </a:pPr>
            <a:endParaRPr lang="en-US" dirty="0"/>
          </a:p>
        </p:txBody>
      </p:sp>
      <p:sp>
        <p:nvSpPr>
          <p:cNvPr id="4" name="Slide Number Placeholder 3">
            <a:extLst>
              <a:ext uri="{FF2B5EF4-FFF2-40B4-BE49-F238E27FC236}">
                <a16:creationId xmlns:a16="http://schemas.microsoft.com/office/drawing/2014/main" id="{8890836A-97B8-49CB-9865-A680116E578C}"/>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3472702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1124639" y="985759"/>
            <a:ext cx="10515600" cy="4886482"/>
          </a:xfrm>
        </p:spPr>
        <p:txBody>
          <a:bodyPr>
            <a:normAutofit fontScale="92500" lnSpcReduction="10000"/>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p>
          <a:p>
            <a:pPr marL="0" indent="0">
              <a:buNone/>
            </a:pPr>
            <a:r>
              <a:rPr lang="en-US" sz="3200" dirty="0"/>
              <a:t>Olivier Blanchard </a:t>
            </a:r>
            <a:r>
              <a:rPr lang="en-US" sz="2600" dirty="0"/>
              <a:t>(economist @ MIT, Head of IMF..):</a:t>
            </a:r>
          </a:p>
          <a:p>
            <a:pPr marL="0" indent="0">
              <a:buNone/>
            </a:pPr>
            <a:endParaRPr lang="en-US" sz="2600" dirty="0"/>
          </a:p>
          <a:p>
            <a:pPr marL="0" indent="0">
              <a:buNone/>
            </a:pPr>
            <a:endParaRPr lang="en-US" sz="3200" dirty="0"/>
          </a:p>
          <a:p>
            <a:pPr marL="0" indent="0">
              <a:buNone/>
            </a:pPr>
            <a:endParaRPr lang="en-US" sz="3200" dirty="0"/>
          </a:p>
          <a:p>
            <a:pPr marL="0" indent="0">
              <a:buNone/>
            </a:pPr>
            <a:endParaRPr lang="en-US" dirty="0">
              <a:solidFill>
                <a:schemeClr val="accent5">
                  <a:lumMod val="50000"/>
                </a:schemeClr>
              </a:solidFill>
            </a:endParaRPr>
          </a:p>
          <a:p>
            <a:r>
              <a:rPr lang="en-US" dirty="0"/>
              <a:t>Blanchard does believe that the relative debt must be stabilized</a:t>
            </a:r>
          </a:p>
          <a:p>
            <a:pPr marL="914400" lvl="1" indent="-457200">
              <a:buFont typeface="+mj-lt"/>
              <a:buAutoNum type="arabicPeriod"/>
            </a:pPr>
            <a:r>
              <a:rPr lang="en-US" dirty="0"/>
              <a:t>At some point current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Content Placeholder 2">
            <a:extLst>
              <a:ext uri="{FF2B5EF4-FFF2-40B4-BE49-F238E27FC236}">
                <a16:creationId xmlns:a16="http://schemas.microsoft.com/office/drawing/2014/main" id="{546EC5FA-08BB-4E42-6383-2976CED1CDF0}"/>
              </a:ext>
            </a:extLst>
          </p:cNvPr>
          <p:cNvSpPr txBox="1">
            <a:spLocks/>
          </p:cNvSpPr>
          <p:nvPr/>
        </p:nvSpPr>
        <p:spPr>
          <a:xfrm>
            <a:off x="4770303" y="2490922"/>
            <a:ext cx="6440277" cy="2215959"/>
          </a:xfrm>
          <a:prstGeom prst="rect">
            <a:avLst/>
          </a:prstGeom>
        </p:spPr>
        <p:txBody>
          <a:bodyPr vert="horz" lIns="91440" tIns="45720" rIns="91440" bIns="45720" rtlCol="0" anchor="ctr"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the future is like the past [with low interest rates],…the issuance of debt without a later increase in taxes may well be feasible.  Put bluntly, public debt may have no fiscal cost.”</a:t>
            </a:r>
          </a:p>
          <a:p>
            <a:pPr marL="0" indent="0">
              <a:buFont typeface="Arial" panose="020B0604020202020204" pitchFamily="34" charset="0"/>
              <a:buNone/>
            </a:pPr>
            <a:r>
              <a:rPr lang="en-US" dirty="0"/>
              <a:t>But,</a:t>
            </a:r>
          </a:p>
          <a:p>
            <a:pPr marL="0" indent="0">
              <a:buFont typeface="Arial" panose="020B0604020202020204" pitchFamily="34" charset="0"/>
              <a:buNone/>
            </a:pPr>
            <a:r>
              <a:rPr lang="en-US" dirty="0"/>
              <a:t>“My purpose…is not to argue for more public debt, especially in the current political environment.  It is to have a richer discussion of the costs of debt…than is currently the case.”</a:t>
            </a:r>
          </a:p>
          <a:p>
            <a:endParaRPr lang="en-US" dirty="0"/>
          </a:p>
        </p:txBody>
      </p:sp>
    </p:spTree>
    <p:extLst>
      <p:ext uri="{BB962C8B-B14F-4D97-AF65-F5344CB8AC3E}">
        <p14:creationId xmlns:p14="http://schemas.microsoft.com/office/powerpoint/2010/main" val="26462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D168-75A6-4DC0-A283-FE5186592342}"/>
              </a:ext>
            </a:extLst>
          </p:cNvPr>
          <p:cNvSpPr>
            <a:spLocks noGrp="1"/>
          </p:cNvSpPr>
          <p:nvPr>
            <p:ph type="title"/>
          </p:nvPr>
        </p:nvSpPr>
        <p:spPr/>
        <p:txBody>
          <a:bodyPr/>
          <a:lstStyle/>
          <a:p>
            <a:r>
              <a:rPr lang="en-US" dirty="0">
                <a:solidFill>
                  <a:schemeClr val="bg1"/>
                </a:solidFill>
              </a:rPr>
              <a:t>Bla</a:t>
            </a:r>
            <a:r>
              <a:rPr lang="en-US" dirty="0"/>
              <a:t>nchard’s Evidence</a:t>
            </a:r>
          </a:p>
        </p:txBody>
      </p:sp>
      <p:sp>
        <p:nvSpPr>
          <p:cNvPr id="4" name="Slide Number Placeholder 3">
            <a:extLst>
              <a:ext uri="{FF2B5EF4-FFF2-40B4-BE49-F238E27FC236}">
                <a16:creationId xmlns:a16="http://schemas.microsoft.com/office/drawing/2014/main" id="{476ABA9F-2666-40FA-8452-8B4BD8B815C6}"/>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9" name="Content Placeholder 8" descr="Chart, line chart&#10;&#10;Description automatically generated">
            <a:extLst>
              <a:ext uri="{FF2B5EF4-FFF2-40B4-BE49-F238E27FC236}">
                <a16:creationId xmlns:a16="http://schemas.microsoft.com/office/drawing/2014/main" id="{F9B2D913-4D09-431E-B3EC-AEFE71FBCBB4}"/>
              </a:ext>
            </a:extLst>
          </p:cNvPr>
          <p:cNvPicPr>
            <a:picLocks noGrp="1" noChangeAspect="1"/>
          </p:cNvPicPr>
          <p:nvPr>
            <p:ph idx="1"/>
          </p:nvPr>
        </p:nvPicPr>
        <p:blipFill>
          <a:blip r:embed="rId3"/>
          <a:stretch>
            <a:fillRect/>
          </a:stretch>
        </p:blipFill>
        <p:spPr>
          <a:xfrm>
            <a:off x="928825" y="1176554"/>
            <a:ext cx="10424975" cy="4846320"/>
          </a:xfrm>
        </p:spPr>
      </p:pic>
      <p:sp>
        <p:nvSpPr>
          <p:cNvPr id="5" name="TextBox 4">
            <a:extLst>
              <a:ext uri="{FF2B5EF4-FFF2-40B4-BE49-F238E27FC236}">
                <a16:creationId xmlns:a16="http://schemas.microsoft.com/office/drawing/2014/main" id="{0F25F934-0671-497C-B540-57C314686C3A}"/>
              </a:ext>
            </a:extLst>
          </p:cNvPr>
          <p:cNvSpPr txBox="1"/>
          <p:nvPr/>
        </p:nvSpPr>
        <p:spPr>
          <a:xfrm>
            <a:off x="2241370" y="1244573"/>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GDP growth</a:t>
            </a:r>
            <a:endParaRPr lang="en-US" dirty="0">
              <a:solidFill>
                <a:srgbClr val="0070C0"/>
              </a:solidFill>
            </a:endParaRPr>
          </a:p>
        </p:txBody>
      </p:sp>
      <p:sp>
        <p:nvSpPr>
          <p:cNvPr id="3" name="TextBox 2">
            <a:extLst>
              <a:ext uri="{FF2B5EF4-FFF2-40B4-BE49-F238E27FC236}">
                <a16:creationId xmlns:a16="http://schemas.microsoft.com/office/drawing/2014/main" id="{475175DE-2854-EBB5-1D9F-8A2E9330612D}"/>
              </a:ext>
            </a:extLst>
          </p:cNvPr>
          <p:cNvSpPr txBox="1"/>
          <p:nvPr/>
        </p:nvSpPr>
        <p:spPr>
          <a:xfrm>
            <a:off x="6356733" y="1949986"/>
            <a:ext cx="2916018" cy="646331"/>
          </a:xfrm>
          <a:prstGeom prst="rect">
            <a:avLst/>
          </a:prstGeom>
          <a:noFill/>
        </p:spPr>
        <p:txBody>
          <a:bodyPr wrap="square" rtlCol="0">
            <a:spAutoFit/>
          </a:bodyPr>
          <a:lstStyle/>
          <a:p>
            <a:r>
              <a:rPr lang="en-US" dirty="0"/>
              <a:t>IF interest rates low AND GDP growth high enough…</a:t>
            </a:r>
          </a:p>
        </p:txBody>
      </p:sp>
    </p:spTree>
    <p:extLst>
      <p:ext uri="{BB962C8B-B14F-4D97-AF65-F5344CB8AC3E}">
        <p14:creationId xmlns:p14="http://schemas.microsoft.com/office/powerpoint/2010/main" val="2112098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D91F-9A1A-4FA1-91A7-36DD84A0D30A}"/>
              </a:ext>
            </a:extLst>
          </p:cNvPr>
          <p:cNvSpPr>
            <a:spLocks noGrp="1"/>
          </p:cNvSpPr>
          <p:nvPr>
            <p:ph type="title"/>
          </p:nvPr>
        </p:nvSpPr>
        <p:spPr>
          <a:xfrm>
            <a:off x="762000" y="0"/>
            <a:ext cx="10515600" cy="1325563"/>
          </a:xfrm>
        </p:spPr>
        <p:txBody>
          <a:bodyPr/>
          <a:lstStyle/>
          <a:p>
            <a:r>
              <a:rPr lang="en-US" dirty="0">
                <a:solidFill>
                  <a:schemeClr val="bg1"/>
                </a:solidFill>
              </a:rPr>
              <a:t>Issu</a:t>
            </a:r>
            <a:r>
              <a:rPr lang="en-US" dirty="0"/>
              <a:t>e</a:t>
            </a:r>
            <a:r>
              <a:rPr lang="en-US" dirty="0">
                <a:solidFill>
                  <a:schemeClr val="accent5">
                    <a:lumMod val="50000"/>
                  </a:schemeClr>
                </a:solidFill>
              </a:rPr>
              <a:t>:  The International Dimension (finally)</a:t>
            </a:r>
            <a:endParaRPr lang="en-US" dirty="0">
              <a:solidFill>
                <a:schemeClr val="bg1"/>
              </a:solidFill>
            </a:endParaRPr>
          </a:p>
        </p:txBody>
      </p:sp>
      <p:sp>
        <p:nvSpPr>
          <p:cNvPr id="3" name="Content Placeholder 2">
            <a:extLst>
              <a:ext uri="{FF2B5EF4-FFF2-40B4-BE49-F238E27FC236}">
                <a16:creationId xmlns:a16="http://schemas.microsoft.com/office/drawing/2014/main" id="{C11D3644-56C8-4430-9A20-21AC411C113C}"/>
              </a:ext>
            </a:extLst>
          </p:cNvPr>
          <p:cNvSpPr>
            <a:spLocks noGrp="1"/>
          </p:cNvSpPr>
          <p:nvPr>
            <p:ph idx="1"/>
          </p:nvPr>
        </p:nvSpPr>
        <p:spPr>
          <a:xfrm>
            <a:off x="838200" y="1181437"/>
            <a:ext cx="10515600" cy="4740631"/>
          </a:xfrm>
        </p:spPr>
        <p:txBody>
          <a:bodyPr/>
          <a:lstStyle/>
          <a:p>
            <a:pPr>
              <a:spcAft>
                <a:spcPts val="1000"/>
              </a:spcAft>
            </a:pPr>
            <a:r>
              <a:rPr lang="en-US" dirty="0"/>
              <a:t>Interest on foreign-held debt reduces US residents’ welfare.</a:t>
            </a:r>
          </a:p>
          <a:p>
            <a:pPr lvl="1">
              <a:spcAft>
                <a:spcPts val="1000"/>
              </a:spcAft>
            </a:pPr>
            <a:r>
              <a:rPr lang="en-US" dirty="0"/>
              <a:t>Interest payments go to other countries.</a:t>
            </a:r>
          </a:p>
          <a:p>
            <a:pPr>
              <a:spcAft>
                <a:spcPts val="1000"/>
              </a:spcAft>
            </a:pPr>
            <a:r>
              <a:rPr lang="en-US" dirty="0"/>
              <a:t>When the Fed raises interest rates, the exchange rate of the dollar rises, causing:</a:t>
            </a:r>
          </a:p>
          <a:p>
            <a:pPr marL="914400" lvl="1" indent="-457200">
              <a:spcAft>
                <a:spcPts val="1000"/>
              </a:spcAft>
              <a:buFont typeface="+mj-lt"/>
              <a:buAutoNum type="arabicPeriod"/>
            </a:pPr>
            <a:r>
              <a:rPr lang="en-US" dirty="0"/>
              <a:t>Increases in the trade deficit</a:t>
            </a:r>
          </a:p>
          <a:p>
            <a:pPr marL="914400" lvl="1" indent="-457200">
              <a:spcAft>
                <a:spcPts val="1000"/>
              </a:spcAft>
              <a:buFont typeface="+mj-lt"/>
              <a:buAutoNum type="arabicPeriod"/>
            </a:pPr>
            <a:r>
              <a:rPr lang="en-US" dirty="0"/>
              <a:t>Foreign borrowing.</a:t>
            </a:r>
          </a:p>
          <a:p>
            <a:pPr>
              <a:spcAft>
                <a:spcPts val="1000"/>
              </a:spcAft>
            </a:pPr>
            <a:r>
              <a:rPr lang="en-US" dirty="0"/>
              <a:t>Sharp increases in interest rates and the cost of imports raises the possibility of a fiscal crisis or a “run on the dollar.”</a:t>
            </a:r>
          </a:p>
        </p:txBody>
      </p:sp>
      <p:sp>
        <p:nvSpPr>
          <p:cNvPr id="4" name="Slide Number Placeholder 3">
            <a:extLst>
              <a:ext uri="{FF2B5EF4-FFF2-40B4-BE49-F238E27FC236}">
                <a16:creationId xmlns:a16="http://schemas.microsoft.com/office/drawing/2014/main" id="{DE81D5B8-3434-4296-9F8C-46E8006E67FC}"/>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36156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solidFill>
                  <a:schemeClr val="tx1"/>
                </a:solidFill>
              </a:rPr>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highlight>
                  <a:srgbClr val="FFFF00"/>
                </a:highlight>
              </a:rPr>
              <a:t>Could the Fed Bail us Out? – the “poker game”</a:t>
            </a:r>
          </a:p>
          <a:p>
            <a:pPr marL="914400" lvl="1" indent="-457200">
              <a:buFont typeface="+mj-lt"/>
              <a:buAutoNum type="arabicPeriod"/>
            </a:pPr>
            <a:r>
              <a:rPr lang="en-US" dirty="0"/>
              <a:t>Yes - It could buy Treasuries and prevent the rise in interest rates.</a:t>
            </a:r>
          </a:p>
          <a:p>
            <a:pPr marL="914400" lvl="1" indent="-457200">
              <a:buFont typeface="+mj-lt"/>
              <a:buAutoNum type="arabicPeriod"/>
            </a:pPr>
            <a:r>
              <a:rPr lang="en-US" dirty="0"/>
              <a:t>But - 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3168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p:txBody>
          <a:bodyPr/>
          <a:lstStyle/>
          <a:p>
            <a:r>
              <a:rPr lang="en-US" dirty="0">
                <a:solidFill>
                  <a:schemeClr val="bg1"/>
                </a:solidFill>
              </a:rPr>
              <a:t>An</a:t>
            </a:r>
            <a:r>
              <a:rPr lang="en-US" dirty="0"/>
              <a:t>y of these Options Sound Good?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3"/>
          <a:stretch>
            <a:fillRect/>
          </a:stretch>
        </p:blipFill>
        <p:spPr>
          <a:xfrm>
            <a:off x="879320" y="1325563"/>
            <a:ext cx="9409939" cy="4846320"/>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33649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fontScale="92500" lnSpcReduction="10000"/>
          </a:bodyPr>
          <a:lstStyle/>
          <a:p>
            <a:r>
              <a:rPr lang="en-US" dirty="0"/>
              <a:t>Don’t make enough to cover expenses</a:t>
            </a:r>
          </a:p>
          <a:p>
            <a:r>
              <a:rPr lang="en-US" dirty="0"/>
              <a:t>Buy things you want now, don’t have the money </a:t>
            </a:r>
            <a:r>
              <a:rPr lang="en-US" dirty="0">
                <a:sym typeface="Wingdings" panose="05000000000000000000" pitchFamily="2" charset="2"/>
              </a:rPr>
              <a:t> implies you </a:t>
            </a:r>
            <a:r>
              <a:rPr lang="en-US" dirty="0"/>
              <a:t>will have it later</a:t>
            </a:r>
          </a:p>
          <a:p>
            <a:r>
              <a:rPr lang="en-US" dirty="0"/>
              <a:t>Big purchases (house, car, etc.)</a:t>
            </a:r>
          </a:p>
          <a:p>
            <a:r>
              <a:rPr lang="en-US" dirty="0"/>
              <a:t>Use it for investment (not speculating, economic investment which creates value greater than the cost of capital – ROI&gt;WACC)</a:t>
            </a:r>
          </a:p>
          <a:p>
            <a:pPr lvl="1"/>
            <a:r>
              <a:rPr lang="en-US" dirty="0"/>
              <a:t>Education</a:t>
            </a:r>
          </a:p>
          <a:p>
            <a:pPr lvl="1"/>
            <a:r>
              <a:rPr lang="en-US" dirty="0"/>
              <a:t>Think: businesses – using it to grow!</a:t>
            </a:r>
          </a:p>
          <a:p>
            <a:r>
              <a:rPr lang="en-US" dirty="0"/>
              <a:t>Unexpected emergencies – we need $ now!</a:t>
            </a:r>
          </a:p>
          <a:p>
            <a:r>
              <a:rPr lang="en-US" dirty="0"/>
              <a:t>Others?</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why need it?</a:t>
            </a:r>
          </a:p>
        </p:txBody>
      </p:sp>
      <p:sp>
        <p:nvSpPr>
          <p:cNvPr id="10" name="TextBox 9">
            <a:extLst>
              <a:ext uri="{FF2B5EF4-FFF2-40B4-BE49-F238E27FC236}">
                <a16:creationId xmlns:a16="http://schemas.microsoft.com/office/drawing/2014/main" id="{8F4BE8FD-44B2-ADAC-1EE4-625AC5A0DCBF}"/>
              </a:ext>
            </a:extLst>
          </p:cNvPr>
          <p:cNvSpPr txBox="1"/>
          <p:nvPr/>
        </p:nvSpPr>
        <p:spPr>
          <a:xfrm>
            <a:off x="2140527" y="1136522"/>
            <a:ext cx="6261847" cy="523220"/>
          </a:xfrm>
          <a:prstGeom prst="rect">
            <a:avLst/>
          </a:prstGeom>
          <a:noFill/>
          <a:ln w="34925">
            <a:solidFill>
              <a:srgbClr val="FFC000"/>
            </a:solidFill>
          </a:ln>
        </p:spPr>
        <p:txBody>
          <a:bodyPr wrap="square">
            <a:spAutoFit/>
          </a:bodyPr>
          <a:lstStyle/>
          <a:p>
            <a:r>
              <a:rPr lang="en-US" sz="2800" b="1" dirty="0">
                <a:solidFill>
                  <a:srgbClr val="0C4C88"/>
                </a:solidFill>
              </a:rPr>
              <a:t>NOTE: Debt = negative savings</a:t>
            </a:r>
          </a:p>
        </p:txBody>
      </p:sp>
    </p:spTree>
    <p:extLst>
      <p:ext uri="{BB962C8B-B14F-4D97-AF65-F5344CB8AC3E}">
        <p14:creationId xmlns:p14="http://schemas.microsoft.com/office/powerpoint/2010/main" val="15826533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A36F-E991-E9DA-B951-783B27366ABA}"/>
              </a:ext>
            </a:extLst>
          </p:cNvPr>
          <p:cNvSpPr>
            <a:spLocks noGrp="1"/>
          </p:cNvSpPr>
          <p:nvPr>
            <p:ph type="title"/>
          </p:nvPr>
        </p:nvSpPr>
        <p:spPr>
          <a:xfrm>
            <a:off x="838200" y="0"/>
            <a:ext cx="10515600" cy="1168769"/>
          </a:xfrm>
        </p:spPr>
        <p:txBody>
          <a:bodyPr/>
          <a:lstStyle/>
          <a:p>
            <a:r>
              <a:rPr lang="en-US" dirty="0">
                <a:solidFill>
                  <a:schemeClr val="bg1"/>
                </a:solidFill>
              </a:rPr>
              <a:t>Tak</a:t>
            </a:r>
            <a:r>
              <a:rPr lang="en-US" dirty="0"/>
              <a:t>eaways / talking points</a:t>
            </a:r>
          </a:p>
        </p:txBody>
      </p:sp>
      <p:sp>
        <p:nvSpPr>
          <p:cNvPr id="3" name="Content Placeholder 2">
            <a:extLst>
              <a:ext uri="{FF2B5EF4-FFF2-40B4-BE49-F238E27FC236}">
                <a16:creationId xmlns:a16="http://schemas.microsoft.com/office/drawing/2014/main" id="{2E4156DE-1134-B1CA-8BA9-FEABF818EA05}"/>
              </a:ext>
            </a:extLst>
          </p:cNvPr>
          <p:cNvSpPr>
            <a:spLocks noGrp="1"/>
          </p:cNvSpPr>
          <p:nvPr>
            <p:ph idx="1"/>
          </p:nvPr>
        </p:nvSpPr>
        <p:spPr>
          <a:xfrm>
            <a:off x="838200" y="1168769"/>
            <a:ext cx="10901082" cy="5426581"/>
          </a:xfrm>
        </p:spPr>
        <p:txBody>
          <a:bodyPr>
            <a:normAutofit fontScale="92500" lnSpcReduction="10000"/>
          </a:bodyPr>
          <a:lstStyle/>
          <a:p>
            <a:r>
              <a:rPr lang="en-US" sz="2400" dirty="0"/>
              <a:t>Can’t technically default, nor technically have to “repay”</a:t>
            </a:r>
          </a:p>
          <a:p>
            <a:pPr lvl="1"/>
            <a:r>
              <a:rPr lang="en-US" sz="2000" dirty="0"/>
              <a:t>“Rolling over” debt may cost more in future</a:t>
            </a:r>
          </a:p>
          <a:p>
            <a:r>
              <a:rPr lang="en-US" sz="2400" dirty="0"/>
              <a:t>The current trajectory for the federal debt seems unsustainable</a:t>
            </a:r>
          </a:p>
          <a:p>
            <a:r>
              <a:rPr lang="en-US" sz="2400" dirty="0"/>
              <a:t>Persistence of deficit spending will increase need to borrow</a:t>
            </a:r>
          </a:p>
          <a:p>
            <a:pPr lvl="1"/>
            <a:r>
              <a:rPr lang="en-US" sz="1800" dirty="0"/>
              <a:t>What should we cut?  </a:t>
            </a:r>
          </a:p>
          <a:p>
            <a:r>
              <a:rPr lang="en-US" sz="2400" dirty="0"/>
              <a:t>Debt service will increase due to </a:t>
            </a:r>
          </a:p>
          <a:p>
            <a:pPr lvl="1"/>
            <a:r>
              <a:rPr lang="en-US" sz="1800" dirty="0"/>
              <a:t>Deficit spending</a:t>
            </a:r>
          </a:p>
          <a:p>
            <a:pPr lvl="1"/>
            <a:r>
              <a:rPr lang="en-US" sz="1800" dirty="0"/>
              <a:t>Possible increased interest rates</a:t>
            </a:r>
          </a:p>
          <a:p>
            <a:r>
              <a:rPr lang="en-US" sz="2400" dirty="0"/>
              <a:t>Good borrowing may become more difficult if relative debt grows</a:t>
            </a:r>
          </a:p>
          <a:p>
            <a:pPr lvl="1"/>
            <a:r>
              <a:rPr lang="en-US" sz="1800" dirty="0"/>
              <a:t>Economic investment may lack</a:t>
            </a:r>
          </a:p>
          <a:p>
            <a:pPr lvl="1"/>
            <a:r>
              <a:rPr lang="en-US" sz="1800" dirty="0"/>
              <a:t>Emergency borrowing ability may be constrained</a:t>
            </a:r>
          </a:p>
          <a:p>
            <a:r>
              <a:rPr lang="en-US" sz="2400" dirty="0"/>
              <a:t>Increased debt service may “crowd out” private investment</a:t>
            </a:r>
          </a:p>
          <a:p>
            <a:r>
              <a:rPr lang="en-US" sz="2400" dirty="0"/>
              <a:t>Debt held by foreigners increases – may lead to ‘fiscal crisis</a:t>
            </a:r>
          </a:p>
          <a:p>
            <a:r>
              <a:rPr lang="en-US" sz="2400" dirty="0"/>
              <a:t>Relative debt stabilization may be handled by combination of GDP growth and low interest rates</a:t>
            </a:r>
          </a:p>
          <a:p>
            <a:endParaRPr lang="en-US" sz="2400" dirty="0"/>
          </a:p>
        </p:txBody>
      </p:sp>
      <p:sp>
        <p:nvSpPr>
          <p:cNvPr id="4" name="Slide Number Placeholder 3">
            <a:extLst>
              <a:ext uri="{FF2B5EF4-FFF2-40B4-BE49-F238E27FC236}">
                <a16:creationId xmlns:a16="http://schemas.microsoft.com/office/drawing/2014/main" id="{CB3E3F0B-293D-97D6-30A0-D9E4E29472C5}"/>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325141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Joseph Carolan, Ph.D.</a:t>
            </a:r>
          </a:p>
          <a:p>
            <a:pPr marL="0" indent="0" algn="ctr">
              <a:buNone/>
            </a:pPr>
            <a:r>
              <a:rPr lang="en-US" dirty="0">
                <a:hlinkClick r:id="rId3"/>
              </a:rPr>
              <a:t>carolan@oakland.edu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71</a:t>
            </a:fld>
            <a:endParaRPr lang="en-GB" dirty="0"/>
          </a:p>
        </p:txBody>
      </p:sp>
    </p:spTree>
    <p:extLst>
      <p:ext uri="{BB962C8B-B14F-4D97-AF65-F5344CB8AC3E}">
        <p14:creationId xmlns:p14="http://schemas.microsoft.com/office/powerpoint/2010/main" val="3822860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3154281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4182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From whom / how do we get it?</a:t>
            </a:r>
          </a:p>
        </p:txBody>
      </p:sp>
      <p:sp>
        <p:nvSpPr>
          <p:cNvPr id="3" name="Content Placeholder 2">
            <a:extLst>
              <a:ext uri="{FF2B5EF4-FFF2-40B4-BE49-F238E27FC236}">
                <a16:creationId xmlns:a16="http://schemas.microsoft.com/office/drawing/2014/main" id="{7519437C-4F0A-57E7-A610-42A7857B314A}"/>
              </a:ext>
            </a:extLst>
          </p:cNvPr>
          <p:cNvSpPr>
            <a:spLocks noGrp="1"/>
          </p:cNvSpPr>
          <p:nvPr>
            <p:ph idx="1"/>
          </p:nvPr>
        </p:nvSpPr>
        <p:spPr>
          <a:xfrm>
            <a:off x="838200" y="1325563"/>
            <a:ext cx="10515600" cy="5380037"/>
          </a:xfrm>
        </p:spPr>
        <p:txBody>
          <a:bodyPr>
            <a:normAutofit/>
          </a:bodyPr>
          <a:lstStyle/>
          <a:p>
            <a:r>
              <a:rPr lang="en-US" dirty="0"/>
              <a:t>Family &amp; friends (incl. crowd sourcing)</a:t>
            </a:r>
          </a:p>
          <a:p>
            <a:r>
              <a:rPr lang="en-US" dirty="0"/>
              <a:t>Banking system</a:t>
            </a:r>
          </a:p>
          <a:p>
            <a:r>
              <a:rPr lang="en-US" dirty="0"/>
              <a:t>Credit cards</a:t>
            </a:r>
          </a:p>
          <a:p>
            <a:r>
              <a:rPr lang="en-US" dirty="0"/>
              <a:t>Venture capitalists</a:t>
            </a:r>
          </a:p>
          <a:p>
            <a:r>
              <a:rPr lang="en-US" dirty="0"/>
              <a:t>Government (think student loans)</a:t>
            </a:r>
          </a:p>
          <a:p>
            <a:r>
              <a:rPr lang="en-US" dirty="0"/>
              <a:t>Loan sharks</a:t>
            </a:r>
          </a:p>
          <a:p>
            <a:r>
              <a:rPr lang="en-US" dirty="0"/>
              <a:t>Others?</a:t>
            </a:r>
          </a:p>
          <a:p>
            <a:endParaRPr lang="en-US" dirty="0"/>
          </a:p>
          <a:p>
            <a:pPr marL="0" indent="0">
              <a:buNone/>
            </a:pPr>
            <a:r>
              <a:rPr lang="en-US" sz="3600" dirty="0"/>
              <a:t>Q:  Does is matter from whom?  Why?</a:t>
            </a:r>
          </a:p>
          <a:p>
            <a:endParaRPr lang="en-US" dirty="0"/>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26470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lnSpcReduction="10000"/>
          </a:bodyPr>
          <a:lstStyle/>
          <a:p>
            <a:r>
              <a:rPr lang="en-US" dirty="0"/>
              <a:t>Can’t pay it back</a:t>
            </a:r>
          </a:p>
          <a:p>
            <a:r>
              <a:rPr lang="en-US" dirty="0"/>
              <a:t>Gets too big (relative to what?)</a:t>
            </a:r>
          </a:p>
          <a:p>
            <a:r>
              <a:rPr lang="en-US" dirty="0"/>
              <a:t>Interest rates too high</a:t>
            </a:r>
          </a:p>
          <a:p>
            <a:pPr lvl="1"/>
            <a:r>
              <a:rPr lang="en-US" dirty="0"/>
              <a:t>Requires higher ROI</a:t>
            </a:r>
          </a:p>
          <a:p>
            <a:pPr lvl="1"/>
            <a:r>
              <a:rPr lang="en-US" dirty="0"/>
              <a:t>Interest payments eat up too much of income</a:t>
            </a:r>
          </a:p>
          <a:p>
            <a:r>
              <a:rPr lang="en-US" dirty="0"/>
              <a:t>Creditors demand repayment</a:t>
            </a:r>
          </a:p>
          <a:p>
            <a:r>
              <a:rPr lang="en-US" dirty="0"/>
              <a:t>Damages credit rating severely</a:t>
            </a:r>
          </a:p>
          <a:p>
            <a:pPr lvl="1"/>
            <a:r>
              <a:rPr lang="en-US" dirty="0"/>
              <a:t>Hurts ability to borrow again</a:t>
            </a:r>
          </a:p>
          <a:p>
            <a:pPr lvl="1"/>
            <a:r>
              <a:rPr lang="en-US" dirty="0"/>
              <a:t>Increases cost of borrowing</a:t>
            </a:r>
          </a:p>
          <a:p>
            <a:r>
              <a:rPr lang="en-US" dirty="0"/>
              <a:t>Things don’t go as planned….</a:t>
            </a:r>
          </a:p>
          <a:p>
            <a:r>
              <a:rPr lang="en-US" dirty="0"/>
              <a:t>Others?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1192354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15537</TotalTime>
  <Words>3918</Words>
  <Application>Microsoft Macintosh PowerPoint</Application>
  <PresentationFormat>Widescreen</PresentationFormat>
  <Paragraphs>549</Paragraphs>
  <Slides>73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Corbel</vt:lpstr>
      <vt:lpstr>Courier New</vt:lpstr>
      <vt:lpstr>Garamond</vt:lpstr>
      <vt:lpstr>Custom Design</vt:lpstr>
      <vt:lpstr>PowerPoint Presentation</vt:lpstr>
      <vt:lpstr> Available NEED Topics Include:</vt:lpstr>
      <vt:lpstr> Course Outline</vt:lpstr>
      <vt:lpstr>Submitting Questions</vt:lpstr>
      <vt:lpstr>PowerPoint Presentation</vt:lpstr>
      <vt:lpstr>Debt:  Feelings….</vt:lpstr>
      <vt:lpstr>Debt:  What do we use it for / why need it?</vt:lpstr>
      <vt:lpstr>Debt:  From whom / how do we get it?</vt:lpstr>
      <vt:lpstr>Debt:  When does it become problem?</vt:lpstr>
      <vt:lpstr>Debt:  What does US gov’t use it for?</vt:lpstr>
      <vt:lpstr>Why Has the Federal Debt Risen So Much?</vt:lpstr>
      <vt:lpstr>On What is the Money Spent?  Complicated</vt:lpstr>
      <vt:lpstr>What is Mandatory Spending?</vt:lpstr>
      <vt:lpstr>The Federal Budget in FY2022:  Oct. thru May</vt:lpstr>
      <vt:lpstr>Mandatory Spending: Total Mandatory</vt:lpstr>
      <vt:lpstr>Mandatory Spending: Social Security Spending</vt:lpstr>
      <vt:lpstr>Mandatory Spending: Medicare Spending</vt:lpstr>
      <vt:lpstr>Mandatory Spending: Medicaid Spending</vt:lpstr>
      <vt:lpstr>Debt:  What does US gov’t use it for?</vt:lpstr>
      <vt:lpstr>What is Discretionary Spending?</vt:lpstr>
      <vt:lpstr>Discretionary Spending:  Total</vt:lpstr>
      <vt:lpstr>Discretionary Spending: Defense Spending</vt:lpstr>
      <vt:lpstr>Debt:  What does US gov’t use it for?</vt:lpstr>
      <vt:lpstr>Common belief :Not All Borrowing Is Bad!</vt:lpstr>
      <vt:lpstr>What Does the US Govt. Budget Look Like?</vt:lpstr>
      <vt:lpstr>What Does the U.S. Gov’t Budget Look Like?</vt:lpstr>
      <vt:lpstr>What Are the Primary Drivers Going Forward?</vt:lpstr>
      <vt:lpstr>Federal Debt:  definitions</vt:lpstr>
      <vt:lpstr>Debt vs. Deficit</vt:lpstr>
      <vt:lpstr>A History of Persistent Deficits</vt:lpstr>
      <vt:lpstr>A Future of Deficits</vt:lpstr>
      <vt:lpstr>Two Measures of the Deficit</vt:lpstr>
      <vt:lpstr>Issue: deficit spending….</vt:lpstr>
      <vt:lpstr> How Does the US Government Borrow?</vt:lpstr>
      <vt:lpstr> Traditional View</vt:lpstr>
      <vt:lpstr>Not All Debt Is Created Equal </vt:lpstr>
      <vt:lpstr> A Breakdown of the Total Federal Debt</vt:lpstr>
      <vt:lpstr>PowerPoint Presentation</vt:lpstr>
      <vt:lpstr>Trends in US Debt Over Time</vt:lpstr>
      <vt:lpstr>Who Holds Debt: Foreign holders</vt:lpstr>
      <vt:lpstr>Should Foreigner ownership be concerning?</vt:lpstr>
      <vt:lpstr>Why do Foreigners Buy US Treasuries?</vt:lpstr>
      <vt:lpstr>Trade and Investment Flows Balance Out</vt:lpstr>
      <vt:lpstr>Two Measures of the Debt</vt:lpstr>
      <vt:lpstr>Key Idea: Relative Debt</vt:lpstr>
      <vt:lpstr>Two Measures of RELATIVE Debt</vt:lpstr>
      <vt:lpstr>Key Points About the U.S. Relative Debt</vt:lpstr>
      <vt:lpstr>Reminder: Two Measures of the Deficit</vt:lpstr>
      <vt:lpstr> Debt Dynamics</vt:lpstr>
      <vt:lpstr> Traditional View: Yes         Debt and Deficits Raise Interest Rates</vt:lpstr>
      <vt:lpstr>Issue:  rising interest payments</vt:lpstr>
      <vt:lpstr>What the Traditional View Got Wrong</vt:lpstr>
      <vt:lpstr>The Dog that Didn’t Bark; Rising Interest Rates?</vt:lpstr>
      <vt:lpstr>MMT’s ‘Free Lunch’</vt:lpstr>
      <vt:lpstr>MMT’s Free Lunch – maybe not so free…</vt:lpstr>
      <vt:lpstr>Interest Payments to Grow Significantly</vt:lpstr>
      <vt:lpstr>Interest Will Grow as a Share of the Deficit</vt:lpstr>
      <vt:lpstr>Spending to Grow Much Faster Than Revenue</vt:lpstr>
      <vt:lpstr>Fed Debt: Problem yet?  Soon?</vt:lpstr>
      <vt:lpstr>Issue:  how big is too big?  </vt:lpstr>
      <vt:lpstr>Is The Debt a Problem Today? (Pre-COVID 19)</vt:lpstr>
      <vt:lpstr>What about default?</vt:lpstr>
      <vt:lpstr>Other Countries Have Higher Debt Levels</vt:lpstr>
      <vt:lpstr>Relative Debt Cannot Grow Forever, But</vt:lpstr>
      <vt:lpstr>New View: Almost a Free Lunch</vt:lpstr>
      <vt:lpstr>Blanchard’s Evidence</vt:lpstr>
      <vt:lpstr>Issue:  The International Dimension (finally)</vt:lpstr>
      <vt:lpstr>What would a Fiscal Crisis Look Like?</vt:lpstr>
      <vt:lpstr>Any of these Options Sound Good?</vt:lpstr>
      <vt:lpstr>Takeaways / talking points</vt:lpstr>
      <vt:lpstr> Thank you!</vt:lpstr>
      <vt:lpstr>Federal Debt Glossary</vt:lpstr>
      <vt:lpstr>Federal Debt 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341</cp:revision>
  <cp:lastPrinted>2022-07-08T22:01:16Z</cp:lastPrinted>
  <dcterms:created xsi:type="dcterms:W3CDTF">2017-05-03T22:30:38Z</dcterms:created>
  <dcterms:modified xsi:type="dcterms:W3CDTF">2022-10-11T19:02:14Z</dcterms:modified>
</cp:coreProperties>
</file>