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3"/>
  </p:notesMasterIdLst>
  <p:sldIdLst>
    <p:sldId id="1026" r:id="rId2"/>
    <p:sldId id="328" r:id="rId3"/>
    <p:sldId id="3935" r:id="rId4"/>
    <p:sldId id="1029" r:id="rId5"/>
    <p:sldId id="4001" r:id="rId6"/>
    <p:sldId id="4084" r:id="rId7"/>
    <p:sldId id="4100" r:id="rId8"/>
    <p:sldId id="1152" r:id="rId9"/>
    <p:sldId id="4182" r:id="rId10"/>
    <p:sldId id="4179" r:id="rId11"/>
    <p:sldId id="1114" r:id="rId12"/>
    <p:sldId id="4183" r:id="rId13"/>
    <p:sldId id="4224" r:id="rId14"/>
    <p:sldId id="4184" r:id="rId15"/>
    <p:sldId id="4185" r:id="rId16"/>
    <p:sldId id="4187" r:id="rId17"/>
    <p:sldId id="4223" r:id="rId18"/>
    <p:sldId id="4189" r:id="rId19"/>
    <p:sldId id="1263" r:id="rId20"/>
    <p:sldId id="1266" r:id="rId21"/>
    <p:sldId id="1055" r:id="rId22"/>
    <p:sldId id="4204" r:id="rId23"/>
    <p:sldId id="4205" r:id="rId24"/>
    <p:sldId id="421" r:id="rId25"/>
    <p:sldId id="4188" r:id="rId26"/>
    <p:sldId id="4190" r:id="rId27"/>
    <p:sldId id="4191" r:id="rId28"/>
    <p:sldId id="4192" r:id="rId29"/>
    <p:sldId id="1121" r:id="rId30"/>
    <p:sldId id="4193" r:id="rId31"/>
    <p:sldId id="1278" r:id="rId32"/>
    <p:sldId id="1068" r:id="rId33"/>
    <p:sldId id="1150" r:id="rId34"/>
    <p:sldId id="4225" r:id="rId35"/>
    <p:sldId id="4194" r:id="rId36"/>
    <p:sldId id="4195" r:id="rId37"/>
    <p:sldId id="4197" r:id="rId38"/>
    <p:sldId id="4226" r:id="rId39"/>
    <p:sldId id="4198" r:id="rId40"/>
    <p:sldId id="4199" r:id="rId41"/>
    <p:sldId id="4200" r:id="rId42"/>
    <p:sldId id="4201" r:id="rId43"/>
    <p:sldId id="4202" r:id="rId44"/>
    <p:sldId id="4203" r:id="rId45"/>
    <p:sldId id="4206" r:id="rId46"/>
    <p:sldId id="4207" r:id="rId47"/>
    <p:sldId id="4208" r:id="rId48"/>
    <p:sldId id="4209" r:id="rId49"/>
    <p:sldId id="4210" r:id="rId50"/>
    <p:sldId id="4211" r:id="rId51"/>
    <p:sldId id="4215" r:id="rId52"/>
    <p:sldId id="4216" r:id="rId53"/>
    <p:sldId id="4217" r:id="rId54"/>
    <p:sldId id="4218" r:id="rId55"/>
    <p:sldId id="4222" r:id="rId56"/>
    <p:sldId id="1146" r:id="rId57"/>
    <p:sldId id="1280" r:id="rId58"/>
    <p:sldId id="4220" r:id="rId59"/>
    <p:sldId id="4221" r:id="rId60"/>
    <p:sldId id="1194" r:id="rId61"/>
    <p:sldId id="412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17" autoAdjust="0"/>
    <p:restoredTop sz="91440"/>
  </p:normalViewPr>
  <p:slideViewPr>
    <p:cSldViewPr snapToGrid="0" snapToObjects="1">
      <p:cViewPr varScale="1">
        <p:scale>
          <a:sx n="117" d="100"/>
          <a:sy n="117" d="100"/>
        </p:scale>
        <p:origin x="392" y="16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fld id="{62CCF1AE-F478-EF41-AC80-0F09AB88A0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6C-465D-AC3B-ABA84273030E}"/>
                </c:ext>
              </c:extLst>
            </c:dLbl>
            <c:dLbl>
              <c:idx val="1"/>
              <c:tx>
                <c:rich>
                  <a:bodyPr/>
                  <a:lstStyle/>
                  <a:p>
                    <a:fld id="{35C0CBBC-73E6-9B42-8D71-09A8D26D46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20060496067755601"/>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fld id="{20939A35-4BE8-2545-B644-4ABBAF048A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B7A-41D2-9E5C-4176B68C8A68}"/>
                </c:ext>
              </c:extLst>
            </c:dLbl>
            <c:dLbl>
              <c:idx val="1"/>
              <c:tx>
                <c:rich>
                  <a:bodyPr/>
                  <a:lstStyle/>
                  <a:p>
                    <a:fld id="{D968A5F4-BE5E-A44C-92CB-F97E00DBCA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B7A-41D2-9E5C-4176B68C8A68}"/>
                </c:ext>
              </c:extLst>
            </c:dLbl>
            <c:dLbl>
              <c:idx val="2"/>
              <c:tx>
                <c:rich>
                  <a:bodyPr/>
                  <a:lstStyle/>
                  <a:p>
                    <a:fld id="{E831B8F1-A83E-0C40-B005-98F3AAD9F6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45%</c:v>
                  </c:pt>
                  <c:pt idx="1">
                    <c:v>31%</c:v>
                  </c:pt>
                  <c:pt idx="2">
                    <c:v>24%</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00" normalizeH="0" baseline="0">
                <a:solidFill>
                  <a:schemeClr val="lt1"/>
                </a:solidFill>
                <a:latin typeface="+mn-lt"/>
                <a:ea typeface="+mn-ea"/>
                <a:cs typeface="+mn-cs"/>
              </a:defRPr>
            </a:pPr>
            <a:r>
              <a:rPr lang="en-US" sz="2800"/>
              <a:t>Net Interest as a Percent of GDP</a:t>
            </a:r>
          </a:p>
        </c:rich>
      </c:tx>
      <c:overlay val="0"/>
      <c:spPr>
        <a:noFill/>
        <a:ln>
          <a:noFill/>
        </a:ln>
        <a:effectLst/>
      </c:spPr>
      <c:txPr>
        <a:bodyPr rot="0" spcFirstLastPara="1" vertOverflow="ellipsis" vert="horz" wrap="square" anchor="ctr" anchorCtr="1"/>
        <a:lstStyle/>
        <a:p>
          <a:pPr>
            <a:defRPr sz="28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1"/>
          <c:order val="0"/>
          <c:tx>
            <c:strRef>
              <c:f>'Net Interest DATA'!$S$1</c:f>
              <c:strCache>
                <c:ptCount val="1"/>
                <c:pt idx="0">
                  <c:v>% of GDP</c:v>
                </c:pt>
              </c:strCache>
            </c:strRef>
          </c:tx>
          <c:spPr>
            <a:ln w="34925" cap="rnd">
              <a:solidFill>
                <a:schemeClr val="lt1"/>
              </a:solidFill>
              <a:round/>
            </a:ln>
            <a:effectLst>
              <a:outerShdw dist="25400" dir="2700000" algn="tl" rotWithShape="0">
                <a:schemeClr val="accent2"/>
              </a:outerShdw>
            </a:effectLst>
          </c:spPr>
          <c:marker>
            <c:symbol val="none"/>
          </c:marker>
          <c:cat>
            <c:numRef>
              <c:f>'Net Interest DATA'!$R$2:$R$74</c:f>
              <c:numCache>
                <c:formatCode>General</c:formatCode>
                <c:ptCount val="7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numCache>
            </c:numRef>
          </c:cat>
          <c:val>
            <c:numRef>
              <c:f>'Net Interest DATA'!$S$2:$S$74</c:f>
              <c:numCache>
                <c:formatCode>#,##0.0</c:formatCode>
                <c:ptCount val="73"/>
                <c:pt idx="0">
                  <c:v>1.8819999999999999</c:v>
                </c:pt>
                <c:pt idx="1">
                  <c:v>2.1949999999999998</c:v>
                </c:pt>
                <c:pt idx="2">
                  <c:v>2.5659999999999998</c:v>
                </c:pt>
                <c:pt idx="3">
                  <c:v>2.54</c:v>
                </c:pt>
                <c:pt idx="4">
                  <c:v>2.8130000000000002</c:v>
                </c:pt>
                <c:pt idx="5">
                  <c:v>3.036</c:v>
                </c:pt>
                <c:pt idx="6">
                  <c:v>3.0049999999999999</c:v>
                </c:pt>
                <c:pt idx="7">
                  <c:v>2.907</c:v>
                </c:pt>
                <c:pt idx="8">
                  <c:v>2.9540000000000002</c:v>
                </c:pt>
                <c:pt idx="9">
                  <c:v>3.0419999999999998</c:v>
                </c:pt>
                <c:pt idx="10">
                  <c:v>3.125</c:v>
                </c:pt>
                <c:pt idx="11">
                  <c:v>3.1909999999999998</c:v>
                </c:pt>
                <c:pt idx="12">
                  <c:v>3.1070000000000002</c:v>
                </c:pt>
                <c:pt idx="13">
                  <c:v>2.9329999999999998</c:v>
                </c:pt>
                <c:pt idx="14">
                  <c:v>2.8279999999999998</c:v>
                </c:pt>
                <c:pt idx="15">
                  <c:v>3.07</c:v>
                </c:pt>
                <c:pt idx="16">
                  <c:v>3.032</c:v>
                </c:pt>
                <c:pt idx="17">
                  <c:v>2.887</c:v>
                </c:pt>
                <c:pt idx="18">
                  <c:v>2.7</c:v>
                </c:pt>
                <c:pt idx="19">
                  <c:v>2.4239999999999999</c:v>
                </c:pt>
                <c:pt idx="20">
                  <c:v>2.2040000000000002</c:v>
                </c:pt>
                <c:pt idx="21">
                  <c:v>1.9590000000000001</c:v>
                </c:pt>
                <c:pt idx="22">
                  <c:v>1.579</c:v>
                </c:pt>
                <c:pt idx="23">
                  <c:v>1.357</c:v>
                </c:pt>
                <c:pt idx="24">
                  <c:v>1.3320000000000001</c:v>
                </c:pt>
                <c:pt idx="25">
                  <c:v>1.4330000000000001</c:v>
                </c:pt>
                <c:pt idx="26">
                  <c:v>1.6619999999999999</c:v>
                </c:pt>
                <c:pt idx="27">
                  <c:v>1.657</c:v>
                </c:pt>
                <c:pt idx="28">
                  <c:v>1.708</c:v>
                </c:pt>
                <c:pt idx="29">
                  <c:v>1.292</c:v>
                </c:pt>
                <c:pt idx="30">
                  <c:v>1.3180000000000001</c:v>
                </c:pt>
                <c:pt idx="31">
                  <c:v>1.4870000000000001</c:v>
                </c:pt>
                <c:pt idx="32">
                  <c:v>1.3680000000000001</c:v>
                </c:pt>
                <c:pt idx="33">
                  <c:v>1.325</c:v>
                </c:pt>
                <c:pt idx="34">
                  <c:v>1.3180000000000001</c:v>
                </c:pt>
                <c:pt idx="35">
                  <c:v>1.234</c:v>
                </c:pt>
                <c:pt idx="36">
                  <c:v>1.2949999999999999</c:v>
                </c:pt>
                <c:pt idx="37">
                  <c:v>1.3640000000000001</c:v>
                </c:pt>
                <c:pt idx="38">
                  <c:v>1.601</c:v>
                </c:pt>
                <c:pt idx="39">
                  <c:v>1.774</c:v>
                </c:pt>
                <c:pt idx="40">
                  <c:v>1.649</c:v>
                </c:pt>
                <c:pt idx="41">
                  <c:v>1.575</c:v>
                </c:pt>
                <c:pt idx="42" formatCode="0.0">
                  <c:v>1.6160000000000001</c:v>
                </c:pt>
                <c:pt idx="43" formatCode="0.0">
                  <c:v>1.6850000000000001</c:v>
                </c:pt>
                <c:pt idx="44" formatCode="0.0">
                  <c:v>1.9239999999999999</c:v>
                </c:pt>
                <c:pt idx="45" formatCode="0.0">
                  <c:v>2.137</c:v>
                </c:pt>
                <c:pt idx="46" formatCode="0.0">
                  <c:v>2.327</c:v>
                </c:pt>
                <c:pt idx="47" formatCode="0.0">
                  <c:v>2.4940000000000002</c:v>
                </c:pt>
                <c:pt idx="48" formatCode="0.0">
                  <c:v>2.6749999999999998</c:v>
                </c:pt>
                <c:pt idx="49" formatCode="0.0">
                  <c:v>2.8260000000000001</c:v>
                </c:pt>
                <c:pt idx="50" formatCode="0.0">
                  <c:v>2.9630000000000001</c:v>
                </c:pt>
                <c:pt idx="51" formatCode="0.0">
                  <c:v>3.1110000000000002</c:v>
                </c:pt>
                <c:pt idx="52" formatCode="0.0">
                  <c:v>3.254</c:v>
                </c:pt>
                <c:pt idx="53" formatCode="0.0">
                  <c:v>3.3860000000000001</c:v>
                </c:pt>
                <c:pt idx="54" formatCode="0.0">
                  <c:v>3.4980000000000002</c:v>
                </c:pt>
                <c:pt idx="55" formatCode="0.0">
                  <c:v>3.61</c:v>
                </c:pt>
                <c:pt idx="56" formatCode="0.0">
                  <c:v>3.7309999999999999</c:v>
                </c:pt>
                <c:pt idx="57" formatCode="0.0">
                  <c:v>3.8679999999999999</c:v>
                </c:pt>
                <c:pt idx="58" formatCode="0.0">
                  <c:v>4.0129999999999999</c:v>
                </c:pt>
                <c:pt idx="59" formatCode="0.0">
                  <c:v>4.1680000000000001</c:v>
                </c:pt>
                <c:pt idx="60" formatCode="0.0">
                  <c:v>4.343</c:v>
                </c:pt>
                <c:pt idx="61" formatCode="0.0">
                  <c:v>4.5419999999999998</c:v>
                </c:pt>
                <c:pt idx="62" formatCode="0.0">
                  <c:v>4.7679999999999998</c:v>
                </c:pt>
                <c:pt idx="63" formatCode="0.0">
                  <c:v>5.0039999999999996</c:v>
                </c:pt>
                <c:pt idx="64" formatCode="0.0">
                  <c:v>5.2460000000000004</c:v>
                </c:pt>
                <c:pt idx="65" formatCode="0.0">
                  <c:v>5.4960000000000004</c:v>
                </c:pt>
                <c:pt idx="66" formatCode="0.0">
                  <c:v>5.7489999999999997</c:v>
                </c:pt>
                <c:pt idx="67" formatCode="0.0">
                  <c:v>6.0010000000000003</c:v>
                </c:pt>
                <c:pt idx="68" formatCode="0.0">
                  <c:v>6.2439999999999998</c:v>
                </c:pt>
                <c:pt idx="69" formatCode="0.0">
                  <c:v>6.484</c:v>
                </c:pt>
                <c:pt idx="70" formatCode="0.0">
                  <c:v>6.7290000000000001</c:v>
                </c:pt>
                <c:pt idx="71" formatCode="0.0">
                  <c:v>6.98</c:v>
                </c:pt>
                <c:pt idx="72" formatCode="0.0">
                  <c:v>7.2320000000000002</c:v>
                </c:pt>
              </c:numCache>
            </c:numRef>
          </c:val>
          <c:smooth val="0"/>
          <c:extLst>
            <c:ext xmlns:c16="http://schemas.microsoft.com/office/drawing/2014/chart" uri="{C3380CC4-5D6E-409C-BE32-E72D297353CC}">
              <c16:uniqueId val="{00000000-7EF6-4DE8-9D66-F2FF983E9B80}"/>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591977359"/>
        <c:axId val="1591976527"/>
      </c:lineChart>
      <c:catAx>
        <c:axId val="1591977359"/>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000" b="0" i="0" u="none" strike="noStrike" kern="1200" spc="100" baseline="0">
                <a:solidFill>
                  <a:schemeClr val="lt1"/>
                </a:solidFill>
                <a:latin typeface="+mn-lt"/>
                <a:ea typeface="+mn-ea"/>
                <a:cs typeface="+mn-cs"/>
              </a:defRPr>
            </a:pPr>
            <a:endParaRPr lang="en-US"/>
          </a:p>
        </c:txPr>
        <c:crossAx val="1591976527"/>
        <c:crosses val="autoZero"/>
        <c:auto val="1"/>
        <c:lblAlgn val="ctr"/>
        <c:lblOffset val="100"/>
        <c:noMultiLvlLbl val="0"/>
      </c:catAx>
      <c:valAx>
        <c:axId val="159197652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59197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409953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r>
              <a:rPr lang="en-US" dirty="0" err="1"/>
              <a:t>yr</a:t>
            </a:r>
            <a:r>
              <a:rPr lang="en-US" dirty="0"/>
              <a:t> Treasury rate rising slowly from 2.4 to 3.7 and  then stabilizing</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72392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378775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Stein’s father and Chair Council under Nixon</a:t>
            </a:r>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171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14554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7098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on the debt is about 2 % .  If the primary budget had been in surplus the debt still would have grown by  2% Because there was still a very large </a:t>
            </a:r>
            <a:r>
              <a:rPr lang="en-US" dirty="0" err="1"/>
              <a:t>primarty</a:t>
            </a:r>
            <a:r>
              <a:rPr lang="en-US" dirty="0"/>
              <a:t> </a:t>
            </a:r>
            <a:r>
              <a:rPr lang="en-US" dirty="0" err="1"/>
              <a:t>deficit.he</a:t>
            </a:r>
            <a:r>
              <a:rPr lang="en-US" dirty="0"/>
              <a:t> debt actually grew by 6,5%</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5010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63438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41747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  Blanchard does not explain why interest rates have been so low!</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67806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debt2deficit.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debt2types_nom.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Debt/debt2types_nom.pn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Debt/debt2types.png"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file:////Users/Jon/NEED%20Dropbox/Presentations/FederalDebt/Charts/forown.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Arizona State University</a:t>
            </a:r>
          </a:p>
          <a:p>
            <a:pPr>
              <a:lnSpc>
                <a:spcPct val="100000"/>
              </a:lnSpc>
              <a:spcBef>
                <a:spcPts val="0"/>
              </a:spcBef>
            </a:pPr>
            <a:r>
              <a:rPr lang="en-US" sz="3100" dirty="0">
                <a:solidFill>
                  <a:schemeClr val="tx2"/>
                </a:solidFill>
              </a:rPr>
              <a:t>September,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11-F654-D9B4-E8E7-124F1E1EF240}"/>
              </a:ext>
            </a:extLst>
          </p:cNvPr>
          <p:cNvSpPr>
            <a:spLocks noGrp="1"/>
          </p:cNvSpPr>
          <p:nvPr>
            <p:ph type="title"/>
          </p:nvPr>
        </p:nvSpPr>
        <p:spPr>
          <a:xfrm>
            <a:off x="746759"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6EAFEF-B8E7-D240-C6C4-25F06C24A7D3}"/>
              </a:ext>
            </a:extLst>
          </p:cNvPr>
          <p:cNvSpPr>
            <a:spLocks noGrp="1"/>
          </p:cNvSpPr>
          <p:nvPr>
            <p:ph idx="1"/>
          </p:nvPr>
        </p:nvSpPr>
        <p:spPr>
          <a:xfrm>
            <a:off x="838200" y="1747711"/>
            <a:ext cx="10515600" cy="4351338"/>
          </a:xfrm>
        </p:spPr>
        <p:txBody>
          <a:bodyPr>
            <a:normAutofit/>
          </a:bodyPr>
          <a:lstStyle/>
          <a:p>
            <a:r>
              <a:rPr lang="en-US" dirty="0"/>
              <a:t>Definitions and Basic Data.</a:t>
            </a:r>
          </a:p>
          <a:p>
            <a:r>
              <a:rPr lang="en-US" dirty="0"/>
              <a:t>How do we “stabilize” the debt?</a:t>
            </a:r>
          </a:p>
          <a:p>
            <a:r>
              <a:rPr lang="en-US" dirty="0"/>
              <a:t>Traditional Approach</a:t>
            </a:r>
          </a:p>
          <a:p>
            <a:r>
              <a:rPr lang="en-US" dirty="0"/>
              <a:t>New Ideas about the Costs of the Debt</a:t>
            </a:r>
          </a:p>
          <a:p>
            <a:r>
              <a:rPr lang="en-US" dirty="0"/>
              <a:t>“Debt?  What me Worry?”  Modern Monetary Theory.</a:t>
            </a:r>
          </a:p>
          <a:p>
            <a:r>
              <a:rPr lang="en-US" dirty="0"/>
              <a:t>Recent Congressional Budget Office (CBO) analysis of the Cost of the Debt.</a:t>
            </a:r>
          </a:p>
          <a:p>
            <a:r>
              <a:rPr lang="en-US" dirty="0"/>
              <a:t>CBO projections</a:t>
            </a:r>
          </a:p>
        </p:txBody>
      </p:sp>
      <p:sp>
        <p:nvSpPr>
          <p:cNvPr id="4" name="Slide Number Placeholder 3">
            <a:extLst>
              <a:ext uri="{FF2B5EF4-FFF2-40B4-BE49-F238E27FC236}">
                <a16:creationId xmlns:a16="http://schemas.microsoft.com/office/drawing/2014/main" id="{379B35AC-6AC2-D8E5-8D91-BD6D7D0CB6D6}"/>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4275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1325563"/>
          </a:xfrm>
        </p:spPr>
        <p:txBody>
          <a:bodyPr/>
          <a:lstStyle/>
          <a:p>
            <a:r>
              <a:rPr lang="en-US" dirty="0">
                <a:solidFill>
                  <a:srgbClr val="FFFFFF"/>
                </a:solidFill>
              </a:rPr>
              <a:t>Of</a:t>
            </a:r>
            <a:r>
              <a:rPr lang="en-US" dirty="0"/>
              <a:t> Debt, Deficits, and Surpluses</a:t>
            </a:r>
          </a:p>
        </p:txBody>
      </p:sp>
      <p:sp>
        <p:nvSpPr>
          <p:cNvPr id="3" name="Content Placeholder 2"/>
          <p:cNvSpPr>
            <a:spLocks noGrp="1"/>
          </p:cNvSpPr>
          <p:nvPr>
            <p:ph idx="1"/>
          </p:nvPr>
        </p:nvSpPr>
        <p:spPr/>
        <p:txBody>
          <a:bodyPr/>
          <a:lstStyle/>
          <a:p>
            <a:r>
              <a:rPr lang="en-US" dirty="0"/>
              <a:t>FLOW</a:t>
            </a:r>
          </a:p>
          <a:p>
            <a:pPr lvl="1"/>
            <a:r>
              <a:rPr lang="en-US" b="1" i="1" dirty="0"/>
              <a:t>Deficit</a:t>
            </a:r>
            <a:r>
              <a:rPr lang="en-US" dirty="0"/>
              <a:t>: The excess of outlays over revenues in a year.</a:t>
            </a:r>
          </a:p>
          <a:p>
            <a:pPr lvl="1"/>
            <a:r>
              <a:rPr lang="en-US" b="1" i="1" dirty="0"/>
              <a:t>Surplus</a:t>
            </a:r>
            <a:r>
              <a:rPr lang="en-US" dirty="0"/>
              <a:t>: The excess of revenues over outlays in a year.</a:t>
            </a:r>
          </a:p>
          <a:p>
            <a:endParaRPr lang="en-US" dirty="0"/>
          </a:p>
          <a:p>
            <a:r>
              <a:rPr lang="en-US" dirty="0"/>
              <a:t>STOCK</a:t>
            </a:r>
          </a:p>
          <a:p>
            <a:pPr lvl="1"/>
            <a:r>
              <a:rPr lang="en-US" b="1" i="1" dirty="0"/>
              <a:t>Debt</a:t>
            </a:r>
            <a:r>
              <a:rPr lang="en-US" dirty="0"/>
              <a:t>: The accumulation of debt over time.</a:t>
            </a:r>
          </a:p>
          <a:p>
            <a:pPr lvl="3"/>
            <a:r>
              <a:rPr lang="en-US" dirty="0"/>
              <a:t>The sum of all past deficits and surpluses.</a:t>
            </a:r>
          </a:p>
          <a:p>
            <a:pPr marL="1371600" lvl="3"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descr="A picture containing text&#10;&#10;Description automatically generated">
            <a:extLst>
              <a:ext uri="{FF2B5EF4-FFF2-40B4-BE49-F238E27FC236}">
                <a16:creationId xmlns:a16="http://schemas.microsoft.com/office/drawing/2014/main" id="{879B2EBF-68D7-CF42-8AAB-FC4143E758A8}"/>
              </a:ext>
            </a:extLst>
          </p:cNvPr>
          <p:cNvPicPr>
            <a:picLocks noChangeAspect="1"/>
          </p:cNvPicPr>
          <p:nvPr/>
        </p:nvPicPr>
        <p:blipFill>
          <a:blip r:embed="rId2"/>
          <a:stretch>
            <a:fillRect/>
          </a:stretch>
        </p:blipFill>
        <p:spPr>
          <a:xfrm>
            <a:off x="8140700" y="3746399"/>
            <a:ext cx="3213100" cy="2527300"/>
          </a:xfrm>
          <a:prstGeom prst="rect">
            <a:avLst/>
          </a:prstGeom>
        </p:spPr>
      </p:pic>
    </p:spTree>
    <p:extLst>
      <p:ext uri="{BB962C8B-B14F-4D97-AF65-F5344CB8AC3E}">
        <p14:creationId xmlns:p14="http://schemas.microsoft.com/office/powerpoint/2010/main" val="12718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a:xfrm>
            <a:off x="799011" y="0"/>
            <a:ext cx="10515600" cy="1325563"/>
          </a:xfrm>
        </p:spPr>
        <p:txBody>
          <a:bodyPr/>
          <a:lstStyle/>
          <a:p>
            <a:r>
              <a:rPr lang="en-US" dirty="0">
                <a:solidFill>
                  <a:schemeClr val="bg1"/>
                </a:solidFill>
              </a:rPr>
              <a:t>Bas</a:t>
            </a:r>
            <a:r>
              <a:rPr lang="en-US" dirty="0"/>
              <a:t>ic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p:txBody>
          <a:bodyPr/>
          <a:lstStyle/>
          <a:p>
            <a:pPr>
              <a:spcAft>
                <a:spcPts val="1000"/>
              </a:spcAft>
            </a:pPr>
            <a:r>
              <a:rPr lang="en-US" dirty="0"/>
              <a:t>Fiscal year Deficit: </a:t>
            </a:r>
            <a:r>
              <a:rPr lang="en-US" b="0" dirty="0"/>
              <a:t>Total Outlays less Revenues between October and September.</a:t>
            </a:r>
          </a:p>
          <a:p>
            <a:pPr>
              <a:spcAft>
                <a:spcPts val="1000"/>
              </a:spcAft>
            </a:pPr>
            <a:r>
              <a:rPr lang="en-US" dirty="0"/>
              <a:t>The deficit is paid for by government borrowing:</a:t>
            </a:r>
            <a:r>
              <a:rPr lang="en-US" b="0" dirty="0"/>
              <a:t>  (net) issue of new government bonds.</a:t>
            </a:r>
          </a:p>
          <a:p>
            <a:pPr>
              <a:spcAft>
                <a:spcPts val="1000"/>
              </a:spcAft>
            </a:pPr>
            <a:r>
              <a:rPr lang="en-US" dirty="0"/>
              <a:t>Total government debt: </a:t>
            </a:r>
            <a:r>
              <a:rPr lang="en-US" b="0" dirty="0"/>
              <a:t>the accumulated value of past borrowing.</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6285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4DC3-61C0-1A4E-8DB5-051540C2C68D}"/>
              </a:ext>
            </a:extLst>
          </p:cNvPr>
          <p:cNvSpPr>
            <a:spLocks noGrp="1"/>
          </p:cNvSpPr>
          <p:nvPr>
            <p:ph type="title"/>
          </p:nvPr>
        </p:nvSpPr>
        <p:spPr>
          <a:xfrm>
            <a:off x="761998" y="0"/>
            <a:ext cx="10515600" cy="1325563"/>
          </a:xfrm>
        </p:spPr>
        <p:txBody>
          <a:bodyPr/>
          <a:lstStyle/>
          <a:p>
            <a:r>
              <a:rPr lang="en-US" dirty="0">
                <a:solidFill>
                  <a:schemeClr val="bg1"/>
                </a:solidFill>
              </a:rPr>
              <a:t>The</a:t>
            </a:r>
            <a:r>
              <a:rPr lang="en-US" dirty="0"/>
              <a:t> Debt and Deficit</a:t>
            </a:r>
          </a:p>
        </p:txBody>
      </p:sp>
      <p:pic>
        <p:nvPicPr>
          <p:cNvPr id="6" name="Content Placeholder 5" descr="Chart&#10;&#10;Description automatically generated">
            <a:extLst>
              <a:ext uri="{FF2B5EF4-FFF2-40B4-BE49-F238E27FC236}">
                <a16:creationId xmlns:a16="http://schemas.microsoft.com/office/drawing/2014/main" id="{19F0E759-C042-554C-A0B4-057AFD1AD91E}"/>
              </a:ext>
            </a:extLst>
          </p:cNvPr>
          <p:cNvPicPr>
            <a:picLocks noGrp="1" noChangeAspect="1"/>
          </p:cNvPicPr>
          <p:nvPr>
            <p:ph idx="1"/>
          </p:nvPr>
        </p:nvPicPr>
        <p:blipFill>
          <a:blip r:embed="rId2" r:link="rId3"/>
          <a:stretch>
            <a:fillRect/>
          </a:stretch>
        </p:blipFill>
        <p:spPr>
          <a:xfrm>
            <a:off x="1354816" y="1257949"/>
            <a:ext cx="9944554" cy="4972277"/>
          </a:xfrm>
        </p:spPr>
      </p:pic>
      <p:sp>
        <p:nvSpPr>
          <p:cNvPr id="4" name="Slide Number Placeholder 3">
            <a:extLst>
              <a:ext uri="{FF2B5EF4-FFF2-40B4-BE49-F238E27FC236}">
                <a16:creationId xmlns:a16="http://schemas.microsoft.com/office/drawing/2014/main" id="{5DF1CD43-FE62-3949-AD32-2E1215F2B4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02919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824B4EA2-7AC6-5DFE-7DE2-6810CB22A7C4}"/>
              </a:ext>
            </a:extLst>
          </p:cNvPr>
          <p:cNvPicPr>
            <a:picLocks noGrp="1" noChangeAspect="1"/>
          </p:cNvPicPr>
          <p:nvPr>
            <p:ph idx="1"/>
          </p:nvPr>
        </p:nvPicPr>
        <p:blipFill>
          <a:blip r:embed="rId2"/>
          <a:stretch>
            <a:fillRect/>
          </a:stretch>
        </p:blipFill>
        <p:spPr>
          <a:xfrm>
            <a:off x="1814825" y="1118199"/>
            <a:ext cx="8162301" cy="4817689"/>
          </a:xfrm>
        </p:spPr>
      </p:pic>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775922" y="-7937"/>
            <a:ext cx="10515600" cy="1325563"/>
          </a:xfrm>
        </p:spPr>
        <p:txBody>
          <a:bodyPr/>
          <a:lstStyle/>
          <a:p>
            <a:r>
              <a:rPr lang="en-US" dirty="0">
                <a:solidFill>
                  <a:schemeClr val="bg1"/>
                </a:solidFill>
              </a:rPr>
              <a:t>The</a:t>
            </a:r>
            <a:r>
              <a:rPr lang="en-US" dirty="0"/>
              <a:t> Federal Budget in FY2022:  Oct. thru July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266638" y="2716728"/>
            <a:ext cx="1548188" cy="1384995"/>
          </a:xfrm>
          <a:prstGeom prst="rect">
            <a:avLst/>
          </a:prstGeom>
          <a:noFill/>
        </p:spPr>
        <p:txBody>
          <a:bodyPr wrap="square" rtlCol="0">
            <a:spAutoFit/>
          </a:bodyPr>
          <a:lstStyle/>
          <a:p>
            <a:r>
              <a:rPr lang="en-US" sz="2800" dirty="0"/>
              <a:t>IIT, 54%</a:t>
            </a:r>
          </a:p>
          <a:p>
            <a:r>
              <a:rPr lang="en-US" sz="2800" dirty="0"/>
              <a:t>SST, 30%</a:t>
            </a:r>
          </a:p>
          <a:p>
            <a:r>
              <a:rPr lang="en-US" sz="2800" dirty="0"/>
              <a:t>CIT, 8.0%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64%</a:t>
            </a:r>
          </a:p>
          <a:p>
            <a:r>
              <a:rPr lang="en-US" sz="2800" dirty="0" err="1"/>
              <a:t>Discret</a:t>
            </a:r>
            <a:r>
              <a:rPr lang="en-US" sz="2800" dirty="0"/>
              <a:t>.  29%</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7/2022</a:t>
            </a:r>
          </a:p>
        </p:txBody>
      </p:sp>
      <p:cxnSp>
        <p:nvCxnSpPr>
          <p:cNvPr id="5" name="Straight Connector 4">
            <a:extLst>
              <a:ext uri="{FF2B5EF4-FFF2-40B4-BE49-F238E27FC236}">
                <a16:creationId xmlns:a16="http://schemas.microsoft.com/office/drawing/2014/main" id="{96499250-9D36-CA45-8D8B-754E0A9D880E}"/>
              </a:ext>
            </a:extLst>
          </p:cNvPr>
          <p:cNvCxnSpPr/>
          <p:nvPr/>
        </p:nvCxnSpPr>
        <p:spPr>
          <a:xfrm flipV="1">
            <a:off x="4680857" y="4724400"/>
            <a:ext cx="359229" cy="1012371"/>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1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28431"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863674" cy="369332"/>
          </a:xfrm>
          <a:prstGeom prst="rect">
            <a:avLst/>
          </a:prstGeom>
          <a:noFill/>
        </p:spPr>
        <p:txBody>
          <a:bodyPr wrap="none" rtlCol="0">
            <a:spAutoFit/>
          </a:bodyPr>
          <a:lstStyle/>
          <a:p>
            <a:r>
              <a:rPr lang="en-US" dirty="0"/>
              <a:t>Source: CBO, “The Budget and Economic Outlook:  2022:2032,”  5/2022</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2923877"/>
          </a:xfrm>
          <a:prstGeom prst="rect">
            <a:avLst/>
          </a:prstGeom>
          <a:noFill/>
        </p:spPr>
        <p:txBody>
          <a:bodyPr wrap="square" rtlCol="0">
            <a:spAutoFit/>
          </a:bodyPr>
          <a:lstStyle/>
          <a:p>
            <a:r>
              <a:rPr lang="en-US" sz="2800" dirty="0"/>
              <a:t>Useful Deficit Decomposition:</a:t>
            </a:r>
          </a:p>
          <a:p>
            <a:endParaRPr lang="en-US" sz="2800" dirty="0"/>
          </a:p>
          <a:p>
            <a:r>
              <a:rPr lang="en-US" sz="2400" i="1" dirty="0"/>
              <a:t>Deficit = (Outlays + Interest) - Revenue</a:t>
            </a:r>
          </a:p>
          <a:p>
            <a:endParaRPr lang="en-US" sz="2400" i="1" dirty="0"/>
          </a:p>
          <a:p>
            <a:r>
              <a:rPr lang="en-US" sz="2400" i="1" dirty="0"/>
              <a:t>	=(Outlays – Revenue) + Interest</a:t>
            </a:r>
          </a:p>
          <a:p>
            <a:endParaRPr lang="en-US" sz="2800" i="1" dirty="0"/>
          </a:p>
          <a:p>
            <a:r>
              <a:rPr lang="en-US" sz="2800" i="1" dirty="0"/>
              <a:t>	=</a:t>
            </a:r>
            <a:r>
              <a:rPr lang="en-US" sz="2800" b="1" i="1" dirty="0">
                <a:solidFill>
                  <a:srgbClr val="7E2987"/>
                </a:solidFill>
              </a:rPr>
              <a:t>Primary Deficit + </a:t>
            </a:r>
            <a:r>
              <a:rPr lang="en-US" sz="2800" b="1" i="1" dirty="0">
                <a:solidFill>
                  <a:srgbClr val="CD78D6"/>
                </a:solidFill>
              </a:rPr>
              <a:t>Interest</a:t>
            </a:r>
          </a:p>
        </p:txBody>
      </p:sp>
      <p:pic>
        <p:nvPicPr>
          <p:cNvPr id="5" name="Picture 4">
            <a:extLst>
              <a:ext uri="{FF2B5EF4-FFF2-40B4-BE49-F238E27FC236}">
                <a16:creationId xmlns:a16="http://schemas.microsoft.com/office/drawing/2014/main" id="{E2709E6F-0FB1-CC37-6CFE-CC3F5B470E5D}"/>
              </a:ext>
            </a:extLst>
          </p:cNvPr>
          <p:cNvPicPr>
            <a:picLocks noChangeAspect="1"/>
          </p:cNvPicPr>
          <p:nvPr/>
        </p:nvPicPr>
        <p:blipFill>
          <a:blip r:embed="rId3"/>
          <a:stretch>
            <a:fillRect/>
          </a:stretch>
        </p:blipFill>
        <p:spPr>
          <a:xfrm>
            <a:off x="110480" y="1552188"/>
            <a:ext cx="6867370" cy="3840480"/>
          </a:xfrm>
          <a:prstGeom prst="rect">
            <a:avLst/>
          </a:prstGeom>
        </p:spPr>
      </p:pic>
    </p:spTree>
    <p:extLst>
      <p:ext uri="{BB962C8B-B14F-4D97-AF65-F5344CB8AC3E}">
        <p14:creationId xmlns:p14="http://schemas.microsoft.com/office/powerpoint/2010/main" val="40907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709043"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$1.2 tr</a:t>
            </a:r>
          </a:p>
          <a:p>
            <a:r>
              <a:rPr lang="en-US" sz="2800" dirty="0"/>
              <a:t>China, $1.0 tr</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84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5" y="-42204"/>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17</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cxnSp>
        <p:nvCxnSpPr>
          <p:cNvPr id="6" name="Straight Arrow Connector 5">
            <a:extLst>
              <a:ext uri="{FF2B5EF4-FFF2-40B4-BE49-F238E27FC236}">
                <a16:creationId xmlns:a16="http://schemas.microsoft.com/office/drawing/2014/main" id="{ABBDADC6-4661-484A-ABC5-DF27CFAB5454}"/>
              </a:ext>
            </a:extLst>
          </p:cNvPr>
          <p:cNvCxnSpPr>
            <a:cxnSpLocks/>
          </p:cNvCxnSpPr>
          <p:nvPr/>
        </p:nvCxnSpPr>
        <p:spPr>
          <a:xfrm flipV="1">
            <a:off x="9045681" y="2772697"/>
            <a:ext cx="0" cy="329279"/>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5F1E81-FC3F-2344-A9D9-20B62105189F}"/>
              </a:ext>
            </a:extLst>
          </p:cNvPr>
          <p:cNvCxnSpPr>
            <a:cxnSpLocks/>
          </p:cNvCxnSpPr>
          <p:nvPr/>
        </p:nvCxnSpPr>
        <p:spPr>
          <a:xfrm flipH="1" flipV="1">
            <a:off x="8339906" y="1752181"/>
            <a:ext cx="579030" cy="76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AC8E0D-CF3B-3948-A365-EDF3D10B61FA}"/>
              </a:ext>
            </a:extLst>
          </p:cNvPr>
          <p:cNvSpPr txBox="1"/>
          <p:nvPr/>
        </p:nvSpPr>
        <p:spPr>
          <a:xfrm>
            <a:off x="7489731" y="835901"/>
            <a:ext cx="1371596" cy="1569660"/>
          </a:xfrm>
          <a:prstGeom prst="rect">
            <a:avLst/>
          </a:prstGeom>
          <a:noFill/>
        </p:spPr>
        <p:txBody>
          <a:bodyPr wrap="square" rtlCol="0">
            <a:spAutoFit/>
          </a:bodyPr>
          <a:lstStyle/>
          <a:p>
            <a:r>
              <a:rPr lang="en-US" sz="2400" dirty="0"/>
              <a:t>SSN &amp; Medicare Trust Funds</a:t>
            </a:r>
          </a:p>
        </p:txBody>
      </p:sp>
    </p:spTree>
    <p:extLst>
      <p:ext uri="{BB962C8B-B14F-4D97-AF65-F5344CB8AC3E}">
        <p14:creationId xmlns:p14="http://schemas.microsoft.com/office/powerpoint/2010/main" val="280923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held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3069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613E-5018-46C6-ADDB-B042AC156574}"/>
              </a:ext>
            </a:extLst>
          </p:cNvPr>
          <p:cNvSpPr>
            <a:spLocks noGrp="1"/>
          </p:cNvSpPr>
          <p:nvPr>
            <p:ph type="title"/>
          </p:nvPr>
        </p:nvSpPr>
        <p:spPr>
          <a:xfrm>
            <a:off x="766480" y="0"/>
            <a:ext cx="10515600" cy="1325563"/>
          </a:xfrm>
        </p:spPr>
        <p:txBody>
          <a:bodyPr/>
          <a:lstStyle/>
          <a:p>
            <a:r>
              <a:rPr lang="en-US" dirty="0">
                <a:solidFill>
                  <a:schemeClr val="bg1"/>
                </a:solidFill>
              </a:rPr>
              <a:t>The </a:t>
            </a:r>
            <a:r>
              <a:rPr lang="en-US" dirty="0">
                <a:solidFill>
                  <a:schemeClr val="accent5">
                    <a:lumMod val="50000"/>
                  </a:schemeClr>
                </a:solidFill>
              </a:rPr>
              <a:t>All-Important </a:t>
            </a:r>
            <a:r>
              <a:rPr lang="en-US" i="1" dirty="0">
                <a:solidFill>
                  <a:schemeClr val="accent5">
                    <a:lumMod val="50000"/>
                  </a:schemeClr>
                </a:solidFill>
              </a:rPr>
              <a:t>Relative</a:t>
            </a:r>
            <a:r>
              <a:rPr lang="en-US" dirty="0">
                <a:solidFill>
                  <a:schemeClr val="accent5">
                    <a:lumMod val="50000"/>
                  </a:schemeClr>
                </a:solidFill>
              </a:rPr>
              <a:t> Debt</a:t>
            </a:r>
            <a:endParaRPr lang="en-US" dirty="0">
              <a:solidFill>
                <a:schemeClr val="bg1"/>
              </a:solidFill>
            </a:endParaRPr>
          </a:p>
        </p:txBody>
      </p:sp>
      <p:sp>
        <p:nvSpPr>
          <p:cNvPr id="3" name="Content Placeholder 2">
            <a:extLst>
              <a:ext uri="{FF2B5EF4-FFF2-40B4-BE49-F238E27FC236}">
                <a16:creationId xmlns:a16="http://schemas.microsoft.com/office/drawing/2014/main" id="{BE884E14-7971-481C-B860-4DD0D89D6808}"/>
              </a:ext>
            </a:extLst>
          </p:cNvPr>
          <p:cNvSpPr>
            <a:spLocks noGrp="1"/>
          </p:cNvSpPr>
          <p:nvPr>
            <p:ph idx="1"/>
          </p:nvPr>
        </p:nvSpPr>
        <p:spPr>
          <a:xfrm>
            <a:off x="838200" y="1570730"/>
            <a:ext cx="10515600" cy="1325563"/>
          </a:xfrm>
        </p:spPr>
        <p:txBody>
          <a:bodyPr/>
          <a:lstStyle/>
          <a:p>
            <a:r>
              <a:rPr lang="en-US" dirty="0"/>
              <a:t>CBO analyzes the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p:txBody>
      </p:sp>
      <p:sp>
        <p:nvSpPr>
          <p:cNvPr id="4" name="Slide Number Placeholder 3">
            <a:extLst>
              <a:ext uri="{FF2B5EF4-FFF2-40B4-BE49-F238E27FC236}">
                <a16:creationId xmlns:a16="http://schemas.microsoft.com/office/drawing/2014/main" id="{64428FF0-02B8-4701-BB0C-3C0AB203BEAB}"/>
              </a:ext>
            </a:extLst>
          </p:cNvPr>
          <p:cNvSpPr>
            <a:spLocks noGrp="1"/>
          </p:cNvSpPr>
          <p:nvPr>
            <p:ph type="sldNum" sz="quarter" idx="12"/>
          </p:nvPr>
        </p:nvSpPr>
        <p:spPr/>
        <p:txBody>
          <a:bodyPr/>
          <a:lstStyle/>
          <a:p>
            <a:fld id="{D9F085D5-EC86-4F6A-B501-C1359CB39116}" type="slidenum">
              <a:rPr lang="en-GB" smtClean="0"/>
              <a:t>19</a:t>
            </a:fld>
            <a:endParaRPr lang="en-GB"/>
          </a:p>
        </p:txBody>
      </p:sp>
      <p:graphicFrame>
        <p:nvGraphicFramePr>
          <p:cNvPr id="5" name="Table 4">
            <a:extLst>
              <a:ext uri="{FF2B5EF4-FFF2-40B4-BE49-F238E27FC236}">
                <a16:creationId xmlns:a16="http://schemas.microsoft.com/office/drawing/2014/main" id="{551E7023-B8B4-5944-A997-7D417826FFD7}"/>
              </a:ext>
            </a:extLst>
          </p:cNvPr>
          <p:cNvGraphicFramePr>
            <a:graphicFrameLocks noGrp="1"/>
          </p:cNvGraphicFramePr>
          <p:nvPr>
            <p:extLst>
              <p:ext uri="{D42A27DB-BD31-4B8C-83A1-F6EECF244321}">
                <p14:modId xmlns:p14="http://schemas.microsoft.com/office/powerpoint/2010/main" val="928185797"/>
              </p:ext>
            </p:extLst>
          </p:nvPr>
        </p:nvGraphicFramePr>
        <p:xfrm>
          <a:off x="2786526" y="3435158"/>
          <a:ext cx="6475508" cy="1852112"/>
        </p:xfrm>
        <a:graphic>
          <a:graphicData uri="http://schemas.openxmlformats.org/drawingml/2006/table">
            <a:tbl>
              <a:tblPr firstRow="1" bandRow="1">
                <a:tableStyleId>{5C22544A-7EE6-4342-B048-85BDC9FD1C3A}</a:tableStyleId>
              </a:tblPr>
              <a:tblGrid>
                <a:gridCol w="1598707">
                  <a:extLst>
                    <a:ext uri="{9D8B030D-6E8A-4147-A177-3AD203B41FA5}">
                      <a16:colId xmlns:a16="http://schemas.microsoft.com/office/drawing/2014/main" val="2634375669"/>
                    </a:ext>
                  </a:extLst>
                </a:gridCol>
                <a:gridCol w="2277036">
                  <a:extLst>
                    <a:ext uri="{9D8B030D-6E8A-4147-A177-3AD203B41FA5}">
                      <a16:colId xmlns:a16="http://schemas.microsoft.com/office/drawing/2014/main" val="2323965429"/>
                    </a:ext>
                  </a:extLst>
                </a:gridCol>
                <a:gridCol w="2599765">
                  <a:extLst>
                    <a:ext uri="{9D8B030D-6E8A-4147-A177-3AD203B41FA5}">
                      <a16:colId xmlns:a16="http://schemas.microsoft.com/office/drawing/2014/main" val="919994498"/>
                    </a:ext>
                  </a:extLst>
                </a:gridCol>
              </a:tblGrid>
              <a:tr h="682290">
                <a:tc>
                  <a:txBody>
                    <a:bodyPr/>
                    <a:lstStyle/>
                    <a:p>
                      <a:endParaRPr lang="en-US" dirty="0"/>
                    </a:p>
                  </a:txBody>
                  <a:tcPr/>
                </a:tc>
                <a:tc>
                  <a:txBody>
                    <a:bodyPr/>
                    <a:lstStyle/>
                    <a:p>
                      <a:pPr algn="ctr"/>
                      <a:r>
                        <a:rPr lang="en-US" dirty="0"/>
                        <a:t>Total Public Debt</a:t>
                      </a:r>
                    </a:p>
                  </a:txBody>
                  <a:tcPr anchor="b"/>
                </a:tc>
                <a:tc>
                  <a:txBody>
                    <a:bodyPr/>
                    <a:lstStyle/>
                    <a:p>
                      <a:pPr algn="ctr"/>
                      <a:r>
                        <a:rPr lang="en-US" dirty="0"/>
                        <a:t>Relative Debt</a:t>
                      </a:r>
                    </a:p>
                    <a:p>
                      <a:pPr algn="ctr"/>
                      <a:r>
                        <a:rPr lang="en-US" dirty="0"/>
                        <a:t>Debt/GDP</a:t>
                      </a:r>
                    </a:p>
                  </a:txBody>
                  <a:tcPr anchor="b"/>
                </a:tc>
                <a:extLst>
                  <a:ext uri="{0D108BD9-81ED-4DB2-BD59-A6C34878D82A}">
                    <a16:rowId xmlns:a16="http://schemas.microsoft.com/office/drawing/2014/main" val="2701981492"/>
                  </a:ext>
                </a:extLst>
              </a:tr>
              <a:tr h="584911">
                <a:tc>
                  <a:txBody>
                    <a:bodyPr/>
                    <a:lstStyle/>
                    <a:p>
                      <a:r>
                        <a:rPr lang="en-US" dirty="0"/>
                        <a:t>United States</a:t>
                      </a:r>
                    </a:p>
                  </a:txBody>
                  <a:tcPr anchor="ctr"/>
                </a:tc>
                <a:tc>
                  <a:txBody>
                    <a:bodyPr/>
                    <a:lstStyle/>
                    <a:p>
                      <a:pPr algn="ctr"/>
                      <a:r>
                        <a:rPr lang="en-US" dirty="0"/>
                        <a:t>$30.6 Trillion</a:t>
                      </a:r>
                    </a:p>
                  </a:txBody>
                  <a:tcPr anchor="ctr"/>
                </a:tc>
                <a:tc>
                  <a:txBody>
                    <a:bodyPr/>
                    <a:lstStyle/>
                    <a:p>
                      <a:pPr algn="ctr"/>
                      <a:r>
                        <a:rPr lang="en-US" dirty="0"/>
                        <a:t>96%</a:t>
                      </a:r>
                    </a:p>
                  </a:txBody>
                  <a:tcPr anchor="ctr"/>
                </a:tc>
                <a:extLst>
                  <a:ext uri="{0D108BD9-81ED-4DB2-BD59-A6C34878D82A}">
                    <a16:rowId xmlns:a16="http://schemas.microsoft.com/office/drawing/2014/main" val="3789106265"/>
                  </a:ext>
                </a:extLst>
              </a:tr>
              <a:tr h="584911">
                <a:tc>
                  <a:txBody>
                    <a:bodyPr/>
                    <a:lstStyle/>
                    <a:p>
                      <a:r>
                        <a:rPr lang="en-US" dirty="0"/>
                        <a:t>Greece</a:t>
                      </a:r>
                    </a:p>
                  </a:txBody>
                  <a:tcPr anchor="ctr"/>
                </a:tc>
                <a:tc>
                  <a:txBody>
                    <a:bodyPr/>
                    <a:lstStyle/>
                    <a:p>
                      <a:pPr algn="ctr"/>
                      <a:r>
                        <a:rPr lang="en-US" dirty="0"/>
                        <a:t>$0.4 Trillion</a:t>
                      </a:r>
                    </a:p>
                  </a:txBody>
                  <a:tcPr anchor="ctr"/>
                </a:tc>
                <a:tc>
                  <a:txBody>
                    <a:bodyPr/>
                    <a:lstStyle/>
                    <a:p>
                      <a:pPr algn="ctr"/>
                      <a:r>
                        <a:rPr lang="en-US" dirty="0"/>
                        <a:t>176%</a:t>
                      </a:r>
                    </a:p>
                  </a:txBody>
                  <a:tcPr anchor="ctr"/>
                </a:tc>
                <a:extLst>
                  <a:ext uri="{0D108BD9-81ED-4DB2-BD59-A6C34878D82A}">
                    <a16:rowId xmlns:a16="http://schemas.microsoft.com/office/drawing/2014/main" val="803600690"/>
                  </a:ext>
                </a:extLst>
              </a:tr>
            </a:tbl>
          </a:graphicData>
        </a:graphic>
      </p:graphicFrame>
    </p:spTree>
    <p:extLst>
      <p:ext uri="{BB962C8B-B14F-4D97-AF65-F5344CB8AC3E}">
        <p14:creationId xmlns:p14="http://schemas.microsoft.com/office/powerpoint/2010/main" val="265047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5EC842-2A0D-CC44-BB97-FF4BD97C8C92}"/>
              </a:ext>
            </a:extLst>
          </p:cNvPr>
          <p:cNvPicPr>
            <a:picLocks noChangeAspect="1"/>
          </p:cNvPicPr>
          <p:nvPr/>
        </p:nvPicPr>
        <p:blipFill>
          <a:blip r:embed="rId2" r:link="rId3"/>
          <a:srcRect/>
          <a:stretch>
            <a:fillRect/>
          </a:stretch>
        </p:blipFill>
        <p:spPr>
          <a:xfrm>
            <a:off x="1047745" y="1224834"/>
            <a:ext cx="10058400" cy="5029200"/>
          </a:xfrm>
          <a:prstGeom prst="rect">
            <a:avLst/>
          </a:prstGeom>
        </p:spPr>
      </p:pic>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20</a:t>
            </a:fld>
            <a:endParaRPr lang="en-GB"/>
          </a:p>
        </p:txBody>
      </p:sp>
      <p:sp>
        <p:nvSpPr>
          <p:cNvPr id="3" name="TextBox 2">
            <a:extLst>
              <a:ext uri="{FF2B5EF4-FFF2-40B4-BE49-F238E27FC236}">
                <a16:creationId xmlns:a16="http://schemas.microsoft.com/office/drawing/2014/main" id="{4B96C354-4ED6-6041-B172-B2FA26D126FC}"/>
              </a:ext>
            </a:extLst>
          </p:cNvPr>
          <p:cNvSpPr txBox="1"/>
          <p:nvPr/>
        </p:nvSpPr>
        <p:spPr>
          <a:xfrm>
            <a:off x="2743200" y="2231571"/>
            <a:ext cx="2229521" cy="369332"/>
          </a:xfrm>
          <a:prstGeom prst="rect">
            <a:avLst/>
          </a:prstGeom>
          <a:solidFill>
            <a:schemeClr val="bg1"/>
          </a:solidFill>
        </p:spPr>
        <p:txBody>
          <a:bodyPr wrap="none" rtlCol="0">
            <a:spAutoFit/>
          </a:bodyPr>
          <a:lstStyle/>
          <a:p>
            <a:r>
              <a:rPr lang="en-US" dirty="0"/>
              <a:t>Recall $ Value of Debt</a:t>
            </a:r>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4" r:link="rId5"/>
          <a:srcRect/>
          <a:stretch>
            <a:fillRect/>
          </a:stretch>
        </p:blipFill>
        <p:spPr>
          <a:xfrm>
            <a:off x="1055914" y="1201026"/>
            <a:ext cx="10058400" cy="5029200"/>
          </a:xfrm>
          <a:prstGeom prst="rect">
            <a:avLst/>
          </a:prstGeom>
        </p:spPr>
      </p:pic>
    </p:spTree>
    <p:extLst>
      <p:ext uri="{BB962C8B-B14F-4D97-AF65-F5344CB8AC3E}">
        <p14:creationId xmlns:p14="http://schemas.microsoft.com/office/powerpoint/2010/main" val="28347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to Foreigners</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9" name="Content Placeholder 8" descr="A screenshot of a cell phone&#10;&#10;Description automatically generated">
            <a:extLst>
              <a:ext uri="{FF2B5EF4-FFF2-40B4-BE49-F238E27FC236}">
                <a16:creationId xmlns:a16="http://schemas.microsoft.com/office/drawing/2014/main" id="{DC87BBF1-038D-2E45-8D88-4352D9E2FEB9}"/>
              </a:ext>
            </a:extLst>
          </p:cNvPr>
          <p:cNvPicPr>
            <a:picLocks noGrp="1" noChangeAspect="1"/>
          </p:cNvPicPr>
          <p:nvPr>
            <p:ph idx="1"/>
          </p:nvPr>
        </p:nvPicPr>
        <p:blipFill>
          <a:blip r:embed="rId2" r:link="rId3"/>
          <a:stretch>
            <a:fillRect/>
          </a:stretch>
        </p:blipFill>
        <p:spPr>
          <a:xfrm>
            <a:off x="2146984" y="966157"/>
            <a:ext cx="7898032" cy="5264069"/>
          </a:xfrm>
        </p:spPr>
      </p:pic>
    </p:spTree>
    <p:extLst>
      <p:ext uri="{BB962C8B-B14F-4D97-AF65-F5344CB8AC3E}">
        <p14:creationId xmlns:p14="http://schemas.microsoft.com/office/powerpoint/2010/main" val="355504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xfrm>
            <a:off x="814754" y="11723"/>
            <a:ext cx="10515600" cy="1325563"/>
          </a:xfrm>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9448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a:xfrm>
            <a:off x="943707" y="0"/>
            <a:ext cx="10515600" cy="1325563"/>
          </a:xfrm>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734416" y="1041920"/>
            <a:ext cx="8723167" cy="5153621"/>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814979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p:txBody>
          <a:bodyPr/>
          <a:lstStyle/>
          <a:p>
            <a:r>
              <a:rPr lang="en-US" dirty="0"/>
              <a:t> </a:t>
            </a:r>
            <a:r>
              <a:rPr lang="en-US" dirty="0">
                <a:solidFill>
                  <a:schemeClr val="bg1"/>
                </a:solidFill>
              </a:rPr>
              <a:t>Ho</a:t>
            </a:r>
            <a:r>
              <a:rPr lang="en-US" dirty="0"/>
              <a:t>w Does the US Government Borrow?</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lnSpcReduction="10000"/>
          </a:bodyPr>
          <a:lstStyle/>
          <a:p>
            <a:r>
              <a:rPr lang="en-US" dirty="0"/>
              <a:t>It issues debt.</a:t>
            </a:r>
          </a:p>
          <a:p>
            <a:pPr lvl="1"/>
            <a:r>
              <a:rPr lang="en-US" dirty="0"/>
              <a:t>Treasury marketable securities: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 and individuals</a:t>
            </a:r>
          </a:p>
          <a:p>
            <a:pPr lvl="1"/>
            <a:r>
              <a:rPr lang="en-US" dirty="0"/>
              <a:t>Federal Reserve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16473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25</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9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617417" y="23446"/>
            <a:ext cx="10515600" cy="1325563"/>
          </a:xfrm>
        </p:spPr>
        <p:txBody>
          <a:bodyPr>
            <a:normAutofit/>
          </a:bodyPr>
          <a:lstStyle/>
          <a:p>
            <a:r>
              <a:rPr lang="en-US" sz="3800" dirty="0">
                <a:solidFill>
                  <a:schemeClr val="bg1"/>
                </a:solidFill>
              </a:rPr>
              <a:t> CBO</a:t>
            </a:r>
            <a:r>
              <a:rPr lang="en-US" sz="3800" dirty="0">
                <a:solidFill>
                  <a:schemeClr val="accent5">
                    <a:lumMod val="50000"/>
                  </a:schemeClr>
                </a:solidFill>
              </a:rPr>
              <a:t>:  Budget Analysts in Chief</a:t>
            </a:r>
            <a:endParaRPr lang="en-US" sz="3800"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pPr marL="0" indent="0">
              <a:buNone/>
            </a:pPr>
            <a:endParaRPr lang="en-US" dirty="0"/>
          </a:p>
          <a:p>
            <a:r>
              <a:rPr lang="en-US" dirty="0"/>
              <a:t>Two kinds of Reports</a:t>
            </a:r>
          </a:p>
          <a:p>
            <a:pPr lvl="1"/>
            <a:r>
              <a:rPr lang="en-US" dirty="0"/>
              <a:t>Cost Estimates or “Scoring”</a:t>
            </a:r>
          </a:p>
          <a:p>
            <a:pPr lvl="2"/>
            <a:r>
              <a:rPr lang="en-US" dirty="0"/>
              <a:t> H.R. 486  Ukraine Religious Freedom Support Act</a:t>
            </a:r>
          </a:p>
          <a:p>
            <a:pPr lvl="2"/>
            <a:r>
              <a:rPr lang="en-US" dirty="0"/>
              <a:t>Build Back Better Scoring.</a:t>
            </a:r>
          </a:p>
          <a:p>
            <a:pPr lvl="1"/>
            <a:r>
              <a:rPr lang="en-US" dirty="0"/>
              <a:t>Projections of Debt and Deficits – The Budget and Economic Outlook:  2022 to 2032</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4536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830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03739"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7067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lnSpcReduction="10000"/>
          </a:bodyPr>
          <a:lstStyle/>
          <a:p>
            <a:r>
              <a:rPr lang="en-US" dirty="0"/>
              <a:t>Surprising (?) Facts </a:t>
            </a:r>
          </a:p>
          <a:p>
            <a:pPr lvl="1"/>
            <a:r>
              <a:rPr lang="en-US" dirty="0"/>
              <a:t>From 1945 to 1979, relative debt fell from 100% of GDP to 25% of GDP.</a:t>
            </a:r>
          </a:p>
          <a:p>
            <a:pPr lvl="1"/>
            <a:r>
              <a:rPr lang="en-US" dirty="0"/>
              <a:t>During this period, the federal budget was in surplus only once, in 1969.</a:t>
            </a:r>
          </a:p>
          <a:p>
            <a:pPr marL="457200" lvl="1" indent="0">
              <a:buNone/>
            </a:pPr>
            <a:endParaRPr lang="en-US" dirty="0"/>
          </a:p>
          <a:p>
            <a:r>
              <a:rPr lang="en-US" dirty="0"/>
              <a:t>Relative debt is a fraction: Debt/GDP; fractions fall if:</a:t>
            </a:r>
          </a:p>
          <a:p>
            <a:pPr lvl="1"/>
            <a:r>
              <a:rPr lang="en-US" dirty="0"/>
              <a:t>The </a:t>
            </a:r>
            <a:r>
              <a:rPr lang="en-US" b="1" i="1" dirty="0"/>
              <a:t>numerator</a:t>
            </a:r>
            <a:r>
              <a:rPr lang="en-US" dirty="0"/>
              <a:t> falls (budget tends toward surplus)</a:t>
            </a:r>
          </a:p>
          <a:p>
            <a:pPr lvl="1"/>
            <a:r>
              <a:rPr lang="en-US" dirty="0"/>
              <a:t>The </a:t>
            </a:r>
            <a:r>
              <a:rPr lang="en-US" b="1" i="1" dirty="0"/>
              <a:t>denominator</a:t>
            </a:r>
            <a:r>
              <a:rPr lang="en-US" dirty="0"/>
              <a:t> rises (nominal GDP growth)</a:t>
            </a:r>
          </a:p>
          <a:p>
            <a:pPr lvl="1"/>
            <a:r>
              <a:rPr lang="en-US" dirty="0"/>
              <a:t>The </a:t>
            </a:r>
            <a:r>
              <a:rPr lang="en-US" b="1" i="1" dirty="0"/>
              <a:t>denominator</a:t>
            </a:r>
            <a:r>
              <a:rPr lang="en-US" dirty="0"/>
              <a:t> </a:t>
            </a:r>
            <a:r>
              <a:rPr lang="en-US" dirty="0">
                <a:solidFill>
                  <a:srgbClr val="FF0000"/>
                </a:solidFill>
              </a:rPr>
              <a:t>grows</a:t>
            </a:r>
            <a:r>
              <a:rPr lang="en-US" dirty="0"/>
              <a:t> faster than the </a:t>
            </a:r>
            <a:r>
              <a:rPr lang="en-US" b="1" i="1" dirty="0"/>
              <a:t>numerator</a:t>
            </a:r>
          </a:p>
          <a:p>
            <a:pPr lvl="1"/>
            <a:endParaRPr lang="en-US" dirty="0"/>
          </a:p>
          <a:p>
            <a:pPr marL="457200" lvl="1" indent="0">
              <a:buNone/>
            </a:pP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74363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00BA-9D61-4877-832A-2EB6300658D4}"/>
              </a:ext>
            </a:extLst>
          </p:cNvPr>
          <p:cNvSpPr>
            <a:spLocks noGrp="1"/>
          </p:cNvSpPr>
          <p:nvPr>
            <p:ph type="title"/>
          </p:nvPr>
        </p:nvSpPr>
        <p:spPr>
          <a:xfrm>
            <a:off x="861646" y="35169"/>
            <a:ext cx="10515600" cy="1325563"/>
          </a:xfrm>
        </p:spPr>
        <p:txBody>
          <a:bodyPr/>
          <a:lstStyle/>
          <a:p>
            <a:r>
              <a:rPr lang="en-US" dirty="0">
                <a:solidFill>
                  <a:schemeClr val="bg1"/>
                </a:solidFill>
              </a:rPr>
              <a:t>Rel</a:t>
            </a:r>
            <a:r>
              <a:rPr lang="en-US" dirty="0"/>
              <a:t>ative Debt Dynamics</a:t>
            </a:r>
          </a:p>
        </p:txBody>
      </p:sp>
      <p:sp>
        <p:nvSpPr>
          <p:cNvPr id="3" name="Content Placeholder 2">
            <a:extLst>
              <a:ext uri="{FF2B5EF4-FFF2-40B4-BE49-F238E27FC236}">
                <a16:creationId xmlns:a16="http://schemas.microsoft.com/office/drawing/2014/main" id="{99E463B3-ED97-42A0-A184-FD8261D222F7}"/>
              </a:ext>
            </a:extLst>
          </p:cNvPr>
          <p:cNvSpPr>
            <a:spLocks noGrp="1"/>
          </p:cNvSpPr>
          <p:nvPr>
            <p:ph idx="1"/>
          </p:nvPr>
        </p:nvSpPr>
        <p:spPr/>
        <p:txBody>
          <a:bodyPr>
            <a:normAutofit lnSpcReduction="10000"/>
          </a:bodyPr>
          <a:lstStyle/>
          <a:p>
            <a:r>
              <a:rPr lang="en-US" dirty="0"/>
              <a:t>Two Parts to the growth rate the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a:p>
            <a:pPr marL="457200" lvl="1" indent="0">
              <a:buNone/>
            </a:pPr>
            <a:endParaRPr lang="en-US" dirty="0"/>
          </a:p>
          <a:p>
            <a:r>
              <a:rPr lang="en-US" dirty="0"/>
              <a:t>Numerical Example:  GDP grows at 4%, interest rate is 5%</a:t>
            </a:r>
          </a:p>
          <a:p>
            <a:pPr lvl="1"/>
            <a:r>
              <a:rPr lang="en-US" dirty="0"/>
              <a:t>If there is either a primary deficit or a primary balance of zero, relative debt grows:  </a:t>
            </a:r>
          </a:p>
          <a:p>
            <a:pPr lvl="2"/>
            <a:r>
              <a:rPr lang="en-US" dirty="0"/>
              <a:t>Growth in debt is greater than or equal to 5%, greater than GDP growth of 4%.</a:t>
            </a:r>
          </a:p>
          <a:p>
            <a:pPr lvl="1"/>
            <a:r>
              <a:rPr lang="en-US" dirty="0"/>
              <a:t>To stabilize the debt, there must be a primary surplus.</a:t>
            </a:r>
          </a:p>
          <a:p>
            <a:pPr lvl="1"/>
            <a:r>
              <a:rPr lang="en-US" dirty="0"/>
              <a:t>Primary surplus has to be bigger, the higher the relative debt.</a:t>
            </a:r>
          </a:p>
        </p:txBody>
      </p:sp>
      <p:sp>
        <p:nvSpPr>
          <p:cNvPr id="4" name="Slide Number Placeholder 3">
            <a:extLst>
              <a:ext uri="{FF2B5EF4-FFF2-40B4-BE49-F238E27FC236}">
                <a16:creationId xmlns:a16="http://schemas.microsoft.com/office/drawing/2014/main" id="{A35BA3F2-2FFF-4CA8-80A7-4DBF312D6193}"/>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0648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EC49-97A0-E042-B3DC-95A6CA690ECB}"/>
              </a:ext>
            </a:extLst>
          </p:cNvPr>
          <p:cNvSpPr>
            <a:spLocks noGrp="1"/>
          </p:cNvSpPr>
          <p:nvPr>
            <p:ph type="title"/>
          </p:nvPr>
        </p:nvSpPr>
        <p:spPr/>
        <p:txBody>
          <a:bodyPr/>
          <a:lstStyle/>
          <a:p>
            <a:r>
              <a:rPr lang="en-US" dirty="0"/>
              <a:t>How to Think About the Debt</a:t>
            </a:r>
          </a:p>
        </p:txBody>
      </p:sp>
      <p:sp>
        <p:nvSpPr>
          <p:cNvPr id="3" name="Text Placeholder 2">
            <a:extLst>
              <a:ext uri="{FF2B5EF4-FFF2-40B4-BE49-F238E27FC236}">
                <a16:creationId xmlns:a16="http://schemas.microsoft.com/office/drawing/2014/main" id="{C3A9407F-1417-3B4C-83EC-B7CBC2D32F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7C8D62-BA87-5849-A242-DF11A85F73EF}"/>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44591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B727-31D1-BB4D-9EBF-2BC6FCDC303E}"/>
              </a:ext>
            </a:extLst>
          </p:cNvPr>
          <p:cNvSpPr>
            <a:spLocks noGrp="1"/>
          </p:cNvSpPr>
          <p:nvPr>
            <p:ph type="title"/>
          </p:nvPr>
        </p:nvSpPr>
        <p:spPr/>
        <p:txBody>
          <a:bodyPr/>
          <a:lstStyle/>
          <a:p>
            <a:r>
              <a:rPr lang="en-US" dirty="0">
                <a:solidFill>
                  <a:schemeClr val="bg1"/>
                </a:solidFill>
              </a:rPr>
              <a:t>Per</a:t>
            </a:r>
            <a:r>
              <a:rPr lang="en-US" dirty="0"/>
              <a:t>spectives on Increased Debt</a:t>
            </a:r>
          </a:p>
        </p:txBody>
      </p:sp>
      <p:sp>
        <p:nvSpPr>
          <p:cNvPr id="3" name="Content Placeholder 2">
            <a:extLst>
              <a:ext uri="{FF2B5EF4-FFF2-40B4-BE49-F238E27FC236}">
                <a16:creationId xmlns:a16="http://schemas.microsoft.com/office/drawing/2014/main" id="{A29A3D5C-92BB-0D40-95B5-C0CFE9E85EFA}"/>
              </a:ext>
            </a:extLst>
          </p:cNvPr>
          <p:cNvSpPr>
            <a:spLocks noGrp="1"/>
          </p:cNvSpPr>
          <p:nvPr>
            <p:ph idx="1"/>
          </p:nvPr>
        </p:nvSpPr>
        <p:spPr>
          <a:xfrm>
            <a:off x="838200" y="1325562"/>
            <a:ext cx="10515600" cy="4675187"/>
          </a:xfrm>
        </p:spPr>
        <p:txBody>
          <a:bodyPr>
            <a:normAutofit/>
          </a:bodyPr>
          <a:lstStyle/>
          <a:p>
            <a:r>
              <a:rPr lang="en-US" dirty="0"/>
              <a:t>Government borrowing crowds out private capital and investments.</a:t>
            </a:r>
          </a:p>
          <a:p>
            <a:pPr lvl="1"/>
            <a:r>
              <a:rPr lang="en-US" dirty="0"/>
              <a:t>Weakened by the ability to borrow from other countries.</a:t>
            </a:r>
          </a:p>
          <a:p>
            <a:r>
              <a:rPr lang="en-US" dirty="0"/>
              <a:t>Does debt impose a burden on future generations?</a:t>
            </a:r>
          </a:p>
          <a:p>
            <a:pPr lvl="1"/>
            <a:r>
              <a:rPr lang="en-US" dirty="0"/>
              <a:t>Does it inevitably have to be paid off?</a:t>
            </a:r>
          </a:p>
          <a:p>
            <a:r>
              <a:rPr lang="en-US" dirty="0"/>
              <a:t>In time, debt service might crowd out other government spending.</a:t>
            </a:r>
          </a:p>
          <a:p>
            <a:pPr lvl="1"/>
            <a:r>
              <a:rPr lang="en-US" dirty="0"/>
              <a:t>Diminishing policy priorities in the budget.</a:t>
            </a:r>
          </a:p>
          <a:p>
            <a:pPr>
              <a:spcBef>
                <a:spcPts val="1600"/>
              </a:spcBef>
            </a:pPr>
            <a:r>
              <a:rPr lang="en-US" dirty="0"/>
              <a:t>Is it reasonable to borrow at low interest rates for investment?</a:t>
            </a:r>
          </a:p>
          <a:p>
            <a:pPr lvl="1"/>
            <a:r>
              <a:rPr lang="en-US" dirty="0"/>
              <a:t>For example, for infrastructure.</a:t>
            </a:r>
          </a:p>
        </p:txBody>
      </p:sp>
      <p:sp>
        <p:nvSpPr>
          <p:cNvPr id="4" name="Slide Number Placeholder 3">
            <a:extLst>
              <a:ext uri="{FF2B5EF4-FFF2-40B4-BE49-F238E27FC236}">
                <a16:creationId xmlns:a16="http://schemas.microsoft.com/office/drawing/2014/main" id="{E4EA5054-CE04-9945-A9FF-C51971785FB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3282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5350-7AF8-2440-AB21-587FC4848990}"/>
              </a:ext>
            </a:extLst>
          </p:cNvPr>
          <p:cNvSpPr>
            <a:spLocks noGrp="1"/>
          </p:cNvSpPr>
          <p:nvPr>
            <p:ph type="title"/>
          </p:nvPr>
        </p:nvSpPr>
        <p:spPr>
          <a:xfrm>
            <a:off x="748550" y="0"/>
            <a:ext cx="10515600" cy="1325563"/>
          </a:xfrm>
        </p:spPr>
        <p:txBody>
          <a:bodyPr/>
          <a:lstStyle/>
          <a:p>
            <a:r>
              <a:rPr lang="en-US" dirty="0">
                <a:solidFill>
                  <a:srgbClr val="FFFFFF"/>
                </a:solidFill>
              </a:rPr>
              <a:t>Not </a:t>
            </a:r>
            <a:r>
              <a:rPr lang="en-US" dirty="0"/>
              <a:t>All Borrowing Is Bad!</a:t>
            </a:r>
          </a:p>
        </p:txBody>
      </p:sp>
      <p:sp>
        <p:nvSpPr>
          <p:cNvPr id="3" name="Content Placeholder 2">
            <a:extLst>
              <a:ext uri="{FF2B5EF4-FFF2-40B4-BE49-F238E27FC236}">
                <a16:creationId xmlns:a16="http://schemas.microsoft.com/office/drawing/2014/main" id="{C0DEF776-59DD-D94B-ABD1-E8D32BCF79BF}"/>
              </a:ext>
            </a:extLst>
          </p:cNvPr>
          <p:cNvSpPr>
            <a:spLocks noGrp="1"/>
          </p:cNvSpPr>
          <p:nvPr>
            <p:ph idx="1"/>
          </p:nvPr>
        </p:nvSpPr>
        <p:spPr/>
        <p:txBody>
          <a:bodyPr>
            <a:normAutofit fontScale="92500" lnSpcReduction="20000"/>
          </a:bodyPr>
          <a:lstStyle/>
          <a:p>
            <a:r>
              <a:rPr lang="en-US" dirty="0"/>
              <a:t>Two good reasons to borrow:</a:t>
            </a:r>
          </a:p>
          <a:p>
            <a:pPr marL="914400" lvl="1" indent="-457200">
              <a:buFont typeface="+mj-lt"/>
              <a:buAutoNum type="arabicPeriod"/>
            </a:pPr>
            <a:r>
              <a:rPr lang="en-US" dirty="0"/>
              <a:t>During a temporary crisis </a:t>
            </a:r>
          </a:p>
          <a:p>
            <a:pPr marL="1371600" lvl="2" indent="-457200">
              <a:buFont typeface="+mj-lt"/>
              <a:buAutoNum type="arabicPeriod"/>
            </a:pPr>
            <a:r>
              <a:rPr lang="en-US" dirty="0"/>
              <a:t>Recession</a:t>
            </a:r>
          </a:p>
          <a:p>
            <a:pPr marL="1371600" lvl="2" indent="-457200">
              <a:buFont typeface="+mj-lt"/>
              <a:buAutoNum type="arabicPeriod"/>
            </a:pPr>
            <a:r>
              <a:rPr lang="en-US" dirty="0"/>
              <a:t>War</a:t>
            </a:r>
          </a:p>
          <a:p>
            <a:pPr marL="1371600" lvl="2" indent="-457200">
              <a:buFont typeface="+mj-lt"/>
              <a:buAutoNum type="arabicPeriod"/>
            </a:pPr>
            <a:r>
              <a:rPr lang="en-US" dirty="0"/>
              <a:t>Pandemic</a:t>
            </a:r>
          </a:p>
          <a:p>
            <a:pPr marL="914400" lvl="1" indent="-457200">
              <a:buFont typeface="+mj-lt"/>
              <a:buAutoNum type="arabicPeriod"/>
            </a:pPr>
            <a:r>
              <a:rPr lang="en-US" dirty="0"/>
              <a:t>Productive public investment</a:t>
            </a:r>
          </a:p>
          <a:p>
            <a:pPr marL="1371600" lvl="2" indent="-457200">
              <a:buFont typeface="+mj-lt"/>
              <a:buAutoNum type="arabicPeriod"/>
            </a:pPr>
            <a:r>
              <a:rPr lang="en-US" dirty="0"/>
              <a:t>Infrastructure</a:t>
            </a:r>
          </a:p>
          <a:p>
            <a:pPr marL="1371600" lvl="2" indent="-457200">
              <a:buFont typeface="+mj-lt"/>
              <a:buAutoNum type="arabicPeriod"/>
            </a:pPr>
            <a:r>
              <a:rPr lang="en-US" dirty="0"/>
              <a:t>Education</a:t>
            </a:r>
          </a:p>
          <a:p>
            <a:pPr marL="457200" lvl="1" indent="0">
              <a:buNone/>
            </a:pPr>
            <a:endParaRPr lang="en-US" dirty="0"/>
          </a:p>
          <a:p>
            <a:r>
              <a:rPr lang="en-US" dirty="0"/>
              <a:t>These deficits do not permanently increase relative debt.</a:t>
            </a:r>
          </a:p>
          <a:p>
            <a:pPr lvl="1"/>
            <a:r>
              <a:rPr lang="en-US" dirty="0"/>
              <a:t>Great Depression, WWII</a:t>
            </a:r>
          </a:p>
          <a:p>
            <a:pPr lvl="1"/>
            <a:r>
              <a:rPr lang="en-US" dirty="0"/>
              <a:t>Public investment expands GDP and tax revenue</a:t>
            </a:r>
          </a:p>
          <a:p>
            <a:pPr lvl="1"/>
            <a:r>
              <a:rPr lang="en-US" dirty="0"/>
              <a:t>Pandemic</a:t>
            </a:r>
          </a:p>
          <a:p>
            <a:pPr lvl="2"/>
            <a:endParaRPr lang="en-US" dirty="0"/>
          </a:p>
        </p:txBody>
      </p:sp>
      <p:sp>
        <p:nvSpPr>
          <p:cNvPr id="4" name="Slide Number Placeholder 3">
            <a:extLst>
              <a:ext uri="{FF2B5EF4-FFF2-40B4-BE49-F238E27FC236}">
                <a16:creationId xmlns:a16="http://schemas.microsoft.com/office/drawing/2014/main" id="{E205125D-04E2-644A-8459-5ABB7559E0C3}"/>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5" name="Picture 4" descr="A drawing of a face&#10;&#10;Description automatically generated">
            <a:extLst>
              <a:ext uri="{FF2B5EF4-FFF2-40B4-BE49-F238E27FC236}">
                <a16:creationId xmlns:a16="http://schemas.microsoft.com/office/drawing/2014/main" id="{9E0572EF-871F-AE4A-AA25-9B9A4C8ABE5B}"/>
              </a:ext>
            </a:extLst>
          </p:cNvPr>
          <p:cNvPicPr>
            <a:picLocks noChangeAspect="1"/>
          </p:cNvPicPr>
          <p:nvPr/>
        </p:nvPicPr>
        <p:blipFill>
          <a:blip r:embed="rId2"/>
          <a:stretch>
            <a:fillRect/>
          </a:stretch>
        </p:blipFill>
        <p:spPr>
          <a:xfrm>
            <a:off x="7367751" y="1633721"/>
            <a:ext cx="3276600" cy="2476500"/>
          </a:xfrm>
          <a:prstGeom prst="rect">
            <a:avLst/>
          </a:prstGeom>
        </p:spPr>
      </p:pic>
    </p:spTree>
    <p:extLst>
      <p:ext uri="{BB962C8B-B14F-4D97-AF65-F5344CB8AC3E}">
        <p14:creationId xmlns:p14="http://schemas.microsoft.com/office/powerpoint/2010/main" val="231887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37CC-2588-0D44-91A7-18CAC9EBFDED}"/>
              </a:ext>
            </a:extLst>
          </p:cNvPr>
          <p:cNvSpPr>
            <a:spLocks noGrp="1"/>
          </p:cNvSpPr>
          <p:nvPr>
            <p:ph type="title"/>
          </p:nvPr>
        </p:nvSpPr>
        <p:spPr/>
        <p:txBody>
          <a:bodyPr/>
          <a:lstStyle/>
          <a:p>
            <a:r>
              <a:rPr lang="en-US" dirty="0"/>
              <a:t>Traditional View of the Debt</a:t>
            </a:r>
          </a:p>
        </p:txBody>
      </p:sp>
      <p:sp>
        <p:nvSpPr>
          <p:cNvPr id="3" name="Text Placeholder 2">
            <a:extLst>
              <a:ext uri="{FF2B5EF4-FFF2-40B4-BE49-F238E27FC236}">
                <a16:creationId xmlns:a16="http://schemas.microsoft.com/office/drawing/2014/main" id="{479C4871-607D-8D46-B5ED-F86D23A227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ED35F1-4BB2-3E48-B9D6-0E16DD939262}"/>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47580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68898" y="11723"/>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lnSpcReduction="1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Maturing government bonds are paid by issuing new bonds (“rolling over” the debt).</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5297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post-1983: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723053"/>
            <a:ext cx="10595846" cy="4351338"/>
          </a:xfrm>
        </p:spPr>
        <p:txBody>
          <a:bodyPr>
            <a:normAutofit fontScale="92500" lnSpcReduction="10000"/>
          </a:bodyPr>
          <a:lstStyle/>
          <a:p>
            <a:pPr marL="742950" indent="-742950">
              <a:spcAft>
                <a:spcPts val="1000"/>
              </a:spcAft>
              <a:buFont typeface="+mj-lt"/>
              <a:buAutoNum type="arabicPeriod"/>
            </a:pPr>
            <a:r>
              <a:rPr lang="en-US" sz="3600" dirty="0"/>
              <a:t>Crowding Out via higher interest rates:  </a:t>
            </a:r>
          </a:p>
          <a:p>
            <a:pPr marL="1200150" lvl="1" indent="-742950">
              <a:spcAft>
                <a:spcPts val="1000"/>
              </a:spcAft>
              <a:buFont typeface="+mj-lt"/>
              <a:buAutoNum type="arabicPeriod"/>
            </a:pPr>
            <a:r>
              <a:rPr lang="en-US" sz="2800" dirty="0"/>
              <a:t>Private:  less investment and over time to a smaller capital stock and reduced future output.</a:t>
            </a:r>
          </a:p>
          <a:p>
            <a:pPr marL="1200150" lvl="1" indent="-742950">
              <a:spcAft>
                <a:spcPts val="1000"/>
              </a:spcAft>
              <a:buFont typeface="+mj-lt"/>
              <a:buAutoNum type="arabicPeriod"/>
            </a:pPr>
            <a:r>
              <a:rPr lang="en-US" sz="2800" dirty="0"/>
              <a:t>Government:  </a:t>
            </a:r>
            <a:r>
              <a:rPr lang="en-US" sz="2800" u="sng" dirty="0"/>
              <a:t>primary surplus needed </a:t>
            </a:r>
            <a:r>
              <a:rPr lang="en-US" sz="2800" dirty="0"/>
              <a:t>to stabilize the debt; i.e., less programmatic outlays or higher taxes.</a:t>
            </a:r>
          </a:p>
          <a:p>
            <a:pPr marL="742950" indent="-742950">
              <a:spcAft>
                <a:spcPts val="1000"/>
              </a:spcAft>
              <a:buFont typeface="+mj-lt"/>
              <a:buAutoNum type="arabicPeriod"/>
            </a:pPr>
            <a:r>
              <a:rPr lang="en-US" sz="3600" dirty="0"/>
              <a:t>Foreign Borrowing:  Higher interest rates lead to foreign capital inflows or foreign borrowing.</a:t>
            </a:r>
          </a:p>
          <a:p>
            <a:pPr marL="1200150" lvl="1" indent="-742950">
              <a:spcAft>
                <a:spcPts val="1000"/>
              </a:spcAft>
              <a:buFont typeface="+mj-lt"/>
              <a:buAutoNum type="arabicPeriod"/>
            </a:pPr>
            <a:r>
              <a:rPr lang="en-US" sz="2800" dirty="0"/>
              <a:t>With foreign borrowing, some of our GDP is paid to foreigners as interest.</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9819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755714"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3603608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721E-96E5-3C4D-9D92-9CD677A96789}"/>
              </a:ext>
            </a:extLst>
          </p:cNvPr>
          <p:cNvSpPr>
            <a:spLocks noGrp="1"/>
          </p:cNvSpPr>
          <p:nvPr>
            <p:ph type="title"/>
          </p:nvPr>
        </p:nvSpPr>
        <p:spPr/>
        <p:txBody>
          <a:bodyPr/>
          <a:lstStyle/>
          <a:p>
            <a:r>
              <a:rPr lang="en-US" dirty="0"/>
              <a:t>Now: A Change in Thinking</a:t>
            </a:r>
          </a:p>
        </p:txBody>
      </p:sp>
      <p:sp>
        <p:nvSpPr>
          <p:cNvPr id="3" name="Text Placeholder 2">
            <a:extLst>
              <a:ext uri="{FF2B5EF4-FFF2-40B4-BE49-F238E27FC236}">
                <a16:creationId xmlns:a16="http://schemas.microsoft.com/office/drawing/2014/main" id="{3DF06D06-35E4-0340-A8CE-F756550B86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A7A6FD-CFD0-1D4A-BB69-9033E7951A5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601494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929641"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48325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a:xfrm>
            <a:off x="803031" y="11723"/>
            <a:ext cx="10515600" cy="1325563"/>
          </a:xfrm>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pPr marL="457200" lvl="1" indent="0">
              <a:buNone/>
            </a:pPr>
            <a:endParaRPr lang="en-US" dirty="0">
              <a:solidFill>
                <a:schemeClr val="accent5">
                  <a:lumMod val="50000"/>
                </a:schemeClr>
              </a:solidFill>
            </a:endParaRPr>
          </a:p>
          <a:p>
            <a:r>
              <a:rPr lang="en-US" dirty="0">
                <a:solidFill>
                  <a:schemeClr val="accent5">
                    <a:lumMod val="50000"/>
                  </a:schemeClr>
                </a:solidFill>
              </a:rPr>
              <a:t>More debt today means a higher primary surplus is needed in the future, </a:t>
            </a:r>
            <a:r>
              <a:rPr lang="en-US" i="1" dirty="0">
                <a:solidFill>
                  <a:schemeClr val="accent5">
                    <a:lumMod val="50000"/>
                  </a:schemeClr>
                </a:solidFill>
              </a:rPr>
              <a:t>i.e</a:t>
            </a:r>
            <a:r>
              <a:rPr lang="en-US" dirty="0">
                <a:solidFill>
                  <a:schemeClr val="accent5">
                    <a:lumMod val="50000"/>
                  </a:schemeClr>
                </a:solidFill>
              </a:rPr>
              <a:t>., higher taxes and/or less programmatic outlays.</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9898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a:xfrm>
            <a:off x="943707" y="0"/>
            <a:ext cx="10515600" cy="1325563"/>
          </a:xfrm>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more than revenues!</a:t>
            </a:r>
          </a:p>
          <a:p>
            <a:r>
              <a:rPr lang="en-US" dirty="0">
                <a:solidFill>
                  <a:schemeClr val="accent5">
                    <a:lumMod val="50000"/>
                  </a:schemeClr>
                </a:solidFill>
              </a:rPr>
              <a:t>Remember our example with GDP growth of 4%.  Now assume the interest rate is 3%.  Relative debt will fall with a primary balance of zero!</a:t>
            </a:r>
          </a:p>
          <a:p>
            <a:r>
              <a:rPr lang="en-US" dirty="0"/>
              <a:t>Blanchard does believe that the relative debt must be stabilized.</a:t>
            </a:r>
          </a:p>
          <a:p>
            <a:pPr marL="914400" lvl="1" indent="-457200">
              <a:buFont typeface="+mj-lt"/>
              <a:buAutoNum type="arabicPeriod"/>
            </a:pPr>
            <a:r>
              <a:rPr lang="en-US" dirty="0"/>
              <a:t>At some point current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20019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a:xfrm>
            <a:off x="873369" y="0"/>
            <a:ext cx="10515600" cy="1325563"/>
          </a:xfrm>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Tree>
    <p:extLst>
      <p:ext uri="{BB962C8B-B14F-4D97-AF65-F5344CB8AC3E}">
        <p14:creationId xmlns:p14="http://schemas.microsoft.com/office/powerpoint/2010/main" val="65690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a:xfrm>
            <a:off x="791308" y="0"/>
            <a:ext cx="10515600" cy="1325563"/>
          </a:xfrm>
        </p:spPr>
        <p:txBody>
          <a:bodyPr/>
          <a:lstStyle/>
          <a:p>
            <a:r>
              <a:rPr lang="en-US" dirty="0">
                <a:solidFill>
                  <a:schemeClr val="bg1"/>
                </a:solidFill>
              </a:rPr>
              <a:t>But </a:t>
            </a:r>
            <a:r>
              <a:rPr lang="en-US" dirty="0">
                <a:solidFill>
                  <a:schemeClr val="accent5">
                    <a:lumMod val="50000"/>
                  </a:schemeClr>
                </a:solidFill>
              </a:rPr>
              <a:t>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normAutofit/>
          </a:bodyPr>
          <a:lstStyle/>
          <a:p>
            <a:r>
              <a:rPr lang="en-US" dirty="0"/>
              <a:t>Stephanie Kelton provided a prominent and recent exposition of Modern Monetary Theory in her June 6</a:t>
            </a:r>
            <a:r>
              <a:rPr lang="en-US" baseline="30000" dirty="0"/>
              <a:t>th </a:t>
            </a:r>
            <a:r>
              <a:rPr lang="en-US" dirty="0"/>
              <a:t> 2020, </a:t>
            </a:r>
            <a:r>
              <a:rPr lang="en-US" i="1" dirty="0"/>
              <a:t>NYTimes </a:t>
            </a:r>
            <a:r>
              <a:rPr lang="en-US" dirty="0"/>
              <a:t>op-ed, “Learn to Love Trillion-Dollar Deficits.”</a:t>
            </a:r>
          </a:p>
          <a:p>
            <a:pPr lvl="1"/>
            <a:r>
              <a:rPr lang="en-US" dirty="0"/>
              <a:t>US Treasury borrows in dollars and therefore cannot default (as opposed to Greece).</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111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20970" y="0"/>
            <a:ext cx="10515600" cy="1325563"/>
          </a:xfrm>
        </p:spPr>
        <p:txBody>
          <a:bodyPr>
            <a:normAutofit/>
          </a:bodyPr>
          <a:lstStyle/>
          <a:p>
            <a:r>
              <a:rPr lang="en-US" sz="3800" dirty="0">
                <a:solidFill>
                  <a:schemeClr val="bg1"/>
                </a:solidFill>
              </a:rPr>
              <a:t>MM</a:t>
            </a:r>
            <a:r>
              <a:rPr lang="en-US" sz="3800" dirty="0">
                <a:solidFill>
                  <a:schemeClr val="accent5">
                    <a:lumMod val="50000"/>
                  </a:schemeClr>
                </a:solidFill>
              </a:rPr>
              <a:t>T’s Free Lunch</a:t>
            </a:r>
            <a:endParaRPr lang="en-US" sz="38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The only limit on deficit spending is if it leads to too much spending thereby increasing </a:t>
            </a:r>
            <a:r>
              <a:rPr lang="en-US" u="sng" dirty="0"/>
              <a:t>current inflation</a:t>
            </a:r>
            <a:r>
              <a:rPr lang="en-US" dirty="0"/>
              <a:t>.</a:t>
            </a:r>
          </a:p>
          <a:p>
            <a:r>
              <a:rPr lang="en-US" dirty="0"/>
              <a:t>Recognizing this fact, “…could free policymakers not only to act </a:t>
            </a:r>
            <a:r>
              <a:rPr lang="en-US" u="sng" dirty="0"/>
              <a:t>boldly amid crises </a:t>
            </a:r>
            <a:r>
              <a:rPr lang="en-US" dirty="0"/>
              <a:t>but also to </a:t>
            </a:r>
            <a:r>
              <a:rPr lang="en-US" u="sng" dirty="0"/>
              <a:t>invest boldly </a:t>
            </a:r>
            <a:r>
              <a:rPr lang="en-US" dirty="0"/>
              <a:t>in times of more stability.”</a:t>
            </a:r>
          </a:p>
          <a:p>
            <a:r>
              <a:rPr lang="en-US" dirty="0"/>
              <a:t>Too bad the second part isn’t true.  And, the recent rise in inflation suggests even Dr Kelton should now be worried about the debt</a:t>
            </a:r>
          </a:p>
          <a:p>
            <a:r>
              <a:rPr lang="en-US" dirty="0"/>
              <a:t>We rely on foreigners to hold a substantial portion of our debt and they can lose if the exchange value of the dollar falls.</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5633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735607" y="23446"/>
            <a:ext cx="10515600" cy="1325563"/>
          </a:xfrm>
        </p:spPr>
        <p:txBody>
          <a:bodyPr>
            <a:normAutofit/>
          </a:bodyPr>
          <a:lstStyle/>
          <a:p>
            <a:r>
              <a:rPr lang="en-US" sz="3800" dirty="0">
                <a:solidFill>
                  <a:schemeClr val="bg1"/>
                </a:solidFill>
              </a:rPr>
              <a:t>CBO </a:t>
            </a:r>
            <a:r>
              <a:rPr lang="en-US" sz="3800"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t>“The likelihood of a </a:t>
            </a:r>
            <a:r>
              <a:rPr lang="en-US" i="1" dirty="0"/>
              <a:t>fiscal crisis </a:t>
            </a:r>
            <a:r>
              <a:rPr lang="en-US" dirty="0"/>
              <a:t>in the United States would increase.”</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199558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a:xfrm>
            <a:off x="803031" y="0"/>
            <a:ext cx="10515600" cy="1325563"/>
          </a:xfrm>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US assets for Foreign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2616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10299307" cy="4351338"/>
          </a:xfrm>
        </p:spPr>
        <p:txBody>
          <a:bodyPr>
            <a:normAutofit/>
          </a:bodyPr>
          <a:lstStyle/>
          <a:p>
            <a:pPr marL="514350" indent="-514350">
              <a:buFont typeface="+mj-lt"/>
              <a:buAutoNum type="arabicPeriod"/>
            </a:pPr>
            <a:r>
              <a:rPr lang="en-US" sz="3200" dirty="0"/>
              <a:t>Interest rates may not stay this low forever.  In fact, economist don’t really know why they have fallen to such low levels over the past 20 years</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7656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8" name="Content Placeholder 7">
            <a:extLst>
              <a:ext uri="{FF2B5EF4-FFF2-40B4-BE49-F238E27FC236}">
                <a16:creationId xmlns:a16="http://schemas.microsoft.com/office/drawing/2014/main" id="{54D21D2C-DF93-C613-A915-E1C124F307CE}"/>
              </a:ext>
            </a:extLst>
          </p:cNvPr>
          <p:cNvPicPr>
            <a:picLocks noGrp="1" noChangeAspect="1"/>
          </p:cNvPicPr>
          <p:nvPr>
            <p:ph idx="1"/>
          </p:nvPr>
        </p:nvPicPr>
        <p:blipFill>
          <a:blip r:embed="rId3"/>
          <a:stretch>
            <a:fillRect/>
          </a:stretch>
        </p:blipFill>
        <p:spPr>
          <a:xfrm>
            <a:off x="1319633" y="958889"/>
            <a:ext cx="8357051" cy="5212080"/>
          </a:xfrm>
        </p:spPr>
      </p:pic>
      <p:sp>
        <p:nvSpPr>
          <p:cNvPr id="9" name="TextBox 8">
            <a:extLst>
              <a:ext uri="{FF2B5EF4-FFF2-40B4-BE49-F238E27FC236}">
                <a16:creationId xmlns:a16="http://schemas.microsoft.com/office/drawing/2014/main" id="{00E4D2E1-BA4D-0BE9-E7C5-96A91FF51413}"/>
              </a:ext>
            </a:extLst>
          </p:cNvPr>
          <p:cNvSpPr txBox="1"/>
          <p:nvPr/>
        </p:nvSpPr>
        <p:spPr>
          <a:xfrm>
            <a:off x="4005661" y="6364518"/>
            <a:ext cx="7745855" cy="461665"/>
          </a:xfrm>
          <a:prstGeom prst="rect">
            <a:avLst/>
          </a:prstGeom>
          <a:noFill/>
        </p:spPr>
        <p:txBody>
          <a:bodyPr wrap="square" rtlCol="0">
            <a:spAutoFit/>
          </a:bodyPr>
          <a:lstStyle/>
          <a:p>
            <a:r>
              <a:rPr lang="en-US" sz="2400" dirty="0"/>
              <a:t>CBO, “Budget and Economic Outlook:  2022-2032,” May 2022</a:t>
            </a:r>
          </a:p>
        </p:txBody>
      </p:sp>
    </p:spTree>
    <p:extLst>
      <p:ext uri="{BB962C8B-B14F-4D97-AF65-F5344CB8AC3E}">
        <p14:creationId xmlns:p14="http://schemas.microsoft.com/office/powerpoint/2010/main" val="3201846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70AA-ABD2-FE18-BAFE-2A106DEB2144}"/>
              </a:ext>
            </a:extLst>
          </p:cNvPr>
          <p:cNvSpPr>
            <a:spLocks noGrp="1"/>
          </p:cNvSpPr>
          <p:nvPr>
            <p:ph type="title"/>
          </p:nvPr>
        </p:nvSpPr>
        <p:spPr>
          <a:xfrm>
            <a:off x="733696" y="0"/>
            <a:ext cx="10515600" cy="1325563"/>
          </a:xfrm>
        </p:spPr>
        <p:txBody>
          <a:bodyPr>
            <a:normAutofit/>
          </a:bodyPr>
          <a:lstStyle/>
          <a:p>
            <a:r>
              <a:rPr lang="en-US" sz="3800" dirty="0">
                <a:solidFill>
                  <a:schemeClr val="bg1"/>
                </a:solidFill>
              </a:rPr>
              <a:t>CBO</a:t>
            </a:r>
            <a:r>
              <a:rPr lang="en-US" sz="3800" dirty="0"/>
              <a:t> Baseline Projection</a:t>
            </a:r>
          </a:p>
        </p:txBody>
      </p:sp>
      <p:sp>
        <p:nvSpPr>
          <p:cNvPr id="4" name="Slide Number Placeholder 3">
            <a:extLst>
              <a:ext uri="{FF2B5EF4-FFF2-40B4-BE49-F238E27FC236}">
                <a16:creationId xmlns:a16="http://schemas.microsoft.com/office/drawing/2014/main" id="{49D627FA-3CD7-E29A-865B-E225A4B71E7C}"/>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9" name="Content Placeholder 8">
            <a:extLst>
              <a:ext uri="{FF2B5EF4-FFF2-40B4-BE49-F238E27FC236}">
                <a16:creationId xmlns:a16="http://schemas.microsoft.com/office/drawing/2014/main" id="{5C58848A-3DB2-2245-B5E9-D6DA2E8C9A49}"/>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9CA0DA6-0046-B021-6DDC-794B156E0044}"/>
              </a:ext>
            </a:extLst>
          </p:cNvPr>
          <p:cNvSpPr txBox="1"/>
          <p:nvPr/>
        </p:nvSpPr>
        <p:spPr>
          <a:xfrm>
            <a:off x="3869977" y="6443430"/>
            <a:ext cx="7745855" cy="461665"/>
          </a:xfrm>
          <a:prstGeom prst="rect">
            <a:avLst/>
          </a:prstGeom>
          <a:noFill/>
        </p:spPr>
        <p:txBody>
          <a:bodyPr wrap="square" rtlCol="0">
            <a:spAutoFit/>
          </a:bodyPr>
          <a:lstStyle/>
          <a:p>
            <a:r>
              <a:rPr lang="en-US" sz="2400" dirty="0"/>
              <a:t>CBO, “Budget and Economic Outlook:  2022-2032,” May 2022</a:t>
            </a:r>
          </a:p>
        </p:txBody>
      </p:sp>
    </p:spTree>
    <p:extLst>
      <p:ext uri="{BB962C8B-B14F-4D97-AF65-F5344CB8AC3E}">
        <p14:creationId xmlns:p14="http://schemas.microsoft.com/office/powerpoint/2010/main" val="63562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904-ECEC-5903-7E15-5CD9C8FF795F}"/>
              </a:ext>
            </a:extLst>
          </p:cNvPr>
          <p:cNvSpPr>
            <a:spLocks noGrp="1"/>
          </p:cNvSpPr>
          <p:nvPr>
            <p:ph type="title"/>
          </p:nvPr>
        </p:nvSpPr>
        <p:spPr>
          <a:xfrm>
            <a:off x="746759" y="0"/>
            <a:ext cx="10515600" cy="1325563"/>
          </a:xfrm>
        </p:spPr>
        <p:txBody>
          <a:bodyPr/>
          <a:lstStyle/>
          <a:p>
            <a:r>
              <a:rPr lang="en-US" dirty="0">
                <a:solidFill>
                  <a:schemeClr val="bg1"/>
                </a:solidFill>
              </a:rPr>
              <a:t>The</a:t>
            </a:r>
            <a:r>
              <a:rPr lang="en-US" dirty="0"/>
              <a:t> Blueprint for a Crisis?</a:t>
            </a:r>
          </a:p>
        </p:txBody>
      </p:sp>
      <p:pic>
        <p:nvPicPr>
          <p:cNvPr id="6" name="Content Placeholder 5">
            <a:extLst>
              <a:ext uri="{FF2B5EF4-FFF2-40B4-BE49-F238E27FC236}">
                <a16:creationId xmlns:a16="http://schemas.microsoft.com/office/drawing/2014/main" id="{09DF6413-EAC9-3DEF-D48C-ECAA7E3348F4}"/>
              </a:ext>
            </a:extLst>
          </p:cNvPr>
          <p:cNvPicPr>
            <a:picLocks noGrp="1" noChangeAspect="1"/>
          </p:cNvPicPr>
          <p:nvPr>
            <p:ph idx="1"/>
          </p:nvPr>
        </p:nvPicPr>
        <p:blipFill>
          <a:blip r:embed="rId3"/>
          <a:stretch>
            <a:fillRect/>
          </a:stretch>
        </p:blipFill>
        <p:spPr>
          <a:xfrm>
            <a:off x="1518990" y="1282142"/>
            <a:ext cx="7753761" cy="4937760"/>
          </a:xfrm>
        </p:spPr>
      </p:pic>
      <p:sp>
        <p:nvSpPr>
          <p:cNvPr id="4" name="Slide Number Placeholder 3">
            <a:extLst>
              <a:ext uri="{FF2B5EF4-FFF2-40B4-BE49-F238E27FC236}">
                <a16:creationId xmlns:a16="http://schemas.microsoft.com/office/drawing/2014/main" id="{E2F737E2-329E-4C12-DB8B-45B739C47E4C}"/>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B7EBB81D-6722-A1E2-A30A-B06ED97A6DE8}"/>
              </a:ext>
            </a:extLst>
          </p:cNvPr>
          <p:cNvSpPr txBox="1"/>
          <p:nvPr/>
        </p:nvSpPr>
        <p:spPr>
          <a:xfrm>
            <a:off x="4005662" y="6423775"/>
            <a:ext cx="7745855" cy="461665"/>
          </a:xfrm>
          <a:prstGeom prst="rect">
            <a:avLst/>
          </a:prstGeom>
          <a:noFill/>
        </p:spPr>
        <p:txBody>
          <a:bodyPr wrap="square" rtlCol="0">
            <a:spAutoFit/>
          </a:bodyPr>
          <a:lstStyle/>
          <a:p>
            <a:r>
              <a:rPr lang="en-US" sz="2400" dirty="0"/>
              <a:t>CBO, “Budget and Economic Outlook:  2022-2032,” May 2022</a:t>
            </a:r>
          </a:p>
        </p:txBody>
      </p:sp>
      <p:sp>
        <p:nvSpPr>
          <p:cNvPr id="8" name="TextBox 7">
            <a:extLst>
              <a:ext uri="{FF2B5EF4-FFF2-40B4-BE49-F238E27FC236}">
                <a16:creationId xmlns:a16="http://schemas.microsoft.com/office/drawing/2014/main" id="{8CE90981-2AB1-BDE3-CC6F-889C1518305F}"/>
              </a:ext>
            </a:extLst>
          </p:cNvPr>
          <p:cNvSpPr txBox="1"/>
          <p:nvPr/>
        </p:nvSpPr>
        <p:spPr>
          <a:xfrm>
            <a:off x="9443829" y="2787832"/>
            <a:ext cx="3321337" cy="1384995"/>
          </a:xfrm>
          <a:prstGeom prst="rect">
            <a:avLst/>
          </a:prstGeom>
          <a:noFill/>
        </p:spPr>
        <p:txBody>
          <a:bodyPr wrap="square" rtlCol="0">
            <a:spAutoFit/>
          </a:bodyPr>
          <a:lstStyle/>
          <a:p>
            <a:r>
              <a:rPr lang="en-US" sz="2800" dirty="0"/>
              <a:t>But, these are “projections,” not forecasts!</a:t>
            </a:r>
          </a:p>
        </p:txBody>
      </p:sp>
    </p:spTree>
    <p:extLst>
      <p:ext uri="{BB962C8B-B14F-4D97-AF65-F5344CB8AC3E}">
        <p14:creationId xmlns:p14="http://schemas.microsoft.com/office/powerpoint/2010/main" val="10357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D2F8-8F3A-C29D-0DE5-5446A71E3718}"/>
              </a:ext>
            </a:extLst>
          </p:cNvPr>
          <p:cNvSpPr>
            <a:spLocks noGrp="1"/>
          </p:cNvSpPr>
          <p:nvPr>
            <p:ph type="title"/>
          </p:nvPr>
        </p:nvSpPr>
        <p:spPr>
          <a:xfrm>
            <a:off x="720633" y="0"/>
            <a:ext cx="10515600" cy="1325563"/>
          </a:xfrm>
        </p:spPr>
        <p:txBody>
          <a:bodyPr/>
          <a:lstStyle/>
          <a:p>
            <a:r>
              <a:rPr lang="en-US" dirty="0">
                <a:solidFill>
                  <a:schemeClr val="bg1"/>
                </a:solidFill>
              </a:rPr>
              <a:t>Out</a:t>
            </a:r>
            <a:r>
              <a:rPr lang="en-US" dirty="0"/>
              <a:t>lays based on Current Law</a:t>
            </a:r>
          </a:p>
        </p:txBody>
      </p:sp>
      <p:pic>
        <p:nvPicPr>
          <p:cNvPr id="6" name="Content Placeholder 5">
            <a:extLst>
              <a:ext uri="{FF2B5EF4-FFF2-40B4-BE49-F238E27FC236}">
                <a16:creationId xmlns:a16="http://schemas.microsoft.com/office/drawing/2014/main" id="{9CD201EF-55C5-5F70-6F62-C0DEDFA2A8D0}"/>
              </a:ext>
            </a:extLst>
          </p:cNvPr>
          <p:cNvPicPr>
            <a:picLocks noGrp="1" noChangeAspect="1"/>
          </p:cNvPicPr>
          <p:nvPr>
            <p:ph idx="1"/>
          </p:nvPr>
        </p:nvPicPr>
        <p:blipFill>
          <a:blip r:embed="rId2"/>
          <a:stretch>
            <a:fillRect/>
          </a:stretch>
        </p:blipFill>
        <p:spPr>
          <a:xfrm>
            <a:off x="838200" y="1431517"/>
            <a:ext cx="9602774" cy="2103120"/>
          </a:xfrm>
        </p:spPr>
      </p:pic>
      <p:sp>
        <p:nvSpPr>
          <p:cNvPr id="4" name="Slide Number Placeholder 3">
            <a:extLst>
              <a:ext uri="{FF2B5EF4-FFF2-40B4-BE49-F238E27FC236}">
                <a16:creationId xmlns:a16="http://schemas.microsoft.com/office/drawing/2014/main" id="{31714AB8-46CF-6ACA-5014-36413B5C456A}"/>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8" name="Picture 7">
            <a:extLst>
              <a:ext uri="{FF2B5EF4-FFF2-40B4-BE49-F238E27FC236}">
                <a16:creationId xmlns:a16="http://schemas.microsoft.com/office/drawing/2014/main" id="{7B61E163-4E9F-6C4B-D1AB-291E40BBDC52}"/>
              </a:ext>
            </a:extLst>
          </p:cNvPr>
          <p:cNvPicPr>
            <a:picLocks noChangeAspect="1"/>
          </p:cNvPicPr>
          <p:nvPr/>
        </p:nvPicPr>
        <p:blipFill>
          <a:blip r:embed="rId3"/>
          <a:stretch>
            <a:fillRect/>
          </a:stretch>
        </p:blipFill>
        <p:spPr>
          <a:xfrm>
            <a:off x="924339" y="3597102"/>
            <a:ext cx="9144000" cy="1084745"/>
          </a:xfrm>
          <a:prstGeom prst="rect">
            <a:avLst/>
          </a:prstGeom>
        </p:spPr>
      </p:pic>
    </p:spTree>
    <p:extLst>
      <p:ext uri="{BB962C8B-B14F-4D97-AF65-F5344CB8AC3E}">
        <p14:creationId xmlns:p14="http://schemas.microsoft.com/office/powerpoint/2010/main" val="1434307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4A48-DB62-ECCF-BAB5-30F89D8F48D0}"/>
              </a:ext>
            </a:extLst>
          </p:cNvPr>
          <p:cNvSpPr>
            <a:spLocks noGrp="1"/>
          </p:cNvSpPr>
          <p:nvPr>
            <p:ph type="title"/>
          </p:nvPr>
        </p:nvSpPr>
        <p:spPr>
          <a:xfrm>
            <a:off x="746759" y="0"/>
            <a:ext cx="10515600" cy="1325563"/>
          </a:xfrm>
        </p:spPr>
        <p:txBody>
          <a:bodyPr/>
          <a:lstStyle/>
          <a:p>
            <a:r>
              <a:rPr lang="en-US" dirty="0">
                <a:solidFill>
                  <a:schemeClr val="bg1"/>
                </a:solidFill>
              </a:rPr>
              <a:t>Unf</a:t>
            </a:r>
            <a:r>
              <a:rPr lang="en-US" dirty="0"/>
              <a:t>ortunately, The Required Changes are Big!</a:t>
            </a:r>
          </a:p>
        </p:txBody>
      </p:sp>
      <p:sp>
        <p:nvSpPr>
          <p:cNvPr id="3" name="Content Placeholder 2">
            <a:extLst>
              <a:ext uri="{FF2B5EF4-FFF2-40B4-BE49-F238E27FC236}">
                <a16:creationId xmlns:a16="http://schemas.microsoft.com/office/drawing/2014/main" id="{AF7B3976-60ED-8292-9133-32385C278FBF}"/>
              </a:ext>
            </a:extLst>
          </p:cNvPr>
          <p:cNvSpPr>
            <a:spLocks noGrp="1"/>
          </p:cNvSpPr>
          <p:nvPr>
            <p:ph idx="1"/>
          </p:nvPr>
        </p:nvSpPr>
        <p:spPr/>
        <p:txBody>
          <a:bodyPr/>
          <a:lstStyle/>
          <a:p>
            <a:r>
              <a:rPr lang="en-US" dirty="0"/>
              <a:t>CBO is allowed to publish, alternative projections.</a:t>
            </a:r>
          </a:p>
          <a:p>
            <a:pPr marL="0" indent="0">
              <a:buNone/>
            </a:pPr>
            <a:endParaRPr lang="en-US" dirty="0"/>
          </a:p>
          <a:p>
            <a:r>
              <a:rPr lang="en-US" dirty="0"/>
              <a:t>To Stabilize the relative debt at the current level of 100% of GDP:</a:t>
            </a:r>
          </a:p>
          <a:p>
            <a:pPr marL="914400" lvl="1" indent="-457200">
              <a:buFont typeface="+mj-lt"/>
              <a:buAutoNum type="arabicPeriod"/>
            </a:pPr>
            <a:r>
              <a:rPr lang="en-US" dirty="0"/>
              <a:t>Deficit in 2025 needs to go from projected 4.7 % of GDP to 2.9% and be maintained at the 2.9% level.</a:t>
            </a:r>
          </a:p>
          <a:p>
            <a:pPr marL="914400" lvl="1" indent="-457200">
              <a:buFont typeface="+mj-lt"/>
              <a:buAutoNum type="arabicPeriod"/>
            </a:pPr>
            <a:r>
              <a:rPr lang="en-US" dirty="0"/>
              <a:t>This amounts to over $500 billion </a:t>
            </a:r>
            <a:r>
              <a:rPr lang="en-US" b="1" i="1" dirty="0"/>
              <a:t>per year</a:t>
            </a:r>
            <a:r>
              <a:rPr lang="en-US" dirty="0"/>
              <a:t>.</a:t>
            </a:r>
          </a:p>
        </p:txBody>
      </p:sp>
      <p:sp>
        <p:nvSpPr>
          <p:cNvPr id="4" name="Slide Number Placeholder 3">
            <a:extLst>
              <a:ext uri="{FF2B5EF4-FFF2-40B4-BE49-F238E27FC236}">
                <a16:creationId xmlns:a16="http://schemas.microsoft.com/office/drawing/2014/main" id="{802711A8-3481-EA39-B80C-87F3AFF66601}"/>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TextBox 4">
            <a:extLst>
              <a:ext uri="{FF2B5EF4-FFF2-40B4-BE49-F238E27FC236}">
                <a16:creationId xmlns:a16="http://schemas.microsoft.com/office/drawing/2014/main" id="{BBED4ECC-B8CA-7E11-5C7D-F7D9159D9E99}"/>
              </a:ext>
            </a:extLst>
          </p:cNvPr>
          <p:cNvSpPr txBox="1"/>
          <p:nvPr/>
        </p:nvSpPr>
        <p:spPr>
          <a:xfrm>
            <a:off x="8113363" y="6456851"/>
            <a:ext cx="3479923" cy="276999"/>
          </a:xfrm>
          <a:prstGeom prst="rect">
            <a:avLst/>
          </a:prstGeom>
          <a:noFill/>
        </p:spPr>
        <p:txBody>
          <a:bodyPr wrap="square" rtlCol="0">
            <a:spAutoFit/>
          </a:bodyPr>
          <a:lstStyle/>
          <a:p>
            <a:r>
              <a:rPr lang="en-US" sz="1200" dirty="0"/>
              <a:t>CBO, “2020 Long-Term Budget Outlook, “ Sep 2022</a:t>
            </a:r>
          </a:p>
        </p:txBody>
      </p:sp>
    </p:spTree>
    <p:extLst>
      <p:ext uri="{BB962C8B-B14F-4D97-AF65-F5344CB8AC3E}">
        <p14:creationId xmlns:p14="http://schemas.microsoft.com/office/powerpoint/2010/main" val="29793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a:xfrm>
            <a:off x="733696" y="0"/>
            <a:ext cx="10515600" cy="1325563"/>
          </a:xfrm>
        </p:spPr>
        <p:txBody>
          <a:bodyPr/>
          <a:lstStyle/>
          <a:p>
            <a:r>
              <a:rPr lang="en-US" dirty="0">
                <a:solidFill>
                  <a:schemeClr val="bg1"/>
                </a:solidFill>
              </a:rPr>
              <a:t>Any</a:t>
            </a:r>
            <a:r>
              <a:rPr lang="en-US" dirty="0"/>
              <a:t> of these Options Sound Good?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2"/>
          <a:stretch>
            <a:fillRect/>
          </a:stretch>
        </p:blipFill>
        <p:spPr>
          <a:xfrm>
            <a:off x="879320" y="1141716"/>
            <a:ext cx="9766909" cy="5030167"/>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7" name="TextBox 6">
            <a:extLst>
              <a:ext uri="{FF2B5EF4-FFF2-40B4-BE49-F238E27FC236}">
                <a16:creationId xmlns:a16="http://schemas.microsoft.com/office/drawing/2014/main" id="{E74C5300-76CC-1E16-B5E1-4C5E2DCCD9C6}"/>
              </a:ext>
            </a:extLst>
          </p:cNvPr>
          <p:cNvSpPr txBox="1"/>
          <p:nvPr/>
        </p:nvSpPr>
        <p:spPr>
          <a:xfrm>
            <a:off x="8193061" y="1383906"/>
            <a:ext cx="2961861" cy="584775"/>
          </a:xfrm>
          <a:prstGeom prst="rect">
            <a:avLst/>
          </a:prstGeom>
          <a:noFill/>
        </p:spPr>
        <p:txBody>
          <a:bodyPr wrap="square" rtlCol="0">
            <a:spAutoFit/>
          </a:bodyPr>
          <a:lstStyle/>
          <a:p>
            <a:r>
              <a:rPr lang="en-US" sz="3200" dirty="0"/>
              <a:t>Pick 10!</a:t>
            </a:r>
          </a:p>
        </p:txBody>
      </p:sp>
    </p:spTree>
    <p:extLst>
      <p:ext uri="{BB962C8B-B14F-4D97-AF65-F5344CB8AC3E}">
        <p14:creationId xmlns:p14="http://schemas.microsoft.com/office/powerpoint/2010/main" val="13364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E18-5C6A-7CAC-157D-CCCB3D5946FB}"/>
              </a:ext>
            </a:extLst>
          </p:cNvPr>
          <p:cNvSpPr>
            <a:spLocks noGrp="1"/>
          </p:cNvSpPr>
          <p:nvPr>
            <p:ph type="title"/>
          </p:nvPr>
        </p:nvSpPr>
        <p:spPr>
          <a:xfrm>
            <a:off x="749710" y="10007"/>
            <a:ext cx="10515600" cy="1325563"/>
          </a:xfrm>
        </p:spPr>
        <p:txBody>
          <a:bodyPr/>
          <a:lstStyle/>
          <a:p>
            <a:r>
              <a:rPr lang="en-US" dirty="0">
                <a:solidFill>
                  <a:schemeClr val="bg1"/>
                </a:solidFill>
              </a:rPr>
              <a:t>The </a:t>
            </a:r>
            <a:r>
              <a:rPr lang="en-US" dirty="0"/>
              <a:t>Wit and Wisdom of Herb Stein</a:t>
            </a:r>
          </a:p>
        </p:txBody>
      </p:sp>
      <p:sp>
        <p:nvSpPr>
          <p:cNvPr id="4" name="Slide Number Placeholder 3">
            <a:extLst>
              <a:ext uri="{FF2B5EF4-FFF2-40B4-BE49-F238E27FC236}">
                <a16:creationId xmlns:a16="http://schemas.microsoft.com/office/drawing/2014/main" id="{21534491-B1F1-3FC8-7311-3423AC47E2D7}"/>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1026" name="Picture 2" descr="TOP 12 QUOTES BY HERBERT STEIN | A-Z Quotes">
            <a:extLst>
              <a:ext uri="{FF2B5EF4-FFF2-40B4-BE49-F238E27FC236}">
                <a16:creationId xmlns:a16="http://schemas.microsoft.com/office/drawing/2014/main" id="{C3538D48-9E73-DA90-02C9-CF11247318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6926" y="1225791"/>
            <a:ext cx="9246591"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8AA5-8E6B-55C1-5BE6-6527F8E78B44}"/>
              </a:ext>
            </a:extLst>
          </p:cNvPr>
          <p:cNvSpPr txBox="1"/>
          <p:nvPr/>
        </p:nvSpPr>
        <p:spPr>
          <a:xfrm>
            <a:off x="6200222" y="2471830"/>
            <a:ext cx="3285941" cy="471948"/>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9842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77C2-B97E-7C9F-A860-DBD2718060E4}"/>
              </a:ext>
            </a:extLst>
          </p:cNvPr>
          <p:cNvSpPr>
            <a:spLocks noGrp="1"/>
          </p:cNvSpPr>
          <p:nvPr>
            <p:ph type="title"/>
          </p:nvPr>
        </p:nvSpPr>
        <p:spPr>
          <a:xfrm>
            <a:off x="992578"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50754136-09EB-8E10-D936-A458D1FEE9C4}"/>
              </a:ext>
            </a:extLst>
          </p:cNvPr>
          <p:cNvSpPr>
            <a:spLocks noGrp="1"/>
          </p:cNvSpPr>
          <p:nvPr>
            <p:ph idx="1"/>
          </p:nvPr>
        </p:nvSpPr>
        <p:spPr>
          <a:xfrm>
            <a:off x="838200" y="1163782"/>
            <a:ext cx="10515600" cy="4758286"/>
          </a:xfrm>
        </p:spPr>
        <p:txBody>
          <a:bodyPr>
            <a:normAutofit fontScale="92500" lnSpcReduction="10000"/>
          </a:bodyPr>
          <a:lstStyle/>
          <a:p>
            <a:r>
              <a:rPr lang="en-US" dirty="0"/>
              <a:t>Government debt is not like household debt.</a:t>
            </a:r>
          </a:p>
          <a:p>
            <a:pPr lvl="1"/>
            <a:r>
              <a:rPr lang="en-US" dirty="0"/>
              <a:t>It never truly comes due.</a:t>
            </a:r>
          </a:p>
          <a:p>
            <a:r>
              <a:rPr lang="en-US" dirty="0"/>
              <a:t>That doesn’t mean that we should be profligate debtors.</a:t>
            </a:r>
          </a:p>
          <a:p>
            <a:pPr lvl="1"/>
            <a:r>
              <a:rPr lang="en-US" dirty="0"/>
              <a:t>Increased debt comes with costs:</a:t>
            </a:r>
          </a:p>
          <a:p>
            <a:pPr lvl="2"/>
            <a:r>
              <a:rPr lang="en-US" dirty="0"/>
              <a:t>Crowding out of other spending priorities (via interest payments).</a:t>
            </a:r>
          </a:p>
          <a:p>
            <a:pPr lvl="2"/>
            <a:r>
              <a:rPr lang="en-US" dirty="0"/>
              <a:t>Payments to foreigners.</a:t>
            </a:r>
          </a:p>
          <a:p>
            <a:pPr lvl="2"/>
            <a:r>
              <a:rPr lang="en-US" dirty="0"/>
              <a:t>Potential for fiscal crisis.</a:t>
            </a:r>
          </a:p>
          <a:p>
            <a:r>
              <a:rPr lang="en-US" dirty="0"/>
              <a:t>MMT and its prescriptions trouble majority of economists.</a:t>
            </a:r>
          </a:p>
          <a:p>
            <a:r>
              <a:rPr lang="en-US" dirty="0"/>
              <a:t>The United States is in a unique position.</a:t>
            </a:r>
          </a:p>
          <a:p>
            <a:pPr lvl="1"/>
            <a:r>
              <a:rPr lang="en-US" dirty="0"/>
              <a:t>There is room for more borrowing, but we don’t know exactly how much more.</a:t>
            </a:r>
          </a:p>
          <a:p>
            <a:r>
              <a:rPr lang="en-US" dirty="0"/>
              <a:t>The current debt picture is one of instability.</a:t>
            </a:r>
          </a:p>
          <a:p>
            <a:pPr lvl="1"/>
            <a:r>
              <a:rPr lang="en-US" dirty="0"/>
              <a:t>Important and difficult policy decisions are needed to stabilize the debt.</a:t>
            </a:r>
          </a:p>
        </p:txBody>
      </p:sp>
      <p:sp>
        <p:nvSpPr>
          <p:cNvPr id="4" name="Slide Number Placeholder 3">
            <a:extLst>
              <a:ext uri="{FF2B5EF4-FFF2-40B4-BE49-F238E27FC236}">
                <a16:creationId xmlns:a16="http://schemas.microsoft.com/office/drawing/2014/main" id="{3E88266A-1844-2506-9B54-2A088A4E03D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82290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7C47-BF5D-4067-9A7B-5D04DA90EB8C}"/>
              </a:ext>
            </a:extLst>
          </p:cNvPr>
          <p:cNvSpPr>
            <a:spLocks noGrp="1"/>
          </p:cNvSpPr>
          <p:nvPr>
            <p:ph type="title"/>
          </p:nvPr>
        </p:nvSpPr>
        <p:spPr>
          <a:xfrm>
            <a:off x="812800" y="0"/>
            <a:ext cx="10515600" cy="1325563"/>
          </a:xfrm>
        </p:spPr>
        <p:txBody>
          <a:bodyPr/>
          <a:lstStyle/>
          <a:p>
            <a:r>
              <a:rPr lang="en-US" dirty="0">
                <a:solidFill>
                  <a:schemeClr val="bg1"/>
                </a:solidFill>
              </a:rPr>
              <a:t>Bot</a:t>
            </a:r>
            <a:r>
              <a:rPr lang="en-US" dirty="0">
                <a:solidFill>
                  <a:schemeClr val="accent5">
                    <a:lumMod val="50000"/>
                  </a:schemeClr>
                </a:solidFill>
              </a:rPr>
              <a:t>tom-Line Takeaways</a:t>
            </a:r>
            <a:endParaRPr lang="en-US" dirty="0">
              <a:solidFill>
                <a:schemeClr val="bg1"/>
              </a:solidFill>
            </a:endParaRPr>
          </a:p>
        </p:txBody>
      </p:sp>
      <p:sp>
        <p:nvSpPr>
          <p:cNvPr id="3" name="Content Placeholder 2">
            <a:extLst>
              <a:ext uri="{FF2B5EF4-FFF2-40B4-BE49-F238E27FC236}">
                <a16:creationId xmlns:a16="http://schemas.microsoft.com/office/drawing/2014/main" id="{083E52A2-9FB9-40DC-8E04-5C1904F18EF9}"/>
              </a:ext>
            </a:extLst>
          </p:cNvPr>
          <p:cNvSpPr>
            <a:spLocks noGrp="1"/>
          </p:cNvSpPr>
          <p:nvPr>
            <p:ph idx="1"/>
          </p:nvPr>
        </p:nvSpPr>
        <p:spPr/>
        <p:txBody>
          <a:bodyPr>
            <a:normAutofit lnSpcReduction="10000"/>
          </a:bodyPr>
          <a:lstStyle/>
          <a:p>
            <a:pPr>
              <a:spcAft>
                <a:spcPts val="1000"/>
              </a:spcAft>
            </a:pPr>
            <a:r>
              <a:rPr lang="en-US" dirty="0"/>
              <a:t>Relative debt must be stabilized, so it is imperative to reduce primary deficits after the virus has been defeated.</a:t>
            </a:r>
          </a:p>
          <a:p>
            <a:pPr>
              <a:spcAft>
                <a:spcPts val="1000"/>
              </a:spcAft>
            </a:pPr>
            <a:r>
              <a:rPr lang="en-US" dirty="0"/>
              <a:t>Given the fiscal challenges of an aging population and climate change, it is better to do this sooner rather than later.</a:t>
            </a:r>
          </a:p>
          <a:p>
            <a:pPr>
              <a:spcAft>
                <a:spcPts val="1000"/>
              </a:spcAft>
            </a:pPr>
            <a:r>
              <a:rPr lang="en-US" dirty="0"/>
              <a:t>But high debt levels should not deter:</a:t>
            </a:r>
          </a:p>
          <a:p>
            <a:pPr lvl="1">
              <a:spcAft>
                <a:spcPts val="1000"/>
              </a:spcAft>
            </a:pPr>
            <a:r>
              <a:rPr lang="en-US" dirty="0"/>
              <a:t>Productive infrastructure investment.</a:t>
            </a:r>
          </a:p>
          <a:p>
            <a:pPr lvl="1">
              <a:spcAft>
                <a:spcPts val="1000"/>
              </a:spcAft>
            </a:pPr>
            <a:r>
              <a:rPr lang="en-US" dirty="0"/>
              <a:t>Fiscal responses to crises:  </a:t>
            </a:r>
          </a:p>
          <a:p>
            <a:pPr lvl="2">
              <a:spcAft>
                <a:spcPts val="1000"/>
              </a:spcAft>
            </a:pPr>
            <a:r>
              <a:rPr lang="en-US" dirty="0"/>
              <a:t>“When the house is on fire, you don’t worry about being in a drought; you just put it out.”</a:t>
            </a:r>
          </a:p>
          <a:p>
            <a:pPr lvl="1"/>
            <a:endParaRPr lang="en-US" dirty="0"/>
          </a:p>
        </p:txBody>
      </p:sp>
      <p:sp>
        <p:nvSpPr>
          <p:cNvPr id="4" name="Slide Number Placeholder 3">
            <a:extLst>
              <a:ext uri="{FF2B5EF4-FFF2-40B4-BE49-F238E27FC236}">
                <a16:creationId xmlns:a16="http://schemas.microsoft.com/office/drawing/2014/main" id="{1FD446C8-2DE7-4880-BA38-787B2CD82402}"/>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1753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A36D-2835-6B4F-82D6-D2CE3F310A68}"/>
              </a:ext>
            </a:extLst>
          </p:cNvPr>
          <p:cNvSpPr>
            <a:spLocks noGrp="1"/>
          </p:cNvSpPr>
          <p:nvPr>
            <p:ph type="title"/>
          </p:nvPr>
        </p:nvSpPr>
        <p:spPr/>
        <p:txBody>
          <a:bodyPr/>
          <a:lstStyle/>
          <a:p>
            <a:r>
              <a:rPr lang="en-US" dirty="0">
                <a:solidFill>
                  <a:schemeClr val="bg1"/>
                </a:solidFill>
              </a:rPr>
              <a:t>Ma</a:t>
            </a:r>
            <a:r>
              <a:rPr lang="en-US" dirty="0"/>
              <a:t>jor Takeaways: Talking Points</a:t>
            </a:r>
          </a:p>
        </p:txBody>
      </p:sp>
      <p:sp>
        <p:nvSpPr>
          <p:cNvPr id="3" name="Content Placeholder 2">
            <a:extLst>
              <a:ext uri="{FF2B5EF4-FFF2-40B4-BE49-F238E27FC236}">
                <a16:creationId xmlns:a16="http://schemas.microsoft.com/office/drawing/2014/main" id="{B6D19F2A-CDD6-7F4E-88C0-94D4617A340C}"/>
              </a:ext>
            </a:extLst>
          </p:cNvPr>
          <p:cNvSpPr>
            <a:spLocks noGrp="1"/>
          </p:cNvSpPr>
          <p:nvPr>
            <p:ph idx="1"/>
          </p:nvPr>
        </p:nvSpPr>
        <p:spPr/>
        <p:txBody>
          <a:bodyPr/>
          <a:lstStyle/>
          <a:p>
            <a:pPr>
              <a:spcAft>
                <a:spcPts val="1000"/>
              </a:spcAft>
            </a:pPr>
            <a:r>
              <a:rPr lang="en-US" dirty="0"/>
              <a:t>The current trajectory for the federal debt is unsustainable.</a:t>
            </a:r>
          </a:p>
          <a:p>
            <a:pPr>
              <a:spcAft>
                <a:spcPts val="1000"/>
              </a:spcAft>
            </a:pPr>
            <a:r>
              <a:rPr lang="en-US" dirty="0"/>
              <a:t>After the crisis, we must enact plans to reduce the future (primary) deficits.</a:t>
            </a:r>
          </a:p>
          <a:p>
            <a:pPr lvl="1">
              <a:spcAft>
                <a:spcPts val="1000"/>
              </a:spcAft>
            </a:pPr>
            <a:r>
              <a:rPr lang="en-US" dirty="0"/>
              <a:t>These are driven by Medicare and Social Security spending.</a:t>
            </a:r>
          </a:p>
          <a:p>
            <a:pPr>
              <a:spcAft>
                <a:spcPts val="1000"/>
              </a:spcAft>
            </a:pPr>
            <a:r>
              <a:rPr lang="en-US" dirty="0"/>
              <a:t>The longer we postpone action, the greater the probability of a “fiscal crisis.”</a:t>
            </a:r>
          </a:p>
          <a:p>
            <a:pPr>
              <a:spcAft>
                <a:spcPts val="1000"/>
              </a:spcAft>
            </a:pPr>
            <a:r>
              <a:rPr lang="en-US" dirty="0"/>
              <a:t>Government debt is NOTHING LIKE household debt!</a:t>
            </a:r>
          </a:p>
        </p:txBody>
      </p:sp>
      <p:sp>
        <p:nvSpPr>
          <p:cNvPr id="4" name="Slide Number Placeholder 3">
            <a:extLst>
              <a:ext uri="{FF2B5EF4-FFF2-40B4-BE49-F238E27FC236}">
                <a16:creationId xmlns:a16="http://schemas.microsoft.com/office/drawing/2014/main" id="{836DD4E3-2538-694F-AD23-B280C96EEF7D}"/>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580549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154281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241822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930666" cy="4351338"/>
          </a:xfrm>
        </p:spPr>
        <p:txBody>
          <a:bodyPr/>
          <a:lstStyle/>
          <a:p>
            <a:pPr>
              <a:spcAft>
                <a:spcPts val="1000"/>
              </a:spcAft>
            </a:pPr>
            <a:r>
              <a:rPr lang="en-US" dirty="0"/>
              <a:t>Contemporary Economic Policy</a:t>
            </a:r>
          </a:p>
          <a:p>
            <a:pPr lvl="1">
              <a:spcAft>
                <a:spcPts val="1000"/>
              </a:spcAft>
            </a:pPr>
            <a:r>
              <a:rPr lang="en-US" b="1" dirty="0"/>
              <a:t>Week 1 (9/12): 	The U.S. Federal Debt (Jon </a:t>
            </a:r>
            <a:r>
              <a:rPr lang="en-US" b="1" dirty="0" err="1"/>
              <a:t>Haveman</a:t>
            </a:r>
            <a:r>
              <a:rPr lang="en-US" b="1" dirty="0"/>
              <a:t>, NEED)</a:t>
            </a:r>
          </a:p>
          <a:p>
            <a:pPr lvl="1">
              <a:spcAft>
                <a:spcPts val="1000"/>
              </a:spcAft>
            </a:pPr>
            <a:r>
              <a:rPr lang="en-US" dirty="0"/>
              <a:t>Week 2 (9/19): 	Minimum Wages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640338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750434" y="0"/>
            <a:ext cx="10515600" cy="1325563"/>
          </a:xfrm>
        </p:spPr>
        <p:txBody>
          <a:bodyPr/>
          <a:lstStyle/>
          <a:p>
            <a:r>
              <a:rPr lang="en-US" dirty="0">
                <a:solidFill>
                  <a:schemeClr val="bg1"/>
                </a:solidFill>
              </a:rPr>
              <a:t>The </a:t>
            </a:r>
            <a:r>
              <a:rPr lang="en-US" dirty="0"/>
              <a:t>Federal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2900641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61</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7</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24000" y="4416397"/>
            <a:ext cx="9144000" cy="1482178"/>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9600" dirty="0">
              <a:solidFill>
                <a:schemeClr val="tx2"/>
              </a:solidFill>
            </a:endParaRPr>
          </a:p>
          <a:p>
            <a:pPr>
              <a:lnSpc>
                <a:spcPct val="100000"/>
              </a:lnSpc>
              <a:spcBef>
                <a:spcPts val="0"/>
              </a:spcBef>
            </a:pPr>
            <a:r>
              <a:rPr lang="en-US" sz="11200" dirty="0">
                <a:solidFill>
                  <a:schemeClr val="tx2"/>
                </a:solidFill>
              </a:rPr>
              <a:t>Jon </a:t>
            </a:r>
            <a:r>
              <a:rPr lang="en-US" sz="11200" dirty="0" err="1">
                <a:solidFill>
                  <a:schemeClr val="tx2"/>
                </a:solidFill>
              </a:rPr>
              <a:t>Haveman</a:t>
            </a:r>
            <a:r>
              <a:rPr lang="en-US" sz="11200" dirty="0">
                <a:solidFill>
                  <a:schemeClr val="tx2"/>
                </a:solidFill>
              </a:rPr>
              <a:t>, Ph.D.</a:t>
            </a:r>
          </a:p>
          <a:p>
            <a:pPr>
              <a:lnSpc>
                <a:spcPct val="100000"/>
              </a:lnSpc>
              <a:spcBef>
                <a:spcPts val="0"/>
              </a:spcBef>
            </a:pPr>
            <a:r>
              <a:rPr lang="en-US" sz="9800" dirty="0">
                <a:solidFill>
                  <a:srgbClr val="7E2987"/>
                </a:solidFill>
              </a:rPr>
              <a:t>National Economic Education Delegation</a:t>
            </a:r>
          </a:p>
        </p:txBody>
      </p:sp>
    </p:spTree>
    <p:extLst>
      <p:ext uri="{BB962C8B-B14F-4D97-AF65-F5344CB8AC3E}">
        <p14:creationId xmlns:p14="http://schemas.microsoft.com/office/powerpoint/2010/main" val="37668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a:bodyPr>
          <a:lstStyle/>
          <a:p>
            <a:r>
              <a:rPr lang="en-US" dirty="0"/>
              <a:t>This slide deck was created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This slide deck was reviewed by:</a:t>
            </a:r>
          </a:p>
          <a:p>
            <a:pPr lvl="1"/>
            <a:r>
              <a:rPr lang="en-US" dirty="0"/>
              <a:t>Olivier Blanchard, Peterson Institute for International Economics</a:t>
            </a:r>
          </a:p>
          <a:p>
            <a:pPr lvl="1"/>
            <a:r>
              <a:rPr lang="en-US" dirty="0"/>
              <a:t>John H. </a:t>
            </a:r>
            <a:r>
              <a:rPr lang="en-US" dirty="0" err="1"/>
              <a:t>Cochren</a:t>
            </a:r>
            <a:r>
              <a:rPr lang="en-US" dirty="0"/>
              <a:t>, Stanford University</a:t>
            </a:r>
          </a:p>
          <a:p>
            <a:r>
              <a:rPr lang="en-US" dirty="0"/>
              <a:t>Disclaimer</a:t>
            </a:r>
          </a:p>
          <a:p>
            <a:pPr lvl="1"/>
            <a:r>
              <a:rPr lang="en-US" dirty="0"/>
              <a:t>NEED presentations are designed to be nonpartisan.</a:t>
            </a:r>
          </a:p>
          <a:p>
            <a:pPr lvl="1"/>
            <a:r>
              <a:rPr lang="en-US" dirty="0"/>
              <a:t>It is, however, inevitable that presenters will be asked for and offer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26812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3651127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15534</TotalTime>
  <Words>3677</Words>
  <Application>Microsoft Macintosh PowerPoint</Application>
  <PresentationFormat>Widescreen</PresentationFormat>
  <Paragraphs>452</Paragraphs>
  <Slides>61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Courier New</vt:lpstr>
      <vt:lpstr>Garamond</vt:lpstr>
      <vt:lpstr>Custom Design</vt:lpstr>
      <vt:lpstr>PowerPoint Presentation</vt:lpstr>
      <vt:lpstr> National Economic Education Delegation</vt:lpstr>
      <vt:lpstr>Who Are We?</vt:lpstr>
      <vt:lpstr>Where Are We?</vt:lpstr>
      <vt:lpstr> Available NEED Topics Include:</vt:lpstr>
      <vt:lpstr> Course Outline</vt:lpstr>
      <vt:lpstr>PowerPoint Presentation</vt:lpstr>
      <vt:lpstr>Credits and Disclaimer</vt:lpstr>
      <vt:lpstr>Submitting Questions</vt:lpstr>
      <vt:lpstr>Outline</vt:lpstr>
      <vt:lpstr>Of Debt, Deficits, and Surpluses</vt:lpstr>
      <vt:lpstr>Basic Definitions</vt:lpstr>
      <vt:lpstr>The Debt and Deficit</vt:lpstr>
      <vt:lpstr>The Federal Budget in FY2022:  Oct. thru July</vt:lpstr>
      <vt:lpstr>Past and Future of Deficits</vt:lpstr>
      <vt:lpstr> A Breakdown of the Total Federal Debt</vt:lpstr>
      <vt:lpstr>Two Measures of the Debt</vt:lpstr>
      <vt:lpstr>Not All Debt Is Created Equal </vt:lpstr>
      <vt:lpstr>The All-Important Relative Debt</vt:lpstr>
      <vt:lpstr>Two Measures of RELATIVE Debt</vt:lpstr>
      <vt:lpstr>Who Holds Debt to Foreigners</vt:lpstr>
      <vt:lpstr>Why do Foreigners Buy US Treasuries?</vt:lpstr>
      <vt:lpstr>Demand for Dollars by Central Banks</vt:lpstr>
      <vt:lpstr> How Does the US Government Borrow?</vt:lpstr>
      <vt:lpstr>PowerPoint Presentation</vt:lpstr>
      <vt:lpstr> CBO:  Budget Analysts in Chief</vt:lpstr>
      <vt:lpstr>Key Points About the U.S. Relative Debt</vt:lpstr>
      <vt:lpstr> Debt Dynamics</vt:lpstr>
      <vt:lpstr> Debt Dynamics</vt:lpstr>
      <vt:lpstr>Relative Debt Dynamics</vt:lpstr>
      <vt:lpstr>How to Think About the Debt</vt:lpstr>
      <vt:lpstr>Perspectives on Increased Debt</vt:lpstr>
      <vt:lpstr>Not All Borrowing Is Bad!</vt:lpstr>
      <vt:lpstr>Traditional View of the Debt</vt:lpstr>
      <vt:lpstr> Traditional Views of the Cost of the Debt</vt:lpstr>
      <vt:lpstr> Traditional View post-1983: Debt and Deficits Raise Interest Rates</vt:lpstr>
      <vt:lpstr>The Dog that Didn’t Bark; Rising Interest Rates?</vt:lpstr>
      <vt:lpstr>Now: A Change in Thinking</vt:lpstr>
      <vt:lpstr>Olivier Blanchard’s Presidential Address to the AEA 1/2019 </vt:lpstr>
      <vt:lpstr>What the Traditional View Got Wrong</vt:lpstr>
      <vt:lpstr>New View: Almost a Free Lunch</vt:lpstr>
      <vt:lpstr>Blanchard’s Evidence</vt:lpstr>
      <vt:lpstr>But Why Must the Relative Debt Be Stabilized?</vt:lpstr>
      <vt:lpstr>MMT’s Free Lunch</vt:lpstr>
      <vt:lpstr>CBO on the Costs of “High and Rising Debt”</vt:lpstr>
      <vt:lpstr>What would a Fiscal Crisis Look Like?</vt:lpstr>
      <vt:lpstr>Bottom Line:  We Need to Worry about the Debt</vt:lpstr>
      <vt:lpstr>But is this Problem Impossible?</vt:lpstr>
      <vt:lpstr>CBO Baseline Projection</vt:lpstr>
      <vt:lpstr>The Blueprint for a Crisis?</vt:lpstr>
      <vt:lpstr>Outlays based on Current Law</vt:lpstr>
      <vt:lpstr>Unfortunately, The Required Changes are Big!</vt:lpstr>
      <vt:lpstr>Any of these Options Sound Good?</vt:lpstr>
      <vt:lpstr>The Wit and Wisdom of Herb Stein</vt:lpstr>
      <vt:lpstr>Summary</vt:lpstr>
      <vt:lpstr>Bottom-Line Takeaways</vt:lpstr>
      <vt:lpstr>Major Takeaways: Talking Points</vt:lpstr>
      <vt:lpstr>Federal Debt Glossary</vt:lpstr>
      <vt:lpstr>Federal Debt Glossary (Cont.)</vt:lpstr>
      <vt:lpstr>The Federal Minimum Wage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307</cp:revision>
  <cp:lastPrinted>2022-07-08T22:01:16Z</cp:lastPrinted>
  <dcterms:created xsi:type="dcterms:W3CDTF">2017-05-03T22:30:38Z</dcterms:created>
  <dcterms:modified xsi:type="dcterms:W3CDTF">2022-09-12T18:59:13Z</dcterms:modified>
</cp:coreProperties>
</file>