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22"/>
  </p:notesMasterIdLst>
  <p:sldIdLst>
    <p:sldId id="1069" r:id="rId2"/>
    <p:sldId id="328" r:id="rId3"/>
    <p:sldId id="1152" r:id="rId4"/>
    <p:sldId id="330" r:id="rId5"/>
    <p:sldId id="1301" r:id="rId6"/>
    <p:sldId id="1310" r:id="rId7"/>
    <p:sldId id="1311" r:id="rId8"/>
    <p:sldId id="1110" r:id="rId9"/>
    <p:sldId id="1300" r:id="rId10"/>
    <p:sldId id="741" r:id="rId11"/>
    <p:sldId id="742" r:id="rId12"/>
    <p:sldId id="260" r:id="rId13"/>
    <p:sldId id="1064" r:id="rId14"/>
    <p:sldId id="1282" r:id="rId15"/>
    <p:sldId id="332" r:id="rId16"/>
    <p:sldId id="421" r:id="rId17"/>
    <p:sldId id="1071" r:id="rId18"/>
    <p:sldId id="1271" r:id="rId19"/>
    <p:sldId id="1266" r:id="rId20"/>
    <p:sldId id="335" r:id="rId21"/>
    <p:sldId id="336" r:id="rId22"/>
    <p:sldId id="1055" r:id="rId23"/>
    <p:sldId id="337" r:id="rId24"/>
    <p:sldId id="1268" r:id="rId25"/>
    <p:sldId id="1118" r:id="rId26"/>
    <p:sldId id="1121" r:id="rId27"/>
    <p:sldId id="1119" r:id="rId28"/>
    <p:sldId id="1302" r:id="rId29"/>
    <p:sldId id="1063" r:id="rId30"/>
    <p:sldId id="1272" r:id="rId31"/>
    <p:sldId id="341" r:id="rId32"/>
    <p:sldId id="1073" r:id="rId33"/>
    <p:sldId id="1303" r:id="rId34"/>
    <p:sldId id="266" r:id="rId35"/>
    <p:sldId id="267" r:id="rId36"/>
    <p:sldId id="353" r:id="rId37"/>
    <p:sldId id="268" r:id="rId38"/>
    <p:sldId id="1306" r:id="rId39"/>
    <p:sldId id="269" r:id="rId40"/>
    <p:sldId id="1307" r:id="rId41"/>
    <p:sldId id="270" r:id="rId42"/>
    <p:sldId id="355" r:id="rId43"/>
    <p:sldId id="1056" r:id="rId44"/>
    <p:sldId id="1072" r:id="rId45"/>
    <p:sldId id="343" r:id="rId46"/>
    <p:sldId id="1308" r:id="rId47"/>
    <p:sldId id="263" r:id="rId48"/>
    <p:sldId id="1312" r:id="rId49"/>
    <p:sldId id="265" r:id="rId50"/>
    <p:sldId id="1304" r:id="rId51"/>
    <p:sldId id="4048" r:id="rId52"/>
    <p:sldId id="1305" r:id="rId53"/>
    <p:sldId id="1278" r:id="rId54"/>
    <p:sldId id="1068" r:id="rId55"/>
    <p:sldId id="1150" r:id="rId56"/>
    <p:sldId id="1045" r:id="rId57"/>
    <p:sldId id="347" r:id="rId58"/>
    <p:sldId id="1057" r:id="rId59"/>
    <p:sldId id="1074" r:id="rId60"/>
    <p:sldId id="4047" r:id="rId61"/>
    <p:sldId id="1274" r:id="rId62"/>
    <p:sldId id="1285" r:id="rId63"/>
    <p:sldId id="1288" r:id="rId64"/>
    <p:sldId id="1061" r:id="rId65"/>
    <p:sldId id="1275" r:id="rId66"/>
    <p:sldId id="1281" r:id="rId67"/>
    <p:sldId id="1296" r:id="rId68"/>
    <p:sldId id="1279" r:id="rId69"/>
    <p:sldId id="4049" r:id="rId70"/>
    <p:sldId id="1295" r:id="rId71"/>
    <p:sldId id="1058" r:id="rId72"/>
    <p:sldId id="1059" r:id="rId73"/>
    <p:sldId id="1128" r:id="rId74"/>
    <p:sldId id="1148" r:id="rId75"/>
    <p:sldId id="1299" r:id="rId76"/>
    <p:sldId id="1262" r:id="rId77"/>
    <p:sldId id="1277" r:id="rId78"/>
    <p:sldId id="1062" r:id="rId79"/>
    <p:sldId id="1273" r:id="rId80"/>
    <p:sldId id="1264" r:id="rId81"/>
    <p:sldId id="1297" r:id="rId82"/>
    <p:sldId id="1131" r:id="rId83"/>
    <p:sldId id="1145" r:id="rId84"/>
    <p:sldId id="1265" r:id="rId85"/>
    <p:sldId id="1298" r:id="rId86"/>
    <p:sldId id="1075" r:id="rId87"/>
    <p:sldId id="352" r:id="rId88"/>
    <p:sldId id="354" r:id="rId89"/>
    <p:sldId id="356" r:id="rId90"/>
    <p:sldId id="357" r:id="rId91"/>
    <p:sldId id="1067" r:id="rId92"/>
    <p:sldId id="1060" r:id="rId93"/>
    <p:sldId id="1076" r:id="rId94"/>
    <p:sldId id="1077" r:id="rId95"/>
    <p:sldId id="1146" r:id="rId96"/>
    <p:sldId id="1280" r:id="rId97"/>
    <p:sldId id="1098" r:id="rId98"/>
    <p:sldId id="1267" r:id="rId99"/>
    <p:sldId id="1270" r:id="rId100"/>
    <p:sldId id="1147" r:id="rId101"/>
    <p:sldId id="338" r:id="rId102"/>
    <p:sldId id="1123" r:id="rId103"/>
    <p:sldId id="1125" r:id="rId104"/>
    <p:sldId id="1142" r:id="rId105"/>
    <p:sldId id="1276" r:id="rId106"/>
    <p:sldId id="1126" r:id="rId107"/>
    <p:sldId id="483" r:id="rId108"/>
    <p:sldId id="480" r:id="rId109"/>
    <p:sldId id="1127" r:id="rId110"/>
    <p:sldId id="1124" r:id="rId111"/>
    <p:sldId id="1286" r:id="rId112"/>
    <p:sldId id="1287" r:id="rId113"/>
    <p:sldId id="1289" r:id="rId114"/>
    <p:sldId id="1133" r:id="rId115"/>
    <p:sldId id="1290" r:id="rId116"/>
    <p:sldId id="1292" r:id="rId117"/>
    <p:sldId id="1136" r:id="rId118"/>
    <p:sldId id="1137" r:id="rId119"/>
    <p:sldId id="329" r:id="rId120"/>
    <p:sldId id="1138" r:id="rId1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haveman" initials="jdh" lastIdx="1" clrIdx="1">
    <p:extLst>
      <p:ext uri="{19B8F6BF-5375-455C-9EA6-DF929625EA0E}">
        <p15:presenceInfo xmlns:p15="http://schemas.microsoft.com/office/powerpoint/2012/main" userId="haveman" providerId="None"/>
      </p:ext>
    </p:extLst>
  </p:cmAuthor>
  <p:cmAuthor id="3" name="debra soled" initials="ds" lastIdx="7" clrIdx="2">
    <p:extLst>
      <p:ext uri="{19B8F6BF-5375-455C-9EA6-DF929625EA0E}">
        <p15:presenceInfo xmlns:p15="http://schemas.microsoft.com/office/powerpoint/2012/main" userId="9307cfb5ac3a12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13" autoAdjust="0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208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commentAuthors" Target="comment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5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Downloads/CPIAUCSL%20(5)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Sheet1!$H$1</c:f>
              <c:strCache>
                <c:ptCount val="1"/>
                <c:pt idx="0">
                  <c:v>Defense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Sheet1!$G$2:$G$71</c:f>
              <c:numCache>
                <c:formatCode>General</c:formatCode>
                <c:ptCount val="70"/>
                <c:pt idx="0">
                  <c:v>1962</c:v>
                </c:pt>
                <c:pt idx="1">
                  <c:v>1963</c:v>
                </c:pt>
                <c:pt idx="2">
                  <c:v>1964</c:v>
                </c:pt>
                <c:pt idx="3">
                  <c:v>1965</c:v>
                </c:pt>
                <c:pt idx="4">
                  <c:v>1966</c:v>
                </c:pt>
                <c:pt idx="5">
                  <c:v>1967</c:v>
                </c:pt>
                <c:pt idx="6">
                  <c:v>1968</c:v>
                </c:pt>
                <c:pt idx="7">
                  <c:v>1969</c:v>
                </c:pt>
                <c:pt idx="8">
                  <c:v>1970</c:v>
                </c:pt>
                <c:pt idx="9">
                  <c:v>1971</c:v>
                </c:pt>
                <c:pt idx="10">
                  <c:v>1972</c:v>
                </c:pt>
                <c:pt idx="11">
                  <c:v>1973</c:v>
                </c:pt>
                <c:pt idx="12">
                  <c:v>1974</c:v>
                </c:pt>
                <c:pt idx="13">
                  <c:v>1975</c:v>
                </c:pt>
                <c:pt idx="14">
                  <c:v>1976</c:v>
                </c:pt>
                <c:pt idx="15">
                  <c:v>1977</c:v>
                </c:pt>
                <c:pt idx="16">
                  <c:v>1978</c:v>
                </c:pt>
                <c:pt idx="17">
                  <c:v>1979</c:v>
                </c:pt>
                <c:pt idx="18">
                  <c:v>1980</c:v>
                </c:pt>
                <c:pt idx="19">
                  <c:v>1981</c:v>
                </c:pt>
                <c:pt idx="20">
                  <c:v>1982</c:v>
                </c:pt>
                <c:pt idx="21">
                  <c:v>1983</c:v>
                </c:pt>
                <c:pt idx="22">
                  <c:v>1984</c:v>
                </c:pt>
                <c:pt idx="23">
                  <c:v>1985</c:v>
                </c:pt>
                <c:pt idx="24">
                  <c:v>1986</c:v>
                </c:pt>
                <c:pt idx="25">
                  <c:v>1987</c:v>
                </c:pt>
                <c:pt idx="26">
                  <c:v>1988</c:v>
                </c:pt>
                <c:pt idx="27">
                  <c:v>1989</c:v>
                </c:pt>
                <c:pt idx="28">
                  <c:v>1990</c:v>
                </c:pt>
                <c:pt idx="29">
                  <c:v>1991</c:v>
                </c:pt>
                <c:pt idx="30">
                  <c:v>1992</c:v>
                </c:pt>
                <c:pt idx="31">
                  <c:v>1993</c:v>
                </c:pt>
                <c:pt idx="32">
                  <c:v>1994</c:v>
                </c:pt>
                <c:pt idx="33">
                  <c:v>1995</c:v>
                </c:pt>
                <c:pt idx="34">
                  <c:v>1996</c:v>
                </c:pt>
                <c:pt idx="35">
                  <c:v>1997</c:v>
                </c:pt>
                <c:pt idx="36">
                  <c:v>1998</c:v>
                </c:pt>
                <c:pt idx="37">
                  <c:v>1999</c:v>
                </c:pt>
                <c:pt idx="38">
                  <c:v>2000</c:v>
                </c:pt>
                <c:pt idx="39">
                  <c:v>2001</c:v>
                </c:pt>
                <c:pt idx="40">
                  <c:v>2002</c:v>
                </c:pt>
                <c:pt idx="41">
                  <c:v>2003</c:v>
                </c:pt>
                <c:pt idx="42">
                  <c:v>2004</c:v>
                </c:pt>
                <c:pt idx="43">
                  <c:v>2005</c:v>
                </c:pt>
                <c:pt idx="44">
                  <c:v>2006</c:v>
                </c:pt>
                <c:pt idx="45">
                  <c:v>2007</c:v>
                </c:pt>
                <c:pt idx="46">
                  <c:v>2008</c:v>
                </c:pt>
                <c:pt idx="47">
                  <c:v>2009</c:v>
                </c:pt>
                <c:pt idx="48">
                  <c:v>2010</c:v>
                </c:pt>
                <c:pt idx="49">
                  <c:v>2011</c:v>
                </c:pt>
                <c:pt idx="50">
                  <c:v>2012</c:v>
                </c:pt>
                <c:pt idx="51">
                  <c:v>2013</c:v>
                </c:pt>
                <c:pt idx="52">
                  <c:v>2014</c:v>
                </c:pt>
                <c:pt idx="53">
                  <c:v>2015</c:v>
                </c:pt>
                <c:pt idx="54">
                  <c:v>2016</c:v>
                </c:pt>
                <c:pt idx="55">
                  <c:v>2017</c:v>
                </c:pt>
                <c:pt idx="56">
                  <c:v>2018</c:v>
                </c:pt>
                <c:pt idx="57">
                  <c:v>2019</c:v>
                </c:pt>
                <c:pt idx="58">
                  <c:v>2020</c:v>
                </c:pt>
                <c:pt idx="59">
                  <c:v>2021</c:v>
                </c:pt>
                <c:pt idx="60">
                  <c:v>2022</c:v>
                </c:pt>
                <c:pt idx="61">
                  <c:v>2023</c:v>
                </c:pt>
                <c:pt idx="62">
                  <c:v>2024</c:v>
                </c:pt>
                <c:pt idx="63">
                  <c:v>2025</c:v>
                </c:pt>
                <c:pt idx="64">
                  <c:v>2026</c:v>
                </c:pt>
                <c:pt idx="65">
                  <c:v>2027</c:v>
                </c:pt>
                <c:pt idx="66">
                  <c:v>2028</c:v>
                </c:pt>
                <c:pt idx="67">
                  <c:v>2029</c:v>
                </c:pt>
                <c:pt idx="68">
                  <c:v>2030</c:v>
                </c:pt>
                <c:pt idx="69">
                  <c:v>2031</c:v>
                </c:pt>
              </c:numCache>
            </c:numRef>
          </c:cat>
          <c:val>
            <c:numRef>
              <c:f>Sheet1!$H$2:$H$71</c:f>
              <c:numCache>
                <c:formatCode>#,##0.0</c:formatCode>
                <c:ptCount val="70"/>
                <c:pt idx="0">
                  <c:v>8.9730000000000008</c:v>
                </c:pt>
                <c:pt idx="1">
                  <c:v>8.6890000000000001</c:v>
                </c:pt>
                <c:pt idx="2">
                  <c:v>8.3179999999999996</c:v>
                </c:pt>
                <c:pt idx="3">
                  <c:v>7.1929999999999996</c:v>
                </c:pt>
                <c:pt idx="4">
                  <c:v>7.5590000000000002</c:v>
                </c:pt>
                <c:pt idx="5">
                  <c:v>8.6059999999999999</c:v>
                </c:pt>
                <c:pt idx="6">
                  <c:v>9.1530000000000005</c:v>
                </c:pt>
                <c:pt idx="7">
                  <c:v>8.4380000000000006</c:v>
                </c:pt>
                <c:pt idx="8">
                  <c:v>7.8259999999999996</c:v>
                </c:pt>
                <c:pt idx="9">
                  <c:v>7.0759999999999996</c:v>
                </c:pt>
                <c:pt idx="10">
                  <c:v>6.5229999999999997</c:v>
                </c:pt>
                <c:pt idx="11">
                  <c:v>5.6989999999999998</c:v>
                </c:pt>
                <c:pt idx="12">
                  <c:v>5.444</c:v>
                </c:pt>
                <c:pt idx="13">
                  <c:v>5.452</c:v>
                </c:pt>
                <c:pt idx="14">
                  <c:v>5.032</c:v>
                </c:pt>
                <c:pt idx="15">
                  <c:v>4.8170000000000002</c:v>
                </c:pt>
                <c:pt idx="16">
                  <c:v>4.6029999999999998</c:v>
                </c:pt>
                <c:pt idx="17">
                  <c:v>4.5519999999999996</c:v>
                </c:pt>
                <c:pt idx="18">
                  <c:v>4.8220000000000001</c:v>
                </c:pt>
                <c:pt idx="19">
                  <c:v>5.0419999999999998</c:v>
                </c:pt>
                <c:pt idx="20">
                  <c:v>5.6120000000000001</c:v>
                </c:pt>
                <c:pt idx="21">
                  <c:v>5.9359999999999999</c:v>
                </c:pt>
                <c:pt idx="22">
                  <c:v>5.774</c:v>
                </c:pt>
                <c:pt idx="23">
                  <c:v>5.9340000000000002</c:v>
                </c:pt>
                <c:pt idx="24">
                  <c:v>6.05</c:v>
                </c:pt>
                <c:pt idx="25">
                  <c:v>5.9260000000000002</c:v>
                </c:pt>
                <c:pt idx="26">
                  <c:v>5.6609999999999996</c:v>
                </c:pt>
                <c:pt idx="27">
                  <c:v>5.4729999999999999</c:v>
                </c:pt>
                <c:pt idx="28">
                  <c:v>5.0880000000000001</c:v>
                </c:pt>
                <c:pt idx="29">
                  <c:v>5.2469999999999999</c:v>
                </c:pt>
                <c:pt idx="30">
                  <c:v>4.7160000000000002</c:v>
                </c:pt>
                <c:pt idx="31">
                  <c:v>4.3159999999999998</c:v>
                </c:pt>
                <c:pt idx="32">
                  <c:v>3.9329999999999998</c:v>
                </c:pt>
                <c:pt idx="33">
                  <c:v>3.6179999999999999</c:v>
                </c:pt>
                <c:pt idx="34">
                  <c:v>3.3450000000000002</c:v>
                </c:pt>
                <c:pt idx="35">
                  <c:v>3.2149999999999999</c:v>
                </c:pt>
                <c:pt idx="36">
                  <c:v>3.0259999999999998</c:v>
                </c:pt>
                <c:pt idx="37">
                  <c:v>2.9060000000000001</c:v>
                </c:pt>
                <c:pt idx="38">
                  <c:v>2.915</c:v>
                </c:pt>
                <c:pt idx="39">
                  <c:v>2.9079999999999999</c:v>
                </c:pt>
                <c:pt idx="40">
                  <c:v>3.2210000000000001</c:v>
                </c:pt>
                <c:pt idx="41">
                  <c:v>3.589</c:v>
                </c:pt>
                <c:pt idx="42">
                  <c:v>3.7759999999999998</c:v>
                </c:pt>
                <c:pt idx="43">
                  <c:v>3.8460000000000001</c:v>
                </c:pt>
                <c:pt idx="44">
                  <c:v>3.8130000000000002</c:v>
                </c:pt>
                <c:pt idx="45">
                  <c:v>3.8340000000000001</c:v>
                </c:pt>
                <c:pt idx="46">
                  <c:v>4.1539999999999999</c:v>
                </c:pt>
                <c:pt idx="47">
                  <c:v>4.5510000000000002</c:v>
                </c:pt>
                <c:pt idx="48">
                  <c:v>4.6420000000000003</c:v>
                </c:pt>
                <c:pt idx="49">
                  <c:v>4.54</c:v>
                </c:pt>
                <c:pt idx="50">
                  <c:v>4.1760000000000002</c:v>
                </c:pt>
                <c:pt idx="51">
                  <c:v>3.7690000000000001</c:v>
                </c:pt>
                <c:pt idx="52">
                  <c:v>3.4409999999999998</c:v>
                </c:pt>
                <c:pt idx="53">
                  <c:v>3.222</c:v>
                </c:pt>
                <c:pt idx="54">
                  <c:v>3.1469999999999998</c:v>
                </c:pt>
                <c:pt idx="55">
                  <c:v>3.0550000000000002</c:v>
                </c:pt>
                <c:pt idx="56">
                  <c:v>3.0569999999999999</c:v>
                </c:pt>
                <c:pt idx="57">
                  <c:v>3.1869999999999998</c:v>
                </c:pt>
                <c:pt idx="58">
                  <c:v>3.398854032612332</c:v>
                </c:pt>
                <c:pt idx="59" formatCode="0.0">
                  <c:v>3.3410483545274325</c:v>
                </c:pt>
                <c:pt idx="60" formatCode="0.0">
                  <c:v>3.2447875464318425</c:v>
                </c:pt>
                <c:pt idx="61" formatCode="0.0">
                  <c:v>3.1472112772362975</c:v>
                </c:pt>
                <c:pt idx="62" formatCode="0.0">
                  <c:v>3.0522032604263365</c:v>
                </c:pt>
                <c:pt idx="63" formatCode="0.0">
                  <c:v>3.0057786820325987</c:v>
                </c:pt>
                <c:pt idx="64" formatCode="0.0">
                  <c:v>2.9518458059898873</c:v>
                </c:pt>
                <c:pt idx="65" formatCode="0.0">
                  <c:v>2.9122051018937043</c:v>
                </c:pt>
                <c:pt idx="66" formatCode="0.0">
                  <c:v>2.8972552775069076</c:v>
                </c:pt>
                <c:pt idx="67" formatCode="0.0">
                  <c:v>2.824524674661387</c:v>
                </c:pt>
                <c:pt idx="68" formatCode="0.0">
                  <c:v>2.8116662437913553</c:v>
                </c:pt>
                <c:pt idx="69" formatCode="0.0">
                  <c:v>2.7783704721695193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1B-D24A-94C7-E1D0A5289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2614415"/>
        <c:axId val="942616095"/>
      </c:lineChart>
      <c:catAx>
        <c:axId val="942614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2616095"/>
        <c:crosses val="autoZero"/>
        <c:auto val="1"/>
        <c:lblAlgn val="ctr"/>
        <c:lblOffset val="100"/>
        <c:tickLblSkip val="4"/>
        <c:noMultiLvlLbl val="0"/>
      </c:catAx>
      <c:valAx>
        <c:axId val="942616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2614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'FRED Graph'!$B$11</c:f>
              <c:strCache>
                <c:ptCount val="1"/>
                <c:pt idx="0">
                  <c:v>Inflation</c:v>
                </c:pt>
              </c:strCache>
            </c:strRef>
          </c:tx>
          <c:spPr>
            <a:ln w="28575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dLbls>
            <c:dLbl>
              <c:idx val="74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rgbClr val="0432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CA-F54B-93FC-655F545282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'FRED Graph'!$A$12:$A$759</c:f>
              <c:numCache>
                <c:formatCode>yyyy\-mm\-dd</c:formatCode>
                <c:ptCount val="748"/>
                <c:pt idx="0">
                  <c:v>21916</c:v>
                </c:pt>
                <c:pt idx="1">
                  <c:v>21947</c:v>
                </c:pt>
                <c:pt idx="2">
                  <c:v>21976</c:v>
                </c:pt>
                <c:pt idx="3">
                  <c:v>22007</c:v>
                </c:pt>
                <c:pt idx="4">
                  <c:v>22037</c:v>
                </c:pt>
                <c:pt idx="5">
                  <c:v>22068</c:v>
                </c:pt>
                <c:pt idx="6">
                  <c:v>22098</c:v>
                </c:pt>
                <c:pt idx="7">
                  <c:v>22129</c:v>
                </c:pt>
                <c:pt idx="8">
                  <c:v>22160</c:v>
                </c:pt>
                <c:pt idx="9">
                  <c:v>22190</c:v>
                </c:pt>
                <c:pt idx="10">
                  <c:v>22221</c:v>
                </c:pt>
                <c:pt idx="11">
                  <c:v>22251</c:v>
                </c:pt>
                <c:pt idx="12">
                  <c:v>22282</c:v>
                </c:pt>
                <c:pt idx="13">
                  <c:v>22313</c:v>
                </c:pt>
                <c:pt idx="14">
                  <c:v>22341</c:v>
                </c:pt>
                <c:pt idx="15">
                  <c:v>22372</c:v>
                </c:pt>
                <c:pt idx="16">
                  <c:v>22402</c:v>
                </c:pt>
                <c:pt idx="17">
                  <c:v>22433</c:v>
                </c:pt>
                <c:pt idx="18">
                  <c:v>22463</c:v>
                </c:pt>
                <c:pt idx="19">
                  <c:v>22494</c:v>
                </c:pt>
                <c:pt idx="20">
                  <c:v>22525</c:v>
                </c:pt>
                <c:pt idx="21">
                  <c:v>22555</c:v>
                </c:pt>
                <c:pt idx="22">
                  <c:v>22586</c:v>
                </c:pt>
                <c:pt idx="23">
                  <c:v>22616</c:v>
                </c:pt>
                <c:pt idx="24">
                  <c:v>22647</c:v>
                </c:pt>
                <c:pt idx="25">
                  <c:v>22678</c:v>
                </c:pt>
                <c:pt idx="26">
                  <c:v>22706</c:v>
                </c:pt>
                <c:pt idx="27">
                  <c:v>22737</c:v>
                </c:pt>
                <c:pt idx="28">
                  <c:v>22767</c:v>
                </c:pt>
                <c:pt idx="29">
                  <c:v>22798</c:v>
                </c:pt>
                <c:pt idx="30">
                  <c:v>22828</c:v>
                </c:pt>
                <c:pt idx="31">
                  <c:v>22859</c:v>
                </c:pt>
                <c:pt idx="32">
                  <c:v>22890</c:v>
                </c:pt>
                <c:pt idx="33">
                  <c:v>22920</c:v>
                </c:pt>
                <c:pt idx="34">
                  <c:v>22951</c:v>
                </c:pt>
                <c:pt idx="35">
                  <c:v>22981</c:v>
                </c:pt>
                <c:pt idx="36">
                  <c:v>23012</c:v>
                </c:pt>
                <c:pt idx="37">
                  <c:v>23043</c:v>
                </c:pt>
                <c:pt idx="38">
                  <c:v>23071</c:v>
                </c:pt>
                <c:pt idx="39">
                  <c:v>23102</c:v>
                </c:pt>
                <c:pt idx="40">
                  <c:v>23132</c:v>
                </c:pt>
                <c:pt idx="41">
                  <c:v>23163</c:v>
                </c:pt>
                <c:pt idx="42">
                  <c:v>23193</c:v>
                </c:pt>
                <c:pt idx="43">
                  <c:v>23224</c:v>
                </c:pt>
                <c:pt idx="44">
                  <c:v>23255</c:v>
                </c:pt>
                <c:pt idx="45">
                  <c:v>23285</c:v>
                </c:pt>
                <c:pt idx="46">
                  <c:v>23316</c:v>
                </c:pt>
                <c:pt idx="47">
                  <c:v>23346</c:v>
                </c:pt>
                <c:pt idx="48">
                  <c:v>23377</c:v>
                </c:pt>
                <c:pt idx="49">
                  <c:v>23408</c:v>
                </c:pt>
                <c:pt idx="50">
                  <c:v>23437</c:v>
                </c:pt>
                <c:pt idx="51">
                  <c:v>23468</c:v>
                </c:pt>
                <c:pt idx="52">
                  <c:v>23498</c:v>
                </c:pt>
                <c:pt idx="53">
                  <c:v>23529</c:v>
                </c:pt>
                <c:pt idx="54">
                  <c:v>23559</c:v>
                </c:pt>
                <c:pt idx="55">
                  <c:v>23590</c:v>
                </c:pt>
                <c:pt idx="56">
                  <c:v>23621</c:v>
                </c:pt>
                <c:pt idx="57">
                  <c:v>23651</c:v>
                </c:pt>
                <c:pt idx="58">
                  <c:v>23682</c:v>
                </c:pt>
                <c:pt idx="59">
                  <c:v>23712</c:v>
                </c:pt>
                <c:pt idx="60">
                  <c:v>23743</c:v>
                </c:pt>
                <c:pt idx="61">
                  <c:v>23774</c:v>
                </c:pt>
                <c:pt idx="62">
                  <c:v>23802</c:v>
                </c:pt>
                <c:pt idx="63">
                  <c:v>23833</c:v>
                </c:pt>
                <c:pt idx="64">
                  <c:v>23863</c:v>
                </c:pt>
                <c:pt idx="65">
                  <c:v>23894</c:v>
                </c:pt>
                <c:pt idx="66">
                  <c:v>23924</c:v>
                </c:pt>
                <c:pt idx="67">
                  <c:v>23955</c:v>
                </c:pt>
                <c:pt idx="68">
                  <c:v>23986</c:v>
                </c:pt>
                <c:pt idx="69">
                  <c:v>24016</c:v>
                </c:pt>
                <c:pt idx="70">
                  <c:v>24047</c:v>
                </c:pt>
                <c:pt idx="71">
                  <c:v>24077</c:v>
                </c:pt>
                <c:pt idx="72">
                  <c:v>24108</c:v>
                </c:pt>
                <c:pt idx="73">
                  <c:v>24139</c:v>
                </c:pt>
                <c:pt idx="74">
                  <c:v>24167</c:v>
                </c:pt>
                <c:pt idx="75">
                  <c:v>24198</c:v>
                </c:pt>
                <c:pt idx="76">
                  <c:v>24228</c:v>
                </c:pt>
                <c:pt idx="77">
                  <c:v>24259</c:v>
                </c:pt>
                <c:pt idx="78">
                  <c:v>24289</c:v>
                </c:pt>
                <c:pt idx="79">
                  <c:v>24320</c:v>
                </c:pt>
                <c:pt idx="80">
                  <c:v>24351</c:v>
                </c:pt>
                <c:pt idx="81">
                  <c:v>24381</c:v>
                </c:pt>
                <c:pt idx="82">
                  <c:v>24412</c:v>
                </c:pt>
                <c:pt idx="83">
                  <c:v>24442</c:v>
                </c:pt>
                <c:pt idx="84">
                  <c:v>24473</c:v>
                </c:pt>
                <c:pt idx="85">
                  <c:v>24504</c:v>
                </c:pt>
                <c:pt idx="86">
                  <c:v>24532</c:v>
                </c:pt>
                <c:pt idx="87">
                  <c:v>24563</c:v>
                </c:pt>
                <c:pt idx="88">
                  <c:v>24593</c:v>
                </c:pt>
                <c:pt idx="89">
                  <c:v>24624</c:v>
                </c:pt>
                <c:pt idx="90">
                  <c:v>24654</c:v>
                </c:pt>
                <c:pt idx="91">
                  <c:v>24685</c:v>
                </c:pt>
                <c:pt idx="92">
                  <c:v>24716</c:v>
                </c:pt>
                <c:pt idx="93">
                  <c:v>24746</c:v>
                </c:pt>
                <c:pt idx="94">
                  <c:v>24777</c:v>
                </c:pt>
                <c:pt idx="95">
                  <c:v>24807</c:v>
                </c:pt>
                <c:pt idx="96">
                  <c:v>24838</c:v>
                </c:pt>
                <c:pt idx="97">
                  <c:v>24869</c:v>
                </c:pt>
                <c:pt idx="98">
                  <c:v>24898</c:v>
                </c:pt>
                <c:pt idx="99">
                  <c:v>24929</c:v>
                </c:pt>
                <c:pt idx="100">
                  <c:v>24959</c:v>
                </c:pt>
                <c:pt idx="101">
                  <c:v>24990</c:v>
                </c:pt>
                <c:pt idx="102">
                  <c:v>25020</c:v>
                </c:pt>
                <c:pt idx="103">
                  <c:v>25051</c:v>
                </c:pt>
                <c:pt idx="104">
                  <c:v>25082</c:v>
                </c:pt>
                <c:pt idx="105">
                  <c:v>25112</c:v>
                </c:pt>
                <c:pt idx="106">
                  <c:v>25143</c:v>
                </c:pt>
                <c:pt idx="107">
                  <c:v>25173</c:v>
                </c:pt>
                <c:pt idx="108">
                  <c:v>25204</c:v>
                </c:pt>
                <c:pt idx="109">
                  <c:v>25235</c:v>
                </c:pt>
                <c:pt idx="110">
                  <c:v>25263</c:v>
                </c:pt>
                <c:pt idx="111">
                  <c:v>25294</c:v>
                </c:pt>
                <c:pt idx="112">
                  <c:v>25324</c:v>
                </c:pt>
                <c:pt idx="113">
                  <c:v>25355</c:v>
                </c:pt>
                <c:pt idx="114">
                  <c:v>25385</c:v>
                </c:pt>
                <c:pt idx="115">
                  <c:v>25416</c:v>
                </c:pt>
                <c:pt idx="116">
                  <c:v>25447</c:v>
                </c:pt>
                <c:pt idx="117">
                  <c:v>25477</c:v>
                </c:pt>
                <c:pt idx="118">
                  <c:v>25508</c:v>
                </c:pt>
                <c:pt idx="119">
                  <c:v>25538</c:v>
                </c:pt>
                <c:pt idx="120">
                  <c:v>25569</c:v>
                </c:pt>
                <c:pt idx="121">
                  <c:v>25600</c:v>
                </c:pt>
                <c:pt idx="122">
                  <c:v>25628</c:v>
                </c:pt>
                <c:pt idx="123">
                  <c:v>25659</c:v>
                </c:pt>
                <c:pt idx="124">
                  <c:v>25689</c:v>
                </c:pt>
                <c:pt idx="125">
                  <c:v>25720</c:v>
                </c:pt>
                <c:pt idx="126">
                  <c:v>25750</c:v>
                </c:pt>
                <c:pt idx="127">
                  <c:v>25781</c:v>
                </c:pt>
                <c:pt idx="128">
                  <c:v>25812</c:v>
                </c:pt>
                <c:pt idx="129">
                  <c:v>25842</c:v>
                </c:pt>
                <c:pt idx="130">
                  <c:v>25873</c:v>
                </c:pt>
                <c:pt idx="131">
                  <c:v>25903</c:v>
                </c:pt>
                <c:pt idx="132">
                  <c:v>25934</c:v>
                </c:pt>
                <c:pt idx="133">
                  <c:v>25965</c:v>
                </c:pt>
                <c:pt idx="134">
                  <c:v>25993</c:v>
                </c:pt>
                <c:pt idx="135">
                  <c:v>26024</c:v>
                </c:pt>
                <c:pt idx="136">
                  <c:v>26054</c:v>
                </c:pt>
                <c:pt idx="137">
                  <c:v>26085</c:v>
                </c:pt>
                <c:pt idx="138">
                  <c:v>26115</c:v>
                </c:pt>
                <c:pt idx="139">
                  <c:v>26146</c:v>
                </c:pt>
                <c:pt idx="140">
                  <c:v>26177</c:v>
                </c:pt>
                <c:pt idx="141">
                  <c:v>26207</c:v>
                </c:pt>
                <c:pt idx="142">
                  <c:v>26238</c:v>
                </c:pt>
                <c:pt idx="143">
                  <c:v>26268</c:v>
                </c:pt>
                <c:pt idx="144">
                  <c:v>26299</c:v>
                </c:pt>
                <c:pt idx="145">
                  <c:v>26330</c:v>
                </c:pt>
                <c:pt idx="146">
                  <c:v>26359</c:v>
                </c:pt>
                <c:pt idx="147">
                  <c:v>26390</c:v>
                </c:pt>
                <c:pt idx="148">
                  <c:v>26420</c:v>
                </c:pt>
                <c:pt idx="149">
                  <c:v>26451</c:v>
                </c:pt>
                <c:pt idx="150">
                  <c:v>26481</c:v>
                </c:pt>
                <c:pt idx="151">
                  <c:v>26512</c:v>
                </c:pt>
                <c:pt idx="152">
                  <c:v>26543</c:v>
                </c:pt>
                <c:pt idx="153">
                  <c:v>26573</c:v>
                </c:pt>
                <c:pt idx="154">
                  <c:v>26604</c:v>
                </c:pt>
                <c:pt idx="155">
                  <c:v>26634</c:v>
                </c:pt>
                <c:pt idx="156">
                  <c:v>26665</c:v>
                </c:pt>
                <c:pt idx="157">
                  <c:v>26696</c:v>
                </c:pt>
                <c:pt idx="158">
                  <c:v>26724</c:v>
                </c:pt>
                <c:pt idx="159">
                  <c:v>26755</c:v>
                </c:pt>
                <c:pt idx="160">
                  <c:v>26785</c:v>
                </c:pt>
                <c:pt idx="161">
                  <c:v>26816</c:v>
                </c:pt>
                <c:pt idx="162">
                  <c:v>26846</c:v>
                </c:pt>
                <c:pt idx="163">
                  <c:v>26877</c:v>
                </c:pt>
                <c:pt idx="164">
                  <c:v>26908</c:v>
                </c:pt>
                <c:pt idx="165">
                  <c:v>26938</c:v>
                </c:pt>
                <c:pt idx="166">
                  <c:v>26969</c:v>
                </c:pt>
                <c:pt idx="167">
                  <c:v>26999</c:v>
                </c:pt>
                <c:pt idx="168">
                  <c:v>27030</c:v>
                </c:pt>
                <c:pt idx="169">
                  <c:v>27061</c:v>
                </c:pt>
                <c:pt idx="170">
                  <c:v>27089</c:v>
                </c:pt>
                <c:pt idx="171">
                  <c:v>27120</c:v>
                </c:pt>
                <c:pt idx="172">
                  <c:v>27150</c:v>
                </c:pt>
                <c:pt idx="173">
                  <c:v>27181</c:v>
                </c:pt>
                <c:pt idx="174">
                  <c:v>27211</c:v>
                </c:pt>
                <c:pt idx="175">
                  <c:v>27242</c:v>
                </c:pt>
                <c:pt idx="176">
                  <c:v>27273</c:v>
                </c:pt>
                <c:pt idx="177">
                  <c:v>27303</c:v>
                </c:pt>
                <c:pt idx="178">
                  <c:v>27334</c:v>
                </c:pt>
                <c:pt idx="179">
                  <c:v>27364</c:v>
                </c:pt>
                <c:pt idx="180">
                  <c:v>27395</c:v>
                </c:pt>
                <c:pt idx="181">
                  <c:v>27426</c:v>
                </c:pt>
                <c:pt idx="182">
                  <c:v>27454</c:v>
                </c:pt>
                <c:pt idx="183">
                  <c:v>27485</c:v>
                </c:pt>
                <c:pt idx="184">
                  <c:v>27515</c:v>
                </c:pt>
                <c:pt idx="185">
                  <c:v>27546</c:v>
                </c:pt>
                <c:pt idx="186">
                  <c:v>27576</c:v>
                </c:pt>
                <c:pt idx="187">
                  <c:v>27607</c:v>
                </c:pt>
                <c:pt idx="188">
                  <c:v>27638</c:v>
                </c:pt>
                <c:pt idx="189">
                  <c:v>27668</c:v>
                </c:pt>
                <c:pt idx="190">
                  <c:v>27699</c:v>
                </c:pt>
                <c:pt idx="191">
                  <c:v>27729</c:v>
                </c:pt>
                <c:pt idx="192">
                  <c:v>27760</c:v>
                </c:pt>
                <c:pt idx="193">
                  <c:v>27791</c:v>
                </c:pt>
                <c:pt idx="194">
                  <c:v>27820</c:v>
                </c:pt>
                <c:pt idx="195">
                  <c:v>27851</c:v>
                </c:pt>
                <c:pt idx="196">
                  <c:v>27881</c:v>
                </c:pt>
                <c:pt idx="197">
                  <c:v>27912</c:v>
                </c:pt>
                <c:pt idx="198">
                  <c:v>27942</c:v>
                </c:pt>
                <c:pt idx="199">
                  <c:v>27973</c:v>
                </c:pt>
                <c:pt idx="200">
                  <c:v>28004</c:v>
                </c:pt>
                <c:pt idx="201">
                  <c:v>28034</c:v>
                </c:pt>
                <c:pt idx="202">
                  <c:v>28065</c:v>
                </c:pt>
                <c:pt idx="203">
                  <c:v>28095</c:v>
                </c:pt>
                <c:pt idx="204">
                  <c:v>28126</c:v>
                </c:pt>
                <c:pt idx="205">
                  <c:v>28157</c:v>
                </c:pt>
                <c:pt idx="206">
                  <c:v>28185</c:v>
                </c:pt>
                <c:pt idx="207">
                  <c:v>28216</c:v>
                </c:pt>
                <c:pt idx="208">
                  <c:v>28246</c:v>
                </c:pt>
                <c:pt idx="209">
                  <c:v>28277</c:v>
                </c:pt>
                <c:pt idx="210">
                  <c:v>28307</c:v>
                </c:pt>
                <c:pt idx="211">
                  <c:v>28338</c:v>
                </c:pt>
                <c:pt idx="212">
                  <c:v>28369</c:v>
                </c:pt>
                <c:pt idx="213">
                  <c:v>28399</c:v>
                </c:pt>
                <c:pt idx="214">
                  <c:v>28430</c:v>
                </c:pt>
                <c:pt idx="215">
                  <c:v>28460</c:v>
                </c:pt>
                <c:pt idx="216">
                  <c:v>28491</c:v>
                </c:pt>
                <c:pt idx="217">
                  <c:v>28522</c:v>
                </c:pt>
                <c:pt idx="218">
                  <c:v>28550</c:v>
                </c:pt>
                <c:pt idx="219">
                  <c:v>28581</c:v>
                </c:pt>
                <c:pt idx="220">
                  <c:v>28611</c:v>
                </c:pt>
                <c:pt idx="221">
                  <c:v>28642</c:v>
                </c:pt>
                <c:pt idx="222">
                  <c:v>28672</c:v>
                </c:pt>
                <c:pt idx="223">
                  <c:v>28703</c:v>
                </c:pt>
                <c:pt idx="224">
                  <c:v>28734</c:v>
                </c:pt>
                <c:pt idx="225">
                  <c:v>28764</c:v>
                </c:pt>
                <c:pt idx="226">
                  <c:v>28795</c:v>
                </c:pt>
                <c:pt idx="227">
                  <c:v>28825</c:v>
                </c:pt>
                <c:pt idx="228">
                  <c:v>28856</c:v>
                </c:pt>
                <c:pt idx="229">
                  <c:v>28887</c:v>
                </c:pt>
                <c:pt idx="230">
                  <c:v>28915</c:v>
                </c:pt>
                <c:pt idx="231">
                  <c:v>28946</c:v>
                </c:pt>
                <c:pt idx="232">
                  <c:v>28976</c:v>
                </c:pt>
                <c:pt idx="233">
                  <c:v>29007</c:v>
                </c:pt>
                <c:pt idx="234">
                  <c:v>29037</c:v>
                </c:pt>
                <c:pt idx="235">
                  <c:v>29068</c:v>
                </c:pt>
                <c:pt idx="236">
                  <c:v>29099</c:v>
                </c:pt>
                <c:pt idx="237">
                  <c:v>29129</c:v>
                </c:pt>
                <c:pt idx="238">
                  <c:v>29160</c:v>
                </c:pt>
                <c:pt idx="239">
                  <c:v>29190</c:v>
                </c:pt>
                <c:pt idx="240">
                  <c:v>29221</c:v>
                </c:pt>
                <c:pt idx="241">
                  <c:v>29252</c:v>
                </c:pt>
                <c:pt idx="242">
                  <c:v>29281</c:v>
                </c:pt>
                <c:pt idx="243">
                  <c:v>29312</c:v>
                </c:pt>
                <c:pt idx="244">
                  <c:v>29342</c:v>
                </c:pt>
                <c:pt idx="245">
                  <c:v>29373</c:v>
                </c:pt>
                <c:pt idx="246">
                  <c:v>29403</c:v>
                </c:pt>
                <c:pt idx="247">
                  <c:v>29434</c:v>
                </c:pt>
                <c:pt idx="248">
                  <c:v>29465</c:v>
                </c:pt>
                <c:pt idx="249">
                  <c:v>29495</c:v>
                </c:pt>
                <c:pt idx="250">
                  <c:v>29526</c:v>
                </c:pt>
                <c:pt idx="251">
                  <c:v>29556</c:v>
                </c:pt>
                <c:pt idx="252">
                  <c:v>29587</c:v>
                </c:pt>
                <c:pt idx="253">
                  <c:v>29618</c:v>
                </c:pt>
                <c:pt idx="254">
                  <c:v>29646</c:v>
                </c:pt>
                <c:pt idx="255">
                  <c:v>29677</c:v>
                </c:pt>
                <c:pt idx="256">
                  <c:v>29707</c:v>
                </c:pt>
                <c:pt idx="257">
                  <c:v>29738</c:v>
                </c:pt>
                <c:pt idx="258">
                  <c:v>29768</c:v>
                </c:pt>
                <c:pt idx="259">
                  <c:v>29799</c:v>
                </c:pt>
                <c:pt idx="260">
                  <c:v>29830</c:v>
                </c:pt>
                <c:pt idx="261">
                  <c:v>29860</c:v>
                </c:pt>
                <c:pt idx="262">
                  <c:v>29891</c:v>
                </c:pt>
                <c:pt idx="263">
                  <c:v>29921</c:v>
                </c:pt>
                <c:pt idx="264">
                  <c:v>29952</c:v>
                </c:pt>
                <c:pt idx="265">
                  <c:v>29983</c:v>
                </c:pt>
                <c:pt idx="266">
                  <c:v>30011</c:v>
                </c:pt>
                <c:pt idx="267">
                  <c:v>30042</c:v>
                </c:pt>
                <c:pt idx="268">
                  <c:v>30072</c:v>
                </c:pt>
                <c:pt idx="269">
                  <c:v>30103</c:v>
                </c:pt>
                <c:pt idx="270">
                  <c:v>30133</c:v>
                </c:pt>
                <c:pt idx="271">
                  <c:v>30164</c:v>
                </c:pt>
                <c:pt idx="272">
                  <c:v>30195</c:v>
                </c:pt>
                <c:pt idx="273">
                  <c:v>30225</c:v>
                </c:pt>
                <c:pt idx="274">
                  <c:v>30256</c:v>
                </c:pt>
                <c:pt idx="275">
                  <c:v>30286</c:v>
                </c:pt>
                <c:pt idx="276">
                  <c:v>30317</c:v>
                </c:pt>
                <c:pt idx="277">
                  <c:v>30348</c:v>
                </c:pt>
                <c:pt idx="278">
                  <c:v>30376</c:v>
                </c:pt>
                <c:pt idx="279">
                  <c:v>30407</c:v>
                </c:pt>
                <c:pt idx="280">
                  <c:v>30437</c:v>
                </c:pt>
                <c:pt idx="281">
                  <c:v>30468</c:v>
                </c:pt>
                <c:pt idx="282">
                  <c:v>30498</c:v>
                </c:pt>
                <c:pt idx="283">
                  <c:v>30529</c:v>
                </c:pt>
                <c:pt idx="284">
                  <c:v>30560</c:v>
                </c:pt>
                <c:pt idx="285">
                  <c:v>30590</c:v>
                </c:pt>
                <c:pt idx="286">
                  <c:v>30621</c:v>
                </c:pt>
                <c:pt idx="287">
                  <c:v>30651</c:v>
                </c:pt>
                <c:pt idx="288">
                  <c:v>30682</c:v>
                </c:pt>
                <c:pt idx="289">
                  <c:v>30713</c:v>
                </c:pt>
                <c:pt idx="290">
                  <c:v>30742</c:v>
                </c:pt>
                <c:pt idx="291">
                  <c:v>30773</c:v>
                </c:pt>
                <c:pt idx="292">
                  <c:v>30803</c:v>
                </c:pt>
                <c:pt idx="293">
                  <c:v>30834</c:v>
                </c:pt>
                <c:pt idx="294">
                  <c:v>30864</c:v>
                </c:pt>
                <c:pt idx="295">
                  <c:v>30895</c:v>
                </c:pt>
                <c:pt idx="296">
                  <c:v>30926</c:v>
                </c:pt>
                <c:pt idx="297">
                  <c:v>30956</c:v>
                </c:pt>
                <c:pt idx="298">
                  <c:v>30987</c:v>
                </c:pt>
                <c:pt idx="299">
                  <c:v>31017</c:v>
                </c:pt>
                <c:pt idx="300">
                  <c:v>31048</c:v>
                </c:pt>
                <c:pt idx="301">
                  <c:v>31079</c:v>
                </c:pt>
                <c:pt idx="302">
                  <c:v>31107</c:v>
                </c:pt>
                <c:pt idx="303">
                  <c:v>31138</c:v>
                </c:pt>
                <c:pt idx="304">
                  <c:v>31168</c:v>
                </c:pt>
                <c:pt idx="305">
                  <c:v>31199</c:v>
                </c:pt>
                <c:pt idx="306">
                  <c:v>31229</c:v>
                </c:pt>
                <c:pt idx="307">
                  <c:v>31260</c:v>
                </c:pt>
                <c:pt idx="308">
                  <c:v>31291</c:v>
                </c:pt>
                <c:pt idx="309">
                  <c:v>31321</c:v>
                </c:pt>
                <c:pt idx="310">
                  <c:v>31352</c:v>
                </c:pt>
                <c:pt idx="311">
                  <c:v>31382</c:v>
                </c:pt>
                <c:pt idx="312">
                  <c:v>31413</c:v>
                </c:pt>
                <c:pt idx="313">
                  <c:v>31444</c:v>
                </c:pt>
                <c:pt idx="314">
                  <c:v>31472</c:v>
                </c:pt>
                <c:pt idx="315">
                  <c:v>31503</c:v>
                </c:pt>
                <c:pt idx="316">
                  <c:v>31533</c:v>
                </c:pt>
                <c:pt idx="317">
                  <c:v>31564</c:v>
                </c:pt>
                <c:pt idx="318">
                  <c:v>31594</c:v>
                </c:pt>
                <c:pt idx="319">
                  <c:v>31625</c:v>
                </c:pt>
                <c:pt idx="320">
                  <c:v>31656</c:v>
                </c:pt>
                <c:pt idx="321">
                  <c:v>31686</c:v>
                </c:pt>
                <c:pt idx="322">
                  <c:v>31717</c:v>
                </c:pt>
                <c:pt idx="323">
                  <c:v>31747</c:v>
                </c:pt>
                <c:pt idx="324">
                  <c:v>31778</c:v>
                </c:pt>
                <c:pt idx="325">
                  <c:v>31809</c:v>
                </c:pt>
                <c:pt idx="326">
                  <c:v>31837</c:v>
                </c:pt>
                <c:pt idx="327">
                  <c:v>31868</c:v>
                </c:pt>
                <c:pt idx="328">
                  <c:v>31898</c:v>
                </c:pt>
                <c:pt idx="329">
                  <c:v>31929</c:v>
                </c:pt>
                <c:pt idx="330">
                  <c:v>31959</c:v>
                </c:pt>
                <c:pt idx="331">
                  <c:v>31990</c:v>
                </c:pt>
                <c:pt idx="332">
                  <c:v>32021</c:v>
                </c:pt>
                <c:pt idx="333">
                  <c:v>32051</c:v>
                </c:pt>
                <c:pt idx="334">
                  <c:v>32082</c:v>
                </c:pt>
                <c:pt idx="335">
                  <c:v>32112</c:v>
                </c:pt>
                <c:pt idx="336">
                  <c:v>32143</c:v>
                </c:pt>
                <c:pt idx="337">
                  <c:v>32174</c:v>
                </c:pt>
                <c:pt idx="338">
                  <c:v>32203</c:v>
                </c:pt>
                <c:pt idx="339">
                  <c:v>32234</c:v>
                </c:pt>
                <c:pt idx="340">
                  <c:v>32264</c:v>
                </c:pt>
                <c:pt idx="341">
                  <c:v>32295</c:v>
                </c:pt>
                <c:pt idx="342">
                  <c:v>32325</c:v>
                </c:pt>
                <c:pt idx="343">
                  <c:v>32356</c:v>
                </c:pt>
                <c:pt idx="344">
                  <c:v>32387</c:v>
                </c:pt>
                <c:pt idx="345">
                  <c:v>32417</c:v>
                </c:pt>
                <c:pt idx="346">
                  <c:v>32448</c:v>
                </c:pt>
                <c:pt idx="347">
                  <c:v>32478</c:v>
                </c:pt>
                <c:pt idx="348">
                  <c:v>32509</c:v>
                </c:pt>
                <c:pt idx="349">
                  <c:v>32540</c:v>
                </c:pt>
                <c:pt idx="350">
                  <c:v>32568</c:v>
                </c:pt>
                <c:pt idx="351">
                  <c:v>32599</c:v>
                </c:pt>
                <c:pt idx="352">
                  <c:v>32629</c:v>
                </c:pt>
                <c:pt idx="353">
                  <c:v>32660</c:v>
                </c:pt>
                <c:pt idx="354">
                  <c:v>32690</c:v>
                </c:pt>
                <c:pt idx="355">
                  <c:v>32721</c:v>
                </c:pt>
                <c:pt idx="356">
                  <c:v>32752</c:v>
                </c:pt>
                <c:pt idx="357">
                  <c:v>32782</c:v>
                </c:pt>
                <c:pt idx="358">
                  <c:v>32813</c:v>
                </c:pt>
                <c:pt idx="359">
                  <c:v>32843</c:v>
                </c:pt>
                <c:pt idx="360">
                  <c:v>32874</c:v>
                </c:pt>
                <c:pt idx="361">
                  <c:v>32905</c:v>
                </c:pt>
                <c:pt idx="362">
                  <c:v>32933</c:v>
                </c:pt>
                <c:pt idx="363">
                  <c:v>32964</c:v>
                </c:pt>
                <c:pt idx="364">
                  <c:v>32994</c:v>
                </c:pt>
                <c:pt idx="365">
                  <c:v>33025</c:v>
                </c:pt>
                <c:pt idx="366">
                  <c:v>33055</c:v>
                </c:pt>
                <c:pt idx="367">
                  <c:v>33086</c:v>
                </c:pt>
                <c:pt idx="368">
                  <c:v>33117</c:v>
                </c:pt>
                <c:pt idx="369">
                  <c:v>33147</c:v>
                </c:pt>
                <c:pt idx="370">
                  <c:v>33178</c:v>
                </c:pt>
                <c:pt idx="371">
                  <c:v>33208</c:v>
                </c:pt>
                <c:pt idx="372">
                  <c:v>33239</c:v>
                </c:pt>
                <c:pt idx="373">
                  <c:v>33270</c:v>
                </c:pt>
                <c:pt idx="374">
                  <c:v>33298</c:v>
                </c:pt>
                <c:pt idx="375">
                  <c:v>33329</c:v>
                </c:pt>
                <c:pt idx="376">
                  <c:v>33359</c:v>
                </c:pt>
                <c:pt idx="377">
                  <c:v>33390</c:v>
                </c:pt>
                <c:pt idx="378">
                  <c:v>33420</c:v>
                </c:pt>
                <c:pt idx="379">
                  <c:v>33451</c:v>
                </c:pt>
                <c:pt idx="380">
                  <c:v>33482</c:v>
                </c:pt>
                <c:pt idx="381">
                  <c:v>33512</c:v>
                </c:pt>
                <c:pt idx="382">
                  <c:v>33543</c:v>
                </c:pt>
                <c:pt idx="383">
                  <c:v>33573</c:v>
                </c:pt>
                <c:pt idx="384">
                  <c:v>33604</c:v>
                </c:pt>
                <c:pt idx="385">
                  <c:v>33635</c:v>
                </c:pt>
                <c:pt idx="386">
                  <c:v>33664</c:v>
                </c:pt>
                <c:pt idx="387">
                  <c:v>33695</c:v>
                </c:pt>
                <c:pt idx="388">
                  <c:v>33725</c:v>
                </c:pt>
                <c:pt idx="389">
                  <c:v>33756</c:v>
                </c:pt>
                <c:pt idx="390">
                  <c:v>33786</c:v>
                </c:pt>
                <c:pt idx="391">
                  <c:v>33817</c:v>
                </c:pt>
                <c:pt idx="392">
                  <c:v>33848</c:v>
                </c:pt>
                <c:pt idx="393">
                  <c:v>33878</c:v>
                </c:pt>
                <c:pt idx="394">
                  <c:v>33909</c:v>
                </c:pt>
                <c:pt idx="395">
                  <c:v>33939</c:v>
                </c:pt>
                <c:pt idx="396">
                  <c:v>33970</c:v>
                </c:pt>
                <c:pt idx="397">
                  <c:v>34001</c:v>
                </c:pt>
                <c:pt idx="398">
                  <c:v>34029</c:v>
                </c:pt>
                <c:pt idx="399">
                  <c:v>34060</c:v>
                </c:pt>
                <c:pt idx="400">
                  <c:v>34090</c:v>
                </c:pt>
                <c:pt idx="401">
                  <c:v>34121</c:v>
                </c:pt>
                <c:pt idx="402">
                  <c:v>34151</c:v>
                </c:pt>
                <c:pt idx="403">
                  <c:v>34182</c:v>
                </c:pt>
                <c:pt idx="404">
                  <c:v>34213</c:v>
                </c:pt>
                <c:pt idx="405">
                  <c:v>34243</c:v>
                </c:pt>
                <c:pt idx="406">
                  <c:v>34274</c:v>
                </c:pt>
                <c:pt idx="407">
                  <c:v>34304</c:v>
                </c:pt>
                <c:pt idx="408">
                  <c:v>34335</c:v>
                </c:pt>
                <c:pt idx="409">
                  <c:v>34366</c:v>
                </c:pt>
                <c:pt idx="410">
                  <c:v>34394</c:v>
                </c:pt>
                <c:pt idx="411">
                  <c:v>34425</c:v>
                </c:pt>
                <c:pt idx="412">
                  <c:v>34455</c:v>
                </c:pt>
                <c:pt idx="413">
                  <c:v>34486</c:v>
                </c:pt>
                <c:pt idx="414">
                  <c:v>34516</c:v>
                </c:pt>
                <c:pt idx="415">
                  <c:v>34547</c:v>
                </c:pt>
                <c:pt idx="416">
                  <c:v>34578</c:v>
                </c:pt>
                <c:pt idx="417">
                  <c:v>34608</c:v>
                </c:pt>
                <c:pt idx="418">
                  <c:v>34639</c:v>
                </c:pt>
                <c:pt idx="419">
                  <c:v>34669</c:v>
                </c:pt>
                <c:pt idx="420">
                  <c:v>34700</c:v>
                </c:pt>
                <c:pt idx="421">
                  <c:v>34731</c:v>
                </c:pt>
                <c:pt idx="422">
                  <c:v>34759</c:v>
                </c:pt>
                <c:pt idx="423">
                  <c:v>34790</c:v>
                </c:pt>
                <c:pt idx="424">
                  <c:v>34820</c:v>
                </c:pt>
                <c:pt idx="425">
                  <c:v>34851</c:v>
                </c:pt>
                <c:pt idx="426">
                  <c:v>34881</c:v>
                </c:pt>
                <c:pt idx="427">
                  <c:v>34912</c:v>
                </c:pt>
                <c:pt idx="428">
                  <c:v>34943</c:v>
                </c:pt>
                <c:pt idx="429">
                  <c:v>34973</c:v>
                </c:pt>
                <c:pt idx="430">
                  <c:v>35004</c:v>
                </c:pt>
                <c:pt idx="431">
                  <c:v>35034</c:v>
                </c:pt>
                <c:pt idx="432">
                  <c:v>35065</c:v>
                </c:pt>
                <c:pt idx="433">
                  <c:v>35096</c:v>
                </c:pt>
                <c:pt idx="434">
                  <c:v>35125</c:v>
                </c:pt>
                <c:pt idx="435">
                  <c:v>35156</c:v>
                </c:pt>
                <c:pt idx="436">
                  <c:v>35186</c:v>
                </c:pt>
                <c:pt idx="437">
                  <c:v>35217</c:v>
                </c:pt>
                <c:pt idx="438">
                  <c:v>35247</c:v>
                </c:pt>
                <c:pt idx="439">
                  <c:v>35278</c:v>
                </c:pt>
                <c:pt idx="440">
                  <c:v>35309</c:v>
                </c:pt>
                <c:pt idx="441">
                  <c:v>35339</c:v>
                </c:pt>
                <c:pt idx="442">
                  <c:v>35370</c:v>
                </c:pt>
                <c:pt idx="443">
                  <c:v>35400</c:v>
                </c:pt>
                <c:pt idx="444">
                  <c:v>35431</c:v>
                </c:pt>
                <c:pt idx="445">
                  <c:v>35462</c:v>
                </c:pt>
                <c:pt idx="446">
                  <c:v>35490</c:v>
                </c:pt>
                <c:pt idx="447">
                  <c:v>35521</c:v>
                </c:pt>
                <c:pt idx="448">
                  <c:v>35551</c:v>
                </c:pt>
                <c:pt idx="449">
                  <c:v>35582</c:v>
                </c:pt>
                <c:pt idx="450">
                  <c:v>35612</c:v>
                </c:pt>
                <c:pt idx="451">
                  <c:v>35643</c:v>
                </c:pt>
                <c:pt idx="452">
                  <c:v>35674</c:v>
                </c:pt>
                <c:pt idx="453">
                  <c:v>35704</c:v>
                </c:pt>
                <c:pt idx="454">
                  <c:v>35735</c:v>
                </c:pt>
                <c:pt idx="455">
                  <c:v>35765</c:v>
                </c:pt>
                <c:pt idx="456">
                  <c:v>35796</c:v>
                </c:pt>
                <c:pt idx="457">
                  <c:v>35827</c:v>
                </c:pt>
                <c:pt idx="458">
                  <c:v>35855</c:v>
                </c:pt>
                <c:pt idx="459">
                  <c:v>35886</c:v>
                </c:pt>
                <c:pt idx="460">
                  <c:v>35916</c:v>
                </c:pt>
                <c:pt idx="461">
                  <c:v>35947</c:v>
                </c:pt>
                <c:pt idx="462">
                  <c:v>35977</c:v>
                </c:pt>
                <c:pt idx="463">
                  <c:v>36008</c:v>
                </c:pt>
                <c:pt idx="464">
                  <c:v>36039</c:v>
                </c:pt>
                <c:pt idx="465">
                  <c:v>36069</c:v>
                </c:pt>
                <c:pt idx="466">
                  <c:v>36100</c:v>
                </c:pt>
                <c:pt idx="467">
                  <c:v>36130</c:v>
                </c:pt>
                <c:pt idx="468">
                  <c:v>36161</c:v>
                </c:pt>
                <c:pt idx="469">
                  <c:v>36192</c:v>
                </c:pt>
                <c:pt idx="470">
                  <c:v>36220</c:v>
                </c:pt>
                <c:pt idx="471">
                  <c:v>36251</c:v>
                </c:pt>
                <c:pt idx="472">
                  <c:v>36281</c:v>
                </c:pt>
                <c:pt idx="473">
                  <c:v>36312</c:v>
                </c:pt>
                <c:pt idx="474">
                  <c:v>36342</c:v>
                </c:pt>
                <c:pt idx="475">
                  <c:v>36373</c:v>
                </c:pt>
                <c:pt idx="476">
                  <c:v>36404</c:v>
                </c:pt>
                <c:pt idx="477">
                  <c:v>36434</c:v>
                </c:pt>
                <c:pt idx="478">
                  <c:v>36465</c:v>
                </c:pt>
                <c:pt idx="479">
                  <c:v>36495</c:v>
                </c:pt>
                <c:pt idx="480">
                  <c:v>36526</c:v>
                </c:pt>
                <c:pt idx="481">
                  <c:v>36557</c:v>
                </c:pt>
                <c:pt idx="482">
                  <c:v>36586</c:v>
                </c:pt>
                <c:pt idx="483">
                  <c:v>36617</c:v>
                </c:pt>
                <c:pt idx="484">
                  <c:v>36647</c:v>
                </c:pt>
                <c:pt idx="485">
                  <c:v>36678</c:v>
                </c:pt>
                <c:pt idx="486">
                  <c:v>36708</c:v>
                </c:pt>
                <c:pt idx="487">
                  <c:v>36739</c:v>
                </c:pt>
                <c:pt idx="488">
                  <c:v>36770</c:v>
                </c:pt>
                <c:pt idx="489">
                  <c:v>36800</c:v>
                </c:pt>
                <c:pt idx="490">
                  <c:v>36831</c:v>
                </c:pt>
                <c:pt idx="491">
                  <c:v>36861</c:v>
                </c:pt>
                <c:pt idx="492">
                  <c:v>36892</c:v>
                </c:pt>
                <c:pt idx="493">
                  <c:v>36923</c:v>
                </c:pt>
                <c:pt idx="494">
                  <c:v>36951</c:v>
                </c:pt>
                <c:pt idx="495">
                  <c:v>36982</c:v>
                </c:pt>
                <c:pt idx="496">
                  <c:v>37012</c:v>
                </c:pt>
                <c:pt idx="497">
                  <c:v>37043</c:v>
                </c:pt>
                <c:pt idx="498">
                  <c:v>37073</c:v>
                </c:pt>
                <c:pt idx="499">
                  <c:v>37104</c:v>
                </c:pt>
                <c:pt idx="500">
                  <c:v>37135</c:v>
                </c:pt>
                <c:pt idx="501">
                  <c:v>37165</c:v>
                </c:pt>
                <c:pt idx="502">
                  <c:v>37196</c:v>
                </c:pt>
                <c:pt idx="503">
                  <c:v>37226</c:v>
                </c:pt>
                <c:pt idx="504">
                  <c:v>37257</c:v>
                </c:pt>
                <c:pt idx="505">
                  <c:v>37288</c:v>
                </c:pt>
                <c:pt idx="506">
                  <c:v>37316</c:v>
                </c:pt>
                <c:pt idx="507">
                  <c:v>37347</c:v>
                </c:pt>
                <c:pt idx="508">
                  <c:v>37377</c:v>
                </c:pt>
                <c:pt idx="509">
                  <c:v>37408</c:v>
                </c:pt>
                <c:pt idx="510">
                  <c:v>37438</c:v>
                </c:pt>
                <c:pt idx="511">
                  <c:v>37469</c:v>
                </c:pt>
                <c:pt idx="512">
                  <c:v>37500</c:v>
                </c:pt>
                <c:pt idx="513">
                  <c:v>37530</c:v>
                </c:pt>
                <c:pt idx="514">
                  <c:v>37561</c:v>
                </c:pt>
                <c:pt idx="515">
                  <c:v>37591</c:v>
                </c:pt>
                <c:pt idx="516">
                  <c:v>37622</c:v>
                </c:pt>
                <c:pt idx="517">
                  <c:v>37653</c:v>
                </c:pt>
                <c:pt idx="518">
                  <c:v>37681</c:v>
                </c:pt>
                <c:pt idx="519">
                  <c:v>37712</c:v>
                </c:pt>
                <c:pt idx="520">
                  <c:v>37742</c:v>
                </c:pt>
                <c:pt idx="521">
                  <c:v>37773</c:v>
                </c:pt>
                <c:pt idx="522">
                  <c:v>37803</c:v>
                </c:pt>
                <c:pt idx="523">
                  <c:v>37834</c:v>
                </c:pt>
                <c:pt idx="524">
                  <c:v>37865</c:v>
                </c:pt>
                <c:pt idx="525">
                  <c:v>37895</c:v>
                </c:pt>
                <c:pt idx="526">
                  <c:v>37926</c:v>
                </c:pt>
                <c:pt idx="527">
                  <c:v>37956</c:v>
                </c:pt>
                <c:pt idx="528">
                  <c:v>37987</c:v>
                </c:pt>
                <c:pt idx="529">
                  <c:v>38018</c:v>
                </c:pt>
                <c:pt idx="530">
                  <c:v>38047</c:v>
                </c:pt>
                <c:pt idx="531">
                  <c:v>38078</c:v>
                </c:pt>
                <c:pt idx="532">
                  <c:v>38108</c:v>
                </c:pt>
                <c:pt idx="533">
                  <c:v>38139</c:v>
                </c:pt>
                <c:pt idx="534">
                  <c:v>38169</c:v>
                </c:pt>
                <c:pt idx="535">
                  <c:v>38200</c:v>
                </c:pt>
                <c:pt idx="536">
                  <c:v>38231</c:v>
                </c:pt>
                <c:pt idx="537">
                  <c:v>38261</c:v>
                </c:pt>
                <c:pt idx="538">
                  <c:v>38292</c:v>
                </c:pt>
                <c:pt idx="539">
                  <c:v>38322</c:v>
                </c:pt>
                <c:pt idx="540">
                  <c:v>38353</c:v>
                </c:pt>
                <c:pt idx="541">
                  <c:v>38384</c:v>
                </c:pt>
                <c:pt idx="542">
                  <c:v>38412</c:v>
                </c:pt>
                <c:pt idx="543">
                  <c:v>38443</c:v>
                </c:pt>
                <c:pt idx="544">
                  <c:v>38473</c:v>
                </c:pt>
                <c:pt idx="545">
                  <c:v>38504</c:v>
                </c:pt>
                <c:pt idx="546">
                  <c:v>38534</c:v>
                </c:pt>
                <c:pt idx="547">
                  <c:v>38565</c:v>
                </c:pt>
                <c:pt idx="548">
                  <c:v>38596</c:v>
                </c:pt>
                <c:pt idx="549">
                  <c:v>38626</c:v>
                </c:pt>
                <c:pt idx="550">
                  <c:v>38657</c:v>
                </c:pt>
                <c:pt idx="551">
                  <c:v>38687</c:v>
                </c:pt>
                <c:pt idx="552">
                  <c:v>38718</c:v>
                </c:pt>
                <c:pt idx="553">
                  <c:v>38749</c:v>
                </c:pt>
                <c:pt idx="554">
                  <c:v>38777</c:v>
                </c:pt>
                <c:pt idx="555">
                  <c:v>38808</c:v>
                </c:pt>
                <c:pt idx="556">
                  <c:v>38838</c:v>
                </c:pt>
                <c:pt idx="557">
                  <c:v>38869</c:v>
                </c:pt>
                <c:pt idx="558">
                  <c:v>38899</c:v>
                </c:pt>
                <c:pt idx="559">
                  <c:v>38930</c:v>
                </c:pt>
                <c:pt idx="560">
                  <c:v>38961</c:v>
                </c:pt>
                <c:pt idx="561">
                  <c:v>38991</c:v>
                </c:pt>
                <c:pt idx="562">
                  <c:v>39022</c:v>
                </c:pt>
                <c:pt idx="563">
                  <c:v>39052</c:v>
                </c:pt>
                <c:pt idx="564">
                  <c:v>39083</c:v>
                </c:pt>
                <c:pt idx="565">
                  <c:v>39114</c:v>
                </c:pt>
                <c:pt idx="566">
                  <c:v>39142</c:v>
                </c:pt>
                <c:pt idx="567">
                  <c:v>39173</c:v>
                </c:pt>
                <c:pt idx="568">
                  <c:v>39203</c:v>
                </c:pt>
                <c:pt idx="569">
                  <c:v>39234</c:v>
                </c:pt>
                <c:pt idx="570">
                  <c:v>39264</c:v>
                </c:pt>
                <c:pt idx="571">
                  <c:v>39295</c:v>
                </c:pt>
                <c:pt idx="572">
                  <c:v>39326</c:v>
                </c:pt>
                <c:pt idx="573">
                  <c:v>39356</c:v>
                </c:pt>
                <c:pt idx="574">
                  <c:v>39387</c:v>
                </c:pt>
                <c:pt idx="575">
                  <c:v>39417</c:v>
                </c:pt>
                <c:pt idx="576">
                  <c:v>39448</c:v>
                </c:pt>
                <c:pt idx="577">
                  <c:v>39479</c:v>
                </c:pt>
                <c:pt idx="578">
                  <c:v>39508</c:v>
                </c:pt>
                <c:pt idx="579">
                  <c:v>39539</c:v>
                </c:pt>
                <c:pt idx="580">
                  <c:v>39569</c:v>
                </c:pt>
                <c:pt idx="581">
                  <c:v>39600</c:v>
                </c:pt>
                <c:pt idx="582">
                  <c:v>39630</c:v>
                </c:pt>
                <c:pt idx="583">
                  <c:v>39661</c:v>
                </c:pt>
                <c:pt idx="584">
                  <c:v>39692</c:v>
                </c:pt>
                <c:pt idx="585">
                  <c:v>39722</c:v>
                </c:pt>
                <c:pt idx="586">
                  <c:v>39753</c:v>
                </c:pt>
                <c:pt idx="587">
                  <c:v>39783</c:v>
                </c:pt>
                <c:pt idx="588">
                  <c:v>39814</c:v>
                </c:pt>
                <c:pt idx="589">
                  <c:v>39845</c:v>
                </c:pt>
                <c:pt idx="590">
                  <c:v>39873</c:v>
                </c:pt>
                <c:pt idx="591">
                  <c:v>39904</c:v>
                </c:pt>
                <c:pt idx="592">
                  <c:v>39934</c:v>
                </c:pt>
                <c:pt idx="593">
                  <c:v>39965</c:v>
                </c:pt>
                <c:pt idx="594">
                  <c:v>39995</c:v>
                </c:pt>
                <c:pt idx="595">
                  <c:v>40026</c:v>
                </c:pt>
                <c:pt idx="596">
                  <c:v>40057</c:v>
                </c:pt>
                <c:pt idx="597">
                  <c:v>40087</c:v>
                </c:pt>
                <c:pt idx="598">
                  <c:v>40118</c:v>
                </c:pt>
                <c:pt idx="599">
                  <c:v>40148</c:v>
                </c:pt>
                <c:pt idx="600">
                  <c:v>40179</c:v>
                </c:pt>
                <c:pt idx="601">
                  <c:v>40210</c:v>
                </c:pt>
                <c:pt idx="602">
                  <c:v>40238</c:v>
                </c:pt>
                <c:pt idx="603">
                  <c:v>40269</c:v>
                </c:pt>
                <c:pt idx="604">
                  <c:v>40299</c:v>
                </c:pt>
                <c:pt idx="605">
                  <c:v>40330</c:v>
                </c:pt>
                <c:pt idx="606">
                  <c:v>40360</c:v>
                </c:pt>
                <c:pt idx="607">
                  <c:v>40391</c:v>
                </c:pt>
                <c:pt idx="608">
                  <c:v>40422</c:v>
                </c:pt>
                <c:pt idx="609">
                  <c:v>40452</c:v>
                </c:pt>
                <c:pt idx="610">
                  <c:v>40483</c:v>
                </c:pt>
                <c:pt idx="611">
                  <c:v>40513</c:v>
                </c:pt>
                <c:pt idx="612">
                  <c:v>40544</c:v>
                </c:pt>
                <c:pt idx="613">
                  <c:v>40575</c:v>
                </c:pt>
                <c:pt idx="614">
                  <c:v>40603</c:v>
                </c:pt>
                <c:pt idx="615">
                  <c:v>40634</c:v>
                </c:pt>
                <c:pt idx="616">
                  <c:v>40664</c:v>
                </c:pt>
                <c:pt idx="617">
                  <c:v>40695</c:v>
                </c:pt>
                <c:pt idx="618">
                  <c:v>40725</c:v>
                </c:pt>
                <c:pt idx="619">
                  <c:v>40756</c:v>
                </c:pt>
                <c:pt idx="620">
                  <c:v>40787</c:v>
                </c:pt>
                <c:pt idx="621">
                  <c:v>40817</c:v>
                </c:pt>
                <c:pt idx="622">
                  <c:v>40848</c:v>
                </c:pt>
                <c:pt idx="623">
                  <c:v>40878</c:v>
                </c:pt>
                <c:pt idx="624">
                  <c:v>40909</c:v>
                </c:pt>
                <c:pt idx="625">
                  <c:v>40940</c:v>
                </c:pt>
                <c:pt idx="626">
                  <c:v>40969</c:v>
                </c:pt>
                <c:pt idx="627">
                  <c:v>41000</c:v>
                </c:pt>
                <c:pt idx="628">
                  <c:v>41030</c:v>
                </c:pt>
                <c:pt idx="629">
                  <c:v>41061</c:v>
                </c:pt>
                <c:pt idx="630">
                  <c:v>41091</c:v>
                </c:pt>
                <c:pt idx="631">
                  <c:v>41122</c:v>
                </c:pt>
                <c:pt idx="632">
                  <c:v>41153</c:v>
                </c:pt>
                <c:pt idx="633">
                  <c:v>41183</c:v>
                </c:pt>
                <c:pt idx="634">
                  <c:v>41214</c:v>
                </c:pt>
                <c:pt idx="635">
                  <c:v>41244</c:v>
                </c:pt>
                <c:pt idx="636">
                  <c:v>41275</c:v>
                </c:pt>
                <c:pt idx="637">
                  <c:v>41306</c:v>
                </c:pt>
                <c:pt idx="638">
                  <c:v>41334</c:v>
                </c:pt>
                <c:pt idx="639">
                  <c:v>41365</c:v>
                </c:pt>
                <c:pt idx="640">
                  <c:v>41395</c:v>
                </c:pt>
                <c:pt idx="641">
                  <c:v>41426</c:v>
                </c:pt>
                <c:pt idx="642">
                  <c:v>41456</c:v>
                </c:pt>
                <c:pt idx="643">
                  <c:v>41487</c:v>
                </c:pt>
                <c:pt idx="644">
                  <c:v>41518</c:v>
                </c:pt>
                <c:pt idx="645">
                  <c:v>41548</c:v>
                </c:pt>
                <c:pt idx="646">
                  <c:v>41579</c:v>
                </c:pt>
                <c:pt idx="647">
                  <c:v>41609</c:v>
                </c:pt>
                <c:pt idx="648">
                  <c:v>41640</c:v>
                </c:pt>
                <c:pt idx="649">
                  <c:v>41671</c:v>
                </c:pt>
                <c:pt idx="650">
                  <c:v>41699</c:v>
                </c:pt>
                <c:pt idx="651">
                  <c:v>41730</c:v>
                </c:pt>
                <c:pt idx="652">
                  <c:v>41760</c:v>
                </c:pt>
                <c:pt idx="653">
                  <c:v>41791</c:v>
                </c:pt>
                <c:pt idx="654">
                  <c:v>41821</c:v>
                </c:pt>
                <c:pt idx="655">
                  <c:v>41852</c:v>
                </c:pt>
                <c:pt idx="656">
                  <c:v>41883</c:v>
                </c:pt>
                <c:pt idx="657">
                  <c:v>41913</c:v>
                </c:pt>
                <c:pt idx="658">
                  <c:v>41944</c:v>
                </c:pt>
                <c:pt idx="659">
                  <c:v>41974</c:v>
                </c:pt>
                <c:pt idx="660">
                  <c:v>42005</c:v>
                </c:pt>
                <c:pt idx="661">
                  <c:v>42036</c:v>
                </c:pt>
                <c:pt idx="662">
                  <c:v>42064</c:v>
                </c:pt>
                <c:pt idx="663">
                  <c:v>42095</c:v>
                </c:pt>
                <c:pt idx="664">
                  <c:v>42125</c:v>
                </c:pt>
                <c:pt idx="665">
                  <c:v>42156</c:v>
                </c:pt>
                <c:pt idx="666">
                  <c:v>42186</c:v>
                </c:pt>
                <c:pt idx="667">
                  <c:v>42217</c:v>
                </c:pt>
                <c:pt idx="668">
                  <c:v>42248</c:v>
                </c:pt>
                <c:pt idx="669">
                  <c:v>42278</c:v>
                </c:pt>
                <c:pt idx="670">
                  <c:v>42309</c:v>
                </c:pt>
                <c:pt idx="671">
                  <c:v>42339</c:v>
                </c:pt>
                <c:pt idx="672">
                  <c:v>42370</c:v>
                </c:pt>
                <c:pt idx="673">
                  <c:v>42401</c:v>
                </c:pt>
                <c:pt idx="674">
                  <c:v>42430</c:v>
                </c:pt>
                <c:pt idx="675">
                  <c:v>42461</c:v>
                </c:pt>
                <c:pt idx="676">
                  <c:v>42491</c:v>
                </c:pt>
                <c:pt idx="677">
                  <c:v>42522</c:v>
                </c:pt>
                <c:pt idx="678">
                  <c:v>42552</c:v>
                </c:pt>
                <c:pt idx="679">
                  <c:v>42583</c:v>
                </c:pt>
                <c:pt idx="680">
                  <c:v>42614</c:v>
                </c:pt>
                <c:pt idx="681">
                  <c:v>42644</c:v>
                </c:pt>
                <c:pt idx="682">
                  <c:v>42675</c:v>
                </c:pt>
                <c:pt idx="683">
                  <c:v>42705</c:v>
                </c:pt>
                <c:pt idx="684">
                  <c:v>42736</c:v>
                </c:pt>
                <c:pt idx="685">
                  <c:v>42767</c:v>
                </c:pt>
                <c:pt idx="686">
                  <c:v>42795</c:v>
                </c:pt>
                <c:pt idx="687">
                  <c:v>42826</c:v>
                </c:pt>
                <c:pt idx="688">
                  <c:v>42856</c:v>
                </c:pt>
                <c:pt idx="689">
                  <c:v>42887</c:v>
                </c:pt>
                <c:pt idx="690">
                  <c:v>42917</c:v>
                </c:pt>
                <c:pt idx="691">
                  <c:v>42948</c:v>
                </c:pt>
                <c:pt idx="692">
                  <c:v>42979</c:v>
                </c:pt>
                <c:pt idx="693">
                  <c:v>43009</c:v>
                </c:pt>
                <c:pt idx="694">
                  <c:v>43040</c:v>
                </c:pt>
                <c:pt idx="695">
                  <c:v>43070</c:v>
                </c:pt>
                <c:pt idx="696">
                  <c:v>43101</c:v>
                </c:pt>
                <c:pt idx="697">
                  <c:v>43132</c:v>
                </c:pt>
                <c:pt idx="698">
                  <c:v>43160</c:v>
                </c:pt>
                <c:pt idx="699">
                  <c:v>43191</c:v>
                </c:pt>
                <c:pt idx="700">
                  <c:v>43221</c:v>
                </c:pt>
                <c:pt idx="701">
                  <c:v>43252</c:v>
                </c:pt>
                <c:pt idx="702">
                  <c:v>43282</c:v>
                </c:pt>
                <c:pt idx="703">
                  <c:v>43313</c:v>
                </c:pt>
                <c:pt idx="704">
                  <c:v>43344</c:v>
                </c:pt>
                <c:pt idx="705">
                  <c:v>43374</c:v>
                </c:pt>
                <c:pt idx="706">
                  <c:v>43405</c:v>
                </c:pt>
                <c:pt idx="707">
                  <c:v>43435</c:v>
                </c:pt>
                <c:pt idx="708">
                  <c:v>43466</c:v>
                </c:pt>
                <c:pt idx="709">
                  <c:v>43497</c:v>
                </c:pt>
                <c:pt idx="710">
                  <c:v>43525</c:v>
                </c:pt>
                <c:pt idx="711">
                  <c:v>43556</c:v>
                </c:pt>
                <c:pt idx="712">
                  <c:v>43586</c:v>
                </c:pt>
                <c:pt idx="713">
                  <c:v>43617</c:v>
                </c:pt>
                <c:pt idx="714">
                  <c:v>43647</c:v>
                </c:pt>
                <c:pt idx="715">
                  <c:v>43678</c:v>
                </c:pt>
                <c:pt idx="716">
                  <c:v>43709</c:v>
                </c:pt>
                <c:pt idx="717">
                  <c:v>43739</c:v>
                </c:pt>
                <c:pt idx="718">
                  <c:v>43770</c:v>
                </c:pt>
                <c:pt idx="719">
                  <c:v>43800</c:v>
                </c:pt>
                <c:pt idx="720">
                  <c:v>43831</c:v>
                </c:pt>
                <c:pt idx="721">
                  <c:v>43862</c:v>
                </c:pt>
                <c:pt idx="722">
                  <c:v>43891</c:v>
                </c:pt>
                <c:pt idx="723">
                  <c:v>43922</c:v>
                </c:pt>
                <c:pt idx="724">
                  <c:v>43952</c:v>
                </c:pt>
                <c:pt idx="725">
                  <c:v>43983</c:v>
                </c:pt>
                <c:pt idx="726">
                  <c:v>44013</c:v>
                </c:pt>
                <c:pt idx="727">
                  <c:v>44044</c:v>
                </c:pt>
                <c:pt idx="728">
                  <c:v>44075</c:v>
                </c:pt>
                <c:pt idx="729">
                  <c:v>44105</c:v>
                </c:pt>
                <c:pt idx="730">
                  <c:v>44136</c:v>
                </c:pt>
                <c:pt idx="731">
                  <c:v>44166</c:v>
                </c:pt>
                <c:pt idx="732">
                  <c:v>44197</c:v>
                </c:pt>
                <c:pt idx="733">
                  <c:v>44228</c:v>
                </c:pt>
                <c:pt idx="734">
                  <c:v>44256</c:v>
                </c:pt>
                <c:pt idx="735">
                  <c:v>44287</c:v>
                </c:pt>
                <c:pt idx="736">
                  <c:v>44317</c:v>
                </c:pt>
                <c:pt idx="737">
                  <c:v>44348</c:v>
                </c:pt>
                <c:pt idx="738">
                  <c:v>44378</c:v>
                </c:pt>
                <c:pt idx="739">
                  <c:v>44409</c:v>
                </c:pt>
                <c:pt idx="740">
                  <c:v>44440</c:v>
                </c:pt>
                <c:pt idx="741">
                  <c:v>44470</c:v>
                </c:pt>
                <c:pt idx="742">
                  <c:v>44501</c:v>
                </c:pt>
                <c:pt idx="743">
                  <c:v>44531</c:v>
                </c:pt>
                <c:pt idx="744">
                  <c:v>44562</c:v>
                </c:pt>
                <c:pt idx="745">
                  <c:v>44593</c:v>
                </c:pt>
                <c:pt idx="746">
                  <c:v>44621</c:v>
                </c:pt>
                <c:pt idx="747">
                  <c:v>44652</c:v>
                </c:pt>
              </c:numCache>
            </c:numRef>
          </c:cat>
          <c:val>
            <c:numRef>
              <c:f>'FRED Graph'!$B$12:$B$759</c:f>
              <c:numCache>
                <c:formatCode>0.0</c:formatCode>
                <c:ptCount val="748"/>
                <c:pt idx="0">
                  <c:v>1.24095</c:v>
                </c:pt>
                <c:pt idx="1">
                  <c:v>1.4137900000000001</c:v>
                </c:pt>
                <c:pt idx="2">
                  <c:v>1.51881</c:v>
                </c:pt>
                <c:pt idx="3">
                  <c:v>1.9323699999999999</c:v>
                </c:pt>
                <c:pt idx="4">
                  <c:v>1.82507</c:v>
                </c:pt>
                <c:pt idx="5">
                  <c:v>1.7176199999999999</c:v>
                </c:pt>
                <c:pt idx="6">
                  <c:v>1.3722099999999999</c:v>
                </c:pt>
                <c:pt idx="7">
                  <c:v>1.4736100000000001</c:v>
                </c:pt>
                <c:pt idx="8">
                  <c:v>1.2307699999999999</c:v>
                </c:pt>
                <c:pt idx="9">
                  <c:v>1.36286</c:v>
                </c:pt>
                <c:pt idx="10">
                  <c:v>1.4650799999999999</c:v>
                </c:pt>
                <c:pt idx="11">
                  <c:v>1.36008</c:v>
                </c:pt>
                <c:pt idx="12">
                  <c:v>1.6002700000000001</c:v>
                </c:pt>
                <c:pt idx="13">
                  <c:v>1.4620899999999999</c:v>
                </c:pt>
                <c:pt idx="14">
                  <c:v>1.4620899999999999</c:v>
                </c:pt>
                <c:pt idx="15">
                  <c:v>0.91400999999999999</c:v>
                </c:pt>
                <c:pt idx="16">
                  <c:v>0.91308999999999996</c:v>
                </c:pt>
                <c:pt idx="17">
                  <c:v>0.77676000000000001</c:v>
                </c:pt>
                <c:pt idx="18">
                  <c:v>1.2521199999999999</c:v>
                </c:pt>
                <c:pt idx="19">
                  <c:v>1.11449</c:v>
                </c:pt>
                <c:pt idx="20">
                  <c:v>1.2495799999999999</c:v>
                </c:pt>
                <c:pt idx="21">
                  <c:v>0.77310999999999996</c:v>
                </c:pt>
                <c:pt idx="22">
                  <c:v>0.67159000000000002</c:v>
                </c:pt>
                <c:pt idx="23">
                  <c:v>0.67091999999999996</c:v>
                </c:pt>
                <c:pt idx="24">
                  <c:v>0.67023999999999995</c:v>
                </c:pt>
                <c:pt idx="25">
                  <c:v>0.90483000000000002</c:v>
                </c:pt>
                <c:pt idx="26">
                  <c:v>1.1059000000000001</c:v>
                </c:pt>
                <c:pt idx="27">
                  <c:v>1.3418300000000001</c:v>
                </c:pt>
                <c:pt idx="28">
                  <c:v>1.3404799999999999</c:v>
                </c:pt>
                <c:pt idx="29">
                  <c:v>1.2399500000000001</c:v>
                </c:pt>
                <c:pt idx="30">
                  <c:v>1.00267</c:v>
                </c:pt>
                <c:pt idx="31">
                  <c:v>1.1355999999999999</c:v>
                </c:pt>
                <c:pt idx="32">
                  <c:v>1.4676499999999999</c:v>
                </c:pt>
                <c:pt idx="33">
                  <c:v>1.33422</c:v>
                </c:pt>
                <c:pt idx="34">
                  <c:v>1.33422</c:v>
                </c:pt>
                <c:pt idx="35">
                  <c:v>1.23292</c:v>
                </c:pt>
                <c:pt idx="36">
                  <c:v>1.3315600000000001</c:v>
                </c:pt>
                <c:pt idx="37">
                  <c:v>1.2288300000000001</c:v>
                </c:pt>
                <c:pt idx="38">
                  <c:v>1.1269499999999999</c:v>
                </c:pt>
                <c:pt idx="39">
                  <c:v>0.89373999999999998</c:v>
                </c:pt>
                <c:pt idx="40">
                  <c:v>0.89285999999999999</c:v>
                </c:pt>
                <c:pt idx="41">
                  <c:v>1.32406</c:v>
                </c:pt>
                <c:pt idx="42">
                  <c:v>1.5552600000000001</c:v>
                </c:pt>
                <c:pt idx="43">
                  <c:v>1.5521799999999999</c:v>
                </c:pt>
                <c:pt idx="44">
                  <c:v>0.98619000000000001</c:v>
                </c:pt>
                <c:pt idx="45">
                  <c:v>1.21791</c:v>
                </c:pt>
                <c:pt idx="46">
                  <c:v>1.3166599999999999</c:v>
                </c:pt>
                <c:pt idx="47">
                  <c:v>1.6458200000000001</c:v>
                </c:pt>
                <c:pt idx="48">
                  <c:v>1.6425799999999999</c:v>
                </c:pt>
                <c:pt idx="49">
                  <c:v>1.41076</c:v>
                </c:pt>
                <c:pt idx="50">
                  <c:v>1.40937</c:v>
                </c:pt>
                <c:pt idx="51">
                  <c:v>1.54199</c:v>
                </c:pt>
                <c:pt idx="52">
                  <c:v>1.5404800000000001</c:v>
                </c:pt>
                <c:pt idx="53">
                  <c:v>1.3067599999999999</c:v>
                </c:pt>
                <c:pt idx="54">
                  <c:v>1.0752699999999999</c:v>
                </c:pt>
                <c:pt idx="55">
                  <c:v>0.97560999999999998</c:v>
                </c:pt>
                <c:pt idx="56">
                  <c:v>1.17188</c:v>
                </c:pt>
                <c:pt idx="57">
                  <c:v>1.2032499999999999</c:v>
                </c:pt>
                <c:pt idx="58">
                  <c:v>1.3970100000000001</c:v>
                </c:pt>
                <c:pt idx="59">
                  <c:v>1.1981900000000001</c:v>
                </c:pt>
                <c:pt idx="60">
                  <c:v>1.0989</c:v>
                </c:pt>
                <c:pt idx="61">
                  <c:v>1.19702</c:v>
                </c:pt>
                <c:pt idx="62">
                  <c:v>1.1958599999999999</c:v>
                </c:pt>
                <c:pt idx="63">
                  <c:v>1.38934</c:v>
                </c:pt>
                <c:pt idx="64">
                  <c:v>1.6139399999999999</c:v>
                </c:pt>
                <c:pt idx="65">
                  <c:v>1.93486</c:v>
                </c:pt>
                <c:pt idx="66">
                  <c:v>1.8052900000000001</c:v>
                </c:pt>
                <c:pt idx="67">
                  <c:v>1.6103099999999999</c:v>
                </c:pt>
                <c:pt idx="68">
                  <c:v>1.7374499999999999</c:v>
                </c:pt>
                <c:pt idx="69">
                  <c:v>1.7030799999999999</c:v>
                </c:pt>
                <c:pt idx="70">
                  <c:v>1.73021</c:v>
                </c:pt>
                <c:pt idx="71">
                  <c:v>1.92</c:v>
                </c:pt>
                <c:pt idx="72">
                  <c:v>1.9181600000000001</c:v>
                </c:pt>
                <c:pt idx="73">
                  <c:v>2.5575399999999999</c:v>
                </c:pt>
                <c:pt idx="74">
                  <c:v>2.7786599999999999</c:v>
                </c:pt>
                <c:pt idx="75">
                  <c:v>2.8680699999999999</c:v>
                </c:pt>
                <c:pt idx="76">
                  <c:v>2.7636599999999998</c:v>
                </c:pt>
                <c:pt idx="77">
                  <c:v>2.43594</c:v>
                </c:pt>
                <c:pt idx="78">
                  <c:v>2.7549100000000002</c:v>
                </c:pt>
                <c:pt idx="79">
                  <c:v>3.4865300000000001</c:v>
                </c:pt>
                <c:pt idx="80">
                  <c:v>3.57369</c:v>
                </c:pt>
                <c:pt idx="81">
                  <c:v>3.7914699999999999</c:v>
                </c:pt>
                <c:pt idx="82">
                  <c:v>3.5590600000000001</c:v>
                </c:pt>
                <c:pt idx="83">
                  <c:v>3.3595000000000002</c:v>
                </c:pt>
                <c:pt idx="84">
                  <c:v>3.1995</c:v>
                </c:pt>
                <c:pt idx="85">
                  <c:v>2.8678300000000001</c:v>
                </c:pt>
                <c:pt idx="86">
                  <c:v>2.5481699999999998</c:v>
                </c:pt>
                <c:pt idx="87">
                  <c:v>2.54027</c:v>
                </c:pt>
                <c:pt idx="88">
                  <c:v>2.31839</c:v>
                </c:pt>
                <c:pt idx="89">
                  <c:v>2.8412600000000001</c:v>
                </c:pt>
                <c:pt idx="90">
                  <c:v>2.9275799999999998</c:v>
                </c:pt>
                <c:pt idx="91">
                  <c:v>2.60337</c:v>
                </c:pt>
                <c:pt idx="92">
                  <c:v>2.5954199999999998</c:v>
                </c:pt>
                <c:pt idx="93">
                  <c:v>2.58752</c:v>
                </c:pt>
                <c:pt idx="94">
                  <c:v>3.1021899999999998</c:v>
                </c:pt>
                <c:pt idx="95">
                  <c:v>3.2806799999999998</c:v>
                </c:pt>
                <c:pt idx="96">
                  <c:v>3.6474199999999999</c:v>
                </c:pt>
                <c:pt idx="97">
                  <c:v>3.6363599999999998</c:v>
                </c:pt>
                <c:pt idx="98">
                  <c:v>3.9393899999999999</c:v>
                </c:pt>
                <c:pt idx="99">
                  <c:v>3.9274900000000001</c:v>
                </c:pt>
                <c:pt idx="100">
                  <c:v>4.2296100000000001</c:v>
                </c:pt>
                <c:pt idx="101">
                  <c:v>4.2042000000000002</c:v>
                </c:pt>
                <c:pt idx="102">
                  <c:v>4.4910199999999998</c:v>
                </c:pt>
                <c:pt idx="103">
                  <c:v>4.4776100000000003</c:v>
                </c:pt>
                <c:pt idx="104">
                  <c:v>4.4642900000000001</c:v>
                </c:pt>
                <c:pt idx="105">
                  <c:v>4.74777</c:v>
                </c:pt>
                <c:pt idx="106">
                  <c:v>4.4247800000000002</c:v>
                </c:pt>
                <c:pt idx="107">
                  <c:v>4.7058799999999996</c:v>
                </c:pt>
                <c:pt idx="108">
                  <c:v>4.6920799999999998</c:v>
                </c:pt>
                <c:pt idx="109">
                  <c:v>4.6783599999999996</c:v>
                </c:pt>
                <c:pt idx="110">
                  <c:v>5.2478100000000003</c:v>
                </c:pt>
                <c:pt idx="111">
                  <c:v>5.5232599999999996</c:v>
                </c:pt>
                <c:pt idx="112">
                  <c:v>5.50725</c:v>
                </c:pt>
                <c:pt idx="113">
                  <c:v>5.4755000000000003</c:v>
                </c:pt>
                <c:pt idx="114">
                  <c:v>5.4441300000000004</c:v>
                </c:pt>
                <c:pt idx="115">
                  <c:v>5.4285699999999997</c:v>
                </c:pt>
                <c:pt idx="116">
                  <c:v>5.69801</c:v>
                </c:pt>
                <c:pt idx="117">
                  <c:v>5.6657200000000003</c:v>
                </c:pt>
                <c:pt idx="118">
                  <c:v>5.9321999999999999</c:v>
                </c:pt>
                <c:pt idx="119">
                  <c:v>5.8988800000000001</c:v>
                </c:pt>
                <c:pt idx="120">
                  <c:v>6.1624600000000003</c:v>
                </c:pt>
                <c:pt idx="121">
                  <c:v>6.4245799999999997</c:v>
                </c:pt>
                <c:pt idx="122">
                  <c:v>6.0941799999999997</c:v>
                </c:pt>
                <c:pt idx="123">
                  <c:v>6.0606099999999996</c:v>
                </c:pt>
                <c:pt idx="124">
                  <c:v>6.0439600000000002</c:v>
                </c:pt>
                <c:pt idx="125">
                  <c:v>6.0109300000000001</c:v>
                </c:pt>
                <c:pt idx="126">
                  <c:v>5.7065200000000003</c:v>
                </c:pt>
                <c:pt idx="127">
                  <c:v>5.6910600000000002</c:v>
                </c:pt>
                <c:pt idx="128">
                  <c:v>5.66038</c:v>
                </c:pt>
                <c:pt idx="129">
                  <c:v>5.6300299999999996</c:v>
                </c:pt>
                <c:pt idx="130">
                  <c:v>5.6</c:v>
                </c:pt>
                <c:pt idx="131">
                  <c:v>5.57029</c:v>
                </c:pt>
                <c:pt idx="132">
                  <c:v>5.2770400000000004</c:v>
                </c:pt>
                <c:pt idx="133">
                  <c:v>4.7244099999999998</c:v>
                </c:pt>
                <c:pt idx="134">
                  <c:v>4.4386400000000004</c:v>
                </c:pt>
                <c:pt idx="135">
                  <c:v>4.1558400000000004</c:v>
                </c:pt>
                <c:pt idx="136">
                  <c:v>4.4041499999999996</c:v>
                </c:pt>
                <c:pt idx="137">
                  <c:v>4.3814399999999996</c:v>
                </c:pt>
                <c:pt idx="138">
                  <c:v>4.3701800000000004</c:v>
                </c:pt>
                <c:pt idx="139">
                  <c:v>4.3589700000000002</c:v>
                </c:pt>
                <c:pt idx="140">
                  <c:v>4.0816299999999996</c:v>
                </c:pt>
                <c:pt idx="141">
                  <c:v>3.8071100000000002</c:v>
                </c:pt>
                <c:pt idx="142">
                  <c:v>3.5353500000000002</c:v>
                </c:pt>
                <c:pt idx="143">
                  <c:v>3.26633</c:v>
                </c:pt>
                <c:pt idx="144">
                  <c:v>3.2581500000000001</c:v>
                </c:pt>
                <c:pt idx="145">
                  <c:v>3.7593999999999999</c:v>
                </c:pt>
                <c:pt idx="146">
                  <c:v>3.5</c:v>
                </c:pt>
                <c:pt idx="147">
                  <c:v>3.4912700000000001</c:v>
                </c:pt>
                <c:pt idx="148">
                  <c:v>3.2258100000000001</c:v>
                </c:pt>
                <c:pt idx="149">
                  <c:v>2.9629599999999998</c:v>
                </c:pt>
                <c:pt idx="150">
                  <c:v>2.95567</c:v>
                </c:pt>
                <c:pt idx="151">
                  <c:v>2.9483999999999999</c:v>
                </c:pt>
                <c:pt idx="152">
                  <c:v>3.1862699999999999</c:v>
                </c:pt>
                <c:pt idx="153">
                  <c:v>3.17848</c:v>
                </c:pt>
                <c:pt idx="154">
                  <c:v>3.4146299999999998</c:v>
                </c:pt>
                <c:pt idx="155">
                  <c:v>3.4063300000000001</c:v>
                </c:pt>
                <c:pt idx="156">
                  <c:v>3.6407799999999999</c:v>
                </c:pt>
                <c:pt idx="157">
                  <c:v>3.8647300000000002</c:v>
                </c:pt>
                <c:pt idx="158">
                  <c:v>4.8309199999999999</c:v>
                </c:pt>
                <c:pt idx="159">
                  <c:v>5.3011999999999997</c:v>
                </c:pt>
                <c:pt idx="160">
                  <c:v>5.5288500000000003</c:v>
                </c:pt>
                <c:pt idx="161">
                  <c:v>5.9951999999999996</c:v>
                </c:pt>
                <c:pt idx="162">
                  <c:v>5.7416299999999998</c:v>
                </c:pt>
                <c:pt idx="163">
                  <c:v>7.3985700000000003</c:v>
                </c:pt>
                <c:pt idx="164">
                  <c:v>7.3634199999999996</c:v>
                </c:pt>
                <c:pt idx="165">
                  <c:v>8.05687</c:v>
                </c:pt>
                <c:pt idx="166">
                  <c:v>8.2547200000000007</c:v>
                </c:pt>
                <c:pt idx="167">
                  <c:v>8.9411799999999992</c:v>
                </c:pt>
                <c:pt idx="168">
                  <c:v>9.6018699999999999</c:v>
                </c:pt>
                <c:pt idx="169">
                  <c:v>10</c:v>
                </c:pt>
                <c:pt idx="170">
                  <c:v>10.138249999999999</c:v>
                </c:pt>
                <c:pt idx="171">
                  <c:v>10.06865</c:v>
                </c:pt>
                <c:pt idx="172">
                  <c:v>10.706149999999999</c:v>
                </c:pt>
                <c:pt idx="173">
                  <c:v>10.859730000000001</c:v>
                </c:pt>
                <c:pt idx="174">
                  <c:v>11.538460000000001</c:v>
                </c:pt>
                <c:pt idx="175">
                  <c:v>10.88889</c:v>
                </c:pt>
                <c:pt idx="176">
                  <c:v>11.946899999999999</c:v>
                </c:pt>
                <c:pt idx="177">
                  <c:v>11.84211</c:v>
                </c:pt>
                <c:pt idx="178">
                  <c:v>12.20044</c:v>
                </c:pt>
                <c:pt idx="179">
                  <c:v>12.09503</c:v>
                </c:pt>
                <c:pt idx="180">
                  <c:v>11.752140000000001</c:v>
                </c:pt>
                <c:pt idx="181">
                  <c:v>11.205069999999999</c:v>
                </c:pt>
                <c:pt idx="182">
                  <c:v>10.46025</c:v>
                </c:pt>
                <c:pt idx="183">
                  <c:v>10.187110000000001</c:v>
                </c:pt>
                <c:pt idx="184">
                  <c:v>9.2592599999999994</c:v>
                </c:pt>
                <c:pt idx="185">
                  <c:v>9.1836699999999993</c:v>
                </c:pt>
                <c:pt idx="186">
                  <c:v>9.5334699999999994</c:v>
                </c:pt>
                <c:pt idx="187">
                  <c:v>8.6172299999999993</c:v>
                </c:pt>
                <c:pt idx="188">
                  <c:v>7.9051400000000003</c:v>
                </c:pt>
                <c:pt idx="189">
                  <c:v>7.6470599999999997</c:v>
                </c:pt>
                <c:pt idx="190">
                  <c:v>7.3786399999999999</c:v>
                </c:pt>
                <c:pt idx="191">
                  <c:v>7.1290899999999997</c:v>
                </c:pt>
                <c:pt idx="192">
                  <c:v>6.6921600000000003</c:v>
                </c:pt>
                <c:pt idx="193">
                  <c:v>6.2737600000000002</c:v>
                </c:pt>
                <c:pt idx="194">
                  <c:v>6.0606099999999996</c:v>
                </c:pt>
                <c:pt idx="195">
                  <c:v>5.8490599999999997</c:v>
                </c:pt>
                <c:pt idx="196">
                  <c:v>6.21469</c:v>
                </c:pt>
                <c:pt idx="197">
                  <c:v>5.9813099999999997</c:v>
                </c:pt>
                <c:pt idx="198">
                  <c:v>5.5555599999999998</c:v>
                </c:pt>
                <c:pt idx="199">
                  <c:v>5.7195600000000004</c:v>
                </c:pt>
                <c:pt idx="200">
                  <c:v>5.49451</c:v>
                </c:pt>
                <c:pt idx="201">
                  <c:v>5.46448</c:v>
                </c:pt>
                <c:pt idx="202">
                  <c:v>5.0632900000000003</c:v>
                </c:pt>
                <c:pt idx="203">
                  <c:v>5.0359699999999998</c:v>
                </c:pt>
                <c:pt idx="204">
                  <c:v>5.1971299999999996</c:v>
                </c:pt>
                <c:pt idx="205">
                  <c:v>6.0822900000000004</c:v>
                </c:pt>
                <c:pt idx="206">
                  <c:v>6.4285699999999997</c:v>
                </c:pt>
                <c:pt idx="207">
                  <c:v>6.9518700000000004</c:v>
                </c:pt>
                <c:pt idx="208">
                  <c:v>6.73759</c:v>
                </c:pt>
                <c:pt idx="209">
                  <c:v>6.7019399999999996</c:v>
                </c:pt>
                <c:pt idx="210">
                  <c:v>6.6666699999999999</c:v>
                </c:pt>
                <c:pt idx="211">
                  <c:v>6.6317599999999999</c:v>
                </c:pt>
                <c:pt idx="212">
                  <c:v>6.42361</c:v>
                </c:pt>
                <c:pt idx="213">
                  <c:v>6.3903299999999996</c:v>
                </c:pt>
                <c:pt idx="214">
                  <c:v>6.7125599999999999</c:v>
                </c:pt>
                <c:pt idx="215">
                  <c:v>6.6780799999999996</c:v>
                </c:pt>
                <c:pt idx="216">
                  <c:v>6.8143099999999999</c:v>
                </c:pt>
                <c:pt idx="217">
                  <c:v>6.2394600000000002</c:v>
                </c:pt>
                <c:pt idx="218">
                  <c:v>6.3758400000000002</c:v>
                </c:pt>
                <c:pt idx="219">
                  <c:v>6.5</c:v>
                </c:pt>
                <c:pt idx="220">
                  <c:v>7.1428599999999998</c:v>
                </c:pt>
                <c:pt idx="221">
                  <c:v>7.4380199999999999</c:v>
                </c:pt>
                <c:pt idx="222">
                  <c:v>7.7302600000000004</c:v>
                </c:pt>
                <c:pt idx="223">
                  <c:v>7.8559700000000001</c:v>
                </c:pt>
                <c:pt idx="224">
                  <c:v>8.4828700000000001</c:v>
                </c:pt>
                <c:pt idx="225">
                  <c:v>8.9285700000000006</c:v>
                </c:pt>
                <c:pt idx="226">
                  <c:v>8.8709699999999998</c:v>
                </c:pt>
                <c:pt idx="227">
                  <c:v>8.9887599999999992</c:v>
                </c:pt>
                <c:pt idx="228">
                  <c:v>9.2504000000000008</c:v>
                </c:pt>
                <c:pt idx="229">
                  <c:v>9.8412699999999997</c:v>
                </c:pt>
                <c:pt idx="230">
                  <c:v>10.252370000000001</c:v>
                </c:pt>
                <c:pt idx="231">
                  <c:v>10.48513</c:v>
                </c:pt>
                <c:pt idx="232">
                  <c:v>10.69767</c:v>
                </c:pt>
                <c:pt idx="233">
                  <c:v>11.076919999999999</c:v>
                </c:pt>
                <c:pt idx="234">
                  <c:v>11.450379999999999</c:v>
                </c:pt>
                <c:pt idx="235">
                  <c:v>11.836119999999999</c:v>
                </c:pt>
                <c:pt idx="236">
                  <c:v>11.8797</c:v>
                </c:pt>
                <c:pt idx="237">
                  <c:v>12.071540000000001</c:v>
                </c:pt>
                <c:pt idx="238">
                  <c:v>12.59259</c:v>
                </c:pt>
                <c:pt idx="239">
                  <c:v>13.25479</c:v>
                </c:pt>
                <c:pt idx="240">
                  <c:v>13.86861</c:v>
                </c:pt>
                <c:pt idx="241">
                  <c:v>14.161849999999999</c:v>
                </c:pt>
                <c:pt idx="242">
                  <c:v>14.592269999999999</c:v>
                </c:pt>
                <c:pt idx="243">
                  <c:v>14.58924</c:v>
                </c:pt>
                <c:pt idx="244">
                  <c:v>14.42577</c:v>
                </c:pt>
                <c:pt idx="245">
                  <c:v>14.265930000000001</c:v>
                </c:pt>
                <c:pt idx="246">
                  <c:v>13.150679999999999</c:v>
                </c:pt>
                <c:pt idx="247">
                  <c:v>12.890090000000001</c:v>
                </c:pt>
                <c:pt idx="248">
                  <c:v>12.76882</c:v>
                </c:pt>
                <c:pt idx="249">
                  <c:v>12.63298</c:v>
                </c:pt>
                <c:pt idx="250">
                  <c:v>12.63158</c:v>
                </c:pt>
                <c:pt idx="251">
                  <c:v>12.35371</c:v>
                </c:pt>
                <c:pt idx="252">
                  <c:v>11.79487</c:v>
                </c:pt>
                <c:pt idx="253">
                  <c:v>11.39241</c:v>
                </c:pt>
                <c:pt idx="254">
                  <c:v>10.611739999999999</c:v>
                </c:pt>
                <c:pt idx="255">
                  <c:v>10.13597</c:v>
                </c:pt>
                <c:pt idx="256">
                  <c:v>9.7919199999999993</c:v>
                </c:pt>
                <c:pt idx="257">
                  <c:v>9.6969700000000003</c:v>
                </c:pt>
                <c:pt idx="258">
                  <c:v>10.77482</c:v>
                </c:pt>
                <c:pt idx="259">
                  <c:v>10.817310000000001</c:v>
                </c:pt>
                <c:pt idx="260">
                  <c:v>10.965439999999999</c:v>
                </c:pt>
                <c:pt idx="261">
                  <c:v>10.27155</c:v>
                </c:pt>
                <c:pt idx="262">
                  <c:v>9.57944</c:v>
                </c:pt>
                <c:pt idx="263">
                  <c:v>8.9120399999999993</c:v>
                </c:pt>
                <c:pt idx="264">
                  <c:v>8.2568800000000007</c:v>
                </c:pt>
                <c:pt idx="265">
                  <c:v>7.6136400000000002</c:v>
                </c:pt>
                <c:pt idx="266">
                  <c:v>6.8848799999999999</c:v>
                </c:pt>
                <c:pt idx="267">
                  <c:v>6.6217699999999997</c:v>
                </c:pt>
                <c:pt idx="268">
                  <c:v>6.9119299999999999</c:v>
                </c:pt>
                <c:pt idx="269">
                  <c:v>7.1823199999999998</c:v>
                </c:pt>
                <c:pt idx="270">
                  <c:v>6.5573800000000002</c:v>
                </c:pt>
                <c:pt idx="271">
                  <c:v>5.9652900000000004</c:v>
                </c:pt>
                <c:pt idx="272">
                  <c:v>4.9409200000000002</c:v>
                </c:pt>
                <c:pt idx="273">
                  <c:v>5.0321199999999999</c:v>
                </c:pt>
                <c:pt idx="274">
                  <c:v>4.4776100000000003</c:v>
                </c:pt>
                <c:pt idx="275">
                  <c:v>3.82572</c:v>
                </c:pt>
                <c:pt idx="276">
                  <c:v>3.70763</c:v>
                </c:pt>
                <c:pt idx="277">
                  <c:v>3.4846900000000001</c:v>
                </c:pt>
                <c:pt idx="278">
                  <c:v>3.59029</c:v>
                </c:pt>
                <c:pt idx="279">
                  <c:v>4</c:v>
                </c:pt>
                <c:pt idx="280">
                  <c:v>3.4410799999999999</c:v>
                </c:pt>
                <c:pt idx="281">
                  <c:v>2.4742299999999999</c:v>
                </c:pt>
                <c:pt idx="282">
                  <c:v>2.3589699999999998</c:v>
                </c:pt>
                <c:pt idx="283">
                  <c:v>2.4565000000000001</c:v>
                </c:pt>
                <c:pt idx="284">
                  <c:v>2.76356</c:v>
                </c:pt>
                <c:pt idx="285">
                  <c:v>2.7522899999999999</c:v>
                </c:pt>
                <c:pt idx="286">
                  <c:v>3.1632699999999998</c:v>
                </c:pt>
                <c:pt idx="287">
                  <c:v>3.7871000000000001</c:v>
                </c:pt>
                <c:pt idx="288">
                  <c:v>4.2900900000000002</c:v>
                </c:pt>
                <c:pt idx="289">
                  <c:v>4.6938800000000001</c:v>
                </c:pt>
                <c:pt idx="290">
                  <c:v>4.89297</c:v>
                </c:pt>
                <c:pt idx="291">
                  <c:v>4.5546600000000002</c:v>
                </c:pt>
                <c:pt idx="292">
                  <c:v>4.3346799999999996</c:v>
                </c:pt>
                <c:pt idx="293">
                  <c:v>4.3259600000000002</c:v>
                </c:pt>
                <c:pt idx="294">
                  <c:v>4.3086200000000003</c:v>
                </c:pt>
                <c:pt idx="295">
                  <c:v>4.2957000000000001</c:v>
                </c:pt>
                <c:pt idx="296">
                  <c:v>4.28287</c:v>
                </c:pt>
                <c:pt idx="297">
                  <c:v>4.2658699999999996</c:v>
                </c:pt>
                <c:pt idx="298">
                  <c:v>4.1543000000000001</c:v>
                </c:pt>
                <c:pt idx="299">
                  <c:v>4.0433899999999996</c:v>
                </c:pt>
                <c:pt idx="300">
                  <c:v>3.5259499999999999</c:v>
                </c:pt>
                <c:pt idx="301">
                  <c:v>3.6062400000000001</c:v>
                </c:pt>
                <c:pt idx="302">
                  <c:v>3.7900900000000002</c:v>
                </c:pt>
                <c:pt idx="303">
                  <c:v>3.5817999999999999</c:v>
                </c:pt>
                <c:pt idx="304">
                  <c:v>3.5748799999999998</c:v>
                </c:pt>
                <c:pt idx="305">
                  <c:v>3.6644199999999998</c:v>
                </c:pt>
                <c:pt idx="306">
                  <c:v>3.4582099999999998</c:v>
                </c:pt>
                <c:pt idx="307">
                  <c:v>3.35249</c:v>
                </c:pt>
                <c:pt idx="308">
                  <c:v>3.2473700000000001</c:v>
                </c:pt>
                <c:pt idx="309">
                  <c:v>3.2350099999999999</c:v>
                </c:pt>
                <c:pt idx="310">
                  <c:v>3.5137700000000001</c:v>
                </c:pt>
                <c:pt idx="311">
                  <c:v>3.7914699999999999</c:v>
                </c:pt>
                <c:pt idx="312">
                  <c:v>3.9735100000000001</c:v>
                </c:pt>
                <c:pt idx="313">
                  <c:v>3.1984900000000001</c:v>
                </c:pt>
                <c:pt idx="314">
                  <c:v>2.1535600000000001</c:v>
                </c:pt>
                <c:pt idx="315">
                  <c:v>1.5887899999999999</c:v>
                </c:pt>
                <c:pt idx="316">
                  <c:v>1.6791</c:v>
                </c:pt>
                <c:pt idx="317">
                  <c:v>1.7674399999999999</c:v>
                </c:pt>
                <c:pt idx="318">
                  <c:v>1.6713100000000001</c:v>
                </c:pt>
                <c:pt idx="319">
                  <c:v>1.5755300000000001</c:v>
                </c:pt>
                <c:pt idx="320">
                  <c:v>1.75763</c:v>
                </c:pt>
                <c:pt idx="321">
                  <c:v>1.5668200000000001</c:v>
                </c:pt>
                <c:pt idx="322">
                  <c:v>1.2844</c:v>
                </c:pt>
                <c:pt idx="323">
                  <c:v>1.1872100000000001</c:v>
                </c:pt>
                <c:pt idx="324">
                  <c:v>1.3648800000000001</c:v>
                </c:pt>
                <c:pt idx="325">
                  <c:v>1.91431</c:v>
                </c:pt>
                <c:pt idx="326">
                  <c:v>2.8414299999999999</c:v>
                </c:pt>
                <c:pt idx="327">
                  <c:v>3.6798500000000001</c:v>
                </c:pt>
                <c:pt idx="328">
                  <c:v>3.6697199999999999</c:v>
                </c:pt>
                <c:pt idx="329">
                  <c:v>3.7477100000000001</c:v>
                </c:pt>
                <c:pt idx="330">
                  <c:v>3.9269400000000001</c:v>
                </c:pt>
                <c:pt idx="331">
                  <c:v>4.2883199999999997</c:v>
                </c:pt>
                <c:pt idx="332">
                  <c:v>4.2727300000000001</c:v>
                </c:pt>
                <c:pt idx="333">
                  <c:v>4.3557199999999998</c:v>
                </c:pt>
                <c:pt idx="334">
                  <c:v>4.5289900000000003</c:v>
                </c:pt>
                <c:pt idx="335">
                  <c:v>4.3321300000000003</c:v>
                </c:pt>
                <c:pt idx="336">
                  <c:v>4.1292600000000004</c:v>
                </c:pt>
                <c:pt idx="337">
                  <c:v>3.9356</c:v>
                </c:pt>
                <c:pt idx="338">
                  <c:v>3.8324400000000001</c:v>
                </c:pt>
                <c:pt idx="339">
                  <c:v>3.9929000000000001</c:v>
                </c:pt>
                <c:pt idx="340">
                  <c:v>3.9823</c:v>
                </c:pt>
                <c:pt idx="341">
                  <c:v>3.9647600000000001</c:v>
                </c:pt>
                <c:pt idx="342">
                  <c:v>4.1300499999999998</c:v>
                </c:pt>
                <c:pt idx="343">
                  <c:v>4.1119899999999996</c:v>
                </c:pt>
                <c:pt idx="344">
                  <c:v>4.1848299999999998</c:v>
                </c:pt>
                <c:pt idx="345">
                  <c:v>4.2608699999999997</c:v>
                </c:pt>
                <c:pt idx="346">
                  <c:v>4.2461000000000002</c:v>
                </c:pt>
                <c:pt idx="347">
                  <c:v>4.4117600000000001</c:v>
                </c:pt>
                <c:pt idx="348">
                  <c:v>4.4827599999999999</c:v>
                </c:pt>
                <c:pt idx="349">
                  <c:v>4.6471600000000004</c:v>
                </c:pt>
                <c:pt idx="350">
                  <c:v>4.8926999999999996</c:v>
                </c:pt>
                <c:pt idx="351">
                  <c:v>5.0341300000000002</c:v>
                </c:pt>
                <c:pt idx="352">
                  <c:v>5.2766000000000002</c:v>
                </c:pt>
                <c:pt idx="353">
                  <c:v>5.1694899999999997</c:v>
                </c:pt>
                <c:pt idx="354">
                  <c:v>5.0632900000000003</c:v>
                </c:pt>
                <c:pt idx="355">
                  <c:v>4.6218500000000002</c:v>
                </c:pt>
                <c:pt idx="356">
                  <c:v>4.4351500000000001</c:v>
                </c:pt>
                <c:pt idx="357">
                  <c:v>4.5871599999999999</c:v>
                </c:pt>
                <c:pt idx="358">
                  <c:v>4.65503</c:v>
                </c:pt>
                <c:pt idx="359">
                  <c:v>4.6395999999999997</c:v>
                </c:pt>
                <c:pt idx="360">
                  <c:v>5.1980199999999996</c:v>
                </c:pt>
                <c:pt idx="361">
                  <c:v>5.2631600000000001</c:v>
                </c:pt>
                <c:pt idx="362">
                  <c:v>5.2373200000000004</c:v>
                </c:pt>
                <c:pt idx="363">
                  <c:v>4.7116199999999999</c:v>
                </c:pt>
                <c:pt idx="364">
                  <c:v>4.3654000000000002</c:v>
                </c:pt>
                <c:pt idx="365">
                  <c:v>4.6736500000000003</c:v>
                </c:pt>
                <c:pt idx="366">
                  <c:v>4.81928</c:v>
                </c:pt>
                <c:pt idx="367">
                  <c:v>5.7028100000000004</c:v>
                </c:pt>
                <c:pt idx="368">
                  <c:v>6.1698700000000004</c:v>
                </c:pt>
                <c:pt idx="369">
                  <c:v>6.3795900000000003</c:v>
                </c:pt>
                <c:pt idx="370">
                  <c:v>6.1953899999999997</c:v>
                </c:pt>
                <c:pt idx="371">
                  <c:v>6.25495</c:v>
                </c:pt>
                <c:pt idx="372">
                  <c:v>5.6470599999999997</c:v>
                </c:pt>
                <c:pt idx="373">
                  <c:v>5.3125</c:v>
                </c:pt>
                <c:pt idx="374">
                  <c:v>4.8211500000000003</c:v>
                </c:pt>
                <c:pt idx="375">
                  <c:v>4.8099299999999996</c:v>
                </c:pt>
                <c:pt idx="376">
                  <c:v>5.0348600000000001</c:v>
                </c:pt>
                <c:pt idx="377">
                  <c:v>4.6959200000000001</c:v>
                </c:pt>
                <c:pt idx="378">
                  <c:v>4.36782</c:v>
                </c:pt>
                <c:pt idx="379">
                  <c:v>3.7993899999999998</c:v>
                </c:pt>
                <c:pt idx="380">
                  <c:v>3.3962300000000001</c:v>
                </c:pt>
                <c:pt idx="381">
                  <c:v>2.8485800000000001</c:v>
                </c:pt>
                <c:pt idx="382">
                  <c:v>3.06657</c:v>
                </c:pt>
                <c:pt idx="383">
                  <c:v>2.9806300000000001</c:v>
                </c:pt>
                <c:pt idx="384">
                  <c:v>2.6726100000000002</c:v>
                </c:pt>
                <c:pt idx="385">
                  <c:v>2.8189899999999999</c:v>
                </c:pt>
                <c:pt idx="386">
                  <c:v>3.1899099999999998</c:v>
                </c:pt>
                <c:pt idx="387">
                  <c:v>3.18283</c:v>
                </c:pt>
                <c:pt idx="388">
                  <c:v>3.0236000000000001</c:v>
                </c:pt>
                <c:pt idx="389">
                  <c:v>3.01471</c:v>
                </c:pt>
                <c:pt idx="390">
                  <c:v>3.1571199999999999</c:v>
                </c:pt>
                <c:pt idx="391">
                  <c:v>3.0746699999999998</c:v>
                </c:pt>
                <c:pt idx="392">
                  <c:v>2.9927000000000001</c:v>
                </c:pt>
                <c:pt idx="393">
                  <c:v>3.2798799999999999</c:v>
                </c:pt>
                <c:pt idx="394">
                  <c:v>3.12046</c:v>
                </c:pt>
                <c:pt idx="395">
                  <c:v>2.96671</c:v>
                </c:pt>
                <c:pt idx="396">
                  <c:v>3.2538</c:v>
                </c:pt>
                <c:pt idx="397">
                  <c:v>3.24675</c:v>
                </c:pt>
                <c:pt idx="398">
                  <c:v>3.0194100000000001</c:v>
                </c:pt>
                <c:pt idx="399">
                  <c:v>3.15638</c:v>
                </c:pt>
                <c:pt idx="400">
                  <c:v>3.22119</c:v>
                </c:pt>
                <c:pt idx="401">
                  <c:v>2.9978600000000002</c:v>
                </c:pt>
                <c:pt idx="402">
                  <c:v>2.8469799999999998</c:v>
                </c:pt>
                <c:pt idx="403">
                  <c:v>2.84091</c:v>
                </c:pt>
                <c:pt idx="404">
                  <c:v>2.7639999999999998</c:v>
                </c:pt>
                <c:pt idx="405">
                  <c:v>2.7522899999999999</c:v>
                </c:pt>
                <c:pt idx="406">
                  <c:v>2.7445499999999998</c:v>
                </c:pt>
                <c:pt idx="407">
                  <c:v>2.8109600000000001</c:v>
                </c:pt>
                <c:pt idx="408">
                  <c:v>2.4509799999999999</c:v>
                </c:pt>
                <c:pt idx="409">
                  <c:v>2.51572</c:v>
                </c:pt>
                <c:pt idx="410">
                  <c:v>2.65178</c:v>
                </c:pt>
                <c:pt idx="411">
                  <c:v>2.3643900000000002</c:v>
                </c:pt>
                <c:pt idx="412">
                  <c:v>2.2884899999999999</c:v>
                </c:pt>
                <c:pt idx="413">
                  <c:v>2.4948000000000001</c:v>
                </c:pt>
                <c:pt idx="414">
                  <c:v>2.69896</c:v>
                </c:pt>
                <c:pt idx="415">
                  <c:v>2.90055</c:v>
                </c:pt>
                <c:pt idx="416">
                  <c:v>2.9655200000000002</c:v>
                </c:pt>
                <c:pt idx="417">
                  <c:v>2.60989</c:v>
                </c:pt>
                <c:pt idx="418">
                  <c:v>2.6027399999999998</c:v>
                </c:pt>
                <c:pt idx="419">
                  <c:v>2.5973999999999999</c:v>
                </c:pt>
                <c:pt idx="420">
                  <c:v>2.8708100000000001</c:v>
                </c:pt>
                <c:pt idx="421">
                  <c:v>2.8629899999999999</c:v>
                </c:pt>
                <c:pt idx="422">
                  <c:v>2.78722</c:v>
                </c:pt>
                <c:pt idx="423">
                  <c:v>3.125</c:v>
                </c:pt>
                <c:pt idx="424">
                  <c:v>3.1186400000000001</c:v>
                </c:pt>
                <c:pt idx="425">
                  <c:v>3.0426000000000002</c:v>
                </c:pt>
                <c:pt idx="426">
                  <c:v>2.83019</c:v>
                </c:pt>
                <c:pt idx="427">
                  <c:v>2.6174499999999998</c:v>
                </c:pt>
                <c:pt idx="428">
                  <c:v>2.54521</c:v>
                </c:pt>
                <c:pt idx="429">
                  <c:v>2.74431</c:v>
                </c:pt>
                <c:pt idx="430">
                  <c:v>2.6034700000000002</c:v>
                </c:pt>
                <c:pt idx="431">
                  <c:v>2.53165</c:v>
                </c:pt>
                <c:pt idx="432">
                  <c:v>2.7907000000000002</c:v>
                </c:pt>
                <c:pt idx="433">
                  <c:v>2.7170299999999998</c:v>
                </c:pt>
                <c:pt idx="434">
                  <c:v>2.8439199999999998</c:v>
                </c:pt>
                <c:pt idx="435">
                  <c:v>2.8326699999999998</c:v>
                </c:pt>
                <c:pt idx="436">
                  <c:v>2.8270900000000001</c:v>
                </c:pt>
                <c:pt idx="437">
                  <c:v>2.82152</c:v>
                </c:pt>
                <c:pt idx="438">
                  <c:v>2.8833600000000001</c:v>
                </c:pt>
                <c:pt idx="439">
                  <c:v>2.8123</c:v>
                </c:pt>
                <c:pt idx="440">
                  <c:v>3.0045700000000002</c:v>
                </c:pt>
                <c:pt idx="441">
                  <c:v>3.06189</c:v>
                </c:pt>
                <c:pt idx="442">
                  <c:v>3.2530899999999998</c:v>
                </c:pt>
                <c:pt idx="443">
                  <c:v>3.3788200000000002</c:v>
                </c:pt>
                <c:pt idx="444">
                  <c:v>3.0381399999999998</c:v>
                </c:pt>
                <c:pt idx="445">
                  <c:v>3.03226</c:v>
                </c:pt>
                <c:pt idx="446">
                  <c:v>2.7652700000000001</c:v>
                </c:pt>
                <c:pt idx="447">
                  <c:v>2.4343400000000002</c:v>
                </c:pt>
                <c:pt idx="448">
                  <c:v>2.2378499999999999</c:v>
                </c:pt>
                <c:pt idx="449">
                  <c:v>2.2335699999999998</c:v>
                </c:pt>
                <c:pt idx="450">
                  <c:v>2.16561</c:v>
                </c:pt>
                <c:pt idx="451">
                  <c:v>2.2900800000000001</c:v>
                </c:pt>
                <c:pt idx="452">
                  <c:v>2.2193999999999998</c:v>
                </c:pt>
                <c:pt idx="453">
                  <c:v>2.0859700000000001</c:v>
                </c:pt>
                <c:pt idx="454">
                  <c:v>1.89036</c:v>
                </c:pt>
                <c:pt idx="455">
                  <c:v>1.6970499999999999</c:v>
                </c:pt>
                <c:pt idx="456">
                  <c:v>1.6311199999999999</c:v>
                </c:pt>
                <c:pt idx="457">
                  <c:v>1.4401999999999999</c:v>
                </c:pt>
                <c:pt idx="458">
                  <c:v>1.3767199999999999</c:v>
                </c:pt>
                <c:pt idx="459">
                  <c:v>1.4383999999999999</c:v>
                </c:pt>
                <c:pt idx="460">
                  <c:v>1.6885600000000001</c:v>
                </c:pt>
                <c:pt idx="461">
                  <c:v>1.62297</c:v>
                </c:pt>
                <c:pt idx="462">
                  <c:v>1.7456400000000001</c:v>
                </c:pt>
                <c:pt idx="463">
                  <c:v>1.6169199999999999</c:v>
                </c:pt>
                <c:pt idx="464">
                  <c:v>1.4268000000000001</c:v>
                </c:pt>
                <c:pt idx="465">
                  <c:v>1.48607</c:v>
                </c:pt>
                <c:pt idx="466">
                  <c:v>1.4842299999999999</c:v>
                </c:pt>
                <c:pt idx="467">
                  <c:v>1.6069199999999999</c:v>
                </c:pt>
                <c:pt idx="468">
                  <c:v>1.6666700000000001</c:v>
                </c:pt>
                <c:pt idx="469">
                  <c:v>1.6666700000000001</c:v>
                </c:pt>
                <c:pt idx="470">
                  <c:v>1.7283999999999999</c:v>
                </c:pt>
                <c:pt idx="471">
                  <c:v>2.2811300000000001</c:v>
                </c:pt>
                <c:pt idx="472">
                  <c:v>2.0910199999999999</c:v>
                </c:pt>
                <c:pt idx="473">
                  <c:v>1.9656</c:v>
                </c:pt>
                <c:pt idx="474">
                  <c:v>2.1446100000000001</c:v>
                </c:pt>
                <c:pt idx="475">
                  <c:v>2.2643800000000001</c:v>
                </c:pt>
                <c:pt idx="476">
                  <c:v>2.6299700000000001</c:v>
                </c:pt>
                <c:pt idx="477">
                  <c:v>2.5625399999999998</c:v>
                </c:pt>
                <c:pt idx="478">
                  <c:v>2.6203500000000002</c:v>
                </c:pt>
                <c:pt idx="479">
                  <c:v>2.6764000000000001</c:v>
                </c:pt>
                <c:pt idx="480">
                  <c:v>2.7929599999999999</c:v>
                </c:pt>
                <c:pt idx="481">
                  <c:v>3.2179700000000002</c:v>
                </c:pt>
                <c:pt idx="482">
                  <c:v>3.76214</c:v>
                </c:pt>
                <c:pt idx="483">
                  <c:v>3.0138600000000002</c:v>
                </c:pt>
                <c:pt idx="484">
                  <c:v>3.13253</c:v>
                </c:pt>
                <c:pt idx="485">
                  <c:v>3.7349399999999999</c:v>
                </c:pt>
                <c:pt idx="486">
                  <c:v>3.5992799999999998</c:v>
                </c:pt>
                <c:pt idx="487">
                  <c:v>3.3512900000000001</c:v>
                </c:pt>
                <c:pt idx="488">
                  <c:v>3.4565000000000001</c:v>
                </c:pt>
                <c:pt idx="489">
                  <c:v>3.4503300000000001</c:v>
                </c:pt>
                <c:pt idx="490">
                  <c:v>3.4441799999999998</c:v>
                </c:pt>
                <c:pt idx="491">
                  <c:v>3.4360200000000001</c:v>
                </c:pt>
                <c:pt idx="492">
                  <c:v>3.7212000000000001</c:v>
                </c:pt>
                <c:pt idx="493">
                  <c:v>3.5294099999999999</c:v>
                </c:pt>
                <c:pt idx="494">
                  <c:v>2.9824600000000001</c:v>
                </c:pt>
                <c:pt idx="495">
                  <c:v>3.2182599999999999</c:v>
                </c:pt>
                <c:pt idx="496">
                  <c:v>3.5630799999999998</c:v>
                </c:pt>
                <c:pt idx="497">
                  <c:v>3.1939600000000001</c:v>
                </c:pt>
                <c:pt idx="498">
                  <c:v>2.7214800000000001</c:v>
                </c:pt>
                <c:pt idx="499">
                  <c:v>2.7214800000000001</c:v>
                </c:pt>
                <c:pt idx="500">
                  <c:v>2.5921699999999999</c:v>
                </c:pt>
                <c:pt idx="501">
                  <c:v>2.1276600000000001</c:v>
                </c:pt>
                <c:pt idx="502">
                  <c:v>1.8943700000000001</c:v>
                </c:pt>
                <c:pt idx="503">
                  <c:v>1.6036699999999999</c:v>
                </c:pt>
                <c:pt idx="504">
                  <c:v>1.1959</c:v>
                </c:pt>
                <c:pt idx="505">
                  <c:v>1.13636</c:v>
                </c:pt>
                <c:pt idx="506">
                  <c:v>1.36286</c:v>
                </c:pt>
                <c:pt idx="507">
                  <c:v>1.6439900000000001</c:v>
                </c:pt>
                <c:pt idx="508">
                  <c:v>1.2408300000000001</c:v>
                </c:pt>
                <c:pt idx="509">
                  <c:v>1.0692200000000001</c:v>
                </c:pt>
                <c:pt idx="510">
                  <c:v>1.4656100000000001</c:v>
                </c:pt>
                <c:pt idx="511">
                  <c:v>1.74746</c:v>
                </c:pt>
                <c:pt idx="512">
                  <c:v>1.516</c:v>
                </c:pt>
                <c:pt idx="513">
                  <c:v>2.0270299999999999</c:v>
                </c:pt>
                <c:pt idx="514">
                  <c:v>2.25352</c:v>
                </c:pt>
                <c:pt idx="515">
                  <c:v>2.48027</c:v>
                </c:pt>
                <c:pt idx="516">
                  <c:v>2.75746</c:v>
                </c:pt>
                <c:pt idx="517">
                  <c:v>3.1460699999999999</c:v>
                </c:pt>
                <c:pt idx="518">
                  <c:v>3.02521</c:v>
                </c:pt>
                <c:pt idx="519">
                  <c:v>2.1751299999999998</c:v>
                </c:pt>
                <c:pt idx="520">
                  <c:v>1.89415</c:v>
                </c:pt>
                <c:pt idx="521">
                  <c:v>1.94878</c:v>
                </c:pt>
                <c:pt idx="522">
                  <c:v>2.0555599999999998</c:v>
                </c:pt>
                <c:pt idx="523">
                  <c:v>2.2160700000000002</c:v>
                </c:pt>
                <c:pt idx="524">
                  <c:v>2.37832</c:v>
                </c:pt>
                <c:pt idx="525">
                  <c:v>2.0419399999999999</c:v>
                </c:pt>
                <c:pt idx="526">
                  <c:v>1.9283699999999999</c:v>
                </c:pt>
                <c:pt idx="527">
                  <c:v>2.0352000000000001</c:v>
                </c:pt>
                <c:pt idx="528">
                  <c:v>2.0262899999999999</c:v>
                </c:pt>
                <c:pt idx="529">
                  <c:v>1.68845</c:v>
                </c:pt>
                <c:pt idx="530">
                  <c:v>1.7400800000000001</c:v>
                </c:pt>
                <c:pt idx="531">
                  <c:v>2.2925800000000001</c:v>
                </c:pt>
                <c:pt idx="532">
                  <c:v>2.8977599999999999</c:v>
                </c:pt>
                <c:pt idx="533">
                  <c:v>3.1676700000000002</c:v>
                </c:pt>
                <c:pt idx="534">
                  <c:v>2.9395799999999999</c:v>
                </c:pt>
                <c:pt idx="535">
                  <c:v>2.5474299999999999</c:v>
                </c:pt>
                <c:pt idx="536">
                  <c:v>2.5391699999999999</c:v>
                </c:pt>
                <c:pt idx="537">
                  <c:v>3.1909100000000001</c:v>
                </c:pt>
                <c:pt idx="538">
                  <c:v>3.6216200000000001</c:v>
                </c:pt>
                <c:pt idx="539">
                  <c:v>3.34232</c:v>
                </c:pt>
                <c:pt idx="540">
                  <c:v>2.8448699999999998</c:v>
                </c:pt>
                <c:pt idx="541">
                  <c:v>3.0530300000000001</c:v>
                </c:pt>
                <c:pt idx="542">
                  <c:v>3.2068400000000001</c:v>
                </c:pt>
                <c:pt idx="543">
                  <c:v>3.3617900000000001</c:v>
                </c:pt>
                <c:pt idx="544">
                  <c:v>2.8692899999999999</c:v>
                </c:pt>
                <c:pt idx="545">
                  <c:v>2.5410300000000001</c:v>
                </c:pt>
                <c:pt idx="546">
                  <c:v>3.0671599999999999</c:v>
                </c:pt>
                <c:pt idx="547">
                  <c:v>3.6469299999999998</c:v>
                </c:pt>
                <c:pt idx="548">
                  <c:v>4.7418300000000002</c:v>
                </c:pt>
                <c:pt idx="549">
                  <c:v>4.3501000000000003</c:v>
                </c:pt>
                <c:pt idx="550">
                  <c:v>3.3385500000000001</c:v>
                </c:pt>
                <c:pt idx="551">
                  <c:v>3.3385500000000001</c:v>
                </c:pt>
                <c:pt idx="552">
                  <c:v>4.0187900000000001</c:v>
                </c:pt>
                <c:pt idx="553">
                  <c:v>3.6382500000000002</c:v>
                </c:pt>
                <c:pt idx="554">
                  <c:v>3.4179200000000001</c:v>
                </c:pt>
                <c:pt idx="555">
                  <c:v>3.6138400000000002</c:v>
                </c:pt>
                <c:pt idx="556">
                  <c:v>3.9772699999999999</c:v>
                </c:pt>
                <c:pt idx="557">
                  <c:v>4.1817200000000003</c:v>
                </c:pt>
                <c:pt idx="558">
                  <c:v>4.1046699999999996</c:v>
                </c:pt>
                <c:pt idx="559">
                  <c:v>3.9265699999999999</c:v>
                </c:pt>
                <c:pt idx="560">
                  <c:v>2.01207</c:v>
                </c:pt>
                <c:pt idx="561">
                  <c:v>1.4063300000000001</c:v>
                </c:pt>
                <c:pt idx="562">
                  <c:v>1.9686999999999999</c:v>
                </c:pt>
                <c:pt idx="563">
                  <c:v>2.5239799999999999</c:v>
                </c:pt>
                <c:pt idx="564">
                  <c:v>2.0757699999999999</c:v>
                </c:pt>
                <c:pt idx="565">
                  <c:v>2.4202599999999999</c:v>
                </c:pt>
                <c:pt idx="566">
                  <c:v>2.7982</c:v>
                </c:pt>
                <c:pt idx="567">
                  <c:v>2.5929199999999999</c:v>
                </c:pt>
                <c:pt idx="568">
                  <c:v>2.7098900000000001</c:v>
                </c:pt>
                <c:pt idx="569">
                  <c:v>2.6927699999999999</c:v>
                </c:pt>
                <c:pt idx="570">
                  <c:v>2.3178899999999998</c:v>
                </c:pt>
                <c:pt idx="571">
                  <c:v>1.8974500000000001</c:v>
                </c:pt>
                <c:pt idx="572">
                  <c:v>2.8338299999999998</c:v>
                </c:pt>
                <c:pt idx="573">
                  <c:v>3.6107</c:v>
                </c:pt>
                <c:pt idx="574">
                  <c:v>4.3732699999999998</c:v>
                </c:pt>
                <c:pt idx="575">
                  <c:v>4.1088100000000001</c:v>
                </c:pt>
                <c:pt idx="576">
                  <c:v>4.2946999999999997</c:v>
                </c:pt>
                <c:pt idx="577">
                  <c:v>4.1429600000000004</c:v>
                </c:pt>
                <c:pt idx="578">
                  <c:v>3.9748999999999999</c:v>
                </c:pt>
                <c:pt idx="579">
                  <c:v>3.9037600000000001</c:v>
                </c:pt>
                <c:pt idx="580">
                  <c:v>4.0884099999999997</c:v>
                </c:pt>
                <c:pt idx="581">
                  <c:v>4.9359700000000002</c:v>
                </c:pt>
                <c:pt idx="582">
                  <c:v>5.4975100000000001</c:v>
                </c:pt>
                <c:pt idx="583">
                  <c:v>5.30802</c:v>
                </c:pt>
                <c:pt idx="584">
                  <c:v>4.9533199999999997</c:v>
                </c:pt>
                <c:pt idx="585">
                  <c:v>3.7310599999999998</c:v>
                </c:pt>
                <c:pt idx="586">
                  <c:v>1.09992</c:v>
                </c:pt>
                <c:pt idx="587">
                  <c:v>-2.223E-2</c:v>
                </c:pt>
                <c:pt idx="588">
                  <c:v>-0.11359</c:v>
                </c:pt>
                <c:pt idx="589">
                  <c:v>8.4600000000000005E-3</c:v>
                </c:pt>
                <c:pt idx="590">
                  <c:v>-0.44647999999999999</c:v>
                </c:pt>
                <c:pt idx="591">
                  <c:v>-0.57632000000000005</c:v>
                </c:pt>
                <c:pt idx="592">
                  <c:v>-1.01576</c:v>
                </c:pt>
                <c:pt idx="593">
                  <c:v>-1.2291700000000001</c:v>
                </c:pt>
                <c:pt idx="594">
                  <c:v>-1.9587600000000001</c:v>
                </c:pt>
                <c:pt idx="595">
                  <c:v>-1.48384</c:v>
                </c:pt>
                <c:pt idx="596">
                  <c:v>-1.3779399999999999</c:v>
                </c:pt>
                <c:pt idx="597">
                  <c:v>-0.22397</c:v>
                </c:pt>
                <c:pt idx="598">
                  <c:v>1.91459</c:v>
                </c:pt>
                <c:pt idx="599">
                  <c:v>2.81412</c:v>
                </c:pt>
                <c:pt idx="600">
                  <c:v>2.6211099999999998</c:v>
                </c:pt>
                <c:pt idx="601">
                  <c:v>2.1513399999999998</c:v>
                </c:pt>
                <c:pt idx="602">
                  <c:v>2.2861699999999998</c:v>
                </c:pt>
                <c:pt idx="603">
                  <c:v>2.2067700000000001</c:v>
                </c:pt>
                <c:pt idx="604">
                  <c:v>2.0035500000000002</c:v>
                </c:pt>
                <c:pt idx="605">
                  <c:v>1.1215599999999999</c:v>
                </c:pt>
                <c:pt idx="606">
                  <c:v>1.3407800000000001</c:v>
                </c:pt>
                <c:pt idx="607">
                  <c:v>1.15018</c:v>
                </c:pt>
                <c:pt idx="608">
                  <c:v>1.1183099999999999</c:v>
                </c:pt>
                <c:pt idx="609">
                  <c:v>1.1667000000000001</c:v>
                </c:pt>
                <c:pt idx="610">
                  <c:v>1.0845400000000001</c:v>
                </c:pt>
                <c:pt idx="611">
                  <c:v>1.4377899999999999</c:v>
                </c:pt>
                <c:pt idx="612">
                  <c:v>1.70078</c:v>
                </c:pt>
                <c:pt idx="613">
                  <c:v>2.1248999999999998</c:v>
                </c:pt>
                <c:pt idx="614">
                  <c:v>2.61924</c:v>
                </c:pt>
                <c:pt idx="615">
                  <c:v>3.0772300000000001</c:v>
                </c:pt>
                <c:pt idx="616">
                  <c:v>3.4589699999999999</c:v>
                </c:pt>
                <c:pt idx="617">
                  <c:v>3.5023200000000001</c:v>
                </c:pt>
                <c:pt idx="618">
                  <c:v>3.5798800000000002</c:v>
                </c:pt>
                <c:pt idx="619">
                  <c:v>3.7549999999999999</c:v>
                </c:pt>
                <c:pt idx="620">
                  <c:v>3.8126199999999999</c:v>
                </c:pt>
                <c:pt idx="621">
                  <c:v>3.5222699999999998</c:v>
                </c:pt>
                <c:pt idx="622">
                  <c:v>3.4514300000000002</c:v>
                </c:pt>
                <c:pt idx="623">
                  <c:v>3.0620699999999998</c:v>
                </c:pt>
                <c:pt idx="624">
                  <c:v>3.0087700000000002</c:v>
                </c:pt>
                <c:pt idx="625">
                  <c:v>2.89818</c:v>
                </c:pt>
                <c:pt idx="626">
                  <c:v>2.5828799999999998</c:v>
                </c:pt>
                <c:pt idx="627">
                  <c:v>2.2731599999999998</c:v>
                </c:pt>
                <c:pt idx="628">
                  <c:v>1.73794</c:v>
                </c:pt>
                <c:pt idx="629">
                  <c:v>1.65387</c:v>
                </c:pt>
                <c:pt idx="630">
                  <c:v>1.41751</c:v>
                </c:pt>
                <c:pt idx="631">
                  <c:v>1.6859299999999999</c:v>
                </c:pt>
                <c:pt idx="632">
                  <c:v>1.9497199999999999</c:v>
                </c:pt>
                <c:pt idx="633">
                  <c:v>2.1556799999999998</c:v>
                </c:pt>
                <c:pt idx="634">
                  <c:v>1.7960199999999999</c:v>
                </c:pt>
                <c:pt idx="635">
                  <c:v>1.7595000000000001</c:v>
                </c:pt>
                <c:pt idx="636">
                  <c:v>1.6840599999999999</c:v>
                </c:pt>
                <c:pt idx="637">
                  <c:v>2.0181399999999998</c:v>
                </c:pt>
                <c:pt idx="638">
                  <c:v>1.51875</c:v>
                </c:pt>
                <c:pt idx="639">
                  <c:v>1.1388100000000001</c:v>
                </c:pt>
                <c:pt idx="640">
                  <c:v>1.39039</c:v>
                </c:pt>
                <c:pt idx="641">
                  <c:v>1.7157899999999999</c:v>
                </c:pt>
                <c:pt idx="642">
                  <c:v>1.88547</c:v>
                </c:pt>
                <c:pt idx="643">
                  <c:v>1.53881</c:v>
                </c:pt>
                <c:pt idx="644">
                  <c:v>1.09473</c:v>
                </c:pt>
                <c:pt idx="645">
                  <c:v>0.87680000000000002</c:v>
                </c:pt>
                <c:pt idx="646">
                  <c:v>1.2328699999999999</c:v>
                </c:pt>
                <c:pt idx="647">
                  <c:v>1.51284</c:v>
                </c:pt>
                <c:pt idx="648">
                  <c:v>1.55776</c:v>
                </c:pt>
                <c:pt idx="649">
                  <c:v>1.1204700000000001</c:v>
                </c:pt>
                <c:pt idx="650">
                  <c:v>1.61269</c:v>
                </c:pt>
                <c:pt idx="651">
                  <c:v>2.0151300000000001</c:v>
                </c:pt>
                <c:pt idx="652">
                  <c:v>2.1669499999999999</c:v>
                </c:pt>
                <c:pt idx="653">
                  <c:v>2.05898</c:v>
                </c:pt>
                <c:pt idx="654">
                  <c:v>1.97424</c:v>
                </c:pt>
                <c:pt idx="655">
                  <c:v>1.7151000000000001</c:v>
                </c:pt>
                <c:pt idx="656">
                  <c:v>1.68405</c:v>
                </c:pt>
                <c:pt idx="657">
                  <c:v>1.60954</c:v>
                </c:pt>
                <c:pt idx="658">
                  <c:v>1.2315199999999999</c:v>
                </c:pt>
                <c:pt idx="659">
                  <c:v>0.65312000000000003</c:v>
                </c:pt>
                <c:pt idx="660">
                  <c:v>-0.22993</c:v>
                </c:pt>
                <c:pt idx="661">
                  <c:v>-8.7029999999999996E-2</c:v>
                </c:pt>
                <c:pt idx="662">
                  <c:v>-2.2030000000000001E-2</c:v>
                </c:pt>
                <c:pt idx="663">
                  <c:v>-0.10403</c:v>
                </c:pt>
                <c:pt idx="664">
                  <c:v>3.5029999999999999E-2</c:v>
                </c:pt>
                <c:pt idx="665">
                  <c:v>0.17957000000000001</c:v>
                </c:pt>
                <c:pt idx="666">
                  <c:v>0.22569</c:v>
                </c:pt>
                <c:pt idx="667">
                  <c:v>0.24129999999999999</c:v>
                </c:pt>
                <c:pt idx="668">
                  <c:v>8.8400000000000006E-3</c:v>
                </c:pt>
                <c:pt idx="669">
                  <c:v>0.12762000000000001</c:v>
                </c:pt>
                <c:pt idx="670">
                  <c:v>0.43631999999999999</c:v>
                </c:pt>
                <c:pt idx="671">
                  <c:v>0.63871999999999995</c:v>
                </c:pt>
                <c:pt idx="672">
                  <c:v>1.2375</c:v>
                </c:pt>
                <c:pt idx="673">
                  <c:v>0.84728000000000003</c:v>
                </c:pt>
                <c:pt idx="674">
                  <c:v>0.89161999999999997</c:v>
                </c:pt>
                <c:pt idx="675">
                  <c:v>1.1726300000000001</c:v>
                </c:pt>
                <c:pt idx="676">
                  <c:v>1.0784800000000001</c:v>
                </c:pt>
                <c:pt idx="677">
                  <c:v>1.0792900000000001</c:v>
                </c:pt>
                <c:pt idx="678">
                  <c:v>0.86836000000000002</c:v>
                </c:pt>
                <c:pt idx="679">
                  <c:v>1.05532</c:v>
                </c:pt>
                <c:pt idx="680">
                  <c:v>1.54864</c:v>
                </c:pt>
                <c:pt idx="681">
                  <c:v>1.6859200000000001</c:v>
                </c:pt>
                <c:pt idx="682">
                  <c:v>1.6843300000000001</c:v>
                </c:pt>
                <c:pt idx="683">
                  <c:v>2.0508000000000002</c:v>
                </c:pt>
                <c:pt idx="684">
                  <c:v>2.5103900000000001</c:v>
                </c:pt>
                <c:pt idx="685">
                  <c:v>2.8103600000000002</c:v>
                </c:pt>
                <c:pt idx="686">
                  <c:v>2.4411999999999998</c:v>
                </c:pt>
                <c:pt idx="687">
                  <c:v>2.1762199999999998</c:v>
                </c:pt>
                <c:pt idx="688">
                  <c:v>1.8563400000000001</c:v>
                </c:pt>
                <c:pt idx="689">
                  <c:v>1.6405700000000001</c:v>
                </c:pt>
                <c:pt idx="690">
                  <c:v>1.7251099999999999</c:v>
                </c:pt>
                <c:pt idx="691">
                  <c:v>1.9281200000000001</c:v>
                </c:pt>
                <c:pt idx="692">
                  <c:v>2.1805699999999999</c:v>
                </c:pt>
                <c:pt idx="693">
                  <c:v>2.0207600000000001</c:v>
                </c:pt>
                <c:pt idx="694">
                  <c:v>2.1724899999999998</c:v>
                </c:pt>
                <c:pt idx="695">
                  <c:v>2.1299299999999999</c:v>
                </c:pt>
                <c:pt idx="696">
                  <c:v>2.1036999999999999</c:v>
                </c:pt>
                <c:pt idx="697">
                  <c:v>2.2265799999999998</c:v>
                </c:pt>
                <c:pt idx="698">
                  <c:v>2.3325900000000002</c:v>
                </c:pt>
                <c:pt idx="699">
                  <c:v>2.4378299999999999</c:v>
                </c:pt>
                <c:pt idx="700">
                  <c:v>2.7765900000000001</c:v>
                </c:pt>
                <c:pt idx="701">
                  <c:v>2.8485100000000001</c:v>
                </c:pt>
                <c:pt idx="702">
                  <c:v>2.8987500000000002</c:v>
                </c:pt>
                <c:pt idx="703">
                  <c:v>2.6779999999999999</c:v>
                </c:pt>
                <c:pt idx="704">
                  <c:v>2.3551799999999998</c:v>
                </c:pt>
                <c:pt idx="705">
                  <c:v>2.5285199999999999</c:v>
                </c:pt>
                <c:pt idx="706">
                  <c:v>2.1728100000000001</c:v>
                </c:pt>
                <c:pt idx="707">
                  <c:v>1.9152199999999999</c:v>
                </c:pt>
                <c:pt idx="708">
                  <c:v>1.4983299999999999</c:v>
                </c:pt>
                <c:pt idx="709">
                  <c:v>1.4817199999999999</c:v>
                </c:pt>
                <c:pt idx="710">
                  <c:v>1.87995</c:v>
                </c:pt>
                <c:pt idx="711">
                  <c:v>2.00563</c:v>
                </c:pt>
                <c:pt idx="712">
                  <c:v>1.8127500000000001</c:v>
                </c:pt>
                <c:pt idx="713">
                  <c:v>1.68964</c:v>
                </c:pt>
                <c:pt idx="714">
                  <c:v>1.8211599999999999</c:v>
                </c:pt>
                <c:pt idx="715">
                  <c:v>1.75969</c:v>
                </c:pt>
                <c:pt idx="716">
                  <c:v>1.72733</c:v>
                </c:pt>
                <c:pt idx="717">
                  <c:v>1.75708</c:v>
                </c:pt>
                <c:pt idx="718">
                  <c:v>2.0308199999999998</c:v>
                </c:pt>
                <c:pt idx="719">
                  <c:v>2.26172</c:v>
                </c:pt>
                <c:pt idx="720">
                  <c:v>2.4604900000000001</c:v>
                </c:pt>
                <c:pt idx="721">
                  <c:v>2.3197100000000002</c:v>
                </c:pt>
                <c:pt idx="722">
                  <c:v>1.53064</c:v>
                </c:pt>
                <c:pt idx="723">
                  <c:v>0.36486000000000002</c:v>
                </c:pt>
                <c:pt idx="724">
                  <c:v>0.24243999999999999</c:v>
                </c:pt>
                <c:pt idx="725">
                  <c:v>0.72680999999999996</c:v>
                </c:pt>
                <c:pt idx="726">
                  <c:v>1.0328299999999999</c:v>
                </c:pt>
                <c:pt idx="727">
                  <c:v>1.32759</c:v>
                </c:pt>
                <c:pt idx="728">
                  <c:v>1.40065</c:v>
                </c:pt>
                <c:pt idx="729">
                  <c:v>1.1841999999999999</c:v>
                </c:pt>
                <c:pt idx="730">
                  <c:v>1.1377600000000001</c:v>
                </c:pt>
                <c:pt idx="731">
                  <c:v>1.2781499999999999</c:v>
                </c:pt>
                <c:pt idx="732">
                  <c:v>1.3599699999999999</c:v>
                </c:pt>
                <c:pt idx="733">
                  <c:v>1.6752400000000001</c:v>
                </c:pt>
                <c:pt idx="734">
                  <c:v>2.6583800000000002</c:v>
                </c:pt>
                <c:pt idx="735">
                  <c:v>4.1519899999999996</c:v>
                </c:pt>
                <c:pt idx="736">
                  <c:v>4.9444400000000002</c:v>
                </c:pt>
                <c:pt idx="737">
                  <c:v>5.3410200000000003</c:v>
                </c:pt>
                <c:pt idx="738">
                  <c:v>5.2760999999999996</c:v>
                </c:pt>
                <c:pt idx="739">
                  <c:v>5.20533</c:v>
                </c:pt>
                <c:pt idx="740">
                  <c:v>5.3899100000000004</c:v>
                </c:pt>
                <c:pt idx="741">
                  <c:v>6.2369399999999997</c:v>
                </c:pt>
                <c:pt idx="742">
                  <c:v>6.8283699999999996</c:v>
                </c:pt>
                <c:pt idx="743">
                  <c:v>7.0965400000000001</c:v>
                </c:pt>
                <c:pt idx="744">
                  <c:v>7.5259299999999998</c:v>
                </c:pt>
                <c:pt idx="745">
                  <c:v>7.9120200000000001</c:v>
                </c:pt>
                <c:pt idx="746">
                  <c:v>8.5575899999999994</c:v>
                </c:pt>
                <c:pt idx="747">
                  <c:v>8.2241400000000002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CA-F54B-93FC-655F54528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05900864"/>
        <c:axId val="1905902512"/>
      </c:lineChart>
      <c:dateAx>
        <c:axId val="1905900864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5902512"/>
        <c:crosses val="autoZero"/>
        <c:auto val="1"/>
        <c:lblOffset val="100"/>
        <c:baseTimeUnit val="months"/>
      </c:dateAx>
      <c:valAx>
        <c:axId val="190590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590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0-07-31T14:27:13.271" idx="4">
    <p:pos x="2268" y="1332"/>
    <p:text>update? 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/publication/53627</a:t>
            </a:r>
          </a:p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18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/publication/53627</a:t>
            </a:r>
          </a:p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41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/publication/53627</a:t>
            </a:r>
          </a:p>
          <a:p>
            <a:r>
              <a:rPr lang="en-US" dirty="0"/>
              <a:t>https://</a:t>
            </a:r>
            <a:r>
              <a:rPr lang="en-US" dirty="0" err="1"/>
              <a:t>www.cbo.gov</a:t>
            </a:r>
            <a:r>
              <a:rPr lang="en-US" dirty="0"/>
              <a:t>/publication/53624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7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Debt2deficit.png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92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Debt2deficit.png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81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Debt2deficit.png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2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deficit_gdpshare.png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debt2typesDF.png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debt2holdings_shares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debt2Treas.png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Debt/Charts/reldebt_cpi.png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reas10GDP.png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reas10GDPScale.pn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mailto: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Debt/Images/TotalDeficitsandSurpluses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deficit_history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debt2deficit.pn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debt2types_nom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debt2types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Debt/Charts/forown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debt2holdings_shares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Debt/Charts/reldebt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Images/Size_of_Govt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Images/Size_of_Govt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Debt/Images/Debt&amp;Interest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Budget/Images/Interest2GDP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rfb.org/blogs/budget-projections-debt-will-exceed-size-economy-yea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reas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https://i2.wp.com/www.potentash.com/wp-content/uploads/2018/12/national-debt.jpg?fit=640%2C480&amp;ssl=1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interest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interest_rates.pn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interest2GDP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Debt/Images/MonthlyCumDeficit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rfb.org/blogs/budget-projections-debt-will-exceed-size-economy-yea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FederalDebt/Images/IntlComp.png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debt2holdings_sgdp.png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debt2types_shares.png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81170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The US Federal Debt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FC1856-8C08-C940-AA35-DC1F9BA80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34" y="268162"/>
            <a:ext cx="3568700" cy="22733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8257F07-367A-E243-9A44-8EE1A2014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400" y="3686679"/>
            <a:ext cx="3530600" cy="22987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89FE850-57BA-7948-8921-CBD1884B46E6}"/>
              </a:ext>
            </a:extLst>
          </p:cNvPr>
          <p:cNvSpPr txBox="1">
            <a:spLocks/>
          </p:cNvSpPr>
          <p:nvPr/>
        </p:nvSpPr>
        <p:spPr>
          <a:xfrm>
            <a:off x="1500351" y="4053016"/>
            <a:ext cx="9144000" cy="1433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000">
                <a:solidFill>
                  <a:schemeClr val="tx2"/>
                </a:solidFill>
              </a:rPr>
              <a:t>Money Talks</a:t>
            </a:r>
            <a:endParaRPr lang="en-US" sz="70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05/16/2022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Scott Baier, Ph.D.</a:t>
            </a:r>
          </a:p>
        </p:txBody>
      </p:sp>
    </p:spTree>
    <p:extLst>
      <p:ext uri="{BB962C8B-B14F-4D97-AF65-F5344CB8AC3E}">
        <p14:creationId xmlns:p14="http://schemas.microsoft.com/office/powerpoint/2010/main" val="4047759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7A9C3-C061-EB4E-96B7-AA9BFB3BB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1215957"/>
            <a:ext cx="10615088" cy="466800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54473B-34D5-6941-8A1A-9FEC6141FCBC}"/>
              </a:ext>
            </a:extLst>
          </p:cNvPr>
          <p:cNvCxnSpPr>
            <a:cxnSpLocks/>
          </p:cNvCxnSpPr>
          <p:nvPr/>
        </p:nvCxnSpPr>
        <p:spPr>
          <a:xfrm>
            <a:off x="10363199" y="1731523"/>
            <a:ext cx="0" cy="37813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BA2203-A55F-8A49-A548-F694946363A9}"/>
              </a:ext>
            </a:extLst>
          </p:cNvPr>
          <p:cNvCxnSpPr>
            <a:cxnSpLocks/>
          </p:cNvCxnSpPr>
          <p:nvPr/>
        </p:nvCxnSpPr>
        <p:spPr>
          <a:xfrm>
            <a:off x="7851912" y="1731523"/>
            <a:ext cx="0" cy="37813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06012C-C21B-604E-A75A-870E9DCA929D}"/>
              </a:ext>
            </a:extLst>
          </p:cNvPr>
          <p:cNvCxnSpPr>
            <a:cxnSpLocks/>
          </p:cNvCxnSpPr>
          <p:nvPr/>
        </p:nvCxnSpPr>
        <p:spPr>
          <a:xfrm>
            <a:off x="6778486" y="1731523"/>
            <a:ext cx="0" cy="37813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A61FD2-3107-AE4D-BCBC-DCA08AF12B1C}"/>
              </a:ext>
            </a:extLst>
          </p:cNvPr>
          <p:cNvCxnSpPr>
            <a:cxnSpLocks/>
          </p:cNvCxnSpPr>
          <p:nvPr/>
        </p:nvCxnSpPr>
        <p:spPr>
          <a:xfrm>
            <a:off x="4406347" y="1731523"/>
            <a:ext cx="0" cy="37813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42875B-D319-464A-9793-A507F1E4E802}"/>
              </a:ext>
            </a:extLst>
          </p:cNvPr>
          <p:cNvCxnSpPr>
            <a:cxnSpLocks/>
          </p:cNvCxnSpPr>
          <p:nvPr/>
        </p:nvCxnSpPr>
        <p:spPr>
          <a:xfrm>
            <a:off x="2339008" y="1731523"/>
            <a:ext cx="0" cy="37813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3F228B-E15B-104E-A291-7D642F63DA0D}"/>
              </a:ext>
            </a:extLst>
          </p:cNvPr>
          <p:cNvCxnSpPr>
            <a:cxnSpLocks/>
          </p:cNvCxnSpPr>
          <p:nvPr/>
        </p:nvCxnSpPr>
        <p:spPr>
          <a:xfrm>
            <a:off x="8236224" y="1731523"/>
            <a:ext cx="0" cy="37813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3CE3E7-0ACE-E349-A20D-EC004283A4D1}"/>
              </a:ext>
            </a:extLst>
          </p:cNvPr>
          <p:cNvCxnSpPr>
            <a:cxnSpLocks/>
          </p:cNvCxnSpPr>
          <p:nvPr/>
        </p:nvCxnSpPr>
        <p:spPr>
          <a:xfrm>
            <a:off x="8859078" y="1731523"/>
            <a:ext cx="0" cy="37813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757BE401-D93A-7147-9A59-D32A5774B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rbel" charset="0"/>
                <a:ea typeface="MS PGothic" charset="0"/>
              </a:rPr>
              <a:t>Fig</a:t>
            </a:r>
            <a:r>
              <a:rPr lang="en-US" dirty="0">
                <a:latin typeface="Corbel" charset="0"/>
                <a:ea typeface="MS PGothic" charset="0"/>
              </a:rPr>
              <a:t>ure 1: Federal Expenditures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62003E-0F2E-614D-A205-88E6BBB6E49C}"/>
              </a:ext>
            </a:extLst>
          </p:cNvPr>
          <p:cNvSpPr txBox="1"/>
          <p:nvPr/>
        </p:nvSpPr>
        <p:spPr>
          <a:xfrm>
            <a:off x="1727200" y="5883965"/>
            <a:ext cx="926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Appropriate to measure the ”size” of the Federal Government relative to the size of the economy</a:t>
            </a:r>
          </a:p>
        </p:txBody>
      </p:sp>
    </p:spTree>
    <p:extLst>
      <p:ext uri="{BB962C8B-B14F-4D97-AF65-F5344CB8AC3E}">
        <p14:creationId xmlns:p14="http://schemas.microsoft.com/office/powerpoint/2010/main" val="281629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37A4E-0005-4039-B5A4-498C48C5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19" y="1257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 A B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reakdown of Total Federal Debt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130F8-9291-44EB-9B9C-55AF5D805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/>
          </a:p>
        </p:txBody>
      </p:sp>
      <p:pic>
        <p:nvPicPr>
          <p:cNvPr id="1026" name="Picture 2" descr="Fiscal Year 2018 Debt Held by the Public and Intragovernmental Debt infographic">
            <a:extLst>
              <a:ext uri="{FF2B5EF4-FFF2-40B4-BE49-F238E27FC236}">
                <a16:creationId xmlns:a16="http://schemas.microsoft.com/office/drawing/2014/main" id="{2DB8EDB8-992F-45E7-BA12-2EAEB24438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81" y="1325563"/>
            <a:ext cx="5921259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D972FC-3275-483D-981E-FC648F06A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546" y="1564766"/>
            <a:ext cx="4554930" cy="3556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B438F7-1536-42E4-9914-D0F22C507F4D}"/>
              </a:ext>
            </a:extLst>
          </p:cNvPr>
          <p:cNvSpPr txBox="1"/>
          <p:nvPr/>
        </p:nvSpPr>
        <p:spPr>
          <a:xfrm>
            <a:off x="7637471" y="6456851"/>
            <a:ext cx="3966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https://</a:t>
            </a:r>
            <a:r>
              <a:rPr lang="en-US" sz="1200" u="sng" dirty="0" err="1"/>
              <a:t>www.gao.gov</a:t>
            </a:r>
            <a:r>
              <a:rPr lang="en-US" sz="1200" u="sng" dirty="0"/>
              <a:t>/</a:t>
            </a:r>
            <a:r>
              <a:rPr lang="en-US" sz="1200" u="sng" dirty="0" err="1"/>
              <a:t>americas_fiscal_future?t</a:t>
            </a:r>
            <a:r>
              <a:rPr lang="en-US" sz="1200" u="sng" dirty="0"/>
              <a:t>=</a:t>
            </a:r>
            <a:r>
              <a:rPr lang="en-US" sz="1200" u="sng" dirty="0" err="1"/>
              <a:t>federal_debt</a:t>
            </a:r>
            <a:endParaRPr lang="en-US" sz="1200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0BB4E-FF33-4C1E-9CFA-106DC35065C5}"/>
              </a:ext>
            </a:extLst>
          </p:cNvPr>
          <p:cNvSpPr txBox="1"/>
          <p:nvPr/>
        </p:nvSpPr>
        <p:spPr>
          <a:xfrm>
            <a:off x="5579296" y="5373750"/>
            <a:ext cx="5538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Foreign ownership is relatively recent – in 1990 foreign ownership was less than 20%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262C3-BEAA-6945-B00B-9D31937B91D3}"/>
              </a:ext>
            </a:extLst>
          </p:cNvPr>
          <p:cNvSpPr txBox="1"/>
          <p:nvPr/>
        </p:nvSpPr>
        <p:spPr>
          <a:xfrm>
            <a:off x="8414759" y="5154734"/>
            <a:ext cx="1715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Share of US Public Debt</a:t>
            </a:r>
          </a:p>
        </p:txBody>
      </p:sp>
    </p:spTree>
    <p:extLst>
      <p:ext uri="{BB962C8B-B14F-4D97-AF65-F5344CB8AC3E}">
        <p14:creationId xmlns:p14="http://schemas.microsoft.com/office/powerpoint/2010/main" val="42543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4E15-10B2-5748-8722-FB2B4267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Def</a:t>
            </a:r>
            <a:r>
              <a:rPr lang="en-US" dirty="0"/>
              <a:t>icits and Recessions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A32E9-3E02-D24B-8F2C-2C1A55E7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101</a:t>
            </a:fld>
            <a:endParaRPr lang="en-GB"/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7F9DD1B-783A-B345-A4EA-1A1C12B7958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808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50E3-0C05-47CB-986B-913FDC801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gan’s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Experiment in Supply-Side Economics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7C81C-1D18-4318-A9B0-F74F52116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Tax cuts were supposed to be “investments.”</a:t>
            </a:r>
          </a:p>
          <a:p>
            <a:pPr lvl="1"/>
            <a:r>
              <a:rPr lang="en-US" dirty="0"/>
              <a:t>Lower marginal tax rates, and people will work more/harder and save.</a:t>
            </a:r>
          </a:p>
          <a:p>
            <a:pPr lvl="1"/>
            <a:r>
              <a:rPr lang="en-US" dirty="0"/>
              <a:t>Higher GDP will raise tax revenue to pay for the deficit.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Sadly, in 1981-89, debt rises from 25% to 40%.</a:t>
            </a:r>
          </a:p>
          <a:p>
            <a:pPr lvl="1"/>
            <a:r>
              <a:rPr lang="en-US" dirty="0"/>
              <a:t>For the first time, relative debt rises during a non-recessionary peacetime.</a:t>
            </a:r>
          </a:p>
          <a:p>
            <a:pPr lvl="1"/>
            <a:r>
              <a:rPr lang="en-US" dirty="0"/>
              <a:t>Reignites concern about debt and deficits.</a:t>
            </a:r>
          </a:p>
          <a:p>
            <a:pPr lvl="1"/>
            <a:endParaRPr lang="en-US" dirty="0"/>
          </a:p>
          <a:p>
            <a:r>
              <a:rPr lang="en-US" dirty="0"/>
              <a:t>Failed experiment?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1A83B-D09E-4577-9289-FD94A102F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81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50E3-0C05-47CB-986B-913FDC801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2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ditional View: Cost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7C81C-1D18-4318-A9B0-F74F52116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Rising debt reduces investment.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Deficits and debt raise aggregate demand.</a:t>
            </a:r>
          </a:p>
          <a:p>
            <a:pPr lvl="2">
              <a:spcAft>
                <a:spcPts val="1000"/>
              </a:spcAft>
            </a:pPr>
            <a:r>
              <a:rPr lang="en-US" dirty="0"/>
              <a:t>Direct government spending.</a:t>
            </a:r>
          </a:p>
          <a:p>
            <a:pPr lvl="2">
              <a:spcAft>
                <a:spcPts val="1000"/>
              </a:spcAft>
            </a:pPr>
            <a:r>
              <a:rPr lang="en-US" dirty="0"/>
              <a:t>Lower taxes lead households to spend more.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To offset this increase in demand, the Fed has to raise interest rates, reducing investment and future GDP.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By causing interest rates to rise:</a:t>
            </a:r>
          </a:p>
          <a:p>
            <a:pPr lvl="2">
              <a:spcAft>
                <a:spcPts val="1000"/>
              </a:spcAft>
            </a:pPr>
            <a:r>
              <a:rPr lang="en-US" dirty="0"/>
              <a:t>debt and deficits </a:t>
            </a:r>
            <a:r>
              <a:rPr lang="en-US" i="1" u="sng" dirty="0"/>
              <a:t>“crowd out”  investment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1A83B-D09E-4577-9289-FD94A102F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80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E93B3-2FDA-4A0C-93CB-418EE958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7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International Appetite for US Treasuries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D430EB-9DDF-4CD9-8294-E1532FB16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D87D0-51EB-4C60-A9B4-1325434D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7462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DD7A9-1C09-E542-9E23-B61CE259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International Appetite for US Treasuries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A1964C-156E-4742-A1E3-481F86748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679B4-8338-494B-BC7A-CCFADDFC9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2896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7D91F-9A1A-4FA1-91A7-36DD84A0D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200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5:  The International Dimension to Debt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D3644-56C8-4430-9A20-21AC411C1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437"/>
            <a:ext cx="10515600" cy="4740631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Interest on foreign-held debt reduces US residents’ welfare.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Interest payments go to other countries.</a:t>
            </a:r>
          </a:p>
          <a:p>
            <a:pPr>
              <a:spcAft>
                <a:spcPts val="1000"/>
              </a:spcAft>
            </a:pPr>
            <a:r>
              <a:rPr lang="en-US" dirty="0"/>
              <a:t>When the Fed raises interest rates, the exchange rate of the dollar rises, causing: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US" dirty="0"/>
              <a:t>Increases in the trade deficit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US" dirty="0"/>
              <a:t>Foreign borrowing.</a:t>
            </a:r>
          </a:p>
          <a:p>
            <a:pPr>
              <a:spcAft>
                <a:spcPts val="1000"/>
              </a:spcAft>
            </a:pPr>
            <a:r>
              <a:rPr lang="en-US" dirty="0"/>
              <a:t>Sharp increases in interest rates and the cost of imports raises the possibility of a fiscal crisis or a “run on the dollar.”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1D5B8-3434-4296-9F8C-46E8006E6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34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E2C22-44CB-6E4C-806E-F9CCDFE6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</a:t>
            </a:r>
            <a:r>
              <a:rPr lang="en-US" dirty="0"/>
              <a:t>neral Agreement Among Economists</a:t>
            </a:r>
          </a:p>
        </p:txBody>
      </p:sp>
      <p:pic>
        <p:nvPicPr>
          <p:cNvPr id="6" name="Content Placeholder 5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07D7B4C2-C783-CE49-814D-0FEEB76CB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292466"/>
            <a:ext cx="9601200" cy="49377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C57DE-F3DE-9244-A26D-CBC33CC8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107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5684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2F1C0-E2CF-8A4B-876F-889899D79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and Investment Flows Balance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A96E7-6406-724D-96A3-989833CE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E0A30-3637-874C-9270-CE59A920B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857" y="1026592"/>
            <a:ext cx="8406285" cy="52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8806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731B7-6D62-4D39-8367-A3E8F19D5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ts 1–2: The Dog That Didn’t Bark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73E124-EA70-438B-A7DF-C12722F2A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C14BB-255A-4EE6-9D3C-E250EC106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316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6592AB-F282-6E47-B0C3-85614BA05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47889"/>
            <a:ext cx="9940047" cy="497002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AC96B6-2C43-9E41-B1B4-03BFDF6231AF}"/>
              </a:ext>
            </a:extLst>
          </p:cNvPr>
          <p:cNvCxnSpPr/>
          <p:nvPr/>
        </p:nvCxnSpPr>
        <p:spPr>
          <a:xfrm>
            <a:off x="2562887" y="5326245"/>
            <a:ext cx="1046921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3BD261-ED07-F74F-B75A-28920568D7F2}"/>
              </a:ext>
            </a:extLst>
          </p:cNvPr>
          <p:cNvCxnSpPr>
            <a:cxnSpLocks/>
          </p:cNvCxnSpPr>
          <p:nvPr/>
        </p:nvCxnSpPr>
        <p:spPr>
          <a:xfrm>
            <a:off x="4543099" y="5326245"/>
            <a:ext cx="2299252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11F54F-F463-844C-826E-E2B7C37F88CE}"/>
              </a:ext>
            </a:extLst>
          </p:cNvPr>
          <p:cNvCxnSpPr>
            <a:cxnSpLocks/>
          </p:cNvCxnSpPr>
          <p:nvPr/>
        </p:nvCxnSpPr>
        <p:spPr>
          <a:xfrm>
            <a:off x="6599159" y="4850012"/>
            <a:ext cx="1007166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D20F06-67BA-E645-8091-1E2543C4165E}"/>
              </a:ext>
            </a:extLst>
          </p:cNvPr>
          <p:cNvCxnSpPr>
            <a:cxnSpLocks/>
          </p:cNvCxnSpPr>
          <p:nvPr/>
        </p:nvCxnSpPr>
        <p:spPr>
          <a:xfrm>
            <a:off x="8044070" y="3149365"/>
            <a:ext cx="235226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E5C2D2EE-4275-704B-AE38-50C86063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0895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orbel" charset="0"/>
                <a:ea typeface="MS PGothic" charset="0"/>
              </a:rPr>
              <a:t>Fig</a:t>
            </a:r>
            <a:r>
              <a:rPr lang="en-US" dirty="0">
                <a:latin typeface="Corbel" charset="0"/>
                <a:ea typeface="MS PGothic" charset="0"/>
              </a:rPr>
              <a:t>ure 2: Federal Revenue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83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ED79E-C87F-474E-B3B6-CCC014061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7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ditional View: Cost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3DE65-6B7D-4BF5-B9C8-D42AC97B5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95846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Rising debt reduces budgetary options.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More debt means higher interest costs.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Therefore, greater relative debt:</a:t>
            </a:r>
          </a:p>
          <a:p>
            <a:pPr lvl="2">
              <a:spcAft>
                <a:spcPts val="1000"/>
              </a:spcAft>
            </a:pPr>
            <a:r>
              <a:rPr lang="en-US" dirty="0"/>
              <a:t>requires a bigger primary surplus to stabilize the relative debt.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Larger primary surplus means either higher tax rates or less government spending:  </a:t>
            </a:r>
          </a:p>
          <a:p>
            <a:pPr lvl="2">
              <a:spcAft>
                <a:spcPts val="1000"/>
              </a:spcAft>
            </a:pPr>
            <a:r>
              <a:rPr lang="en-US" i="1" u="sng" dirty="0"/>
              <a:t>“crowding out” of outlays and/or tax cuts.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F40C3-012D-4BED-B108-45793951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9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8B7B-FA17-1B42-AC55-47356A09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6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 3: No Primary Surplus Since 2007!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75E4E-5A79-3F41-9EA8-BA7F6B0C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111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39C95-3B87-C546-8DAC-C7986695A223}"/>
              </a:ext>
            </a:extLst>
          </p:cNvPr>
          <p:cNvSpPr txBox="1"/>
          <p:nvPr/>
        </p:nvSpPr>
        <p:spPr>
          <a:xfrm>
            <a:off x="6096000" y="6456851"/>
            <a:ext cx="558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The Budget and Economic Outlook: 2020 to 2030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C94044-FDF5-422E-8426-F617B680D8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1054" y="1317875"/>
            <a:ext cx="11069220" cy="4463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8DE5E-3768-4F6B-BD66-AB89C44D4D42}"/>
              </a:ext>
            </a:extLst>
          </p:cNvPr>
          <p:cNvSpPr txBox="1"/>
          <p:nvPr/>
        </p:nvSpPr>
        <p:spPr>
          <a:xfrm>
            <a:off x="6743764" y="5995186"/>
            <a:ext cx="4816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graph was done before Covid-19</a:t>
            </a:r>
          </a:p>
        </p:txBody>
      </p:sp>
    </p:spTree>
    <p:extLst>
      <p:ext uri="{BB962C8B-B14F-4D97-AF65-F5344CB8AC3E}">
        <p14:creationId xmlns:p14="http://schemas.microsoft.com/office/powerpoint/2010/main" val="124576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97F0-F3EC-D544-A3F7-25487386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Cos</a:t>
            </a:r>
            <a:r>
              <a:rPr lang="en-US" dirty="0"/>
              <a:t>t 4: Anybody See Any Inflation?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C065E0-8616-F649-A322-308576384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10817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75ED1-683E-1E4E-9C8B-10120D1D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738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8545B-C1E9-6043-A98E-CAFC80713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MM</a:t>
            </a:r>
            <a:r>
              <a:rPr lang="en-US" dirty="0"/>
              <a:t>T’s Free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144E7-9B1E-744A-A31E-C47DB0889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only limit on deficit spending is when it leads to too much spending, thereby increasing current inflation.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Recognizing this fact, “could free policymakers not only to act boldly amid crises but also to invest boldly in times of more stability.”</a:t>
            </a:r>
          </a:p>
          <a:p>
            <a:pPr lvl="1"/>
            <a:r>
              <a:rPr lang="en-US" dirty="0"/>
              <a:t>First part, acting boldly, is important and likely true.</a:t>
            </a:r>
          </a:p>
          <a:p>
            <a:pPr lvl="1"/>
            <a:r>
              <a:rPr lang="en-US" dirty="0"/>
              <a:t>Second part, invest boldly, is suspect.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D43EB-D578-7E42-9373-F796DB611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770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0F64F-8BA6-4232-B1B3-BB4B28E6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0"/>
            <a:ext cx="10653547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More Reasonable, But Still Optimistic 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9FCD2-FF15-49BD-8D1E-49F5D0F0C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Olivier Blanchard:</a:t>
            </a:r>
          </a:p>
          <a:p>
            <a:r>
              <a:rPr lang="en-US" b="0" dirty="0"/>
              <a:t>Emeritus Professor at MIT</a:t>
            </a:r>
          </a:p>
          <a:p>
            <a:r>
              <a:rPr lang="en-US" b="0" dirty="0"/>
              <a:t>Chief Economist at the IMF, 2008–2015</a:t>
            </a:r>
          </a:p>
          <a:p>
            <a:r>
              <a:rPr lang="en-US" b="0" dirty="0"/>
              <a:t>President of the American Economic Association, 2018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1C46B-73F2-48EE-88CC-E84A188D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64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3D8C-66EC-482E-A78F-A8903943E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8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AEA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Presidential Address, January 2019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FA00C-34C6-41F2-BCA3-7BB20C0D9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“If the future is like the past [with low interest rates], … the issuance of debt without a later increase in taxes may well be feasible. Put bluntly, public debt may have no fiscal cost.”</a:t>
            </a:r>
          </a:p>
          <a:p>
            <a:pPr marL="0" indent="0">
              <a:buNone/>
            </a:pPr>
            <a:r>
              <a:rPr lang="en-US" dirty="0"/>
              <a:t>But,</a:t>
            </a:r>
          </a:p>
          <a:p>
            <a:pPr marL="0" indent="0">
              <a:buNone/>
            </a:pPr>
            <a:r>
              <a:rPr lang="en-US" dirty="0"/>
              <a:t>“My purpose … is not to argue for more public debt, especially in the current political environment.  It is to have a richer discussion of the costs of debt … than is currently the case.”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70C66-4CFE-457F-A608-7A728A1D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34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92124-C8A7-4D69-9AD3-79FCBFD7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Almost Free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8616-2C97-4BAF-BD10-8AEC19FC4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the interest rate is </a:t>
            </a:r>
            <a:r>
              <a:rPr lang="en-US" i="1" dirty="0">
                <a:solidFill>
                  <a:srgbClr val="FF0000"/>
                </a:solidFill>
              </a:rPr>
              <a:t>less</a:t>
            </a:r>
            <a:r>
              <a:rPr lang="en-US" dirty="0"/>
              <a:t> than the growth rate of GDP, then the contribution from the primary budget can be positive, or</a:t>
            </a:r>
          </a:p>
          <a:p>
            <a:r>
              <a:rPr lang="en-US" dirty="0"/>
              <a:t>Debt to GDP can be stabilized with a (small) primary </a:t>
            </a:r>
            <a:r>
              <a:rPr lang="en-US" i="1" dirty="0">
                <a:solidFill>
                  <a:srgbClr val="FF0000"/>
                </a:solidFill>
              </a:rPr>
              <a:t>deficit</a:t>
            </a:r>
            <a:r>
              <a:rPr lang="en-US" b="0" dirty="0"/>
              <a:t>.</a:t>
            </a:r>
          </a:p>
          <a:p>
            <a:r>
              <a:rPr lang="en-US" dirty="0"/>
              <a:t>Blanchard is not MMT (when the crisis is over)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Relative debt must be stabilized.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Primary deficit must be reduced.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But the level of debt at which we stabilize may not be crucial.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875F9-B1F5-4AA7-98A5-BB53C2E3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39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64EA7-49C1-4A3C-AD24-5610DD98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Evi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dence?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ED8CDD-700D-43C6-88A8-CDF1A724F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42E5E-2B81-48B5-92CA-0494FC267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3451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5BCC-07E7-4F1C-8FD1-2FBA327FB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Interest on the Debt Is Taxable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1964B-E8F2-451E-B225-525799E29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118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37DE9B-89DD-9F48-959E-0ED253FD3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118239618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997"/>
            <a:ext cx="10515600" cy="4915071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&lt;presenter name&gt;</a:t>
            </a:r>
          </a:p>
          <a:p>
            <a:pPr marL="0" indent="0" algn="ctr">
              <a:buNone/>
            </a:pPr>
            <a:r>
              <a:rPr lang="en-US" dirty="0"/>
              <a:t>&lt;presenter email&gt;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 err="1"/>
              <a:t>I</a:t>
            </a:r>
            <a:r>
              <a:rPr lang="en-US" dirty="0" err="1">
                <a:hlinkClick r:id="rId3"/>
              </a:rPr>
              <a:t>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www.NEEDelegation.org/testimonials.php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Support NEED:  </a:t>
            </a:r>
            <a:r>
              <a:rPr lang="en-US" dirty="0" err="1"/>
              <a:t>www.NEEDelegation.org</a:t>
            </a:r>
            <a:r>
              <a:rPr lang="en-US" dirty="0"/>
              <a:t>/</a:t>
            </a:r>
            <a:r>
              <a:rPr lang="en-US" dirty="0" err="1"/>
              <a:t>donate.php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661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Corbel" charset="0"/>
                <a:ea typeface="MS PGothic" charset="0"/>
              </a:rPr>
              <a:t>Fig</a:t>
            </a:r>
            <a:r>
              <a:rPr lang="en-US" dirty="0">
                <a:latin typeface="Corbel" charset="0"/>
                <a:ea typeface="MS PGothic" charset="0"/>
              </a:rPr>
              <a:t>ure 3: Debt-to-GDP</a:t>
            </a:r>
          </a:p>
        </p:txBody>
      </p:sp>
      <p:sp>
        <p:nvSpPr>
          <p:cNvPr id="32772" name="TextBox 6"/>
          <p:cNvSpPr txBox="1">
            <a:spLocks noChangeArrowheads="1"/>
          </p:cNvSpPr>
          <p:nvPr/>
        </p:nvSpPr>
        <p:spPr bwMode="auto">
          <a:xfrm>
            <a:off x="1727200" y="5816601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/>
              <a:t>Source: usgovernmentrevenue.com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00" y="1361010"/>
            <a:ext cx="8987600" cy="437886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CFC822-C97F-8F41-A24A-3BE681598EB4}"/>
              </a:ext>
            </a:extLst>
          </p:cNvPr>
          <p:cNvCxnSpPr>
            <a:cxnSpLocks/>
          </p:cNvCxnSpPr>
          <p:nvPr/>
        </p:nvCxnSpPr>
        <p:spPr>
          <a:xfrm>
            <a:off x="2654300" y="1879600"/>
            <a:ext cx="0" cy="353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5F733B-5FF0-0940-87CC-463214E9686E}"/>
              </a:ext>
            </a:extLst>
          </p:cNvPr>
          <p:cNvCxnSpPr>
            <a:cxnSpLocks/>
          </p:cNvCxnSpPr>
          <p:nvPr/>
        </p:nvCxnSpPr>
        <p:spPr>
          <a:xfrm>
            <a:off x="4368800" y="1879600"/>
            <a:ext cx="0" cy="353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426282-031B-D942-A72A-4EDDC7791EF4}"/>
              </a:ext>
            </a:extLst>
          </p:cNvPr>
          <p:cNvCxnSpPr>
            <a:cxnSpLocks/>
          </p:cNvCxnSpPr>
          <p:nvPr/>
        </p:nvCxnSpPr>
        <p:spPr>
          <a:xfrm>
            <a:off x="6311900" y="1879600"/>
            <a:ext cx="0" cy="3530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E4291F-6546-0849-954D-CBE50DD06B70}"/>
              </a:ext>
            </a:extLst>
          </p:cNvPr>
          <p:cNvCxnSpPr>
            <a:cxnSpLocks/>
          </p:cNvCxnSpPr>
          <p:nvPr/>
        </p:nvCxnSpPr>
        <p:spPr>
          <a:xfrm>
            <a:off x="7251700" y="1879600"/>
            <a:ext cx="0" cy="34361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1D06BF-B7B3-3046-8347-F54485E96BCC}"/>
              </a:ext>
            </a:extLst>
          </p:cNvPr>
          <p:cNvCxnSpPr/>
          <p:nvPr/>
        </p:nvCxnSpPr>
        <p:spPr>
          <a:xfrm flipV="1">
            <a:off x="8940800" y="3098800"/>
            <a:ext cx="977900" cy="14605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5402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FD464-0A60-42FA-B251-25FD2598C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CB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O:  Budget Analysts in Chief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B0187-2EFC-4F65-8DDF-C1DB47477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Congressional Budget Office was founded in 1974 to provide Congress with information about the budgetary implications of legislation.</a:t>
            </a:r>
          </a:p>
          <a:p>
            <a:r>
              <a:rPr lang="en-US" dirty="0"/>
              <a:t>Two kinds of reports</a:t>
            </a:r>
          </a:p>
          <a:p>
            <a:pPr lvl="1"/>
            <a:r>
              <a:rPr lang="en-US" dirty="0"/>
              <a:t>Cost Estimates: HR 6036 VA Family Leave Act of 2020</a:t>
            </a:r>
          </a:p>
          <a:p>
            <a:pPr lvl="1"/>
            <a:r>
              <a:rPr lang="en-US" dirty="0"/>
              <a:t>Projections of Debt and Deficits: The Budget and Economic Outlook, 2020 to 2030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6F89A-90E6-4767-AC55-0A8BD6048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79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08B7B-FA17-1B42-AC55-47356A09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F</a:t>
            </a:r>
            <a:r>
              <a:rPr lang="en-US" dirty="0"/>
              <a:t>uture of Deficits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75E4E-5A79-3F41-9EA8-BA7F6B0C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39C95-3B87-C546-8DAC-C7986695A223}"/>
              </a:ext>
            </a:extLst>
          </p:cNvPr>
          <p:cNvSpPr txBox="1"/>
          <p:nvPr/>
        </p:nvSpPr>
        <p:spPr>
          <a:xfrm>
            <a:off x="6096000" y="6456851"/>
            <a:ext cx="558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The Budget and Economic Outlook: 2020 to 2030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D7CB932-5300-DE42-B3D2-933261FE0B7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752600" y="974064"/>
            <a:ext cx="8686800" cy="51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84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4E15-10B2-5748-8722-FB2B4267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/>
              <a:t>istory of Persistent Deficits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A32E9-3E02-D24B-8F2C-2C1A55E7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9DD1B-783A-B345-A4EA-1A1C12B7958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3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4E15-10B2-5748-8722-FB2B4267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4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Deb</a:t>
            </a:r>
            <a:r>
              <a:rPr lang="en-US" dirty="0"/>
              <a:t>t vs. Deficit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A32E9-3E02-D24B-8F2C-2C1A55E70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761BE0-A703-D64F-A193-6BDE06841C01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D1A100-9D3E-0849-9964-548A02D5802D}"/>
              </a:ext>
            </a:extLst>
          </p:cNvPr>
          <p:cNvSpPr txBox="1"/>
          <p:nvPr/>
        </p:nvSpPr>
        <p:spPr>
          <a:xfrm>
            <a:off x="2752744" y="970193"/>
            <a:ext cx="6465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Debt = The Sum of All Past Deficits Less Surpluses</a:t>
            </a:r>
          </a:p>
        </p:txBody>
      </p:sp>
    </p:spTree>
    <p:extLst>
      <p:ext uri="{BB962C8B-B14F-4D97-AF65-F5344CB8AC3E}">
        <p14:creationId xmlns:p14="http://schemas.microsoft.com/office/powerpoint/2010/main" val="34365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2257D-CF65-BA41-A495-3640EA74A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Does the US Government Borrow?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1EC8C-325F-A846-B32B-03D2B4443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It issues debt.</a:t>
            </a:r>
          </a:p>
          <a:p>
            <a:pPr lvl="1"/>
            <a:r>
              <a:rPr lang="en-US" dirty="0"/>
              <a:t>Treasury marketable securities:</a:t>
            </a:r>
          </a:p>
          <a:p>
            <a:pPr lvl="2"/>
            <a:r>
              <a:rPr lang="en-US" dirty="0"/>
              <a:t>Treasury bills, notes, and bonds</a:t>
            </a:r>
          </a:p>
          <a:p>
            <a:pPr lvl="2"/>
            <a:r>
              <a:rPr lang="en-US" dirty="0"/>
              <a:t>TIPS: Treasury inflation-protected securities</a:t>
            </a:r>
          </a:p>
          <a:p>
            <a:pPr lvl="2"/>
            <a:r>
              <a:rPr lang="en-US" dirty="0"/>
              <a:t>Savings bonds</a:t>
            </a:r>
          </a:p>
          <a:p>
            <a:r>
              <a:rPr lang="en-US" dirty="0"/>
              <a:t>Who buys the debt?</a:t>
            </a:r>
          </a:p>
          <a:p>
            <a:pPr lvl="1"/>
            <a:r>
              <a:rPr lang="en-US" dirty="0"/>
              <a:t>Other federal agencies</a:t>
            </a:r>
          </a:p>
          <a:p>
            <a:pPr lvl="1"/>
            <a:r>
              <a:rPr lang="en-US" dirty="0"/>
              <a:t>Individuals and businesses</a:t>
            </a:r>
          </a:p>
          <a:p>
            <a:pPr lvl="1"/>
            <a:r>
              <a:rPr lang="en-US" dirty="0"/>
              <a:t>State and local governments</a:t>
            </a:r>
          </a:p>
          <a:p>
            <a:pPr lvl="1"/>
            <a:r>
              <a:rPr lang="en-US" dirty="0"/>
              <a:t>Foreign government and individuals</a:t>
            </a:r>
          </a:p>
          <a:p>
            <a:pPr lvl="1"/>
            <a:r>
              <a:rPr lang="en-US" dirty="0"/>
              <a:t>Federal Reserve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6FE92-2737-C349-9196-8586B9510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40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68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Not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All Debt Is Created Equal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Some debt can reduce the availability of investment funds to other borrowers.</a:t>
            </a:r>
          </a:p>
          <a:p>
            <a:pPr lvl="1"/>
            <a:r>
              <a:rPr lang="en-US" dirty="0"/>
              <a:t>Often referred to as “crowding out” private investment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Intragovernment</a:t>
            </a:r>
            <a:r>
              <a:rPr lang="en-US" dirty="0"/>
              <a:t> debt is (important) bookkeeping.</a:t>
            </a:r>
          </a:p>
          <a:p>
            <a:pPr lvl="1"/>
            <a:r>
              <a:rPr lang="en-US" dirty="0"/>
              <a:t>This debt </a:t>
            </a:r>
            <a:r>
              <a:rPr lang="en-US" b="1" dirty="0"/>
              <a:t>DOES NOT </a:t>
            </a:r>
            <a:r>
              <a:rPr lang="en-US" dirty="0"/>
              <a:t>crowd out private investment.</a:t>
            </a:r>
          </a:p>
          <a:p>
            <a:pPr lvl="1"/>
            <a:endParaRPr lang="en-US" dirty="0"/>
          </a:p>
          <a:p>
            <a:r>
              <a:rPr lang="en-US" dirty="0"/>
              <a:t>Debt held by the public </a:t>
            </a:r>
            <a:endParaRPr lang="en-US" i="1" dirty="0"/>
          </a:p>
          <a:p>
            <a:pPr lvl="1"/>
            <a:r>
              <a:rPr lang="en-US" dirty="0"/>
              <a:t>This debt </a:t>
            </a:r>
            <a:r>
              <a:rPr lang="en-US" b="1" dirty="0"/>
              <a:t>MIGHT</a:t>
            </a:r>
            <a:r>
              <a:rPr lang="en-US" dirty="0"/>
              <a:t> crowd out private investment.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Most analyses of debt focus on federal debt held by the public.</a:t>
            </a:r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17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10769-77CE-6944-9124-EAB6FAAF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Tw</a:t>
            </a:r>
            <a:r>
              <a:rPr lang="en-US" dirty="0"/>
              <a:t>o Measures of the Debt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C2D38-C813-AF43-8848-E0AC1B8D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03C59-03C8-B04B-94CD-91E3F2E9CE00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42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10769-77CE-6944-9124-EAB6FAAF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Tw</a:t>
            </a:r>
            <a:r>
              <a:rPr lang="en-US" dirty="0"/>
              <a:t>o Measures of RELATIVE Debt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C2D38-C813-AF43-8848-E0AC1B8D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D03C59-03C8-B04B-94CD-91E3F2E9CE00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68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/>
              <a:t>Someday,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/>
              <a:t>Are </a:t>
            </a:r>
            <a:r>
              <a:rPr lang="en-US" b="1" dirty="0"/>
              <a:t>nonpartisan</a:t>
            </a:r>
            <a:r>
              <a:rPr lang="en-US" dirty="0"/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20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34226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82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3" name="Picture 2" descr="Macintosh HD:private:var:folders:d4:2s2kmxpn3x5b1372wqq9s1wh0000gn:T:TemporaryItems:Foreign-investors-own-nearly-half-of-all-US-public-deb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49" y="0"/>
            <a:ext cx="8306672" cy="6230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825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742D-D0CB-6E4C-A7E0-0EF6CAAD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Holds Debt to Foreigners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2E5D7-BB37-8C4A-8DEF-6138F96E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87BBF1-038D-2E45-8D88-4352D9E2F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146984" y="966157"/>
            <a:ext cx="7898032" cy="5264069"/>
          </a:xfrm>
        </p:spPr>
      </p:pic>
    </p:spTree>
    <p:extLst>
      <p:ext uri="{BB962C8B-B14F-4D97-AF65-F5344CB8AC3E}">
        <p14:creationId xmlns:p14="http://schemas.microsoft.com/office/powerpoint/2010/main" val="2086654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3" name="Picture 2" descr="Macintosh HD:private:var:folders:d4:2s2kmxpn3x5b1372wqq9s1wh0000gn:T:TemporaryItems:The-Federal-Reserve-owns-almost-one-third-of-domestically-held-deb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80" y="97734"/>
            <a:ext cx="8176365" cy="6132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539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A41B-3B2B-E345-B9E7-0742517C0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US Debt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C00BC-AAB9-C848-9BF4-906659AA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C5089CF-F0D0-F44E-84D7-CA1B1DA59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E86C30-5512-6E46-B67F-A4875355F5E0}"/>
              </a:ext>
            </a:extLst>
          </p:cNvPr>
          <p:cNvSpPr txBox="1"/>
          <p:nvPr/>
        </p:nvSpPr>
        <p:spPr>
          <a:xfrm>
            <a:off x="2143958" y="1775360"/>
            <a:ext cx="6076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2020, Q1:  Other Domestic:  	39.8%</a:t>
            </a:r>
          </a:p>
          <a:p>
            <a:r>
              <a:rPr lang="en-US" sz="2400" dirty="0">
                <a:solidFill>
                  <a:schemeClr val="bg1"/>
                </a:solidFill>
              </a:rPr>
              <a:t>	      Federal Reserve:  	20.7%</a:t>
            </a:r>
          </a:p>
          <a:p>
            <a:r>
              <a:rPr lang="en-US" sz="2400" dirty="0">
                <a:solidFill>
                  <a:schemeClr val="bg1"/>
                </a:solidFill>
              </a:rPr>
              <a:t>	      Foreign:	  	39.5% </a:t>
            </a:r>
          </a:p>
        </p:txBody>
      </p:sp>
    </p:spTree>
    <p:extLst>
      <p:ext uri="{BB962C8B-B14F-4D97-AF65-F5344CB8AC3E}">
        <p14:creationId xmlns:p14="http://schemas.microsoft.com/office/powerpoint/2010/main" val="252699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4AF3-02D7-44AF-BD5B-CCFF9C863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Points About US Relative Debt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5D338-4951-4E9C-8DCB-E574517C7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0777"/>
            <a:ext cx="10515600" cy="45325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700" dirty="0"/>
              <a:t>Prior to 1983, relative debt rose purposefully (wars and recessions) and then fell.</a:t>
            </a:r>
          </a:p>
          <a:p>
            <a:pPr marL="514350" indent="-514350">
              <a:spcBef>
                <a:spcPts val="2000"/>
              </a:spcBef>
              <a:buFont typeface="+mj-lt"/>
              <a:buAutoNum type="arabicPeriod"/>
            </a:pPr>
            <a:r>
              <a:rPr lang="en-US" sz="2700" dirty="0"/>
              <a:t>Relative debt peaked during World War II, followed by a long decline.</a:t>
            </a:r>
          </a:p>
          <a:p>
            <a:pPr marL="514350" indent="-514350">
              <a:spcBef>
                <a:spcPts val="2000"/>
              </a:spcBef>
              <a:buFont typeface="+mj-lt"/>
              <a:buAutoNum type="arabicPeriod"/>
            </a:pPr>
            <a:r>
              <a:rPr lang="en-US" sz="2700" dirty="0"/>
              <a:t>Relative debt has been and is expected to rise for the next 30 years w/o a strategic purpose.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4062A-750A-43C1-8130-8E0EF714C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0779A3-4482-4082-B824-732232AB4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654" y="946388"/>
            <a:ext cx="6256148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3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7A458-B927-4F90-8B95-53DFA6340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8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Deb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15E2A-7B60-4A81-BE7B-FFBA7CC1E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Surprising (?) Facts </a:t>
            </a:r>
          </a:p>
          <a:p>
            <a:pPr lvl="1"/>
            <a:r>
              <a:rPr lang="en-US" dirty="0"/>
              <a:t>From 1945 to 1979, relative debt fell from 100% of GDP to 25% of GDP.</a:t>
            </a:r>
          </a:p>
          <a:p>
            <a:pPr lvl="1"/>
            <a:r>
              <a:rPr lang="en-US" dirty="0"/>
              <a:t>During this period, the federal budget was in surplus only once, in 1969.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Relative debt is a fraction: Debt/GDP; fractions fall if:</a:t>
            </a:r>
          </a:p>
          <a:p>
            <a:pPr lvl="1"/>
            <a:r>
              <a:rPr lang="en-US" dirty="0"/>
              <a:t>The </a:t>
            </a:r>
            <a:r>
              <a:rPr lang="en-US" b="1" i="1" dirty="0"/>
              <a:t>numerator</a:t>
            </a:r>
            <a:r>
              <a:rPr lang="en-US" dirty="0"/>
              <a:t> falls (budget surplus)</a:t>
            </a:r>
          </a:p>
          <a:p>
            <a:pPr lvl="1"/>
            <a:r>
              <a:rPr lang="en-US" dirty="0"/>
              <a:t>The </a:t>
            </a:r>
            <a:r>
              <a:rPr lang="en-US" b="1" i="1" dirty="0"/>
              <a:t>denominator</a:t>
            </a:r>
            <a:r>
              <a:rPr lang="en-US" dirty="0"/>
              <a:t> rises (nominal GDP growth)</a:t>
            </a:r>
          </a:p>
          <a:p>
            <a:pPr lvl="1"/>
            <a:r>
              <a:rPr lang="en-US" dirty="0"/>
              <a:t>The </a:t>
            </a:r>
            <a:r>
              <a:rPr lang="en-US" b="1" i="1" dirty="0"/>
              <a:t>denominator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grows</a:t>
            </a:r>
            <a:r>
              <a:rPr lang="en-US" dirty="0"/>
              <a:t> faster than the </a:t>
            </a:r>
            <a:r>
              <a:rPr lang="en-US" b="1" i="1" dirty="0"/>
              <a:t>numerator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4DEE9-3723-4EE1-85AF-2185FE779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24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85AF-31E8-4FE3-8D72-B09DD6A3B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The </a:t>
            </a:r>
            <a:r>
              <a:rPr lang="en-US">
                <a:solidFill>
                  <a:srgbClr val="002060"/>
                </a:solidFill>
              </a:rPr>
              <a:t>Arithmetic of Changes in Relative Debt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BE543-EC02-46C9-8249-DFB7B063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95E774-31A6-AB4C-970A-69777097E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964742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52E8-400F-B347-B5E6-C310E6374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has the Federal Debt Risen so Much?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AA1E-66C4-8B40-A8C1-7067A53C55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Expenditures:</a:t>
            </a:r>
          </a:p>
          <a:p>
            <a:pPr lvl="1"/>
            <a:r>
              <a:rPr lang="en-US" dirty="0"/>
              <a:t>Social Security</a:t>
            </a:r>
          </a:p>
          <a:p>
            <a:pPr lvl="1"/>
            <a:r>
              <a:rPr lang="en-US" dirty="0"/>
              <a:t>Healthcare costs</a:t>
            </a:r>
          </a:p>
          <a:p>
            <a:pPr lvl="1"/>
            <a:r>
              <a:rPr lang="en-US" dirty="0"/>
              <a:t>Economic stimulus</a:t>
            </a:r>
          </a:p>
          <a:p>
            <a:pPr lvl="2"/>
            <a:r>
              <a:rPr lang="en-US" dirty="0"/>
              <a:t>In particular, during the Great Recession.</a:t>
            </a:r>
          </a:p>
          <a:p>
            <a:pPr lvl="1"/>
            <a:r>
              <a:rPr lang="en-US" dirty="0"/>
              <a:t>Foreign entanglements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B1E9B-53F1-1A48-BABE-DD67E00ECE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Revenues</a:t>
            </a:r>
          </a:p>
          <a:p>
            <a:pPr lvl="1"/>
            <a:r>
              <a:rPr lang="en-US" dirty="0"/>
              <a:t>Declining income tax revenues</a:t>
            </a:r>
          </a:p>
          <a:p>
            <a:pPr lvl="2"/>
            <a:r>
              <a:rPr lang="en-US" dirty="0"/>
              <a:t>Stagnant wages</a:t>
            </a:r>
          </a:p>
          <a:p>
            <a:pPr lvl="2"/>
            <a:r>
              <a:rPr lang="en-US" dirty="0"/>
              <a:t>Tax cuts</a:t>
            </a:r>
          </a:p>
          <a:p>
            <a:pPr lvl="1"/>
            <a:r>
              <a:rPr lang="en-US" dirty="0"/>
              <a:t>Social security </a:t>
            </a:r>
          </a:p>
          <a:p>
            <a:pPr lvl="2"/>
            <a:r>
              <a:rPr lang="en-US" dirty="0"/>
              <a:t>Declining revenues</a:t>
            </a:r>
          </a:p>
          <a:p>
            <a:pPr lvl="1"/>
            <a:r>
              <a:rPr lang="en-US" dirty="0"/>
              <a:t>Corporate income taxes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D9963-6F68-F741-A7DD-83E52A77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295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Has the Federal Debt Risen So Much?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4A67F9-1D57-4F48-88CA-FF0A8051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551" y="19957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32B7BF6-303A-5F43-ABB9-A11F5A3577BD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693016" y="1198245"/>
            <a:ext cx="10805968" cy="44615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DFE6C4-A3C1-A748-ADF5-B1A855772AA0}"/>
              </a:ext>
            </a:extLst>
          </p:cNvPr>
          <p:cNvSpPr/>
          <p:nvPr/>
        </p:nvSpPr>
        <p:spPr>
          <a:xfrm>
            <a:off x="9272750" y="1882257"/>
            <a:ext cx="2226233" cy="3410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A9F243-E0BE-3D48-8444-F0F723FE3C20}"/>
              </a:ext>
            </a:extLst>
          </p:cNvPr>
          <p:cNvSpPr/>
          <p:nvPr/>
        </p:nvSpPr>
        <p:spPr>
          <a:xfrm>
            <a:off x="9448800" y="5292435"/>
            <a:ext cx="1787236" cy="367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DDF7AF-3078-9442-B18D-85AC5C37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5319268"/>
            <a:ext cx="118872" cy="2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54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slide deck was created by:</a:t>
            </a:r>
          </a:p>
          <a:p>
            <a:pPr lvl="1"/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Executive Director, NEED</a:t>
            </a:r>
          </a:p>
          <a:p>
            <a:pPr lvl="1"/>
            <a:r>
              <a:rPr lang="en-US" dirty="0"/>
              <a:t>Geoffrey Woglom, Amherst College, Emeritus</a:t>
            </a:r>
          </a:p>
          <a:p>
            <a:pPr lvl="1"/>
            <a:r>
              <a:rPr lang="en-US" dirty="0"/>
              <a:t>Scott Baier, Clemson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nonpartisan.</a:t>
            </a:r>
          </a:p>
          <a:p>
            <a:pPr lvl="1"/>
            <a:r>
              <a:rPr lang="en-US" dirty="0"/>
              <a:t>It is, however, inevitable that presenters will be asked for and offer their own views.</a:t>
            </a:r>
          </a:p>
          <a:p>
            <a:pPr lvl="1"/>
            <a:r>
              <a:rPr lang="en-US" dirty="0"/>
              <a:t>Such views are those of the presenters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122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Has the Federal Debt Risen So Much?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4A67F9-1D57-4F48-88CA-FF0A8051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551" y="19957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32B7BF6-303A-5F43-ABB9-A11F5A3577BD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693016" y="1198245"/>
            <a:ext cx="10805968" cy="446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26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426" y="134226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94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On </a:t>
            </a:r>
            <a:r>
              <a:rPr lang="en-US" dirty="0"/>
              <a:t>What is the Money Spent?  Complicated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6" name="Picture 5" descr="slid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945531"/>
            <a:ext cx="6973515" cy="52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44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</a:t>
            </a:r>
            <a:r>
              <a:rPr lang="en-US" dirty="0"/>
              <a:t>at is Mandatory Spending?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5" name="Picture 4" descr="slide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050146"/>
            <a:ext cx="7453403" cy="503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92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Corbel" charset="0"/>
                <a:ea typeface="MS PGothic" charset="0"/>
              </a:rPr>
              <a:t>Ma</a:t>
            </a:r>
            <a:r>
              <a:rPr lang="en-US" dirty="0">
                <a:latin typeface="Corbel" charset="0"/>
                <a:ea typeface="MS PGothic" charset="0"/>
              </a:rPr>
              <a:t>ndatory Spending: Total Mandatory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259682"/>
            <a:ext cx="8991600" cy="4721216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546600" y="5915016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 dirty="0"/>
              <a:t>Source: Congressional Budget Office (2017)</a:t>
            </a:r>
          </a:p>
        </p:txBody>
      </p:sp>
    </p:spTree>
    <p:extLst>
      <p:ext uri="{BB962C8B-B14F-4D97-AF65-F5344CB8AC3E}">
        <p14:creationId xmlns:p14="http://schemas.microsoft.com/office/powerpoint/2010/main" val="2566238660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Corbel" charset="0"/>
                <a:ea typeface="MS PGothic" charset="0"/>
              </a:rPr>
              <a:t>Ma</a:t>
            </a:r>
            <a:r>
              <a:rPr lang="en-US" dirty="0">
                <a:latin typeface="Corbel" charset="0"/>
                <a:ea typeface="MS PGothic" charset="0"/>
              </a:rPr>
              <a:t>ndatory Spending: Social Security Spending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317626"/>
            <a:ext cx="8610600" cy="4683386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838700" y="6008949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 dirty="0"/>
              <a:t>Source: Congressional Budget Office (2017)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616E00-7E9D-FE49-9CE1-603AB64E288B}"/>
              </a:ext>
            </a:extLst>
          </p:cNvPr>
          <p:cNvSpPr txBox="1"/>
          <p:nvPr/>
        </p:nvSpPr>
        <p:spPr>
          <a:xfrm>
            <a:off x="8902700" y="2033478"/>
            <a:ext cx="3111500" cy="923330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Outlays 2018: $  982 billion</a:t>
            </a:r>
          </a:p>
          <a:p>
            <a:r>
              <a:rPr lang="en-US" dirty="0">
                <a:solidFill>
                  <a:schemeClr val="bg1"/>
                </a:solidFill>
              </a:rPr>
              <a:t>Outlays 2029: $1,900 billion</a:t>
            </a:r>
          </a:p>
          <a:p>
            <a:r>
              <a:rPr lang="en-US" dirty="0">
                <a:solidFill>
                  <a:schemeClr val="bg1"/>
                </a:solidFill>
              </a:rPr>
              <a:t>6% annual growth rate</a:t>
            </a:r>
          </a:p>
        </p:txBody>
      </p:sp>
    </p:spTree>
    <p:extLst>
      <p:ext uri="{BB962C8B-B14F-4D97-AF65-F5344CB8AC3E}">
        <p14:creationId xmlns:p14="http://schemas.microsoft.com/office/powerpoint/2010/main" val="26598959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</a:t>
            </a:r>
            <a:r>
              <a:rPr lang="en-US" dirty="0"/>
              <a:t>ndatory Spending: Medicare (14%)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A: Hospital Insurance</a:t>
            </a:r>
          </a:p>
          <a:p>
            <a:r>
              <a:rPr lang="en-US" dirty="0"/>
              <a:t>Part B: Physician, outpatient, home health, and other services.</a:t>
            </a:r>
          </a:p>
          <a:p>
            <a:r>
              <a:rPr lang="en-US" dirty="0"/>
              <a:t>Part D: Subsidized access to pharmaceuticals.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Part C: Medicare Advantage Plans – offered by private companies approved by Medicare.</a:t>
            </a:r>
          </a:p>
          <a:p>
            <a:pPr lvl="1"/>
            <a:r>
              <a:rPr lang="en-US" dirty="0"/>
              <a:t>Medicare Advantage Plans may offer extra coverage, such as vision, hearing, dental, and/or health and wellness programs.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152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  <a:latin typeface="Corbel" charset="0"/>
                <a:ea typeface="MS PGothic" charset="0"/>
              </a:rPr>
              <a:t>Ma</a:t>
            </a:r>
            <a:r>
              <a:rPr lang="en-US" dirty="0">
                <a:latin typeface="Corbel" charset="0"/>
                <a:ea typeface="MS PGothic" charset="0"/>
              </a:rPr>
              <a:t>ndatory Spending: Medicare Spending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1200955"/>
            <a:ext cx="9144000" cy="4456090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686300" y="5781653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 dirty="0"/>
              <a:t>Source: Congressional Budget Office (2017)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2E107-6593-AD46-AE17-AF78BD345F8E}"/>
              </a:ext>
            </a:extLst>
          </p:cNvPr>
          <p:cNvSpPr txBox="1"/>
          <p:nvPr/>
        </p:nvSpPr>
        <p:spPr>
          <a:xfrm>
            <a:off x="8928100" y="1892300"/>
            <a:ext cx="3125856" cy="2308324"/>
          </a:xfrm>
          <a:prstGeom prst="rect">
            <a:avLst/>
          </a:prstGeom>
          <a:solidFill>
            <a:srgbClr val="0432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Outlays 2018: $1,100 billion</a:t>
            </a:r>
          </a:p>
          <a:p>
            <a:r>
              <a:rPr lang="en-US" dirty="0">
                <a:solidFill>
                  <a:schemeClr val="bg1"/>
                </a:solidFill>
              </a:rPr>
              <a:t>Outlays 2029: $2,100 billion</a:t>
            </a:r>
          </a:p>
          <a:p>
            <a:r>
              <a:rPr lang="en-US" dirty="0">
                <a:solidFill>
                  <a:schemeClr val="bg1"/>
                </a:solidFill>
              </a:rPr>
              <a:t>Growth 6.8%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66% of the growth from rising </a:t>
            </a:r>
          </a:p>
          <a:p>
            <a:r>
              <a:rPr lang="en-US" dirty="0">
                <a:solidFill>
                  <a:schemeClr val="bg1"/>
                </a:solidFill>
              </a:rPr>
              <a:t>health care costs and 33% from</a:t>
            </a:r>
          </a:p>
          <a:p>
            <a:r>
              <a:rPr lang="en-US" dirty="0">
                <a:solidFill>
                  <a:schemeClr val="bg1"/>
                </a:solidFill>
              </a:rPr>
              <a:t>increased enrollments.</a:t>
            </a:r>
          </a:p>
        </p:txBody>
      </p:sp>
    </p:spTree>
    <p:extLst>
      <p:ext uri="{BB962C8B-B14F-4D97-AF65-F5344CB8AC3E}">
        <p14:creationId xmlns:p14="http://schemas.microsoft.com/office/powerpoint/2010/main" val="19502959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AD43F-025E-9F44-86B1-B4A3EE018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dicare Finances in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04225-7558-0C41-8677-0ACFD31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6550" y="1325563"/>
            <a:ext cx="6191250" cy="47978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Part A:</a:t>
            </a:r>
          </a:p>
          <a:p>
            <a:pPr lvl="1"/>
            <a:r>
              <a:rPr lang="en-US" dirty="0"/>
              <a:t>Income in 2018:		$299 billion</a:t>
            </a:r>
          </a:p>
          <a:p>
            <a:pPr lvl="1"/>
            <a:r>
              <a:rPr lang="en-US" dirty="0"/>
              <a:t>Expenses in 2018:		$297 billion</a:t>
            </a:r>
          </a:p>
          <a:p>
            <a:pPr lvl="1"/>
            <a:r>
              <a:rPr lang="en-US" dirty="0"/>
              <a:t>Surplus:			$2.8 billion</a:t>
            </a:r>
          </a:p>
          <a:p>
            <a:r>
              <a:rPr lang="en-US" dirty="0"/>
              <a:t>Part B and Part D:</a:t>
            </a:r>
          </a:p>
          <a:p>
            <a:pPr lvl="1"/>
            <a:r>
              <a:rPr lang="en-US" dirty="0"/>
              <a:t>Income in 2018:		$406 billion</a:t>
            </a:r>
          </a:p>
          <a:p>
            <a:pPr lvl="1"/>
            <a:r>
              <a:rPr lang="en-US" dirty="0"/>
              <a:t>Expenses in 2018:		$414 billion</a:t>
            </a:r>
          </a:p>
          <a:p>
            <a:pPr lvl="1"/>
            <a:r>
              <a:rPr lang="en-US" dirty="0"/>
              <a:t>Surplus:			$-7.9 billion</a:t>
            </a:r>
          </a:p>
          <a:p>
            <a:pPr lvl="1"/>
            <a:endParaRPr lang="en-US" dirty="0"/>
          </a:p>
          <a:p>
            <a:r>
              <a:rPr lang="en-US" dirty="0"/>
              <a:t>Long term sustainability:</a:t>
            </a:r>
          </a:p>
          <a:p>
            <a:pPr lvl="1"/>
            <a:r>
              <a:rPr lang="en-US" dirty="0"/>
              <a:t>Deficits began in 2016</a:t>
            </a:r>
          </a:p>
          <a:p>
            <a:pPr lvl="1"/>
            <a:r>
              <a:rPr lang="en-US" dirty="0"/>
              <a:t>For as far as the eye can see</a:t>
            </a:r>
          </a:p>
          <a:p>
            <a:pPr lvl="1"/>
            <a:r>
              <a:rPr lang="en-US" dirty="0"/>
              <a:t>Insolvent in 2026 with current parameters.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D1323-B476-B94B-8868-659FBD2D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2381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66800"/>
            <a:ext cx="8382000" cy="4648200"/>
          </a:xfrm>
          <a:prstGeom prst="rect">
            <a:avLst/>
          </a:prstGeom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  <a:latin typeface="Corbel" charset="0"/>
                <a:ea typeface="MS PGothic" charset="0"/>
              </a:rPr>
              <a:t>Ma</a:t>
            </a:r>
            <a:r>
              <a:rPr lang="en-US" dirty="0">
                <a:latin typeface="Corbel" charset="0"/>
                <a:ea typeface="MS PGothic" charset="0"/>
              </a:rPr>
              <a:t>ndatory Spending: Medicaid Spending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828800" y="6400801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 dirty="0"/>
              <a:t>Source: Congressional Budget Office (2017)</a:t>
            </a:r>
          </a:p>
        </p:txBody>
      </p:sp>
    </p:spTree>
    <p:extLst>
      <p:ext uri="{BB962C8B-B14F-4D97-AF65-F5344CB8AC3E}">
        <p14:creationId xmlns:p14="http://schemas.microsoft.com/office/powerpoint/2010/main" val="6919656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Government Debt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410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</a:t>
            </a:r>
            <a:r>
              <a:rPr lang="en-US" dirty="0"/>
              <a:t>ndatory Spending: Medicaid (9%)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2050"/>
            <a:ext cx="10515600" cy="476001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sz="3000" dirty="0"/>
              <a:t>Medicaid provides medical insurance for those whose income and resources are insufficient to pay for health care.</a:t>
            </a:r>
          </a:p>
          <a:p>
            <a:pPr>
              <a:spcAft>
                <a:spcPts val="1000"/>
              </a:spcAft>
            </a:pPr>
            <a:r>
              <a:rPr lang="en-US" sz="3000" dirty="0"/>
              <a:t>It is a program with costs shared with the states.</a:t>
            </a:r>
          </a:p>
          <a:p>
            <a:pPr>
              <a:spcAft>
                <a:spcPts val="1000"/>
              </a:spcAft>
            </a:pPr>
            <a:r>
              <a:rPr lang="en-US" sz="3000" dirty="0"/>
              <a:t>Amount spent in 2017: $576.6 Billion</a:t>
            </a:r>
          </a:p>
          <a:p>
            <a:pPr lvl="1">
              <a:spcAft>
                <a:spcPts val="1000"/>
              </a:spcAft>
            </a:pPr>
            <a:r>
              <a:rPr lang="en-US" sz="2700" dirty="0"/>
              <a:t>Federal: 	61.5% or 	$354.6 Billion</a:t>
            </a:r>
          </a:p>
          <a:p>
            <a:pPr lvl="1">
              <a:spcAft>
                <a:spcPts val="1000"/>
              </a:spcAft>
            </a:pPr>
            <a:r>
              <a:rPr lang="en-US" sz="2700" dirty="0"/>
              <a:t>States: 		38.5%		$222.0 Billion</a:t>
            </a:r>
          </a:p>
          <a:p>
            <a:pPr>
              <a:spcAft>
                <a:spcPts val="1000"/>
              </a:spcAft>
            </a:pPr>
            <a:r>
              <a:rPr lang="en-US" sz="3000" dirty="0"/>
              <a:t>People served in 2017: 72 million </a:t>
            </a:r>
            <a:r>
              <a:rPr lang="en-US" sz="3000"/>
              <a:t>(22% </a:t>
            </a:r>
            <a:r>
              <a:rPr lang="en-US" sz="3000" dirty="0"/>
              <a:t>of Americans)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94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bg1"/>
                </a:solidFill>
                <a:latin typeface="Corbel" charset="0"/>
                <a:ea typeface="MS PGothic" charset="0"/>
              </a:rPr>
              <a:t>Ma</a:t>
            </a:r>
            <a:r>
              <a:rPr lang="en-US" dirty="0">
                <a:latin typeface="Corbel" charset="0"/>
                <a:ea typeface="MS PGothic" charset="0"/>
              </a:rPr>
              <a:t>ndatory Spending: Other</a:t>
            </a:r>
            <a:endParaRPr lang="en-US" sz="4000" dirty="0">
              <a:latin typeface="Corbel" charset="0"/>
              <a:ea typeface="MS P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536" y="1104900"/>
            <a:ext cx="8956964" cy="4648200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124200" y="5753100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 dirty="0"/>
              <a:t>Source: Congressional Budget Office (2017)</a:t>
            </a:r>
          </a:p>
        </p:txBody>
      </p:sp>
    </p:spTree>
    <p:extLst>
      <p:ext uri="{BB962C8B-B14F-4D97-AF65-F5344CB8AC3E}">
        <p14:creationId xmlns:p14="http://schemas.microsoft.com/office/powerpoint/2010/main" val="1636189605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</a:t>
            </a:r>
            <a:r>
              <a:rPr lang="en-US" dirty="0"/>
              <a:t>ndatory Spending: Interest (8%)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Interest costs in 2018: $325 Billion</a:t>
            </a:r>
          </a:p>
          <a:p>
            <a:pPr lvl="1"/>
            <a:r>
              <a:rPr lang="en-US" dirty="0"/>
              <a:t>1.6% of GDP, or 8% of the Federal Budget</a:t>
            </a:r>
          </a:p>
          <a:p>
            <a:r>
              <a:rPr lang="en-US" dirty="0"/>
              <a:t>Forecast to increase to $928 Billion in 2029</a:t>
            </a:r>
          </a:p>
          <a:p>
            <a:pPr lvl="1"/>
            <a:r>
              <a:rPr lang="en-US" dirty="0"/>
              <a:t>3.0% of GDP, or 22% of the Federal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B94C8-7309-D143-891A-B785C97D6054}"/>
              </a:ext>
            </a:extLst>
          </p:cNvPr>
          <p:cNvSpPr txBox="1"/>
          <p:nvPr/>
        </p:nvSpPr>
        <p:spPr>
          <a:xfrm>
            <a:off x="7017197" y="6421601"/>
            <a:ext cx="451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CBO, January 2019 Budget Projections</a:t>
            </a:r>
          </a:p>
        </p:txBody>
      </p:sp>
    </p:spTree>
    <p:extLst>
      <p:ext uri="{BB962C8B-B14F-4D97-AF65-F5344CB8AC3E}">
        <p14:creationId xmlns:p14="http://schemas.microsoft.com/office/powerpoint/2010/main" val="1518150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</a:t>
            </a:r>
            <a:r>
              <a:rPr lang="en-US" dirty="0"/>
              <a:t>nding to Grow Much Faster Than Revenue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3A66C44-8812-3344-8861-F62AA1567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246" y="1021541"/>
            <a:ext cx="8495507" cy="52086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E56AD-D908-BB45-9873-C23071EE702E}"/>
              </a:ext>
            </a:extLst>
          </p:cNvPr>
          <p:cNvSpPr txBox="1"/>
          <p:nvPr/>
        </p:nvSpPr>
        <p:spPr>
          <a:xfrm>
            <a:off x="2930728" y="1484830"/>
            <a:ext cx="2138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Interest, too!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F9DB7F-D096-3049-AC98-E1064189F5EF}"/>
              </a:ext>
            </a:extLst>
          </p:cNvPr>
          <p:cNvCxnSpPr/>
          <p:nvPr/>
        </p:nvCxnSpPr>
        <p:spPr>
          <a:xfrm flipH="1">
            <a:off x="3326296" y="2027583"/>
            <a:ext cx="344556" cy="689113"/>
          </a:xfrm>
          <a:prstGeom prst="line">
            <a:avLst/>
          </a:prstGeom>
          <a:ln w="381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D858FB-7651-8845-A7DA-8BA977A52E14}"/>
              </a:ext>
            </a:extLst>
          </p:cNvPr>
          <p:cNvCxnSpPr>
            <a:cxnSpLocks/>
          </p:cNvCxnSpPr>
          <p:nvPr/>
        </p:nvCxnSpPr>
        <p:spPr>
          <a:xfrm>
            <a:off x="5148902" y="1781380"/>
            <a:ext cx="1251898" cy="246203"/>
          </a:xfrm>
          <a:prstGeom prst="line">
            <a:avLst/>
          </a:prstGeom>
          <a:ln w="381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E227BB4-B973-4849-A492-4102749BF1B7}"/>
              </a:ext>
            </a:extLst>
          </p:cNvPr>
          <p:cNvSpPr/>
          <p:nvPr/>
        </p:nvSpPr>
        <p:spPr>
          <a:xfrm>
            <a:off x="2316249" y="2716696"/>
            <a:ext cx="1858186" cy="483704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E4CB61-EA61-7C41-8C9D-2EB4ABBC8622}"/>
              </a:ext>
            </a:extLst>
          </p:cNvPr>
          <p:cNvSpPr/>
          <p:nvPr/>
        </p:nvSpPr>
        <p:spPr>
          <a:xfrm>
            <a:off x="6559824" y="1563757"/>
            <a:ext cx="1858186" cy="1025199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3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88D67-9680-0847-BE43-9D7F4C7BC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rest Will Grow as a Share of the Deficit</a:t>
            </a: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CFE24059-1C1B-2445-A2B5-ED39ED57EC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320514" y="1466445"/>
            <a:ext cx="11550971" cy="43569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CF4C2-24D2-D54B-B168-FD5656877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67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620F-033E-5D45-8F1E-017F65F9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rest Payments to Grow Significantly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8E3E98-3176-0848-B9FF-23FC6D79F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913652" y="1000911"/>
            <a:ext cx="7909221" cy="51350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4C8BD-89CF-AF41-AAE8-21CB1233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304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</a:t>
            </a:r>
            <a:r>
              <a:rPr lang="en-US" dirty="0"/>
              <a:t>at is Discretionary Spending?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pic>
        <p:nvPicPr>
          <p:cNvPr id="5" name="Picture 4" descr="slide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72" y="979705"/>
            <a:ext cx="8337498" cy="514022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9C89377-8F6D-A547-B8B7-1158CCF5D46A}"/>
              </a:ext>
            </a:extLst>
          </p:cNvPr>
          <p:cNvSpPr/>
          <p:nvPr/>
        </p:nvSpPr>
        <p:spPr>
          <a:xfrm>
            <a:off x="285750" y="1543050"/>
            <a:ext cx="2609850" cy="104775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Int’l Affairs  1%</a:t>
            </a:r>
          </a:p>
        </p:txBody>
      </p:sp>
    </p:spTree>
    <p:extLst>
      <p:ext uri="{BB962C8B-B14F-4D97-AF65-F5344CB8AC3E}">
        <p14:creationId xmlns:p14="http://schemas.microsoft.com/office/powerpoint/2010/main" val="228171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Corbel" charset="0"/>
                <a:ea typeface="MS PGothic" charset="0"/>
              </a:rPr>
              <a:t>Dis</a:t>
            </a:r>
            <a:r>
              <a:rPr lang="en-US" dirty="0">
                <a:latin typeface="Corbel" charset="0"/>
                <a:ea typeface="MS PGothic" charset="0"/>
              </a:rPr>
              <a:t>cretionary Spending:  Total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1828800" y="6400801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 dirty="0"/>
              <a:t>Source: Congressional Budget Office (2017)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81100"/>
            <a:ext cx="89916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49774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Corbel" charset="0"/>
                <a:ea typeface="MS PGothic" charset="0"/>
              </a:rPr>
              <a:t>Dis</a:t>
            </a:r>
            <a:r>
              <a:rPr lang="en-US" dirty="0">
                <a:latin typeface="Corbel" charset="0"/>
                <a:ea typeface="MS PGothic" charset="0"/>
              </a:rPr>
              <a:t>cretionary Spending: Defense Spending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828800" y="6400801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 dirty="0"/>
              <a:t>Source: Congressional Budget Office (2017)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A4B3C80-D6AD-EF4C-BB6F-FB2C3EBC123E}"/>
              </a:ext>
            </a:extLst>
          </p:cNvPr>
          <p:cNvGraphicFramePr>
            <a:graphicFrameLocks noGrp="1"/>
          </p:cNvGraphicFramePr>
          <p:nvPr/>
        </p:nvGraphicFramePr>
        <p:xfrm>
          <a:off x="630780" y="1112520"/>
          <a:ext cx="10570620" cy="48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6A7E4B-8708-7A46-9429-1EAA5C1EF843}"/>
              </a:ext>
            </a:extLst>
          </p:cNvPr>
          <p:cNvCxnSpPr/>
          <p:nvPr/>
        </p:nvCxnSpPr>
        <p:spPr>
          <a:xfrm>
            <a:off x="5212080" y="1554480"/>
            <a:ext cx="0" cy="3962400"/>
          </a:xfrm>
          <a:prstGeom prst="line">
            <a:avLst/>
          </a:prstGeom>
          <a:ln w="38100">
            <a:solidFill>
              <a:srgbClr val="2B414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2119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a typeface="+mj-ea"/>
                <a:cs typeface="+mj-cs"/>
              </a:rPr>
              <a:t>Dis</a:t>
            </a:r>
            <a:r>
              <a:rPr lang="en-US" dirty="0">
                <a:ea typeface="+mj-ea"/>
                <a:cs typeface="+mj-cs"/>
              </a:rPr>
              <a:t>cretionary Spending: Other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85552"/>
            <a:ext cx="8763000" cy="4686896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828800" y="6400801"/>
            <a:ext cx="3276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 dirty="0"/>
              <a:t>Source: Congressional Budget Office (2017)</a:t>
            </a:r>
          </a:p>
        </p:txBody>
      </p:sp>
    </p:spTree>
    <p:extLst>
      <p:ext uri="{BB962C8B-B14F-4D97-AF65-F5344CB8AC3E}">
        <p14:creationId xmlns:p14="http://schemas.microsoft.com/office/powerpoint/2010/main" val="122877318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Of</a:t>
            </a:r>
            <a:r>
              <a:rPr lang="en-US" dirty="0"/>
              <a:t> Debt, Deficits, and Surpluses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FLOW</a:t>
            </a:r>
          </a:p>
          <a:p>
            <a:pPr lvl="1"/>
            <a:r>
              <a:rPr lang="en-US" b="1" i="1" dirty="0"/>
              <a:t>Deficit</a:t>
            </a:r>
            <a:r>
              <a:rPr lang="en-US" dirty="0"/>
              <a:t>: The excess of outlays over revenues in a year.</a:t>
            </a:r>
          </a:p>
          <a:p>
            <a:pPr lvl="1"/>
            <a:r>
              <a:rPr lang="en-US" b="1" i="1" dirty="0"/>
              <a:t>Surplus</a:t>
            </a:r>
            <a:r>
              <a:rPr lang="en-US" dirty="0"/>
              <a:t>: The excess of revenues over outlays in a year.</a:t>
            </a:r>
          </a:p>
          <a:p>
            <a:endParaRPr lang="en-US" dirty="0"/>
          </a:p>
          <a:p>
            <a:r>
              <a:rPr lang="en-US" dirty="0"/>
              <a:t>STOCK</a:t>
            </a:r>
          </a:p>
          <a:p>
            <a:pPr lvl="1"/>
            <a:r>
              <a:rPr lang="en-US" b="1" i="1" dirty="0"/>
              <a:t>Debt</a:t>
            </a:r>
            <a:r>
              <a:rPr lang="en-US" dirty="0"/>
              <a:t>: The accumulation of debt over time.</a:t>
            </a:r>
          </a:p>
          <a:p>
            <a:pPr lvl="3"/>
            <a:r>
              <a:rPr lang="en-US" dirty="0"/>
              <a:t>The sum of all past deficits and surpluses.</a:t>
            </a:r>
          </a:p>
          <a:p>
            <a:pPr marL="1371600" lvl="3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79B2EBF-68D7-CF42-8AAB-FC4143E75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700" y="3746399"/>
            <a:ext cx="32131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7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95FE-EE27-4A43-8A7C-B333FD7F5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Deb</a:t>
            </a:r>
            <a:r>
              <a:rPr lang="en-US" dirty="0"/>
              <a:t>t and Deficit and the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A7FD7-2275-3B46-9BEF-B12F05563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long run drivers of the debt and deficit are social security, Medicare and Medicaid spending.</a:t>
            </a:r>
          </a:p>
          <a:p>
            <a:r>
              <a:rPr lang="en-US" dirty="0"/>
              <a:t>Discretionary spending has been declining as a share of GDP.</a:t>
            </a:r>
          </a:p>
          <a:p>
            <a:r>
              <a:rPr lang="en-US" dirty="0"/>
              <a:t>Most likely, the American Rescue Plan will not have a long run impact on the debt….unless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9C29A-5D48-7A4B-9EA2-21D3369C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983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50382-BF52-4F2F-B629-32F2A0487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4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y Large Deficit!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94118-F0D2-4B60-AD1D-24BD4FC92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 dirty="0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D6F4E6BF-221C-4776-A105-DDF83B64E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1" y="1393510"/>
            <a:ext cx="5610095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9FF6732-E56C-45AB-88C2-3AF152482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93510"/>
            <a:ext cx="5610095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3E503-735B-F14E-8A98-99B655CD6AC8}"/>
              </a:ext>
            </a:extLst>
          </p:cNvPr>
          <p:cNvSpPr txBox="1"/>
          <p:nvPr/>
        </p:nvSpPr>
        <p:spPr>
          <a:xfrm>
            <a:off x="6268131" y="6456851"/>
            <a:ext cx="5437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hlinkClick r:id="rId4"/>
              </a:rPr>
              <a:t>https://www.crfb.org/blogs/budget-projections-debt-will-exceed-size-economy-yea</a:t>
            </a:r>
            <a:r>
              <a:rPr lang="en-US" sz="1200" u="sng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845076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19DFFD-F74B-7445-A2EC-B1238F5C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46B5F-3B46-924A-977E-0F02E3121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962" y="295665"/>
            <a:ext cx="9368237" cy="593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448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8EC49-97A0-E042-B3DC-95A6CA690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Think About the Debt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9407F-1417-3B4C-83EC-B7CBC2D32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C8D62-BA87-5849-A242-DF11A85F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6783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DB727-31D1-BB4D-9EBF-2BC6FCDC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Per</a:t>
            </a:r>
            <a:r>
              <a:rPr lang="en-US" dirty="0"/>
              <a:t>spectives on Increased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A3D5C-92BB-0D40-95B5-C0CFE9E85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4675187"/>
          </a:xfrm>
        </p:spPr>
        <p:txBody>
          <a:bodyPr>
            <a:normAutofit/>
          </a:bodyPr>
          <a:lstStyle/>
          <a:p>
            <a:r>
              <a:rPr lang="en-US" dirty="0"/>
              <a:t>Government borrowing crowds out private capital and investments.</a:t>
            </a:r>
          </a:p>
          <a:p>
            <a:pPr lvl="1"/>
            <a:r>
              <a:rPr lang="en-US" dirty="0"/>
              <a:t>Weakened by the ability to borrow from other countries.</a:t>
            </a:r>
          </a:p>
          <a:p>
            <a:r>
              <a:rPr lang="en-US" dirty="0"/>
              <a:t>Does debt impose a burden on future generations?</a:t>
            </a:r>
          </a:p>
          <a:p>
            <a:pPr lvl="1"/>
            <a:r>
              <a:rPr lang="en-US" dirty="0"/>
              <a:t>Does it inevitably have to be paid off?</a:t>
            </a:r>
          </a:p>
          <a:p>
            <a:r>
              <a:rPr lang="en-US" dirty="0"/>
              <a:t>In time, debt service might crowd out other government spending.</a:t>
            </a:r>
          </a:p>
          <a:p>
            <a:pPr lvl="1"/>
            <a:r>
              <a:rPr lang="en-US" dirty="0"/>
              <a:t>Diminishing policy priorities in the budget.</a:t>
            </a:r>
          </a:p>
          <a:p>
            <a:pPr>
              <a:spcBef>
                <a:spcPts val="1600"/>
              </a:spcBef>
            </a:pPr>
            <a:r>
              <a:rPr lang="en-US" dirty="0"/>
              <a:t>Is it reasonable to borrow at low interest rates for investment?</a:t>
            </a:r>
          </a:p>
          <a:p>
            <a:pPr lvl="1"/>
            <a:r>
              <a:rPr lang="en-US" dirty="0"/>
              <a:t>For example, for infrastructure.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A5054-CE04-9945-A9FF-C5197178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6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95350-7AF8-2440-AB21-587FC4848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Not </a:t>
            </a:r>
            <a:r>
              <a:rPr lang="en-US" dirty="0"/>
              <a:t>All Borrowing Is Bad!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EF776-59DD-D94B-ABD1-E8D32BCF7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Two good reasons to borrow: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During a temporary crisis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Recession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War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Pandemic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Productive public investment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Infrastructure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Education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These deficits do not permanently increase relative debt.</a:t>
            </a:r>
          </a:p>
          <a:p>
            <a:pPr lvl="1"/>
            <a:r>
              <a:rPr lang="en-US" dirty="0"/>
              <a:t>Great Depression, WWII</a:t>
            </a:r>
          </a:p>
          <a:p>
            <a:pPr lvl="1"/>
            <a:r>
              <a:rPr lang="en-US" dirty="0"/>
              <a:t>Public investment expands GDP and tax revenue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5125D-04E2-644A-8459-5ABB7559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9E0572EF-871F-AE4A-AA25-9B9A4C8AB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751" y="1633721"/>
            <a:ext cx="32766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9BAE-DB26-E64C-94FE-EABE87FE7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 T</a:t>
            </a:r>
            <a:r>
              <a:rPr lang="en-US" dirty="0"/>
              <a:t>he Debt a Problem Today? (Pre-COVID 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8063D-C5BB-754D-A174-9947FACA5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 borrow about $100 billion each month with little difficulty.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Very little evidence of ”crowding out.”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Interest rates are very low, less than 1% on 10-year notes.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56D27-C2A1-6749-899A-D1E5F1347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15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DA47-FF8A-8948-97AC-B9801D647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Inte</a:t>
            </a:r>
            <a:r>
              <a:rPr lang="en-US" dirty="0"/>
              <a:t>rest Rates Are Historically 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74C9F-483E-2D43-94D0-BEF33913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E28089-7080-054F-983E-F9A184C84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9086404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80923-9961-0B4E-B677-2A2C2B96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So, </a:t>
            </a:r>
            <a:r>
              <a:rPr lang="en-US" dirty="0"/>
              <a:t>Why Worry About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EB3C4-4E50-DE43-96CF-53EC299FA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468717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If debt become too high: </a:t>
            </a:r>
          </a:p>
          <a:p>
            <a:endParaRPr lang="en-US" dirty="0"/>
          </a:p>
          <a:p>
            <a:pPr lvl="1"/>
            <a:r>
              <a:rPr lang="en-US" dirty="0"/>
              <a:t>Investors might start questioning the creditworthiness of the US government.</a:t>
            </a:r>
          </a:p>
          <a:p>
            <a:pPr lvl="2"/>
            <a:r>
              <a:rPr lang="en-US" dirty="0"/>
              <a:t>Problem: Nobody knows how high is too high.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It becomes more difficult to borrow in times of crisis.</a:t>
            </a:r>
          </a:p>
          <a:p>
            <a:pPr lvl="2"/>
            <a:r>
              <a:rPr lang="en-US" dirty="0"/>
              <a:t>War, severe recession</a:t>
            </a:r>
          </a:p>
          <a:p>
            <a:pPr lvl="2"/>
            <a:r>
              <a:rPr lang="en-US" dirty="0"/>
              <a:t>“Fiscal space”</a:t>
            </a:r>
          </a:p>
          <a:p>
            <a:pPr lvl="3"/>
            <a:r>
              <a:rPr lang="en-US" dirty="0"/>
              <a:t>Impossible to measure how much we have.</a:t>
            </a:r>
          </a:p>
          <a:p>
            <a:pPr lvl="3"/>
            <a:r>
              <a:rPr lang="en-US" dirty="0"/>
              <a:t>Clearly, we have less now than in 2007.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Could start to crowd out investment by consumers and businesses.</a:t>
            </a:r>
          </a:p>
          <a:p>
            <a:pPr lvl="2"/>
            <a:r>
              <a:rPr lang="en-US" dirty="0"/>
              <a:t>Not currently a problem.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Could be inflationary.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172A2-FA4F-EC49-A46E-59CE2BB2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12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80923-9961-0B4E-B677-2A2C2B96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So, </a:t>
            </a:r>
            <a:r>
              <a:rPr lang="en-US" dirty="0"/>
              <a:t>Why Worry About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EB3C4-4E50-DE43-96CF-53EC299FA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debt continues to grow: </a:t>
            </a:r>
          </a:p>
          <a:p>
            <a:pPr lvl="1"/>
            <a:r>
              <a:rPr lang="en-US" dirty="0"/>
              <a:t>Interest payments will grow with it.</a:t>
            </a:r>
          </a:p>
          <a:p>
            <a:pPr lvl="2"/>
            <a:r>
              <a:rPr lang="en-US" dirty="0"/>
              <a:t>8% of spending in 2018.</a:t>
            </a:r>
          </a:p>
          <a:p>
            <a:pPr lvl="2"/>
            <a:r>
              <a:rPr lang="en-US" dirty="0"/>
              <a:t>22% of spending in 2048.</a:t>
            </a:r>
          </a:p>
          <a:p>
            <a:pPr lvl="2"/>
            <a:r>
              <a:rPr lang="en-US" dirty="0"/>
              <a:t>Less room for using the budget for policy priorities.</a:t>
            </a:r>
          </a:p>
          <a:p>
            <a:pPr lvl="2"/>
            <a:r>
              <a:rPr lang="en-US" dirty="0"/>
              <a:t>40% of payments go to other countries.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The longer we wait to address it, the harder and more disruptive addressing it will be.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Interest rates might increase.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172A2-FA4F-EC49-A46E-59CE2BB2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5F4F87-2B10-1C42-8781-63757C4E272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137458" y="-1507672"/>
            <a:ext cx="735009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1" descr="What The National Debt Means For Kenyans And Kenyan Businesses ...">
            <a:extLst>
              <a:ext uri="{FF2B5EF4-FFF2-40B4-BE49-F238E27FC236}">
                <a16:creationId xmlns:a16="http://schemas.microsoft.com/office/drawing/2014/main" id="{5ABAF6FD-3D75-D641-A883-FD170E660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82" y="262649"/>
            <a:ext cx="3583172" cy="268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78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2E22-A54C-8749-8B66-1F6A5D34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Does the U.S. Gov’t Budget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DB3FD-6BBC-D04C-8BBD-ECD9059F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29FE31-6082-DD4E-988F-7C0A182A5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29638"/>
              </p:ext>
            </p:extLst>
          </p:nvPr>
        </p:nvGraphicFramePr>
        <p:xfrm>
          <a:off x="800100" y="1730375"/>
          <a:ext cx="10515600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686">
                  <a:extLst>
                    <a:ext uri="{9D8B030D-6E8A-4147-A177-3AD203B41FA5}">
                      <a16:colId xmlns:a16="http://schemas.microsoft.com/office/drawing/2014/main" val="1340818955"/>
                    </a:ext>
                  </a:extLst>
                </a:gridCol>
                <a:gridCol w="2177143">
                  <a:extLst>
                    <a:ext uri="{9D8B030D-6E8A-4147-A177-3AD203B41FA5}">
                      <a16:colId xmlns:a16="http://schemas.microsoft.com/office/drawing/2014/main" val="1608040808"/>
                    </a:ext>
                  </a:extLst>
                </a:gridCol>
                <a:gridCol w="1103085">
                  <a:extLst>
                    <a:ext uri="{9D8B030D-6E8A-4147-A177-3AD203B41FA5}">
                      <a16:colId xmlns:a16="http://schemas.microsoft.com/office/drawing/2014/main" val="1525291220"/>
                    </a:ext>
                  </a:extLst>
                </a:gridCol>
                <a:gridCol w="2530566">
                  <a:extLst>
                    <a:ext uri="{9D8B030D-6E8A-4147-A177-3AD203B41FA5}">
                      <a16:colId xmlns:a16="http://schemas.microsoft.com/office/drawing/2014/main" val="59487195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44408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Billions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Outlays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Billions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1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Income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Mandatory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$2,315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4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Payroll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Discretionary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$3,850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9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Corporate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$387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688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267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1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$3,420</a:t>
                      </a:r>
                    </a:p>
                    <a:p>
                      <a:pPr algn="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$6,552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075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731C253-BAC7-E34E-A86A-67088D2BE8C7}"/>
              </a:ext>
            </a:extLst>
          </p:cNvPr>
          <p:cNvSpPr txBox="1"/>
          <p:nvPr/>
        </p:nvSpPr>
        <p:spPr>
          <a:xfrm>
            <a:off x="3593678" y="971620"/>
            <a:ext cx="5053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Fiscal 2020 Budget 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F6DB5-7ACB-C649-ACAA-C5BE8B1DB750}"/>
              </a:ext>
            </a:extLst>
          </p:cNvPr>
          <p:cNvSpPr txBox="1"/>
          <p:nvPr/>
        </p:nvSpPr>
        <p:spPr>
          <a:xfrm>
            <a:off x="3704887" y="5609194"/>
            <a:ext cx="2652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Budget Deficit: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D7269-48A0-6445-8337-3B0AB62613FA}"/>
              </a:ext>
            </a:extLst>
          </p:cNvPr>
          <p:cNvSpPr txBox="1"/>
          <p:nvPr/>
        </p:nvSpPr>
        <p:spPr>
          <a:xfrm>
            <a:off x="6096000" y="6456851"/>
            <a:ext cx="466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</a:t>
            </a:r>
            <a:r>
              <a:rPr lang="en-US" sz="1200" i="1" dirty="0"/>
              <a:t>Monthly Budget Review</a:t>
            </a:r>
            <a:r>
              <a:rPr lang="en-US" sz="1200" dirty="0"/>
              <a:t>, Nov 2020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3AB59B-0ED7-9C43-BD08-AB2E537A0FF6}"/>
              </a:ext>
            </a:extLst>
          </p:cNvPr>
          <p:cNvSpPr/>
          <p:nvPr/>
        </p:nvSpPr>
        <p:spPr>
          <a:xfrm>
            <a:off x="6695837" y="1716071"/>
            <a:ext cx="4705585" cy="3868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4C138B-1422-524C-B436-341EAD88D15F}"/>
              </a:ext>
            </a:extLst>
          </p:cNvPr>
          <p:cNvSpPr/>
          <p:nvPr/>
        </p:nvSpPr>
        <p:spPr>
          <a:xfrm>
            <a:off x="936864" y="1775228"/>
            <a:ext cx="4705585" cy="3868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1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ED9983-04E4-454F-83FC-B225F765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749"/>
          </a:xfrm>
          <a:ln w="31750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C625B-57B7-294B-9C58-04323EC446BC}"/>
              </a:ext>
            </a:extLst>
          </p:cNvPr>
          <p:cNvSpPr txBox="1"/>
          <p:nvPr/>
        </p:nvSpPr>
        <p:spPr>
          <a:xfrm>
            <a:off x="184559" y="6366904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038F87-35D1-F6AB-1170-44CC799BCECF}"/>
              </a:ext>
            </a:extLst>
          </p:cNvPr>
          <p:cNvSpPr txBox="1"/>
          <p:nvPr/>
        </p:nvSpPr>
        <p:spPr>
          <a:xfrm>
            <a:off x="6395128" y="1777498"/>
            <a:ext cx="4427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C4C88"/>
                </a:highlight>
              </a:rPr>
              <a:t>If inflation does not come down, the interest 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0C4C88"/>
                </a:highlight>
              </a:rPr>
              <a:t>rates on government bonds will likely rise.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9CC4D5E-B630-273D-5D1E-F4DAC5A58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017638"/>
              </p:ext>
            </p:extLst>
          </p:nvPr>
        </p:nvGraphicFramePr>
        <p:xfrm>
          <a:off x="596448" y="1137433"/>
          <a:ext cx="10999103" cy="5477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665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7E27-5A4C-5045-9828-1B79A61F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Economists’ Views on the Debt Evolve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77AE4-2113-144D-8FEF-90E5C4132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6C4E6-6AF4-8645-9C44-DC5DA8D4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4754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F27B-4769-0744-9AF9-8798B96A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ditional View: Four True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2E263-DDF7-7747-929F-AB2297D1D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9046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Crowding out:</a:t>
            </a:r>
          </a:p>
          <a:p>
            <a:pPr lvl="1"/>
            <a:r>
              <a:rPr lang="en-US" dirty="0"/>
              <a:t>The Treasury’s borrowing needs compete with private borrowers, so debt and deficits raise interest rates.</a:t>
            </a:r>
          </a:p>
          <a:p>
            <a:r>
              <a:rPr lang="en-US" dirty="0"/>
              <a:t>Higher interest rates lead to foreign capital inflows or foreign borrowing.</a:t>
            </a:r>
          </a:p>
          <a:p>
            <a:pPr lvl="1"/>
            <a:r>
              <a:rPr lang="en-US" dirty="0"/>
              <a:t>With foreign borrowing, some of the interest on the debt goes to foreign countries.</a:t>
            </a:r>
          </a:p>
          <a:p>
            <a:r>
              <a:rPr lang="en-US" dirty="0"/>
              <a:t>Larger primary surpluses are needed to stabilize the relative debt.</a:t>
            </a:r>
          </a:p>
          <a:p>
            <a:pPr lvl="1"/>
            <a:r>
              <a:rPr lang="en-US" dirty="0"/>
              <a:t>The larger the relative debt, the bigger the needed primary surplus.</a:t>
            </a:r>
          </a:p>
          <a:p>
            <a:pPr lvl="1"/>
            <a:r>
              <a:rPr lang="en-US" dirty="0"/>
              <a:t>Thus, higher taxes or programmatic outlays must be reduced.</a:t>
            </a:r>
          </a:p>
          <a:p>
            <a:r>
              <a:rPr lang="en-US" dirty="0"/>
              <a:t>Government bias toward higher inflation</a:t>
            </a:r>
          </a:p>
          <a:p>
            <a:pPr lvl="1"/>
            <a:r>
              <a:rPr lang="en-US" dirty="0"/>
              <a:t>GDP grows if either prices rise or real output rises.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61E05-4D34-414A-81AD-1242ACA60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3FC71-BAF3-AE42-B231-BF7FEEA43B46}"/>
              </a:ext>
            </a:extLst>
          </p:cNvPr>
          <p:cNvSpPr txBox="1"/>
          <p:nvPr/>
        </p:nvSpPr>
        <p:spPr>
          <a:xfrm>
            <a:off x="7578536" y="6456851"/>
            <a:ext cx="3775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CBO, Federal Debt: A Primer, March 2020 pp.24-5</a:t>
            </a:r>
          </a:p>
        </p:txBody>
      </p:sp>
    </p:spTree>
    <p:extLst>
      <p:ext uri="{BB962C8B-B14F-4D97-AF65-F5344CB8AC3E}">
        <p14:creationId xmlns:p14="http://schemas.microsoft.com/office/powerpoint/2010/main" val="13435549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AEAC-C6FF-0849-85FD-E3E5EFCA8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ybe Debt Isn’t a Problem After All: MMT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E5D01-6FD6-C240-BF1D-EB992D2E7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Stephanie Kelton provided a prominent and recent exposition of modern monetary theory in a </a:t>
            </a:r>
            <a:r>
              <a:rPr lang="en-US" i="1" dirty="0"/>
              <a:t>NY Times </a:t>
            </a:r>
            <a:r>
              <a:rPr lang="en-US" dirty="0"/>
              <a:t>op-ed on June 6, 2020:</a:t>
            </a:r>
          </a:p>
          <a:p>
            <a:pPr lvl="1"/>
            <a:r>
              <a:rPr lang="en-US" dirty="0"/>
              <a:t> “Learn to Love Trillion-Dollar Deficits.”</a:t>
            </a:r>
          </a:p>
          <a:p>
            <a:r>
              <a:rPr lang="en-US" dirty="0"/>
              <a:t>Modern monetary theory</a:t>
            </a:r>
          </a:p>
          <a:p>
            <a:pPr lvl="1"/>
            <a:r>
              <a:rPr lang="en-US" dirty="0"/>
              <a:t>US Treasury borrows in its own currency and therefore cannot default.</a:t>
            </a:r>
          </a:p>
          <a:p>
            <a:pPr lvl="2"/>
            <a:r>
              <a:rPr lang="en-US" dirty="0"/>
              <a:t>As opposed to countries, such as Greece, which borrow in euros.</a:t>
            </a:r>
          </a:p>
          <a:p>
            <a:pPr lvl="1"/>
            <a:r>
              <a:rPr lang="en-US" dirty="0"/>
              <a:t>Example: How did we ”find the money” for the recent increase in the deficit of about $1.9 trillion?</a:t>
            </a:r>
          </a:p>
          <a:p>
            <a:pPr lvl="2"/>
            <a:r>
              <a:rPr lang="en-US" dirty="0"/>
              <a:t>Answer: The Fed purchased $1.7 trillion = 89% of financing</a:t>
            </a:r>
          </a:p>
          <a:p>
            <a:pPr lvl="1"/>
            <a:r>
              <a:rPr lang="en-US" dirty="0"/>
              <a:t>More generally, MMT argues that we can always find the money to increase federal spending.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09CD6-3100-1945-9031-FF8C35A7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6984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4D6DD-027C-574B-85DA-7EB2BBA0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</a:t>
            </a:r>
            <a:r>
              <a:rPr lang="en-US" dirty="0"/>
              <a:t>eral Sense on Modern Monetary Theory</a:t>
            </a:r>
          </a:p>
        </p:txBody>
      </p:sp>
      <p:pic>
        <p:nvPicPr>
          <p:cNvPr id="6" name="Content Placeholder 5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A386ABDF-08D4-EB45-AAE1-99652C48A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597" y="965201"/>
            <a:ext cx="8058966" cy="52650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31826-4BB4-4A4B-9D01-08CCA6C7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2324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A89E9-33C7-6D45-9894-4A71FCCC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Key: Stabilization of Relative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CCFE5-C5C3-3841-A35D-D71B9A6D1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Stabilization of relative debt might forestall the consequences of chronic deficits.</a:t>
            </a:r>
          </a:p>
          <a:p>
            <a:r>
              <a:rPr lang="en-US" dirty="0"/>
              <a:t>Problem: The US federal debt is in no way stable.</a:t>
            </a:r>
          </a:p>
          <a:p>
            <a:r>
              <a:rPr lang="en-US" dirty="0"/>
              <a:t>W/O stability, interest rates might rise, causing crowding out of:</a:t>
            </a:r>
          </a:p>
          <a:p>
            <a:pPr lvl="1"/>
            <a:r>
              <a:rPr lang="en-US" dirty="0"/>
              <a:t>policy priorities</a:t>
            </a:r>
          </a:p>
          <a:p>
            <a:pPr lvl="1"/>
            <a:r>
              <a:rPr lang="en-US" dirty="0"/>
              <a:t>domestic investment</a:t>
            </a:r>
          </a:p>
          <a:p>
            <a:r>
              <a:rPr lang="en-US" dirty="0"/>
              <a:t>Budget surpluses are not necessary, but budget control 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DAB76-4E67-9D48-8CA6-CE54DB58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006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E2F2F-BA5D-FD4B-AB3B-196B93CC7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a Fiscal Crisis?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1736C-E386-0846-A36F-9042AA0D1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029"/>
            <a:ext cx="10515600" cy="474419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Increased perception of risk in government debt.</a:t>
            </a:r>
          </a:p>
          <a:p>
            <a:r>
              <a:rPr lang="en-US" dirty="0"/>
              <a:t>Potential manifestations:</a:t>
            </a:r>
          </a:p>
          <a:p>
            <a:pPr lvl="1"/>
            <a:r>
              <a:rPr lang="en-US" dirty="0"/>
              <a:t>Sudden major increase in interest rates</a:t>
            </a:r>
          </a:p>
          <a:p>
            <a:pPr lvl="1"/>
            <a:r>
              <a:rPr lang="en-US" dirty="0"/>
              <a:t>Plunging exchange rates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Increased expectation of default</a:t>
            </a:r>
          </a:p>
          <a:p>
            <a:r>
              <a:rPr lang="en-US" dirty="0"/>
              <a:t>Potential results:</a:t>
            </a:r>
          </a:p>
          <a:p>
            <a:pPr lvl="1"/>
            <a:r>
              <a:rPr lang="en-US" dirty="0"/>
              <a:t>Dramatic budget reforms may be quickly necessary to stave off actual default.</a:t>
            </a:r>
          </a:p>
          <a:p>
            <a:pPr lvl="1"/>
            <a:r>
              <a:rPr lang="en-US" dirty="0"/>
              <a:t>Recession from declines in:</a:t>
            </a:r>
          </a:p>
          <a:p>
            <a:pPr lvl="2"/>
            <a:r>
              <a:rPr lang="en-US" dirty="0"/>
              <a:t>investment (interest rates) </a:t>
            </a:r>
          </a:p>
          <a:p>
            <a:pPr lvl="2"/>
            <a:r>
              <a:rPr lang="en-US" dirty="0"/>
              <a:t>consumption (interest rates)</a:t>
            </a:r>
          </a:p>
          <a:p>
            <a:pPr lvl="2"/>
            <a:r>
              <a:rPr lang="en-US" dirty="0"/>
              <a:t>Government spending</a:t>
            </a:r>
          </a:p>
          <a:p>
            <a:pPr lvl="1"/>
            <a:r>
              <a:rPr lang="en-US" dirty="0"/>
              <a:t>Higher interest bill on existing debt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8381F-96D1-B148-9BA1-1E5391902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992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D9D72-298B-4895-B2DE-26494D0DB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4" y="176922"/>
            <a:ext cx="10515600" cy="16233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Bot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tom Line:  We Need to Worry about </a:t>
            </a:r>
            <a:br>
              <a:rPr lang="en-US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Debt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20EC-7A47-4FA9-8934-17D49D567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Interest rates will not stay this low forever.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 fiscal crisis should be avoided at all costs.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Stabilizing relative debt would substantially reduce the possibility of a crisis.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good news is we might be able to stabilize relative debt without a primary surplus.</a:t>
            </a:r>
          </a:p>
          <a:p>
            <a:pPr marL="0" indent="0">
              <a:buNone/>
            </a:pPr>
            <a:r>
              <a:rPr lang="en-US" dirty="0"/>
              <a:t>But (after the pandemic is over) we must substantially reduce primary deficits.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93746-C873-412E-869B-1AB545598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03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AA36D-2835-6B4F-82D6-D2CE3F31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jor Takeaways: Talking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19F2A-CDD6-7F4E-88C0-94D4617A3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current trajectory of federal debt is unsustainable.</a:t>
            </a:r>
          </a:p>
          <a:p>
            <a:r>
              <a:rPr lang="en-US" dirty="0"/>
              <a:t>Given the historically low interest rates, we can afford to wait until after the crisis to act.</a:t>
            </a:r>
          </a:p>
          <a:p>
            <a:pPr lvl="1"/>
            <a:r>
              <a:rPr lang="en-US" dirty="0"/>
              <a:t>How long will interest rates stay low?</a:t>
            </a:r>
          </a:p>
          <a:p>
            <a:r>
              <a:rPr lang="en-US" dirty="0"/>
              <a:t>After the crisis, we must enact plans to reduce the future (primary) deficits.</a:t>
            </a:r>
          </a:p>
          <a:p>
            <a:pPr lvl="1"/>
            <a:r>
              <a:rPr lang="en-US" dirty="0"/>
              <a:t>These are driven by Medicare and Social Security spending.</a:t>
            </a:r>
          </a:p>
          <a:p>
            <a:r>
              <a:rPr lang="en-US" dirty="0"/>
              <a:t>The longer we postpone action, the greater the probability of a “fiscal crisis.”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DD4E3-2538-694F-AD23-B280C96EE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1006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4B4AF-18A6-4E07-884C-E28AF14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Tak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eways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D7FB6-7126-4F2C-A772-FCD989AD0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After the pandemic, some combination of spending cuts and tax increases must be enacted.</a:t>
            </a:r>
          </a:p>
          <a:p>
            <a:pPr>
              <a:spcAft>
                <a:spcPts val="1000"/>
              </a:spcAft>
            </a:pPr>
            <a:r>
              <a:rPr lang="en-US" dirty="0"/>
              <a:t>The particular combination of spending cuts and revenue increases is a political question.</a:t>
            </a:r>
          </a:p>
          <a:p>
            <a:pPr>
              <a:spcAft>
                <a:spcPts val="1000"/>
              </a:spcAft>
            </a:pPr>
            <a:r>
              <a:rPr lang="en-US" dirty="0"/>
              <a:t>But high debt levels should not deter: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Productive infrastructure investment.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Fiscal responses to crises.  </a:t>
            </a:r>
          </a:p>
          <a:p>
            <a:r>
              <a:rPr lang="en-US" dirty="0"/>
              <a:t>Given the fiscal challenges of an aging population and climate change, it is better to do this sooner rather than later.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D384E-035D-4303-A6B3-256D99B1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87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2E22-A54C-8749-8B66-1F6A5D34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Does the U.S. Gov’t Budget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DB3FD-6BBC-D04C-8BBD-ECD9059F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29FE31-6082-DD4E-988F-7C0A182A5C5B}"/>
              </a:ext>
            </a:extLst>
          </p:cNvPr>
          <p:cNvGraphicFramePr>
            <a:graphicFrameLocks noGrp="1"/>
          </p:cNvGraphicFramePr>
          <p:nvPr/>
        </p:nvGraphicFramePr>
        <p:xfrm>
          <a:off x="800100" y="1730375"/>
          <a:ext cx="105156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686">
                  <a:extLst>
                    <a:ext uri="{9D8B030D-6E8A-4147-A177-3AD203B41FA5}">
                      <a16:colId xmlns:a16="http://schemas.microsoft.com/office/drawing/2014/main" val="1340818955"/>
                    </a:ext>
                  </a:extLst>
                </a:gridCol>
                <a:gridCol w="2177143">
                  <a:extLst>
                    <a:ext uri="{9D8B030D-6E8A-4147-A177-3AD203B41FA5}">
                      <a16:colId xmlns:a16="http://schemas.microsoft.com/office/drawing/2014/main" val="1608040808"/>
                    </a:ext>
                  </a:extLst>
                </a:gridCol>
                <a:gridCol w="1103085">
                  <a:extLst>
                    <a:ext uri="{9D8B030D-6E8A-4147-A177-3AD203B41FA5}">
                      <a16:colId xmlns:a16="http://schemas.microsoft.com/office/drawing/2014/main" val="1525291220"/>
                    </a:ext>
                  </a:extLst>
                </a:gridCol>
                <a:gridCol w="2530566">
                  <a:extLst>
                    <a:ext uri="{9D8B030D-6E8A-4147-A177-3AD203B41FA5}">
                      <a16:colId xmlns:a16="http://schemas.microsoft.com/office/drawing/2014/main" val="59487195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44408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Billions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Outlays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Billions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1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Income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Mandatory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$2,315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4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Payroll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Discretionary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$3,850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9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Corporate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$387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688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267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1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$3,420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$6,552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075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731C253-BAC7-E34E-A86A-67088D2BE8C7}"/>
              </a:ext>
            </a:extLst>
          </p:cNvPr>
          <p:cNvSpPr txBox="1"/>
          <p:nvPr/>
        </p:nvSpPr>
        <p:spPr>
          <a:xfrm>
            <a:off x="3593678" y="971620"/>
            <a:ext cx="5053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Fiscal 2020 Budget 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F6DB5-7ACB-C649-ACAA-C5BE8B1DB750}"/>
              </a:ext>
            </a:extLst>
          </p:cNvPr>
          <p:cNvSpPr txBox="1"/>
          <p:nvPr/>
        </p:nvSpPr>
        <p:spPr>
          <a:xfrm>
            <a:off x="4829563" y="5620184"/>
            <a:ext cx="3982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Budget Deficit: </a:t>
            </a:r>
            <a:r>
              <a:rPr lang="en-US" sz="3200" dirty="0">
                <a:solidFill>
                  <a:srgbClr val="FF0000"/>
                </a:solidFill>
              </a:rPr>
              <a:t>$3,132</a:t>
            </a:r>
          </a:p>
        </p:txBody>
      </p:sp>
      <p:sp>
        <p:nvSpPr>
          <p:cNvPr id="3" name="Oval 2"/>
          <p:cNvSpPr/>
          <p:nvPr/>
        </p:nvSpPr>
        <p:spPr>
          <a:xfrm>
            <a:off x="3913111" y="4604888"/>
            <a:ext cx="2145345" cy="100430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9473848" y="4604889"/>
            <a:ext cx="2282647" cy="10043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BFB99F-996A-2744-8CB9-3453F485E7B3}"/>
              </a:ext>
            </a:extLst>
          </p:cNvPr>
          <p:cNvSpPr/>
          <p:nvPr/>
        </p:nvSpPr>
        <p:spPr>
          <a:xfrm>
            <a:off x="7021682" y="5417558"/>
            <a:ext cx="2282647" cy="10043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D7269-48A0-6445-8337-3B0AB62613FA}"/>
              </a:ext>
            </a:extLst>
          </p:cNvPr>
          <p:cNvSpPr txBox="1"/>
          <p:nvPr/>
        </p:nvSpPr>
        <p:spPr>
          <a:xfrm>
            <a:off x="6096000" y="6456851"/>
            <a:ext cx="4665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</a:t>
            </a:r>
            <a:r>
              <a:rPr lang="en-US" sz="1200" i="1" dirty="0"/>
              <a:t>Monthly Budget Review</a:t>
            </a:r>
            <a:r>
              <a:rPr lang="en-US" sz="1200" dirty="0"/>
              <a:t>, Nov 2020</a:t>
            </a:r>
          </a:p>
        </p:txBody>
      </p:sp>
    </p:spTree>
    <p:extLst>
      <p:ext uri="{BB962C8B-B14F-4D97-AF65-F5344CB8AC3E}">
        <p14:creationId xmlns:p14="http://schemas.microsoft.com/office/powerpoint/2010/main" val="386060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11DCA-AB04-4E1E-A2F4-F372FE84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Fisc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al Crisis, or a Run on the Dollar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F0E5D-F7AF-45E0-BE45-69BD020EB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5100" dirty="0"/>
              <a:t>With an exploding relative debt, what happens if foreigners lose confidence in the stability of the dollar?</a:t>
            </a:r>
          </a:p>
          <a:p>
            <a:r>
              <a:rPr lang="en-US" sz="5100" dirty="0"/>
              <a:t>CBO (</a:t>
            </a:r>
            <a:r>
              <a:rPr lang="en-US" sz="5100" i="1" dirty="0"/>
              <a:t>Federal Debt:  A Primer</a:t>
            </a:r>
            <a:r>
              <a:rPr lang="en-US" sz="5100" dirty="0"/>
              <a:t>, March 2020):</a:t>
            </a:r>
          </a:p>
          <a:p>
            <a:pPr marL="457200" lvl="1" indent="0">
              <a:lnSpc>
                <a:spcPct val="170000"/>
              </a:lnSpc>
              <a:buNone/>
            </a:pPr>
            <a:r>
              <a:rPr lang="en-US" sz="4200" dirty="0"/>
              <a:t>because the United States currently benefits from the dollar’s position as the world’s </a:t>
            </a:r>
            <a:r>
              <a:rPr lang="en-US" sz="4200" dirty="0">
                <a:solidFill>
                  <a:schemeClr val="accent5">
                    <a:lumMod val="50000"/>
                  </a:schemeClr>
                </a:solidFill>
              </a:rPr>
              <a:t>reserve currency and  because the federal government borrows in dollars,  a financial crisis—similar to those that befell Argentina, Greece, or Ireland—is less likely in the United States. </a:t>
            </a:r>
          </a:p>
          <a:p>
            <a:pPr marL="457200" indent="0">
              <a:lnSpc>
                <a:spcPct val="170000"/>
              </a:lnSpc>
              <a:buNone/>
            </a:pPr>
            <a:r>
              <a:rPr lang="en-US" sz="4200" b="0" dirty="0"/>
              <a:t>Although no one can predict whether or when a fiscal crisis might occur or how it would unfold, the risk is almost certainly increased by high and rising federal debt.</a:t>
            </a:r>
          </a:p>
          <a:p>
            <a:pPr>
              <a:lnSpc>
                <a:spcPct val="150000"/>
              </a:lnSpc>
            </a:pPr>
            <a:r>
              <a:rPr lang="en-US" sz="5100" dirty="0"/>
              <a:t>Crises of confidence, in addition to being unpredictable, happen very quickly.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950B8-0B9D-44A2-A86E-A5ACEBA18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58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4051C-0E05-A84B-9633-6279B6ED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His</a:t>
            </a:r>
            <a:r>
              <a:rPr lang="en-US" dirty="0"/>
              <a:t>tory: A Cautionary Tale of Interest Rates?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FDF95A14-166A-4244-92C0-5DD1B0CBB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243685" y="1091298"/>
            <a:ext cx="7704629" cy="513892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242AC-90F2-D748-93F0-FBA428AE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BE0E58-8CCA-B84D-8CF8-F9B1992F95B0}"/>
              </a:ext>
            </a:extLst>
          </p:cNvPr>
          <p:cNvGrpSpPr/>
          <p:nvPr/>
        </p:nvGrpSpPr>
        <p:grpSpPr>
          <a:xfrm>
            <a:off x="3321148" y="1688960"/>
            <a:ext cx="2264173" cy="983308"/>
            <a:chOff x="3321148" y="1688960"/>
            <a:chExt cx="2264173" cy="98330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56078F5-78A9-7749-BA69-7D2FD0B0D653}"/>
                </a:ext>
              </a:extLst>
            </p:cNvPr>
            <p:cNvSpPr/>
            <p:nvPr/>
          </p:nvSpPr>
          <p:spPr>
            <a:xfrm rot="19667951">
              <a:off x="4139517" y="2419903"/>
              <a:ext cx="1445804" cy="252365"/>
            </a:xfrm>
            <a:prstGeom prst="roundRect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A776A4-BC01-C945-B7E6-788D99EF183B}"/>
                </a:ext>
              </a:extLst>
            </p:cNvPr>
            <p:cNvSpPr txBox="1"/>
            <p:nvPr/>
          </p:nvSpPr>
          <p:spPr>
            <a:xfrm>
              <a:off x="3321148" y="1688960"/>
              <a:ext cx="17246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What happened</a:t>
              </a:r>
            </a:p>
            <a:p>
              <a:r>
                <a:rPr lang="en-US" b="1" dirty="0"/>
                <a:t>here?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0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9CA9D-3DEB-2C48-AAD2-105EA61EC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rest Payments and Interest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A580F-BA6C-BE4F-8397-D830C3F9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7FA0C5FF-5BF7-FA4A-AE6F-F59F64B4D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5"/>
            <a:ext cx="10058400" cy="5029201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155B149-60D8-884D-BFEB-403CF2803AD9}"/>
              </a:ext>
            </a:extLst>
          </p:cNvPr>
          <p:cNvSpPr/>
          <p:nvPr/>
        </p:nvSpPr>
        <p:spPr>
          <a:xfrm>
            <a:off x="3657600" y="1974574"/>
            <a:ext cx="3525078" cy="214685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4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C7392-11B3-4FE3-9824-1D9C3DE2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8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ing Interest Expenses?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26DA4-5F01-406A-A25C-7A6EFDB7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F08B2A-2B30-D145-8FD9-34E2624E0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66513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1E18-146E-4A6A-958D-4D73BB7F8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id-19 Update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7C6B1-8E4A-4DDE-B3D2-D593E634D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6283"/>
            <a:ext cx="10515600" cy="4351338"/>
          </a:xfrm>
        </p:spPr>
        <p:txBody>
          <a:bodyPr/>
          <a:lstStyle/>
          <a:p>
            <a:pPr>
              <a:spcAft>
                <a:spcPts val="2000"/>
              </a:spcAft>
            </a:pPr>
            <a:r>
              <a:rPr lang="en-US" dirty="0"/>
              <a:t>CBO projections (as of 4/24) :</a:t>
            </a:r>
          </a:p>
          <a:p>
            <a:pPr lvl="1">
              <a:spcAft>
                <a:spcPts val="2000"/>
              </a:spcAft>
            </a:pPr>
            <a:r>
              <a:rPr lang="en-US" dirty="0"/>
              <a:t>The 2020 federal </a:t>
            </a:r>
            <a:r>
              <a:rPr lang="en-US" b="1" i="1" dirty="0"/>
              <a:t>deficit</a:t>
            </a:r>
            <a:r>
              <a:rPr lang="en-US" dirty="0"/>
              <a:t> will rise from $1 trillion to $3.7 trillion.</a:t>
            </a:r>
          </a:p>
          <a:p>
            <a:pPr lvl="1">
              <a:spcAft>
                <a:spcPts val="2000"/>
              </a:spcAft>
            </a:pPr>
            <a:r>
              <a:rPr lang="en-US" b="1" i="1" dirty="0"/>
              <a:t>Relative debt: </a:t>
            </a:r>
            <a:r>
              <a:rPr lang="en-US" dirty="0"/>
              <a:t>will rise from 80 percent to 101 percent of GDP.</a:t>
            </a:r>
          </a:p>
          <a:p>
            <a:pPr>
              <a:spcAft>
                <a:spcPts val="2000"/>
              </a:spcAft>
            </a:pPr>
            <a:r>
              <a:rPr lang="en-US" dirty="0"/>
              <a:t>FY 2019–2020 ends September 30.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0DF52-3039-478E-8ED1-357A0F49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2589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C1335-085B-CD47-8EB1-DEEA88EC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VID-19’s Impact on the Deficit – to July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3A7D2449-F221-EB47-A866-D2626320D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791645" y="1063057"/>
            <a:ext cx="7304855" cy="51671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2A727-B8DC-5745-BE92-B50C73D3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5B752-D452-F34E-A096-D3D788959427}"/>
              </a:ext>
            </a:extLst>
          </p:cNvPr>
          <p:cNvSpPr txBox="1"/>
          <p:nvPr/>
        </p:nvSpPr>
        <p:spPr>
          <a:xfrm>
            <a:off x="8185836" y="6456851"/>
            <a:ext cx="3225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www.cbo.gov</a:t>
            </a:r>
            <a:r>
              <a:rPr lang="en-US" sz="1200" dirty="0"/>
              <a:t>/publication/56497</a:t>
            </a:r>
          </a:p>
        </p:txBody>
      </p:sp>
    </p:spTree>
    <p:extLst>
      <p:ext uri="{BB962C8B-B14F-4D97-AF65-F5344CB8AC3E}">
        <p14:creationId xmlns:p14="http://schemas.microsoft.com/office/powerpoint/2010/main" val="8917833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50382-BF52-4F2F-B629-32F2A0487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4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Ver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y Large Deficit!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94118-F0D2-4B60-AD1D-24BD4FC92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 dirty="0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D6F4E6BF-221C-4776-A105-DDF83B64E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1" y="1393510"/>
            <a:ext cx="5610095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9FF6732-E56C-45AB-88C2-3AF152482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93510"/>
            <a:ext cx="5610095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3E503-735B-F14E-8A98-99B655CD6AC8}"/>
              </a:ext>
            </a:extLst>
          </p:cNvPr>
          <p:cNvSpPr txBox="1"/>
          <p:nvPr/>
        </p:nvSpPr>
        <p:spPr>
          <a:xfrm>
            <a:off x="6268131" y="6456851"/>
            <a:ext cx="5437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hlinkClick r:id="rId4"/>
              </a:rPr>
              <a:t>https://www.crfb.org/blogs/budget-projections-debt-will-exceed-size-economy-yea</a:t>
            </a:r>
            <a:r>
              <a:rPr lang="en-US" sz="1200" u="sng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1383639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50382-BF52-4F2F-B629-32F2A0487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 Do We Pay for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C7CFC-9044-4C62-B7C4-95BF60C22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9793"/>
            <a:ext cx="10515600" cy="4351338"/>
          </a:xfrm>
        </p:spPr>
        <p:txBody>
          <a:bodyPr/>
          <a:lstStyle/>
          <a:p>
            <a:r>
              <a:rPr lang="en-US" dirty="0"/>
              <a:t>Good News:  Treasury interest rates are nearly 0.</a:t>
            </a:r>
          </a:p>
          <a:p>
            <a:r>
              <a:rPr lang="en-US" dirty="0"/>
              <a:t>Bad News:  The long-term budget outlook was already a mess.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94118-F0D2-4B60-AD1D-24BD4FC92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06B2A-14C3-4D38-978E-51AE77749468}"/>
              </a:ext>
            </a:extLst>
          </p:cNvPr>
          <p:cNvSpPr txBox="1"/>
          <p:nvPr/>
        </p:nvSpPr>
        <p:spPr>
          <a:xfrm>
            <a:off x="7590839" y="6452424"/>
            <a:ext cx="7979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CBO, “The Budget and Economic Outlet:  2020-2030,” 1/2020</a:t>
            </a:r>
          </a:p>
        </p:txBody>
      </p:sp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1268CC9-9699-DE47-9843-D4F518B16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634" y="2218944"/>
            <a:ext cx="7341522" cy="4011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87E11-BC27-C044-BBE3-FBB93EC0CF3C}"/>
              </a:ext>
            </a:extLst>
          </p:cNvPr>
          <p:cNvSpPr txBox="1"/>
          <p:nvPr/>
        </p:nvSpPr>
        <p:spPr>
          <a:xfrm>
            <a:off x="1209053" y="3639810"/>
            <a:ext cx="977389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Don’t worry about the drought when the house is on fire!</a:t>
            </a:r>
          </a:p>
        </p:txBody>
      </p:sp>
    </p:spTree>
    <p:extLst>
      <p:ext uri="{BB962C8B-B14F-4D97-AF65-F5344CB8AC3E}">
        <p14:creationId xmlns:p14="http://schemas.microsoft.com/office/powerpoint/2010/main" val="278722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52E8-400F-B347-B5E6-C310E6374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Has the Federal Debt Risen So Much?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CAA1E-66C4-8B40-A8C1-7067A53C55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Expenditures:</a:t>
            </a:r>
          </a:p>
          <a:p>
            <a:pPr lvl="1"/>
            <a:r>
              <a:rPr lang="en-US" dirty="0"/>
              <a:t>Social Security</a:t>
            </a:r>
          </a:p>
          <a:p>
            <a:pPr lvl="1"/>
            <a:r>
              <a:rPr lang="en-US" dirty="0"/>
              <a:t>Health-care costs</a:t>
            </a:r>
          </a:p>
          <a:p>
            <a:pPr lvl="1"/>
            <a:r>
              <a:rPr lang="en-US" dirty="0"/>
              <a:t>Economic stimulus</a:t>
            </a:r>
          </a:p>
          <a:p>
            <a:pPr lvl="2"/>
            <a:r>
              <a:rPr lang="en-US" dirty="0"/>
              <a:t>In particular, during the Great Recession.</a:t>
            </a:r>
          </a:p>
          <a:p>
            <a:pPr lvl="1"/>
            <a:r>
              <a:rPr lang="en-US" dirty="0"/>
              <a:t>Military engagements overseas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B1E9B-53F1-1A48-BABE-DD67E00ECE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Revenues</a:t>
            </a:r>
          </a:p>
          <a:p>
            <a:pPr lvl="1"/>
            <a:r>
              <a:rPr lang="en-US" dirty="0"/>
              <a:t>Declining income tax revenues</a:t>
            </a:r>
          </a:p>
          <a:p>
            <a:pPr lvl="2"/>
            <a:r>
              <a:rPr lang="en-US" dirty="0"/>
              <a:t>Stagnant wages</a:t>
            </a:r>
          </a:p>
          <a:p>
            <a:pPr lvl="2"/>
            <a:r>
              <a:rPr lang="en-US" dirty="0"/>
              <a:t>Tax cuts</a:t>
            </a:r>
          </a:p>
          <a:p>
            <a:pPr lvl="1"/>
            <a:r>
              <a:rPr lang="en-US" dirty="0"/>
              <a:t>Social security </a:t>
            </a:r>
          </a:p>
          <a:p>
            <a:pPr lvl="2"/>
            <a:r>
              <a:rPr lang="en-US" dirty="0"/>
              <a:t>Declining revenues</a:t>
            </a:r>
          </a:p>
          <a:p>
            <a:pPr lvl="1"/>
            <a:r>
              <a:rPr lang="en-US" dirty="0"/>
              <a:t>Corporate income taxes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D9963-6F68-F741-A7DD-83E52A77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9141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3B3B-1CAD-4A44-8689-573E64D12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wth in Outlays Exceeds Revenue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49B227-C685-7A46-B932-A9006AA2F5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400" y="1940230"/>
            <a:ext cx="5181600" cy="3032413"/>
          </a:xfrm>
        </p:spPr>
      </p:pic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F0D32C-788A-0844-B375-24AFAC12E1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40230"/>
            <a:ext cx="5181600" cy="36395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EC18B-6DFB-7F41-B16A-3E9FDE4A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759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2E22-A54C-8749-8B66-1F6A5D34B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Does the US Govt. Budget Look Like?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DB3FD-6BBC-D04C-8BBD-ECD9059F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29FE31-6082-DD4E-988F-7C0A182A5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750777"/>
              </p:ext>
            </p:extLst>
          </p:nvPr>
        </p:nvGraphicFramePr>
        <p:xfrm>
          <a:off x="838200" y="1730375"/>
          <a:ext cx="105156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686">
                  <a:extLst>
                    <a:ext uri="{9D8B030D-6E8A-4147-A177-3AD203B41FA5}">
                      <a16:colId xmlns:a16="http://schemas.microsoft.com/office/drawing/2014/main" val="1340818955"/>
                    </a:ext>
                  </a:extLst>
                </a:gridCol>
                <a:gridCol w="2177143">
                  <a:extLst>
                    <a:ext uri="{9D8B030D-6E8A-4147-A177-3AD203B41FA5}">
                      <a16:colId xmlns:a16="http://schemas.microsoft.com/office/drawing/2014/main" val="1608040808"/>
                    </a:ext>
                  </a:extLst>
                </a:gridCol>
                <a:gridCol w="1103085">
                  <a:extLst>
                    <a:ext uri="{9D8B030D-6E8A-4147-A177-3AD203B41FA5}">
                      <a16:colId xmlns:a16="http://schemas.microsoft.com/office/drawing/2014/main" val="1525291220"/>
                    </a:ext>
                  </a:extLst>
                </a:gridCol>
                <a:gridCol w="2530566">
                  <a:extLst>
                    <a:ext uri="{9D8B030D-6E8A-4147-A177-3AD203B41FA5}">
                      <a16:colId xmlns:a16="http://schemas.microsoft.com/office/drawing/2014/main" val="59487195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44408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Outlays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01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Income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$1,718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Mandatory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$2,735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34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Payroll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Discretionary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$1,336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129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Corporate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Interest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$376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688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$271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267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1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$3,462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$4,447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3075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731C253-BAC7-E34E-A86A-67088D2BE8C7}"/>
              </a:ext>
            </a:extLst>
          </p:cNvPr>
          <p:cNvSpPr txBox="1"/>
          <p:nvPr/>
        </p:nvSpPr>
        <p:spPr>
          <a:xfrm>
            <a:off x="3593678" y="971620"/>
            <a:ext cx="6025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2019 Budget Summary (in billions)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9F6DB5-7ACB-C649-ACAA-C5BE8B1DB750}"/>
              </a:ext>
            </a:extLst>
          </p:cNvPr>
          <p:cNvSpPr txBox="1"/>
          <p:nvPr/>
        </p:nvSpPr>
        <p:spPr>
          <a:xfrm>
            <a:off x="3704887" y="5609194"/>
            <a:ext cx="4705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Budget Deficit: $984 Billion</a:t>
            </a:r>
          </a:p>
        </p:txBody>
      </p:sp>
      <p:sp>
        <p:nvSpPr>
          <p:cNvPr id="3" name="Oval 2"/>
          <p:cNvSpPr/>
          <p:nvPr/>
        </p:nvSpPr>
        <p:spPr>
          <a:xfrm>
            <a:off x="3913111" y="4604888"/>
            <a:ext cx="2145345" cy="100430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9473848" y="4604889"/>
            <a:ext cx="2282647" cy="10043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BFB99F-996A-2744-8CB9-3453F485E7B3}"/>
              </a:ext>
            </a:extLst>
          </p:cNvPr>
          <p:cNvSpPr/>
          <p:nvPr/>
        </p:nvSpPr>
        <p:spPr>
          <a:xfrm>
            <a:off x="6162508" y="5357495"/>
            <a:ext cx="2282647" cy="10043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D7269-48A0-6445-8337-3B0AB62613FA}"/>
              </a:ext>
            </a:extLst>
          </p:cNvPr>
          <p:cNvSpPr txBox="1"/>
          <p:nvPr/>
        </p:nvSpPr>
        <p:spPr>
          <a:xfrm>
            <a:off x="6096000" y="6456851"/>
            <a:ext cx="558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Congressional Budget Office, The Budget and Economic Outlook: 2020 to 2030</a:t>
            </a:r>
          </a:p>
        </p:txBody>
      </p:sp>
    </p:spTree>
    <p:extLst>
      <p:ext uri="{BB962C8B-B14F-4D97-AF65-F5344CB8AC3E}">
        <p14:creationId xmlns:p14="http://schemas.microsoft.com/office/powerpoint/2010/main" val="26140532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F8F5E-EB80-4A6B-A965-0DF6112CB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Bud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get Consequences of an Aging Population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AA3E2-7B97-4B95-AEAD-C30E74DA4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58D0618A-3676-F544-88E2-BF99BCEE70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433594"/>
              </p:ext>
            </p:extLst>
          </p:nvPr>
        </p:nvGraphicFramePr>
        <p:xfrm>
          <a:off x="1930400" y="2016394"/>
          <a:ext cx="7975599" cy="3558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900">
                  <a:extLst>
                    <a:ext uri="{9D8B030D-6E8A-4147-A177-3AD203B41FA5}">
                      <a16:colId xmlns:a16="http://schemas.microsoft.com/office/drawing/2014/main" val="98627588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97846746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997532437"/>
                    </a:ext>
                  </a:extLst>
                </a:gridCol>
                <a:gridCol w="1714499">
                  <a:extLst>
                    <a:ext uri="{9D8B030D-6E8A-4147-A177-3AD203B41FA5}">
                      <a16:colId xmlns:a16="http://schemas.microsoft.com/office/drawing/2014/main" val="2486713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2031–2040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427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Social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-0.4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-1.7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-1.3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157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Medicare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-1.7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-3.4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-1.7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74050"/>
                  </a:ext>
                </a:extLst>
              </a:tr>
              <a:tr h="967740"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Other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-2.5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-1.9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+0.6</a:t>
                      </a:r>
                    </a:p>
                  </a:txBody>
                  <a:tcPr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4814966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/>
                        <a:t>Deficit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-4.6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-7.0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-2.4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3845703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3B6B4A3-BB28-FB42-BDD7-5E3BBE12E8FC}"/>
              </a:ext>
            </a:extLst>
          </p:cNvPr>
          <p:cNvSpPr txBox="1"/>
          <p:nvPr/>
        </p:nvSpPr>
        <p:spPr>
          <a:xfrm>
            <a:off x="2599786" y="1325563"/>
            <a:ext cx="6992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Contributions to the Federal Deficit: % of GDP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5B255F-A8D8-EB45-BF50-5AB19FE2F2D2}"/>
              </a:ext>
            </a:extLst>
          </p:cNvPr>
          <p:cNvSpPr/>
          <p:nvPr/>
        </p:nvSpPr>
        <p:spPr>
          <a:xfrm>
            <a:off x="8282151" y="2504075"/>
            <a:ext cx="1725449" cy="3215576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8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7C47-BF5D-4067-9A7B-5D04DA90E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Bot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tom-Line Takeaways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E52A2-9FB9-40DC-8E04-5C1904F18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325563"/>
            <a:ext cx="10515600" cy="4748905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3200" dirty="0"/>
              <a:t>Herb Stein, an expert on fiscal policy and the chairman of the Council of Economic Advisors under Richard Nixon, is famous for observing: </a:t>
            </a:r>
            <a:r>
              <a:rPr lang="en-US" sz="3200" dirty="0">
                <a:solidFill>
                  <a:srgbClr val="C00000"/>
                </a:solidFill>
              </a:rPr>
              <a:t>“If something cannot go on forever, it will stop.” </a:t>
            </a:r>
            <a:r>
              <a:rPr lang="en-US" sz="3200" dirty="0"/>
              <a:t>A rising and accelerating ratio of debt to GDP cannot go on forever.  </a:t>
            </a:r>
          </a:p>
          <a:p>
            <a:pPr>
              <a:spcAft>
                <a:spcPts val="1000"/>
              </a:spcAft>
            </a:pPr>
            <a:r>
              <a:rPr lang="en-US" sz="3200" dirty="0"/>
              <a:t>We have a choice largely between:</a:t>
            </a:r>
          </a:p>
          <a:p>
            <a:pPr marL="971550" lvl="1" indent="-514350">
              <a:spcAft>
                <a:spcPts val="1000"/>
              </a:spcAft>
              <a:buFont typeface="+mj-lt"/>
              <a:buAutoNum type="arabicPeriod"/>
            </a:pPr>
            <a:r>
              <a:rPr lang="en-US" sz="2800" dirty="0"/>
              <a:t>  Fiscal crisis.</a:t>
            </a:r>
          </a:p>
          <a:p>
            <a:pPr marL="971550" lvl="1" indent="-514350">
              <a:spcAft>
                <a:spcPts val="1000"/>
              </a:spcAft>
              <a:buFont typeface="+mj-lt"/>
              <a:buAutoNum type="arabicPeriod"/>
            </a:pPr>
            <a:r>
              <a:rPr lang="en-US" sz="2800" dirty="0"/>
              <a:t>  Reductions in the primary deficit.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446C8-2DE7-4880-BA38-787B2CD8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25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8B9C4-8F2C-46A9-A435-9B8CA936F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8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OK: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Relative Debt Cannot Grow Forever, But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EA6FC-E493-4E35-810B-1BDC84B4F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Does it matter at what level we stabilize relative debt?</a:t>
            </a:r>
          </a:p>
          <a:p>
            <a:pPr>
              <a:spcAft>
                <a:spcPts val="1000"/>
              </a:spcAft>
            </a:pPr>
            <a:r>
              <a:rPr lang="en-US" dirty="0"/>
              <a:t>Relative debt stops growing: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 when the growth of debt is less the growth in GDP (on average).</a:t>
            </a:r>
          </a:p>
          <a:p>
            <a:pPr>
              <a:spcAft>
                <a:spcPts val="1000"/>
              </a:spcAft>
            </a:pPr>
            <a:r>
              <a:rPr lang="en-US" dirty="0"/>
              <a:t>Arithmetic:  growth rate of the debt equals the interest rate plus the effect of the primary surplus or deficit.</a:t>
            </a:r>
          </a:p>
          <a:p>
            <a:pPr>
              <a:spcAft>
                <a:spcPts val="1000"/>
              </a:spcAft>
            </a:pPr>
            <a:r>
              <a:rPr lang="en-US" dirty="0"/>
              <a:t>The bigger the relative debt, the smaller the effect of the primary surplus or deficit.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0836A-97B8-49CB-9865-A680116E5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70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2EE5-A462-4B47-9A96-15FE65A6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29" y="0"/>
            <a:ext cx="10515600" cy="1325563"/>
          </a:xfrm>
        </p:spPr>
        <p:txBody>
          <a:bodyPr/>
          <a:lstStyle/>
          <a:p>
            <a:r>
              <a:rPr lang="en-US" sz="3800" dirty="0">
                <a:solidFill>
                  <a:schemeClr val="bg1"/>
                </a:solidFill>
              </a:rPr>
              <a:t>CBO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on the Possibility of a Fiscal Crisis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A3810-89F1-4C2F-89B1-7678132BE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Moreover, </a:t>
            </a:r>
          </a:p>
          <a:p>
            <a:pPr lvl="1"/>
            <a:r>
              <a:rPr lang="en-US" b="0" dirty="0"/>
              <a:t>because the United States currently benefits from the dollar’s position as the world’s reserve currency and </a:t>
            </a:r>
          </a:p>
          <a:p>
            <a:pPr lvl="1"/>
            <a:r>
              <a:rPr lang="en-US" b="0" dirty="0"/>
              <a:t>because the federal government borrows in dollars, </a:t>
            </a:r>
          </a:p>
          <a:p>
            <a:pPr lvl="1"/>
            <a:r>
              <a:rPr lang="en-US" b="0" dirty="0"/>
              <a:t>a financial crisis—similar to those that befell Argentina, Greece, or Ireland—is less likely in the United States. </a:t>
            </a:r>
          </a:p>
          <a:p>
            <a:r>
              <a:rPr lang="en-US" b="0" dirty="0"/>
              <a:t>Although no one can predict whether or when a fiscal crisis might occur or how it would unfold, the </a:t>
            </a:r>
            <a:r>
              <a:rPr lang="en-US" b="0" u="sng" dirty="0"/>
              <a:t>risk is almost certainly increased by high and rising debt.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F7D4A-A7BB-4878-A33C-C4DA401F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C6F3D-6A73-F440-8D71-7C9DC351A911}"/>
              </a:ext>
            </a:extLst>
          </p:cNvPr>
          <p:cNvSpPr txBox="1"/>
          <p:nvPr/>
        </p:nvSpPr>
        <p:spPr>
          <a:xfrm>
            <a:off x="8229600" y="6456851"/>
            <a:ext cx="3336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CBO – Federal Debt: A Primer, March 2020</a:t>
            </a:r>
          </a:p>
        </p:txBody>
      </p:sp>
    </p:spTree>
    <p:extLst>
      <p:ext uri="{BB962C8B-B14F-4D97-AF65-F5344CB8AC3E}">
        <p14:creationId xmlns:p14="http://schemas.microsoft.com/office/powerpoint/2010/main" val="897461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71D99-1A55-1D4C-9F7C-4F8AC0789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</a:t>
            </a:r>
            <a:r>
              <a:rPr lang="en-US" dirty="0"/>
              <a:t>er Countries Have Higher Debt Levels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68BE9D-00FC-AF48-AA76-452933EA2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95400" y="1079320"/>
            <a:ext cx="10058400" cy="51509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6AC45-5C20-E246-817B-0F156ECC3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9711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4B4AF-18A6-4E07-884C-E28AF14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Tak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eways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D7FB6-7126-4F2C-A772-FCD989AD0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After the virus is defeated, some combination of spending cuts and tax increases must be enacted.</a:t>
            </a:r>
          </a:p>
          <a:p>
            <a:pPr>
              <a:spcAft>
                <a:spcPts val="1000"/>
              </a:spcAft>
            </a:pPr>
            <a:r>
              <a:rPr lang="en-US" dirty="0"/>
              <a:t>The particular combination of spending cuts and revenue increases is a political question.</a:t>
            </a:r>
          </a:p>
          <a:p>
            <a:pPr>
              <a:spcAft>
                <a:spcPts val="1000"/>
              </a:spcAft>
            </a:pPr>
            <a:r>
              <a:rPr lang="en-US" dirty="0"/>
              <a:t>But high debt levels should not deter: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Productive infrastructure investment.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Fiscal responses to crises.  </a:t>
            </a:r>
          </a:p>
          <a:p>
            <a:r>
              <a:rPr lang="en-US" dirty="0"/>
              <a:t>Given the fiscal challenges of an aging population and climate change, it is better to do this sooner rather than later.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D384E-035D-4303-A6B3-256D99B1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00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284BA-27DF-784F-983C-2BDB403E1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Bot</a:t>
            </a:r>
            <a:r>
              <a:rPr lang="en-US" dirty="0"/>
              <a:t>tom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26BCB-8562-2B46-AC4C-BEE83CC10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b="0" dirty="0"/>
              <a:t>Question is not </a:t>
            </a:r>
            <a:r>
              <a:rPr lang="en-US" i="1" dirty="0"/>
              <a:t>WHETHER</a:t>
            </a:r>
            <a:r>
              <a:rPr lang="en-US" b="0" dirty="0"/>
              <a:t> the US will have to act…</a:t>
            </a:r>
          </a:p>
          <a:p>
            <a:pPr marL="0" indent="0">
              <a:buNone/>
            </a:pPr>
            <a:r>
              <a:rPr lang="en-US" b="0" dirty="0"/>
              <a:t>							but </a:t>
            </a:r>
            <a:r>
              <a:rPr lang="en-US" i="1" dirty="0"/>
              <a:t>WHEN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r>
              <a:rPr lang="en-US" b="0" dirty="0"/>
              <a:t>Some combination of the following </a:t>
            </a:r>
            <a:r>
              <a:rPr lang="en-US" i="1" dirty="0"/>
              <a:t>WILL</a:t>
            </a:r>
            <a:r>
              <a:rPr lang="en-US" b="0" dirty="0"/>
              <a:t> be necessary:</a:t>
            </a:r>
          </a:p>
          <a:p>
            <a:pPr lvl="1"/>
            <a:r>
              <a:rPr lang="en-US" sz="2800" b="1" dirty="0"/>
              <a:t>Raising taxes</a:t>
            </a:r>
          </a:p>
          <a:p>
            <a:pPr lvl="1"/>
            <a:r>
              <a:rPr lang="en-US" sz="2800" b="1" dirty="0"/>
              <a:t>Cutting spending</a:t>
            </a:r>
          </a:p>
          <a:p>
            <a:pPr lvl="1"/>
            <a:r>
              <a:rPr lang="en-US" sz="2800" b="1" dirty="0"/>
              <a:t>Reining in health-care costs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C3808-4FD9-6C4A-9227-467F0686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pic>
        <p:nvPicPr>
          <p:cNvPr id="6" name="Picture 5" descr="A picture containing scissors, pair, tool, bicycle&#10;&#10;Description automatically generated">
            <a:extLst>
              <a:ext uri="{FF2B5EF4-FFF2-40B4-BE49-F238E27FC236}">
                <a16:creationId xmlns:a16="http://schemas.microsoft.com/office/drawing/2014/main" id="{B88C7C02-6DC6-AB4C-883D-D09BF472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903" y="4091021"/>
            <a:ext cx="2902897" cy="23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383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A7EE-4743-A345-BEF2-7F91773C5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Are</a:t>
            </a:r>
            <a:r>
              <a:rPr lang="en-US" dirty="0"/>
              <a:t> There Reasons to Wait?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1132F-2A67-D54B-943A-BEFA62A0F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little evidence of:</a:t>
            </a:r>
          </a:p>
          <a:p>
            <a:pPr lvl="1"/>
            <a:r>
              <a:rPr lang="en-US" dirty="0"/>
              <a:t>Crowding out</a:t>
            </a:r>
          </a:p>
          <a:p>
            <a:pPr lvl="1"/>
            <a:r>
              <a:rPr lang="en-US" dirty="0"/>
              <a:t>Inflationary impact</a:t>
            </a:r>
          </a:p>
          <a:p>
            <a:r>
              <a:rPr lang="en-US" dirty="0"/>
              <a:t>Uncertainty about the future</a:t>
            </a:r>
          </a:p>
          <a:p>
            <a:pPr lvl="1"/>
            <a:r>
              <a:rPr lang="en-US" dirty="0"/>
              <a:t>Economic growth might render action today unnecessary.</a:t>
            </a:r>
          </a:p>
          <a:p>
            <a:r>
              <a:rPr lang="en-US" dirty="0"/>
              <a:t>There are a great many investments to be made by the govt.</a:t>
            </a:r>
          </a:p>
          <a:p>
            <a:pPr lvl="1"/>
            <a:r>
              <a:rPr lang="en-US" dirty="0"/>
              <a:t>Infrastructure</a:t>
            </a:r>
          </a:p>
          <a:p>
            <a:pPr lvl="1"/>
            <a:r>
              <a:rPr lang="en-US" dirty="0"/>
              <a:t>Education </a:t>
            </a:r>
          </a:p>
          <a:p>
            <a:pPr lvl="1"/>
            <a:r>
              <a:rPr lang="en-US" dirty="0"/>
              <a:t>Much, much more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3FF27-8D39-A949-A008-EFFECA5B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8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A9CF-925E-2847-B22E-BE22A090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the Primary Drivers Going Forward?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9022ACCB-6447-B94C-94AB-ABED3F4C7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565" y="1510145"/>
            <a:ext cx="10912870" cy="44597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96FA5-64B4-F64D-8BFA-D036290E9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0458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89919-652C-A742-91E0-746D0C194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</a:t>
            </a:r>
            <a:r>
              <a:rPr lang="en-US" dirty="0"/>
              <a:t>posals Do Exist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8997E-A526-B148-A96E-FD4FB28AB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Simpson-Bowles</a:t>
            </a:r>
          </a:p>
          <a:p>
            <a:r>
              <a:rPr lang="en-US" dirty="0"/>
              <a:t>Domenici-Rivlin Task Force</a:t>
            </a:r>
          </a:p>
          <a:p>
            <a:r>
              <a:rPr lang="en-US" dirty="0"/>
              <a:t>Solutions Initiative – Peter G. Peterson Foundation</a:t>
            </a:r>
          </a:p>
          <a:p>
            <a:pPr lvl="1"/>
            <a:r>
              <a:rPr lang="en-US" dirty="0"/>
              <a:t>American Action Forum</a:t>
            </a:r>
          </a:p>
          <a:p>
            <a:pPr lvl="1"/>
            <a:r>
              <a:rPr lang="en-US" dirty="0"/>
              <a:t>American Enterprise Institute</a:t>
            </a:r>
          </a:p>
          <a:p>
            <a:pPr lvl="1"/>
            <a:r>
              <a:rPr lang="en-US" dirty="0"/>
              <a:t>Bipartisan Policy Center</a:t>
            </a:r>
          </a:p>
          <a:p>
            <a:pPr lvl="1"/>
            <a:r>
              <a:rPr lang="en-US" dirty="0"/>
              <a:t>Center for American Progress</a:t>
            </a:r>
          </a:p>
          <a:p>
            <a:pPr lvl="1"/>
            <a:r>
              <a:rPr lang="en-US" dirty="0"/>
              <a:t>Economic Policy Institute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704B1-6548-6648-BA56-DC94713D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023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US Government Deficits Over Time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1453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73711C-F9F1-1A43-95E9-368403F8B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7D3A3877-5814-2D40-BEE6-C4A6E656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017" y="262649"/>
            <a:ext cx="8148460" cy="596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108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CAF0A-9058-2042-A147-826FD61F4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re Are Other (Bad/Costly)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21240-C6A3-AA42-8BCC-EBDB2BA19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Financial repression</a:t>
            </a:r>
          </a:p>
          <a:p>
            <a:pPr lvl="1"/>
            <a:r>
              <a:rPr lang="en-US" dirty="0"/>
              <a:t>Using regulation to force down interest rates.</a:t>
            </a:r>
          </a:p>
          <a:p>
            <a:r>
              <a:rPr lang="en-US" dirty="0"/>
              <a:t>Paying the interest by printing money.</a:t>
            </a:r>
          </a:p>
          <a:p>
            <a:pPr lvl="1"/>
            <a:r>
              <a:rPr lang="en-US" dirty="0"/>
              <a:t>Risks inflation, hyper or otherwise.</a:t>
            </a:r>
          </a:p>
          <a:p>
            <a:r>
              <a:rPr lang="en-US" dirty="0"/>
              <a:t>Or defaulting on the debt.</a:t>
            </a:r>
          </a:p>
          <a:p>
            <a:pPr lvl="1"/>
            <a:r>
              <a:rPr lang="en-US" dirty="0"/>
              <a:t>This will forever raise the cost of government borrowing.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8D692-44D2-4140-94A2-0F57DABFE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4508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DD89-9A57-8544-BDD5-C28963B6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mmary: The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409B4-A77C-2B4C-8D41-B8F8DF439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The jury is (sort of) out on the debt.</a:t>
            </a:r>
          </a:p>
          <a:p>
            <a:pPr>
              <a:spcAft>
                <a:spcPts val="1000"/>
              </a:spcAft>
            </a:pPr>
            <a:r>
              <a:rPr lang="en-US" dirty="0"/>
              <a:t>Conventional wisdom is being challenged: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Previously: inflationary and crowd out private investment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New assertion: these things don’t matter for a country that can borrow in its own currency.</a:t>
            </a:r>
          </a:p>
          <a:p>
            <a:pPr>
              <a:spcAft>
                <a:spcPts val="1000"/>
              </a:spcAft>
            </a:pPr>
            <a:r>
              <a:rPr lang="en-US" dirty="0"/>
              <a:t>Upshot?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This is a policy choice. 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The cautious approach is to rein in the debt.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The cautious approach may lead to slower economic growth.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4D635-518C-FC47-8102-E02AECC0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09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B82C6-356B-E443-85FF-CF4E95CC8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5ADAD-0EE1-5F46-8168-5DF700D4F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Debt: $22.9 Trillion</a:t>
            </a:r>
          </a:p>
          <a:p>
            <a:pPr lvl="1"/>
            <a:r>
              <a:rPr lang="en-US" dirty="0"/>
              <a:t>Relative debt:   		107% of GDP</a:t>
            </a:r>
          </a:p>
          <a:p>
            <a:pPr lvl="1"/>
            <a:r>
              <a:rPr lang="en-US" dirty="0"/>
              <a:t>Publicly held debt:  		79% of GDP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Deficits drive growth in the debt.</a:t>
            </a:r>
          </a:p>
          <a:p>
            <a:pPr lvl="1"/>
            <a:r>
              <a:rPr lang="en-US" dirty="0"/>
              <a:t>Likely greater than $1 trillion per year.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Publicly held debt matters most.</a:t>
            </a:r>
          </a:p>
          <a:p>
            <a:pPr lvl="1"/>
            <a:r>
              <a:rPr lang="en-US" dirty="0"/>
              <a:t>Will grow from 78% of GDP today to 180% in 2049 – pre-COVID-19 estimates.</a:t>
            </a:r>
          </a:p>
          <a:p>
            <a:pPr lvl="1"/>
            <a:r>
              <a:rPr lang="en-US" dirty="0"/>
              <a:t>Could exceed 100% of GDP by the end of 2020 and 200% by 2050.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Multiple ways to offset this growth.</a:t>
            </a:r>
          </a:p>
          <a:p>
            <a:endParaRPr lang="en-US" dirty="0"/>
          </a:p>
          <a:p>
            <a:r>
              <a:rPr lang="en-US" dirty="0"/>
              <a:t>Growing interest payments can constrain budgets.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ED7F6-3807-E84E-9AA7-1CE6B052E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59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CED7A-93C0-D049-8AB0-1DC8CF7D5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mmary: Address the Debt?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5C450-FF37-0B4E-B4F8-AE4EA318B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31405"/>
            <a:ext cx="5181600" cy="4189162"/>
          </a:xfrm>
        </p:spPr>
        <p:txBody>
          <a:bodyPr/>
          <a:lstStyle/>
          <a:p>
            <a:r>
              <a:rPr lang="en-US" dirty="0"/>
              <a:t>Risks:</a:t>
            </a:r>
          </a:p>
          <a:p>
            <a:pPr lvl="1"/>
            <a:r>
              <a:rPr lang="en-US" dirty="0"/>
              <a:t>Inflation</a:t>
            </a:r>
          </a:p>
          <a:p>
            <a:pPr lvl="1"/>
            <a:r>
              <a:rPr lang="en-US" dirty="0"/>
              <a:t>Slower economic growth</a:t>
            </a:r>
          </a:p>
          <a:p>
            <a:pPr lvl="2"/>
            <a:r>
              <a:rPr lang="en-US" dirty="0"/>
              <a:t>Higher interest rates</a:t>
            </a:r>
          </a:p>
          <a:p>
            <a:pPr lvl="2"/>
            <a:r>
              <a:rPr lang="en-US" dirty="0"/>
              <a:t>Crowding out</a:t>
            </a:r>
          </a:p>
          <a:p>
            <a:pPr lvl="1"/>
            <a:r>
              <a:rPr lang="en-US" dirty="0"/>
              <a:t>Default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BC720-5550-6F42-A0F8-D798AC79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2732" y="850052"/>
            <a:ext cx="5839386" cy="4189162"/>
          </a:xfrm>
        </p:spPr>
        <p:txBody>
          <a:bodyPr/>
          <a:lstStyle/>
          <a:p>
            <a:r>
              <a:rPr lang="en-US" dirty="0"/>
              <a:t>Reasons to wait: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Interest rates are very low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Lots of important investments to make</a:t>
            </a:r>
          </a:p>
          <a:p>
            <a:pPr lvl="1"/>
            <a:r>
              <a:rPr lang="en-US" dirty="0"/>
              <a:t>Economic growth may take care of 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B0FE2-6ABD-DD40-8FD9-142015F3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23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67C47-BF5D-4067-9A7B-5D04DA90E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Bot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tom-Line Takeaways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E52A2-9FB9-40DC-8E04-5C1904F18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Relative debt must be stabilized, so it is imperative to reduce primary deficits after the virus has been defeated.</a:t>
            </a:r>
          </a:p>
          <a:p>
            <a:pPr>
              <a:spcAft>
                <a:spcPts val="1000"/>
              </a:spcAft>
            </a:pPr>
            <a:r>
              <a:rPr lang="en-US" dirty="0"/>
              <a:t>Given the fiscal challenges of an aging population and climate change, it is better to do this sooner rather than later.</a:t>
            </a:r>
          </a:p>
          <a:p>
            <a:pPr>
              <a:spcAft>
                <a:spcPts val="1000"/>
              </a:spcAft>
            </a:pPr>
            <a:r>
              <a:rPr lang="en-US" dirty="0"/>
              <a:t>But high debt levels should not deter: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Productive infrastructure investment.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Fiscal responses to crises:  </a:t>
            </a:r>
          </a:p>
          <a:p>
            <a:pPr lvl="2">
              <a:spcAft>
                <a:spcPts val="1000"/>
              </a:spcAft>
            </a:pPr>
            <a:r>
              <a:rPr lang="en-US" dirty="0"/>
              <a:t>“When the house is on fire, you don’t worry about being in a drought; you just put it out.”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446C8-2DE7-4880-BA38-787B2CD8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97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AA36D-2835-6B4F-82D6-D2CE3F31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jor Takeaways: Talking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19F2A-CDD6-7F4E-88C0-94D4617A3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The current trajectory for the federal debt is unsustainable.</a:t>
            </a:r>
          </a:p>
          <a:p>
            <a:pPr>
              <a:spcAft>
                <a:spcPts val="1000"/>
              </a:spcAft>
            </a:pPr>
            <a:r>
              <a:rPr lang="en-US" dirty="0"/>
              <a:t>Given historically low interest rates, we can afford to wait until after the crisis to act.</a:t>
            </a:r>
          </a:p>
          <a:p>
            <a:pPr>
              <a:spcAft>
                <a:spcPts val="1000"/>
              </a:spcAft>
            </a:pPr>
            <a:r>
              <a:rPr lang="en-US" dirty="0"/>
              <a:t>After the crisis, we must enact plans to reduce the future (primary) deficits.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These are driven by Medicare and Social Security spending.</a:t>
            </a:r>
          </a:p>
          <a:p>
            <a:pPr>
              <a:spcAft>
                <a:spcPts val="1000"/>
              </a:spcAft>
            </a:pPr>
            <a:r>
              <a:rPr lang="en-US" dirty="0"/>
              <a:t>The longer we postpone action, the greater the probability of a “fiscal crisis.”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DD4E3-2538-694F-AD23-B280C96EE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0414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48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of the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Prize-winners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500+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PhD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45 PhD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3284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A41B-3B2B-E345-B9E7-0742517C0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mmary: Who Holds US Public Debt?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C00BC-AAB9-C848-9BF4-906659AA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C5089CF-F0D0-F44E-84D7-CA1B1DA59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8921967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4D17-51B5-5A42-A750-CC96BCC7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</a:t>
            </a:r>
            <a:r>
              <a:rPr lang="en-US" dirty="0" err="1"/>
              <a:t>Intragovernment</a:t>
            </a:r>
            <a:r>
              <a:rPr lang="en-US" dirty="0"/>
              <a:t> Debt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492633-5AE2-F54E-8586-B8DCD2A44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1D1A0-2457-004F-8079-A2128E107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13486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45598</TotalTime>
  <Words>4771</Words>
  <Application>Microsoft Macintosh PowerPoint</Application>
  <PresentationFormat>Widescreen</PresentationFormat>
  <Paragraphs>781</Paragraphs>
  <Slides>120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Arial</vt:lpstr>
      <vt:lpstr>Calibri</vt:lpstr>
      <vt:lpstr>Corbel</vt:lpstr>
      <vt:lpstr>Courier New</vt:lpstr>
      <vt:lpstr>Custom Design</vt:lpstr>
      <vt:lpstr>PowerPoint Presentation</vt:lpstr>
      <vt:lpstr> National Economic Education Delegation</vt:lpstr>
      <vt:lpstr>Credits and Disclaimer</vt:lpstr>
      <vt:lpstr>US Government Debt</vt:lpstr>
      <vt:lpstr>Of Debt, Deficits, and Surpluses</vt:lpstr>
      <vt:lpstr>What Does the U.S. Gov’t Budget Look Like?</vt:lpstr>
      <vt:lpstr>What Does the U.S. Gov’t Budget Look Like?</vt:lpstr>
      <vt:lpstr>What Does the US Govt. Budget Look Like?</vt:lpstr>
      <vt:lpstr>US Government Deficits Over Time</vt:lpstr>
      <vt:lpstr>Figure 1: Federal Expenditures</vt:lpstr>
      <vt:lpstr>Figure 2: Federal Revenue</vt:lpstr>
      <vt:lpstr>Figure 3: Debt-to-GDP</vt:lpstr>
      <vt:lpstr>A Future of Deficits</vt:lpstr>
      <vt:lpstr>A History of Persistent Deficits</vt:lpstr>
      <vt:lpstr>Debt vs. Deficit</vt:lpstr>
      <vt:lpstr> How Does the US Government Borrow?</vt:lpstr>
      <vt:lpstr>Not All Debt Is Created Equal </vt:lpstr>
      <vt:lpstr>Two Measures of the Debt</vt:lpstr>
      <vt:lpstr>Two Measures of RELATIVE Debt</vt:lpstr>
      <vt:lpstr>PowerPoint Presentation</vt:lpstr>
      <vt:lpstr>PowerPoint Presentation</vt:lpstr>
      <vt:lpstr>Who Holds Debt to Foreigners</vt:lpstr>
      <vt:lpstr>PowerPoint Presentation</vt:lpstr>
      <vt:lpstr>Trends in US Debt Over Time</vt:lpstr>
      <vt:lpstr>Key Points About US Relative Debt</vt:lpstr>
      <vt:lpstr> Debt Dynamics</vt:lpstr>
      <vt:lpstr>The Arithmetic of Changes in Relative Debt</vt:lpstr>
      <vt:lpstr>Why has the Federal Debt Risen so Much?</vt:lpstr>
      <vt:lpstr>Why Has the Federal Debt Risen So Much?</vt:lpstr>
      <vt:lpstr>Why Has the Federal Debt Risen So Much?</vt:lpstr>
      <vt:lpstr>PowerPoint Presentation</vt:lpstr>
      <vt:lpstr>On What is the Money Spent?  Complicated</vt:lpstr>
      <vt:lpstr>What is Mandatory Spending?</vt:lpstr>
      <vt:lpstr>Mandatory Spending: Total Mandatory</vt:lpstr>
      <vt:lpstr>Mandatory Spending: Social Security Spending</vt:lpstr>
      <vt:lpstr>Mandatory Spending: Medicare (14%) </vt:lpstr>
      <vt:lpstr>Mandatory Spending: Medicare Spending</vt:lpstr>
      <vt:lpstr>Medicare Finances in 2018</vt:lpstr>
      <vt:lpstr>Mandatory Spending: Medicaid Spending</vt:lpstr>
      <vt:lpstr>Mandatory Spending: Medicaid (9%) </vt:lpstr>
      <vt:lpstr>Mandatory Spending: Other</vt:lpstr>
      <vt:lpstr>Mandatory Spending: Interest (8%)</vt:lpstr>
      <vt:lpstr>Spending to Grow Much Faster Than Revenue</vt:lpstr>
      <vt:lpstr>Interest Will Grow as a Share of the Deficit</vt:lpstr>
      <vt:lpstr>Interest Payments to Grow Significantly</vt:lpstr>
      <vt:lpstr>What is Discretionary Spending?</vt:lpstr>
      <vt:lpstr>Discretionary Spending:  Total</vt:lpstr>
      <vt:lpstr>Discretionary Spending: Defense Spending</vt:lpstr>
      <vt:lpstr>Discretionary Spending: Other</vt:lpstr>
      <vt:lpstr>Debt and Deficit and the Pandemic</vt:lpstr>
      <vt:lpstr>Very Large Deficit!</vt:lpstr>
      <vt:lpstr>PowerPoint Presentation</vt:lpstr>
      <vt:lpstr>How to Think About the Debt</vt:lpstr>
      <vt:lpstr>Perspectives on Increased Debt</vt:lpstr>
      <vt:lpstr>Not All Borrowing Is Bad!</vt:lpstr>
      <vt:lpstr>Is The Debt a Problem Today? (Pre-COVID 19)</vt:lpstr>
      <vt:lpstr> Interest Rates Are Historically Low</vt:lpstr>
      <vt:lpstr>So, Why Worry About it?</vt:lpstr>
      <vt:lpstr>So, Why Worry About It?</vt:lpstr>
      <vt:lpstr>Inflation</vt:lpstr>
      <vt:lpstr>Economists’ Views on the Debt Evolve</vt:lpstr>
      <vt:lpstr>Traditional View: Four True Costs</vt:lpstr>
      <vt:lpstr>Maybe Debt Isn’t a Problem After All: MMT</vt:lpstr>
      <vt:lpstr>General Sense on Modern Monetary Theory</vt:lpstr>
      <vt:lpstr>The Key: Stabilization of Relative Debt</vt:lpstr>
      <vt:lpstr>What Is a Fiscal Crisis?</vt:lpstr>
      <vt:lpstr>Bottom Line:  We Need to Worry about  the Debt</vt:lpstr>
      <vt:lpstr>Major Takeaways: Talking Points</vt:lpstr>
      <vt:lpstr>Takeways</vt:lpstr>
      <vt:lpstr>Fiscal Crisis, or a Run on the Dollar</vt:lpstr>
      <vt:lpstr>History: A Cautionary Tale of Interest Rates?</vt:lpstr>
      <vt:lpstr>Interest Payments and Interest Rates</vt:lpstr>
      <vt:lpstr>Rising Interest Expenses?</vt:lpstr>
      <vt:lpstr>Covid-19 Update</vt:lpstr>
      <vt:lpstr>COVID-19’s Impact on the Deficit – to July</vt:lpstr>
      <vt:lpstr>Very Large Deficit!</vt:lpstr>
      <vt:lpstr>How Do We Pay for This?</vt:lpstr>
      <vt:lpstr>Why Has the Federal Debt Risen So Much?</vt:lpstr>
      <vt:lpstr>Growth in Outlays Exceeds Revenue</vt:lpstr>
      <vt:lpstr>Budget Consequences of an Aging Population</vt:lpstr>
      <vt:lpstr>Bottom-Line Takeaways</vt:lpstr>
      <vt:lpstr>OK: Relative Debt Cannot Grow Forever, But</vt:lpstr>
      <vt:lpstr>CBO on the Possibility of a Fiscal Crisis</vt:lpstr>
      <vt:lpstr>Other Countries Have Higher Debt Levels</vt:lpstr>
      <vt:lpstr>Takeways (Continued)</vt:lpstr>
      <vt:lpstr>Bottom Line</vt:lpstr>
      <vt:lpstr>Are There Reasons to Wait?</vt:lpstr>
      <vt:lpstr>What Are the Primary Drivers Going Forward?</vt:lpstr>
      <vt:lpstr>Proposals Do Exist</vt:lpstr>
      <vt:lpstr>PowerPoint Presentation</vt:lpstr>
      <vt:lpstr> There Are Other (Bad/Costly) Solutions</vt:lpstr>
      <vt:lpstr> Summary: The Debt</vt:lpstr>
      <vt:lpstr> Summary</vt:lpstr>
      <vt:lpstr> Summary: Address the Debt?</vt:lpstr>
      <vt:lpstr>Bottom-Line Takeaways</vt:lpstr>
      <vt:lpstr>Major Takeaways: Talking Points</vt:lpstr>
      <vt:lpstr>Who Are We?</vt:lpstr>
      <vt:lpstr> Summary: Who Holds US Public Debt?</vt:lpstr>
      <vt:lpstr>Trends in Intragovernment Debt</vt:lpstr>
      <vt:lpstr> A Breakdown of Total Federal Debt</vt:lpstr>
      <vt:lpstr> Deficits and Recessions</vt:lpstr>
      <vt:lpstr>Reagan’s Experiment in Supply-Side Economics</vt:lpstr>
      <vt:lpstr>Traditional View: Cost 1</vt:lpstr>
      <vt:lpstr>The International Appetite for US Treasuries</vt:lpstr>
      <vt:lpstr>The International Appetite for US Treasuries</vt:lpstr>
      <vt:lpstr>2005:  The International Dimension to Debt</vt:lpstr>
      <vt:lpstr>General Agreement Among Economists</vt:lpstr>
      <vt:lpstr>Trade and Investment Flows Balance Out</vt:lpstr>
      <vt:lpstr>Costs 1–2: The Dog That Didn’t Bark</vt:lpstr>
      <vt:lpstr>Traditional View: Cost 3</vt:lpstr>
      <vt:lpstr>Cost 3: No Primary Surplus Since 2007!</vt:lpstr>
      <vt:lpstr>Cost 4: Anybody See Any Inflation?</vt:lpstr>
      <vt:lpstr>MMT’s Free Lunch</vt:lpstr>
      <vt:lpstr>A More Reasonable, But Still Optimistic View</vt:lpstr>
      <vt:lpstr>AEA Presidential Address, January 2019 </vt:lpstr>
      <vt:lpstr>An Almost Free Lunch</vt:lpstr>
      <vt:lpstr> Evidence?</vt:lpstr>
      <vt:lpstr>But Interest on the Debt Is Taxable</vt:lpstr>
      <vt:lpstr> Thank you!</vt:lpstr>
      <vt:lpstr> CBO:  Budget Analysts in Chief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286</cp:revision>
  <cp:lastPrinted>2022-05-15T18:14:23Z</cp:lastPrinted>
  <dcterms:created xsi:type="dcterms:W3CDTF">2017-05-03T22:30:38Z</dcterms:created>
  <dcterms:modified xsi:type="dcterms:W3CDTF">2022-05-17T16:52:33Z</dcterms:modified>
</cp:coreProperties>
</file>