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3"/>
  </p:notesMasterIdLst>
  <p:sldIdLst>
    <p:sldId id="1069" r:id="rId2"/>
    <p:sldId id="328" r:id="rId3"/>
    <p:sldId id="1098" r:id="rId4"/>
    <p:sldId id="1088" r:id="rId5"/>
    <p:sldId id="1152" r:id="rId6"/>
    <p:sldId id="3861" r:id="rId7"/>
    <p:sldId id="3870" r:id="rId8"/>
    <p:sldId id="3871" r:id="rId9"/>
    <p:sldId id="3869" r:id="rId10"/>
    <p:sldId id="3899" r:id="rId11"/>
    <p:sldId id="3874" r:id="rId12"/>
    <p:sldId id="3900" r:id="rId13"/>
    <p:sldId id="3872" r:id="rId14"/>
    <p:sldId id="3901" r:id="rId15"/>
    <p:sldId id="3896" r:id="rId16"/>
    <p:sldId id="3849" r:id="rId17"/>
    <p:sldId id="3898" r:id="rId18"/>
    <p:sldId id="3850" r:id="rId19"/>
    <p:sldId id="1147" r:id="rId20"/>
    <p:sldId id="1071" r:id="rId21"/>
    <p:sldId id="334" r:id="rId22"/>
    <p:sldId id="1138" r:id="rId23"/>
    <p:sldId id="3897" r:id="rId24"/>
    <p:sldId id="1121" r:id="rId25"/>
    <p:sldId id="1124" r:id="rId26"/>
    <p:sldId id="1281" r:id="rId27"/>
    <p:sldId id="1127" r:id="rId28"/>
    <p:sldId id="1134" r:id="rId29"/>
    <p:sldId id="1289" r:id="rId30"/>
    <p:sldId id="1290" r:id="rId31"/>
    <p:sldId id="3894" r:id="rId32"/>
    <p:sldId id="1291" r:id="rId33"/>
    <p:sldId id="1292" r:id="rId34"/>
    <p:sldId id="1303" r:id="rId35"/>
    <p:sldId id="1294" r:id="rId36"/>
    <p:sldId id="3857" r:id="rId37"/>
    <p:sldId id="3858" r:id="rId38"/>
    <p:sldId id="3893" r:id="rId39"/>
    <p:sldId id="3902" r:id="rId40"/>
    <p:sldId id="3903" r:id="rId41"/>
    <p:sldId id="329"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577" autoAdjust="0"/>
    <p:restoredTop sz="94674"/>
  </p:normalViewPr>
  <p:slideViewPr>
    <p:cSldViewPr snapToGrid="0" snapToObjects="1">
      <p:cViewPr varScale="1">
        <p:scale>
          <a:sx n="72" d="100"/>
          <a:sy n="72" d="100"/>
        </p:scale>
        <p:origin x="216" y="1408"/>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05635601573426E-2"/>
          <c:y val="0.153725215081883"/>
          <c:w val="0.93679436439842656"/>
          <c:h val="0.80565038193280869"/>
        </c:manualLayout>
      </c:layout>
      <c:lineChart>
        <c:grouping val="standard"/>
        <c:varyColors val="0"/>
        <c:ser>
          <c:idx val="0"/>
          <c:order val="0"/>
          <c:tx>
            <c:v>CBO Est of Potential RGDP</c:v>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Sheet1!$M$10:$M$16</c:f>
              <c:strCache>
                <c:ptCount val="7"/>
                <c:pt idx="0">
                  <c:v>2019Q4</c:v>
                </c:pt>
                <c:pt idx="1">
                  <c:v>2020Q1</c:v>
                </c:pt>
                <c:pt idx="2">
                  <c:v>2020Q2</c:v>
                </c:pt>
                <c:pt idx="3">
                  <c:v>2020Q3</c:v>
                </c:pt>
                <c:pt idx="4">
                  <c:v>2020Q4</c:v>
                </c:pt>
                <c:pt idx="5">
                  <c:v>2021Q1</c:v>
                </c:pt>
                <c:pt idx="6">
                  <c:v>2021Q2</c:v>
                </c:pt>
              </c:strCache>
            </c:strRef>
          </c:cat>
          <c:val>
            <c:numRef>
              <c:f>Sheet1!$N$10:$N$16</c:f>
              <c:numCache>
                <c:formatCode>General</c:formatCode>
                <c:ptCount val="7"/>
                <c:pt idx="0">
                  <c:v>19157.14</c:v>
                </c:pt>
                <c:pt idx="1">
                  <c:v>19250.22</c:v>
                </c:pt>
                <c:pt idx="2">
                  <c:v>19340.189999999999</c:v>
                </c:pt>
                <c:pt idx="3">
                  <c:v>19424.189999999999</c:v>
                </c:pt>
                <c:pt idx="4">
                  <c:v>19512.02</c:v>
                </c:pt>
                <c:pt idx="5">
                  <c:v>19602.54</c:v>
                </c:pt>
                <c:pt idx="6">
                  <c:v>19697.36</c:v>
                </c:pt>
              </c:numCache>
            </c:numRef>
          </c:val>
          <c:smooth val="0"/>
          <c:extLst>
            <c:ext xmlns:c16="http://schemas.microsoft.com/office/drawing/2014/chart" uri="{C3380CC4-5D6E-409C-BE32-E72D297353CC}">
              <c16:uniqueId val="{00000000-AA4F-42CA-8545-48E811B54C5D}"/>
            </c:ext>
          </c:extLst>
        </c:ser>
        <c:ser>
          <c:idx val="1"/>
          <c:order val="1"/>
          <c:tx>
            <c:v>RGDP</c:v>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Sheet1!$M$10:$M$16</c:f>
              <c:strCache>
                <c:ptCount val="7"/>
                <c:pt idx="0">
                  <c:v>2019Q4</c:v>
                </c:pt>
                <c:pt idx="1">
                  <c:v>2020Q1</c:v>
                </c:pt>
                <c:pt idx="2">
                  <c:v>2020Q2</c:v>
                </c:pt>
                <c:pt idx="3">
                  <c:v>2020Q3</c:v>
                </c:pt>
                <c:pt idx="4">
                  <c:v>2020Q4</c:v>
                </c:pt>
                <c:pt idx="5">
                  <c:v>2021Q1</c:v>
                </c:pt>
                <c:pt idx="6">
                  <c:v>2021Q2</c:v>
                </c:pt>
              </c:strCache>
            </c:strRef>
          </c:cat>
          <c:val>
            <c:numRef>
              <c:f>Sheet1!$O$10:$O$16</c:f>
              <c:numCache>
                <c:formatCode>General</c:formatCode>
                <c:ptCount val="7"/>
                <c:pt idx="0" formatCode="0">
                  <c:v>19254</c:v>
                </c:pt>
                <c:pt idx="1">
                  <c:v>19010.8</c:v>
                </c:pt>
                <c:pt idx="2">
                  <c:v>17258.2</c:v>
                </c:pt>
                <c:pt idx="3">
                  <c:v>18560.8</c:v>
                </c:pt>
                <c:pt idx="4">
                  <c:v>18767.8</c:v>
                </c:pt>
                <c:pt idx="5">
                  <c:v>19055.7</c:v>
                </c:pt>
                <c:pt idx="6" formatCode="0.00">
                  <c:v>19358.2</c:v>
                </c:pt>
              </c:numCache>
            </c:numRef>
          </c:val>
          <c:smooth val="0"/>
          <c:extLst>
            <c:ext xmlns:c16="http://schemas.microsoft.com/office/drawing/2014/chart" uri="{C3380CC4-5D6E-409C-BE32-E72D297353CC}">
              <c16:uniqueId val="{00000001-AA4F-42CA-8545-48E811B54C5D}"/>
            </c:ext>
          </c:extLst>
        </c:ser>
        <c:dLbls>
          <c:showLegendKey val="0"/>
          <c:showVal val="0"/>
          <c:showCatName val="0"/>
          <c:showSerName val="0"/>
          <c:showPercent val="0"/>
          <c:showBubbleSize val="0"/>
        </c:dLbls>
        <c:marker val="1"/>
        <c:smooth val="0"/>
        <c:axId val="613820616"/>
        <c:axId val="613825208"/>
      </c:lineChart>
      <c:catAx>
        <c:axId val="613820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613825208"/>
        <c:crosses val="autoZero"/>
        <c:auto val="1"/>
        <c:lblAlgn val="ctr"/>
        <c:lblOffset val="100"/>
        <c:noMultiLvlLbl val="0"/>
      </c:catAx>
      <c:valAx>
        <c:axId val="613825208"/>
        <c:scaling>
          <c:orientation val="minMax"/>
          <c:max val="22000"/>
          <c:min val="1700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820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Sources of Personal </a:t>
            </a:r>
            <a:r>
              <a:rPr lang="en-US" sz="2400" baseline="0"/>
              <a:t>Income</a:t>
            </a:r>
          </a:p>
          <a:p>
            <a:pPr>
              <a:defRPr/>
            </a:pPr>
            <a:r>
              <a:rPr lang="en-US" sz="1800" baseline="0"/>
              <a:t>(Billions of $s at Annual Rates, BEA)</a:t>
            </a:r>
            <a:endParaRPr lang="en-US" sz="1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Before Tax Income</c:v>
          </c:tx>
          <c:spPr>
            <a:ln w="28575" cap="rnd">
              <a:solidFill>
                <a:srgbClr val="FF0000"/>
              </a:solidFill>
              <a:round/>
            </a:ln>
            <a:effectLst/>
          </c:spPr>
          <c:marker>
            <c:symbol val="none"/>
          </c:marker>
          <c:cat>
            <c:numRef>
              <c:f>JunData!$B$4:$B$21</c:f>
              <c:numCache>
                <c:formatCode>yyyy\-mm\-dd</c:formatCode>
                <c:ptCount val="1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numCache>
            </c:numRef>
          </c:cat>
          <c:val>
            <c:numRef>
              <c:f>JunData!$K$4:$K$21</c:f>
              <c:numCache>
                <c:formatCode>0.0</c:formatCode>
                <c:ptCount val="18"/>
                <c:pt idx="0">
                  <c:v>17140.000000000004</c:v>
                </c:pt>
                <c:pt idx="1">
                  <c:v>17286.600000000002</c:v>
                </c:pt>
                <c:pt idx="2">
                  <c:v>16820.599999999999</c:v>
                </c:pt>
                <c:pt idx="3">
                  <c:v>15792.800000000001</c:v>
                </c:pt>
                <c:pt idx="4">
                  <c:v>16114.8</c:v>
                </c:pt>
                <c:pt idx="5">
                  <c:v>16454.400000000001</c:v>
                </c:pt>
                <c:pt idx="6">
                  <c:v>16658.5</c:v>
                </c:pt>
                <c:pt idx="7">
                  <c:v>16878.2</c:v>
                </c:pt>
                <c:pt idx="8">
                  <c:v>17063.399999999998</c:v>
                </c:pt>
                <c:pt idx="9">
                  <c:v>17306.2</c:v>
                </c:pt>
                <c:pt idx="10">
                  <c:v>17280.199999999997</c:v>
                </c:pt>
                <c:pt idx="11">
                  <c:v>17355.3</c:v>
                </c:pt>
                <c:pt idx="12">
                  <c:v>17327.400000000001</c:v>
                </c:pt>
                <c:pt idx="13">
                  <c:v>17361.199999999997</c:v>
                </c:pt>
                <c:pt idx="14">
                  <c:v>17567.300000000003</c:v>
                </c:pt>
                <c:pt idx="15">
                  <c:v>17691.100000000002</c:v>
                </c:pt>
                <c:pt idx="16">
                  <c:v>17794.5</c:v>
                </c:pt>
                <c:pt idx="17">
                  <c:v>17913.7</c:v>
                </c:pt>
              </c:numCache>
            </c:numRef>
          </c:val>
          <c:smooth val="0"/>
          <c:extLst>
            <c:ext xmlns:c16="http://schemas.microsoft.com/office/drawing/2014/chart" uri="{C3380CC4-5D6E-409C-BE32-E72D297353CC}">
              <c16:uniqueId val="{00000000-2B33-4914-AEA4-8C2EDA08B9E0}"/>
            </c:ext>
          </c:extLst>
        </c:ser>
        <c:ser>
          <c:idx val="0"/>
          <c:order val="1"/>
          <c:tx>
            <c:v>After Tax Income</c:v>
          </c:tx>
          <c:spPr>
            <a:ln w="28575" cap="rnd">
              <a:solidFill>
                <a:schemeClr val="accent1"/>
              </a:solidFill>
              <a:round/>
            </a:ln>
            <a:effectLst/>
          </c:spPr>
          <c:marker>
            <c:symbol val="none"/>
          </c:marker>
          <c:cat>
            <c:numRef>
              <c:f>JunData!$B$4:$B$21</c:f>
              <c:numCache>
                <c:formatCode>yyyy\-mm\-dd</c:formatCode>
                <c:ptCount val="1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numCache>
            </c:numRef>
          </c:cat>
          <c:val>
            <c:numRef>
              <c:f>JunData!$L$4:$L$21</c:f>
              <c:numCache>
                <c:formatCode>0.0</c:formatCode>
                <c:ptCount val="18"/>
                <c:pt idx="0">
                  <c:v>16622.600000000002</c:v>
                </c:pt>
                <c:pt idx="1">
                  <c:v>16734.8</c:v>
                </c:pt>
                <c:pt idx="2">
                  <c:v>16444.3</c:v>
                </c:pt>
                <c:pt idx="3">
                  <c:v>18919.400000000001</c:v>
                </c:pt>
                <c:pt idx="4">
                  <c:v>18024</c:v>
                </c:pt>
                <c:pt idx="5">
                  <c:v>17805.599999999999</c:v>
                </c:pt>
                <c:pt idx="6">
                  <c:v>17960.599999999999</c:v>
                </c:pt>
                <c:pt idx="7">
                  <c:v>17349.599999999999</c:v>
                </c:pt>
                <c:pt idx="8">
                  <c:v>17476.799999999996</c:v>
                </c:pt>
                <c:pt idx="9">
                  <c:v>17398.900000000001</c:v>
                </c:pt>
                <c:pt idx="10">
                  <c:v>17175.599999999995</c:v>
                </c:pt>
                <c:pt idx="11">
                  <c:v>17272.2</c:v>
                </c:pt>
                <c:pt idx="12">
                  <c:v>19203.099999999999</c:v>
                </c:pt>
                <c:pt idx="13">
                  <c:v>17640.400000000001</c:v>
                </c:pt>
                <c:pt idx="14">
                  <c:v>21802.300000000003</c:v>
                </c:pt>
                <c:pt idx="15">
                  <c:v>18460</c:v>
                </c:pt>
                <c:pt idx="16">
                  <c:v>17958</c:v>
                </c:pt>
                <c:pt idx="17">
                  <c:v>17955.400000000001</c:v>
                </c:pt>
              </c:numCache>
            </c:numRef>
          </c:val>
          <c:smooth val="0"/>
          <c:extLst>
            <c:ext xmlns:c16="http://schemas.microsoft.com/office/drawing/2014/chart" uri="{C3380CC4-5D6E-409C-BE32-E72D297353CC}">
              <c16:uniqueId val="{00000001-2B33-4914-AEA4-8C2EDA08B9E0}"/>
            </c:ext>
          </c:extLst>
        </c:ser>
        <c:dLbls>
          <c:showLegendKey val="0"/>
          <c:showVal val="0"/>
          <c:showCatName val="0"/>
          <c:showSerName val="0"/>
          <c:showPercent val="0"/>
          <c:showBubbleSize val="0"/>
        </c:dLbls>
        <c:smooth val="0"/>
        <c:axId val="656280288"/>
        <c:axId val="656281600"/>
      </c:lineChart>
      <c:dateAx>
        <c:axId val="65628028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1600"/>
        <c:crosses val="autoZero"/>
        <c:auto val="1"/>
        <c:lblOffset val="100"/>
        <c:baseTimeUnit val="months"/>
      </c:dateAx>
      <c:valAx>
        <c:axId val="656281600"/>
        <c:scaling>
          <c:orientation val="minMax"/>
          <c:max val="23000"/>
          <c:min val="15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Spending and Saving</a:t>
            </a:r>
            <a:endParaRPr lang="en-US" sz="2400" baseline="0"/>
          </a:p>
          <a:p>
            <a:pPr>
              <a:defRPr/>
            </a:pPr>
            <a:r>
              <a:rPr lang="en-US" sz="1800" baseline="0"/>
              <a:t>(Billions of $s at Annual Rates, BEA)</a:t>
            </a:r>
            <a:endParaRPr lang="en-US" sz="1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Personal Outlays</c:v>
          </c:tx>
          <c:spPr>
            <a:ln w="28575" cap="rnd">
              <a:solidFill>
                <a:srgbClr val="FF0000"/>
              </a:solidFill>
              <a:round/>
            </a:ln>
            <a:effectLst/>
          </c:spPr>
          <c:marker>
            <c:symbol val="none"/>
          </c:marker>
          <c:cat>
            <c:numRef>
              <c:f>JunData!$B$4:$B$21</c:f>
              <c:numCache>
                <c:formatCode>yyyy\-mm\-dd</c:formatCode>
                <c:ptCount val="1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numCache>
            </c:numRef>
          </c:cat>
          <c:val>
            <c:numRef>
              <c:f>JunData!$M$4:$M$21</c:f>
              <c:numCache>
                <c:formatCode>0.0</c:formatCode>
                <c:ptCount val="18"/>
                <c:pt idx="0">
                  <c:v>14769.9</c:v>
                </c:pt>
                <c:pt idx="1">
                  <c:v>14785.1</c:v>
                </c:pt>
                <c:pt idx="2">
                  <c:v>13762.2</c:v>
                </c:pt>
                <c:pt idx="3">
                  <c:v>12021.8</c:v>
                </c:pt>
                <c:pt idx="4">
                  <c:v>13058.1</c:v>
                </c:pt>
                <c:pt idx="5">
                  <c:v>13889.3</c:v>
                </c:pt>
                <c:pt idx="6">
                  <c:v>14129.2</c:v>
                </c:pt>
                <c:pt idx="7">
                  <c:v>14270.5</c:v>
                </c:pt>
                <c:pt idx="8">
                  <c:v>14481.7</c:v>
                </c:pt>
                <c:pt idx="9">
                  <c:v>14546</c:v>
                </c:pt>
                <c:pt idx="10">
                  <c:v>14467.3</c:v>
                </c:pt>
                <c:pt idx="11">
                  <c:v>14389.5</c:v>
                </c:pt>
                <c:pt idx="12">
                  <c:v>14857.9</c:v>
                </c:pt>
                <c:pt idx="13">
                  <c:v>14699.6</c:v>
                </c:pt>
                <c:pt idx="14">
                  <c:v>15458.9</c:v>
                </c:pt>
                <c:pt idx="15">
                  <c:v>15630</c:v>
                </c:pt>
                <c:pt idx="16">
                  <c:v>15616.2</c:v>
                </c:pt>
                <c:pt idx="17">
                  <c:v>15771.6</c:v>
                </c:pt>
              </c:numCache>
            </c:numRef>
          </c:val>
          <c:smooth val="0"/>
          <c:extLst>
            <c:ext xmlns:c16="http://schemas.microsoft.com/office/drawing/2014/chart" uri="{C3380CC4-5D6E-409C-BE32-E72D297353CC}">
              <c16:uniqueId val="{00000000-DAC9-492A-A1FF-90E7FAFA1F9F}"/>
            </c:ext>
          </c:extLst>
        </c:ser>
        <c:ser>
          <c:idx val="2"/>
          <c:order val="1"/>
          <c:tx>
            <c:v>After Tax Income</c:v>
          </c:tx>
          <c:spPr>
            <a:ln w="28575" cap="rnd">
              <a:solidFill>
                <a:schemeClr val="accent1"/>
              </a:solidFill>
              <a:round/>
            </a:ln>
            <a:effectLst/>
          </c:spPr>
          <c:marker>
            <c:symbol val="none"/>
          </c:marker>
          <c:cat>
            <c:numRef>
              <c:f>JunData!$B$4:$B$21</c:f>
              <c:numCache>
                <c:formatCode>yyyy\-mm\-dd</c:formatCode>
                <c:ptCount val="1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numCache>
            </c:numRef>
          </c:cat>
          <c:val>
            <c:numRef>
              <c:f>JunData!$E$4:$E$21</c:f>
              <c:numCache>
                <c:formatCode>0.0</c:formatCode>
                <c:ptCount val="18"/>
                <c:pt idx="0">
                  <c:v>16622.599999999999</c:v>
                </c:pt>
                <c:pt idx="1">
                  <c:v>16734.8</c:v>
                </c:pt>
                <c:pt idx="2">
                  <c:v>16444.3</c:v>
                </c:pt>
                <c:pt idx="3">
                  <c:v>18919.400000000001</c:v>
                </c:pt>
                <c:pt idx="4">
                  <c:v>18024</c:v>
                </c:pt>
                <c:pt idx="5">
                  <c:v>17805.599999999999</c:v>
                </c:pt>
                <c:pt idx="6">
                  <c:v>17960.599999999999</c:v>
                </c:pt>
                <c:pt idx="7">
                  <c:v>17349.599999999999</c:v>
                </c:pt>
                <c:pt idx="8">
                  <c:v>17476.8</c:v>
                </c:pt>
                <c:pt idx="9">
                  <c:v>17398.900000000001</c:v>
                </c:pt>
                <c:pt idx="10">
                  <c:v>17175.599999999999</c:v>
                </c:pt>
                <c:pt idx="11">
                  <c:v>17272.2</c:v>
                </c:pt>
                <c:pt idx="12">
                  <c:v>19203.099999999999</c:v>
                </c:pt>
                <c:pt idx="13">
                  <c:v>17640.400000000001</c:v>
                </c:pt>
                <c:pt idx="14">
                  <c:v>21802.3</c:v>
                </c:pt>
                <c:pt idx="15">
                  <c:v>18460</c:v>
                </c:pt>
                <c:pt idx="16">
                  <c:v>17958</c:v>
                </c:pt>
                <c:pt idx="17">
                  <c:v>17955.400000000001</c:v>
                </c:pt>
              </c:numCache>
            </c:numRef>
          </c:val>
          <c:smooth val="0"/>
          <c:extLst>
            <c:ext xmlns:c16="http://schemas.microsoft.com/office/drawing/2014/chart" uri="{C3380CC4-5D6E-409C-BE32-E72D297353CC}">
              <c16:uniqueId val="{00000001-DAC9-492A-A1FF-90E7FAFA1F9F}"/>
            </c:ext>
          </c:extLst>
        </c:ser>
        <c:dLbls>
          <c:showLegendKey val="0"/>
          <c:showVal val="0"/>
          <c:showCatName val="0"/>
          <c:showSerName val="0"/>
          <c:showPercent val="0"/>
          <c:showBubbleSize val="0"/>
        </c:dLbls>
        <c:smooth val="0"/>
        <c:axId val="656280288"/>
        <c:axId val="656281600"/>
      </c:lineChart>
      <c:dateAx>
        <c:axId val="65628028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1600"/>
        <c:crosses val="autoZero"/>
        <c:auto val="1"/>
        <c:lblOffset val="100"/>
        <c:baseTimeUnit val="months"/>
      </c:dateAx>
      <c:valAx>
        <c:axId val="656281600"/>
        <c:scaling>
          <c:orientation val="minMax"/>
          <c:max val="23000"/>
          <c:min val="12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cap="none" spc="20" baseline="0">
                <a:solidFill>
                  <a:schemeClr val="dk1">
                    <a:lumMod val="50000"/>
                    <a:lumOff val="50000"/>
                  </a:schemeClr>
                </a:solidFill>
                <a:latin typeface="+mn-lt"/>
                <a:ea typeface="+mn-ea"/>
                <a:cs typeface="+mn-cs"/>
              </a:defRPr>
            </a:pPr>
            <a:r>
              <a:rPr lang="en-US" sz="2800"/>
              <a:t>CPI Excl. Food and Energy</a:t>
            </a:r>
          </a:p>
        </c:rich>
      </c:tx>
      <c:layout>
        <c:manualLayout>
          <c:xMode val="edge"/>
          <c:yMode val="edge"/>
          <c:x val="0.28740902683024089"/>
          <c:y val="2.2256989363803794E-2"/>
        </c:manualLayout>
      </c:layout>
      <c:overlay val="0"/>
      <c:spPr>
        <a:noFill/>
        <a:ln>
          <a:noFill/>
        </a:ln>
        <a:effectLst/>
      </c:spPr>
      <c:txPr>
        <a:bodyPr rot="0" spcFirstLastPara="1" vertOverflow="ellipsis" vert="horz" wrap="square" anchor="ctr" anchorCtr="1"/>
        <a:lstStyle/>
        <a:p>
          <a:pPr algn="ct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5.1967172581688162E-2"/>
          <c:y val="0.10086991653369987"/>
          <c:w val="0.85538552385898603"/>
          <c:h val="0.74266220358533497"/>
        </c:manualLayout>
      </c:layout>
      <c:lineChart>
        <c:grouping val="standard"/>
        <c:varyColors val="0"/>
        <c:ser>
          <c:idx val="1"/>
          <c:order val="0"/>
          <c:tx>
            <c:v>Fed's Target</c:v>
          </c:tx>
          <c:spPr>
            <a:ln w="22225" cap="rnd" cmpd="sng" algn="ctr">
              <a:solidFill>
                <a:schemeClr val="accent2"/>
              </a:solidFill>
              <a:round/>
            </a:ln>
            <a:effectLst/>
          </c:spPr>
          <c:marker>
            <c:symbol val="none"/>
          </c:marker>
          <c:dLbls>
            <c:delete val="1"/>
          </c:dLbls>
          <c:cat>
            <c:numRef>
              <c:f>'FRED Graph'!$A$24:$A$42</c:f>
              <c:numCache>
                <c:formatCode>[$-409]mmm\-yy;@</c:formatCode>
                <c:ptCount val="1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44307</c:v>
                </c:pt>
                <c:pt idx="16" formatCode="mmm\-yy">
                  <c:v>44337</c:v>
                </c:pt>
                <c:pt idx="17" formatCode="mmm\-yy">
                  <c:v>44368</c:v>
                </c:pt>
                <c:pt idx="18">
                  <c:v>44398</c:v>
                </c:pt>
              </c:numCache>
            </c:numRef>
          </c:cat>
          <c:val>
            <c:numRef>
              <c:f>'FRED Graph'!$F$24:$F$43</c:f>
              <c:numCache>
                <c:formatCode>General</c:formatCode>
                <c:ptCount val="20"/>
                <c:pt idx="0" formatCode="0.000">
                  <c:v>266.30599999999998</c:v>
                </c:pt>
                <c:pt idx="1">
                  <c:v>266.8545467576767</c:v>
                </c:pt>
                <c:pt idx="2">
                  <c:v>267.4042234318606</c:v>
                </c:pt>
                <c:pt idx="3">
                  <c:v>267.95503234999467</c:v>
                </c:pt>
                <c:pt idx="4">
                  <c:v>268.50697584431606</c:v>
                </c:pt>
                <c:pt idx="5">
                  <c:v>269.06005625186594</c:v>
                </c:pt>
                <c:pt idx="6">
                  <c:v>269.61427591449944</c:v>
                </c:pt>
                <c:pt idx="7">
                  <c:v>270.16963717889553</c:v>
                </c:pt>
                <c:pt idx="8">
                  <c:v>270.72614239656684</c:v>
                </c:pt>
                <c:pt idx="9">
                  <c:v>271.28379392386989</c:v>
                </c:pt>
                <c:pt idx="10">
                  <c:v>271.84259412201482</c:v>
                </c:pt>
                <c:pt idx="11">
                  <c:v>272.4025453570755</c:v>
                </c:pt>
                <c:pt idx="12">
                  <c:v>272.96364999999946</c:v>
                </c:pt>
                <c:pt idx="13">
                  <c:v>273.52591042661811</c:v>
                </c:pt>
                <c:pt idx="14">
                  <c:v>274.08932901765661</c:v>
                </c:pt>
                <c:pt idx="15">
                  <c:v>274.65390815874406</c:v>
                </c:pt>
                <c:pt idx="16">
                  <c:v>275.2196502404235</c:v>
                </c:pt>
                <c:pt idx="17">
                  <c:v>275.78655765816217</c:v>
                </c:pt>
                <c:pt idx="18">
                  <c:v>276.3546328123615</c:v>
                </c:pt>
                <c:pt idx="19">
                  <c:v>276.92387810836749</c:v>
                </c:pt>
              </c:numCache>
            </c:numRef>
          </c:val>
          <c:smooth val="0"/>
          <c:extLst>
            <c:ext xmlns:c16="http://schemas.microsoft.com/office/drawing/2014/chart" uri="{C3380CC4-5D6E-409C-BE32-E72D297353CC}">
              <c16:uniqueId val="{00000000-D95E-4BEC-88F4-E5747830A3EE}"/>
            </c:ext>
          </c:extLst>
        </c:ser>
        <c:ser>
          <c:idx val="0"/>
          <c:order val="1"/>
          <c:tx>
            <c:v>CPI</c:v>
          </c:tx>
          <c:spPr>
            <a:ln w="22225" cap="rnd" cmpd="sng" algn="ctr">
              <a:solidFill>
                <a:schemeClr val="accent1"/>
              </a:solidFill>
              <a:round/>
            </a:ln>
            <a:effectLst/>
          </c:spPr>
          <c:marker>
            <c:symbol val="none"/>
          </c:marker>
          <c:dLbls>
            <c:delete val="1"/>
          </c:dLbls>
          <c:cat>
            <c:numRef>
              <c:f>'FRED Graph'!$A$24:$A$42</c:f>
              <c:numCache>
                <c:formatCode>[$-409]mmm\-yy;@</c:formatCode>
                <c:ptCount val="1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44307</c:v>
                </c:pt>
                <c:pt idx="16" formatCode="mmm\-yy">
                  <c:v>44337</c:v>
                </c:pt>
                <c:pt idx="17" formatCode="mmm\-yy">
                  <c:v>44368</c:v>
                </c:pt>
                <c:pt idx="18">
                  <c:v>44398</c:v>
                </c:pt>
              </c:numCache>
            </c:numRef>
          </c:cat>
          <c:val>
            <c:numRef>
              <c:f>'FRED Graph'!$C$24:$C$42</c:f>
              <c:numCache>
                <c:formatCode>0.000</c:formatCode>
                <c:ptCount val="19"/>
                <c:pt idx="0">
                  <c:v>266.30599999999998</c:v>
                </c:pt>
                <c:pt idx="1">
                  <c:v>266.87599999999998</c:v>
                </c:pt>
                <c:pt idx="2">
                  <c:v>266.82</c:v>
                </c:pt>
                <c:pt idx="3">
                  <c:v>265.83600000000001</c:v>
                </c:pt>
                <c:pt idx="4">
                  <c:v>265.637</c:v>
                </c:pt>
                <c:pt idx="5">
                  <c:v>266.28199999999998</c:v>
                </c:pt>
                <c:pt idx="6">
                  <c:v>267.72199999999998</c:v>
                </c:pt>
                <c:pt idx="7">
                  <c:v>268.654</c:v>
                </c:pt>
                <c:pt idx="8">
                  <c:v>269.15499999999997</c:v>
                </c:pt>
                <c:pt idx="9">
                  <c:v>269.35000000000002</c:v>
                </c:pt>
                <c:pt idx="10">
                  <c:v>269.81900000000002</c:v>
                </c:pt>
                <c:pt idx="11">
                  <c:v>269.94</c:v>
                </c:pt>
                <c:pt idx="12">
                  <c:v>270.02499999999998</c:v>
                </c:pt>
                <c:pt idx="13">
                  <c:v>270.29899999999998</c:v>
                </c:pt>
                <c:pt idx="14">
                  <c:v>271.214</c:v>
                </c:pt>
                <c:pt idx="15">
                  <c:v>273.7</c:v>
                </c:pt>
                <c:pt idx="16">
                  <c:v>275.71800000000002</c:v>
                </c:pt>
                <c:pt idx="17">
                  <c:v>278.14</c:v>
                </c:pt>
                <c:pt idx="18">
                  <c:v>279.14600000000002</c:v>
                </c:pt>
              </c:numCache>
            </c:numRef>
          </c:val>
          <c:smooth val="0"/>
          <c:extLst>
            <c:ext xmlns:c16="http://schemas.microsoft.com/office/drawing/2014/chart" uri="{C3380CC4-5D6E-409C-BE32-E72D297353CC}">
              <c16:uniqueId val="{00000001-D95E-4BEC-88F4-E5747830A3EE}"/>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492566416"/>
        <c:crosses val="autoZero"/>
        <c:auto val="1"/>
        <c:lblOffset val="100"/>
        <c:baseTimeUnit val="months"/>
      </c:dateAx>
      <c:valAx>
        <c:axId val="492566416"/>
        <c:scaling>
          <c:orientation val="minMax"/>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49256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dirty="0"/>
              <a:t>Total Public Debt,  7/1,</a:t>
            </a:r>
            <a:r>
              <a:rPr lang="en-US" sz="2600" baseline="0" dirty="0"/>
              <a:t> $28.5 tr</a:t>
            </a:r>
            <a:endParaRPr lang="en-US" sz="2600" dirty="0"/>
          </a:p>
        </c:rich>
      </c:tx>
      <c:layout>
        <c:manualLayout>
          <c:xMode val="edge"/>
          <c:yMode val="edge"/>
          <c:x val="0.11544166788179255"/>
          <c:y val="5.0333469141223821E-3"/>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2210666375036453"/>
          <c:w val="0.93888888888888888"/>
          <c:h val="0.59847112860892393"/>
        </c:manualLayout>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E2F-467D-841C-09BEC4F7AAC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E2F-467D-841C-09BEC4F7AACE}"/>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4E2F-467D-841C-09BEC4F7AACE}"/>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4E2F-467D-841C-09BEC4F7AAC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Publicly Held</c:v>
                </c:pt>
                <c:pt idx="1">
                  <c:v>Intra-gov't</c:v>
                </c:pt>
              </c:strCache>
            </c:strRef>
          </c:cat>
          <c:val>
            <c:numRef>
              <c:f>Sheet1!$B$2:$C$2</c:f>
              <c:numCache>
                <c:formatCode>General</c:formatCode>
                <c:ptCount val="2"/>
                <c:pt idx="0">
                  <c:v>22134</c:v>
                </c:pt>
                <c:pt idx="1">
                  <c:v>6128</c:v>
                </c:pt>
              </c:numCache>
            </c:numRef>
          </c:val>
          <c:extLst>
            <c:ext xmlns:c16="http://schemas.microsoft.com/office/drawing/2014/chart" uri="{C3380CC4-5D6E-409C-BE32-E72D297353CC}">
              <c16:uniqueId val="{00000004-4E2F-467D-841C-09BEC4F7AAC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600" dirty="0"/>
              <a:t>Publicly Held Debt, 7/1, $22.3 tr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dPt>
            <c:idx val="0"/>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0E-438A-A644-D6FC3B4F96A7}"/>
              </c:ext>
            </c:extLst>
          </c:dPt>
          <c:dPt>
            <c:idx val="1"/>
            <c:bubble3D val="0"/>
            <c:spPr>
              <a:solidFill>
                <a:srgbClr val="FF99CC"/>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0E-438A-A644-D6FC3B4F96A7}"/>
              </c:ext>
            </c:extLst>
          </c:dPt>
          <c:dPt>
            <c:idx val="2"/>
            <c:bubble3D val="0"/>
            <c:spPr>
              <a:solidFill>
                <a:srgbClr val="BD92DE"/>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0E-438A-A644-D6FC3B4F96A7}"/>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0E-438A-A644-D6FC3B4F96A7}"/>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0E-438A-A644-D6FC3B4F96A7}"/>
                </c:ext>
              </c:extLst>
            </c:dLbl>
            <c:dLbl>
              <c:idx val="2"/>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310E-438A-A644-D6FC3B4F96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Sheet1!$B$3:$D$3</c:f>
              <c:strCache>
                <c:ptCount val="3"/>
                <c:pt idx="0">
                  <c:v>Domestically Held</c:v>
                </c:pt>
                <c:pt idx="1">
                  <c:v>Foreign</c:v>
                </c:pt>
                <c:pt idx="2">
                  <c:v>Federal Reserve </c:v>
                </c:pt>
              </c:strCache>
            </c:strRef>
          </c:cat>
          <c:val>
            <c:numRef>
              <c:f>Sheet1!$B$4:$D$4</c:f>
              <c:numCache>
                <c:formatCode>General</c:formatCode>
                <c:ptCount val="3"/>
                <c:pt idx="0">
                  <c:v>9897</c:v>
                </c:pt>
                <c:pt idx="1">
                  <c:v>7135</c:v>
                </c:pt>
                <c:pt idx="2">
                  <c:v>5102</c:v>
                </c:pt>
              </c:numCache>
            </c:numRef>
          </c:val>
          <c:extLst>
            <c:ext xmlns:c16="http://schemas.microsoft.com/office/drawing/2014/chart" uri="{C3380CC4-5D6E-409C-BE32-E72D297353CC}">
              <c16:uniqueId val="{00000006-310E-438A-A644-D6FC3B4F96A7}"/>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0.66304</cdr:x>
      <cdr:y>0.72028</cdr:y>
    </cdr:from>
    <cdr:to>
      <cdr:x>0.75</cdr:x>
      <cdr:y>0.93042</cdr:y>
    </cdr:to>
    <cdr:sp macro="" textlink="">
      <cdr:nvSpPr>
        <cdr:cNvPr id="2" name="TextBox 1">
          <a:extLst xmlns:a="http://schemas.openxmlformats.org/drawingml/2006/main">
            <a:ext uri="{FF2B5EF4-FFF2-40B4-BE49-F238E27FC236}">
              <a16:creationId xmlns:a16="http://schemas.microsoft.com/office/drawing/2014/main" id="{FE5F38BA-FCEF-4F16-80E0-B1597A88DED0}"/>
            </a:ext>
          </a:extLst>
        </cdr:cNvPr>
        <cdr:cNvSpPr txBox="1"/>
      </cdr:nvSpPr>
      <cdr:spPr>
        <a:xfrm xmlns:a="http://schemas.openxmlformats.org/drawingml/2006/main">
          <a:off x="6972300" y="313416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8/24/21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31097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be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5" y="2842882"/>
            <a:ext cx="10381409" cy="874970"/>
          </a:xfrm>
        </p:spPr>
        <p:txBody>
          <a:bodyPr anchor="ctr" anchorCtr="0">
            <a:noAutofit/>
          </a:bodyPr>
          <a:lstStyle/>
          <a:p>
            <a:pPr>
              <a:lnSpc>
                <a:spcPct val="100000"/>
              </a:lnSpc>
              <a:spcBef>
                <a:spcPts val="0"/>
              </a:spcBef>
            </a:pPr>
            <a:r>
              <a:rPr lang="en-US" sz="4800" b="1" dirty="0"/>
              <a:t>Economy Update &amp; 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5100" dirty="0">
                <a:solidFill>
                  <a:schemeClr val="tx2"/>
                </a:solidFill>
              </a:rPr>
              <a:t>Golden Gate Computer Society</a:t>
            </a:r>
          </a:p>
          <a:p>
            <a:pPr>
              <a:lnSpc>
                <a:spcPct val="100000"/>
              </a:lnSpc>
              <a:spcBef>
                <a:spcPts val="0"/>
              </a:spcBef>
            </a:pPr>
            <a:r>
              <a:rPr lang="en-US" sz="5100" dirty="0">
                <a:solidFill>
                  <a:schemeClr val="tx2"/>
                </a:solidFill>
              </a:rPr>
              <a:t>August 23, 2021</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77A4-52AA-4138-9CE7-9050592A20AF}"/>
              </a:ext>
            </a:extLst>
          </p:cNvPr>
          <p:cNvSpPr>
            <a:spLocks noGrp="1"/>
          </p:cNvSpPr>
          <p:nvPr>
            <p:ph type="title"/>
          </p:nvPr>
        </p:nvSpPr>
        <p:spPr/>
        <p:txBody>
          <a:bodyPr/>
          <a:lstStyle/>
          <a:p>
            <a:r>
              <a:rPr lang="en-US" dirty="0">
                <a:solidFill>
                  <a:schemeClr val="bg1"/>
                </a:solidFill>
              </a:rPr>
              <a:t>Puz</a:t>
            </a:r>
            <a:r>
              <a:rPr lang="en-US" dirty="0"/>
              <a:t>zle:  Is There a Labor Shortage?</a:t>
            </a:r>
          </a:p>
        </p:txBody>
      </p:sp>
      <p:sp>
        <p:nvSpPr>
          <p:cNvPr id="4" name="Slide Number Placeholder 3">
            <a:extLst>
              <a:ext uri="{FF2B5EF4-FFF2-40B4-BE49-F238E27FC236}">
                <a16:creationId xmlns:a16="http://schemas.microsoft.com/office/drawing/2014/main" id="{7BFC8112-02BC-4538-82F3-582AB2F66B63}"/>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1026" name="Picture 2" descr="Image">
            <a:extLst>
              <a:ext uri="{FF2B5EF4-FFF2-40B4-BE49-F238E27FC236}">
                <a16:creationId xmlns:a16="http://schemas.microsoft.com/office/drawing/2014/main" id="{06CE84F2-5813-4D81-8A07-2A7DC71AF4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413" y="2582151"/>
            <a:ext cx="6477000" cy="3648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64178C-AC10-45C3-B10C-62A0A7439346}"/>
              </a:ext>
            </a:extLst>
          </p:cNvPr>
          <p:cNvSpPr txBox="1"/>
          <p:nvPr/>
        </p:nvSpPr>
        <p:spPr>
          <a:xfrm>
            <a:off x="838200" y="1423555"/>
            <a:ext cx="9646227" cy="1754326"/>
          </a:xfrm>
          <a:prstGeom prst="rect">
            <a:avLst/>
          </a:prstGeom>
          <a:noFill/>
        </p:spPr>
        <p:txBody>
          <a:bodyPr wrap="square" rtlCol="0">
            <a:spAutoFit/>
          </a:bodyPr>
          <a:lstStyle/>
          <a:p>
            <a:r>
              <a:rPr lang="en-US" sz="2400" dirty="0"/>
              <a:t>1.  As of the end of June, 10.1 million job openings, record high.</a:t>
            </a:r>
          </a:p>
          <a:p>
            <a:pPr marL="342900" indent="-342900">
              <a:buAutoNum type="arabicPeriod" startAt="2"/>
            </a:pPr>
            <a:r>
              <a:rPr lang="en-US" sz="2400" dirty="0"/>
              <a:t>As of July 31, 11.7 million receiving unemployment benefits.</a:t>
            </a:r>
          </a:p>
          <a:p>
            <a:r>
              <a:rPr lang="en-US" sz="2400" dirty="0"/>
              <a:t>Are pandemic unemployment benefits the problem?</a:t>
            </a:r>
          </a:p>
          <a:p>
            <a:endParaRPr lang="en-US" dirty="0"/>
          </a:p>
          <a:p>
            <a:endParaRPr lang="en-US" dirty="0"/>
          </a:p>
        </p:txBody>
      </p:sp>
      <p:pic>
        <p:nvPicPr>
          <p:cNvPr id="7" name="Picture 6">
            <a:extLst>
              <a:ext uri="{FF2B5EF4-FFF2-40B4-BE49-F238E27FC236}">
                <a16:creationId xmlns:a16="http://schemas.microsoft.com/office/drawing/2014/main" id="{39F49685-9072-428B-81B1-5F23F34D5190}"/>
              </a:ext>
            </a:extLst>
          </p:cNvPr>
          <p:cNvPicPr>
            <a:picLocks noChangeAspect="1"/>
          </p:cNvPicPr>
          <p:nvPr/>
        </p:nvPicPr>
        <p:blipFill>
          <a:blip r:embed="rId3"/>
          <a:stretch>
            <a:fillRect/>
          </a:stretch>
        </p:blipFill>
        <p:spPr>
          <a:xfrm>
            <a:off x="8751671" y="5434445"/>
            <a:ext cx="2267909" cy="493819"/>
          </a:xfrm>
          <a:prstGeom prst="rect">
            <a:avLst/>
          </a:prstGeom>
        </p:spPr>
      </p:pic>
    </p:spTree>
    <p:extLst>
      <p:ext uri="{BB962C8B-B14F-4D97-AF65-F5344CB8AC3E}">
        <p14:creationId xmlns:p14="http://schemas.microsoft.com/office/powerpoint/2010/main" val="22734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9AAD-5A5B-4D30-88D2-9ED160E8C6CA}"/>
              </a:ext>
            </a:extLst>
          </p:cNvPr>
          <p:cNvSpPr>
            <a:spLocks noGrp="1"/>
          </p:cNvSpPr>
          <p:nvPr>
            <p:ph type="title"/>
          </p:nvPr>
        </p:nvSpPr>
        <p:spPr/>
        <p:txBody>
          <a:bodyPr/>
          <a:lstStyle/>
          <a:p>
            <a:r>
              <a:rPr lang="en-US" dirty="0">
                <a:solidFill>
                  <a:schemeClr val="bg1"/>
                </a:solidFill>
              </a:rPr>
              <a:t>But</a:t>
            </a:r>
            <a:r>
              <a:rPr lang="en-US" dirty="0"/>
              <a:t> What about Inflation?</a:t>
            </a:r>
          </a:p>
        </p:txBody>
      </p:sp>
      <p:sp>
        <p:nvSpPr>
          <p:cNvPr id="4" name="Slide Number Placeholder 3">
            <a:extLst>
              <a:ext uri="{FF2B5EF4-FFF2-40B4-BE49-F238E27FC236}">
                <a16:creationId xmlns:a16="http://schemas.microsoft.com/office/drawing/2014/main" id="{F27B0593-AAB9-4616-9804-C187D0E686BD}"/>
              </a:ext>
            </a:extLst>
          </p:cNvPr>
          <p:cNvSpPr>
            <a:spLocks noGrp="1"/>
          </p:cNvSpPr>
          <p:nvPr>
            <p:ph type="sldNum" sz="quarter" idx="12"/>
          </p:nvPr>
        </p:nvSpPr>
        <p:spPr/>
        <p:txBody>
          <a:bodyPr/>
          <a:lstStyle/>
          <a:p>
            <a:fld id="{D9F085D5-EC86-4F6A-B501-C1359CB39116}" type="slidenum">
              <a:rPr lang="en-GB" smtClean="0"/>
              <a:t>11</a:t>
            </a:fld>
            <a:endParaRPr lang="en-GB"/>
          </a:p>
        </p:txBody>
      </p:sp>
      <p:graphicFrame>
        <p:nvGraphicFramePr>
          <p:cNvPr id="7" name="Content Placeholder 7">
            <a:extLst>
              <a:ext uri="{FF2B5EF4-FFF2-40B4-BE49-F238E27FC236}">
                <a16:creationId xmlns:a16="http://schemas.microsoft.com/office/drawing/2014/main" id="{EA9259D7-79C9-4E0D-8247-646E4B1E8F25}"/>
              </a:ext>
            </a:extLst>
          </p:cNvPr>
          <p:cNvGraphicFramePr>
            <a:graphicFrameLocks noGrp="1"/>
          </p:cNvGraphicFramePr>
          <p:nvPr>
            <p:ph idx="1"/>
            <p:extLst>
              <p:ext uri="{D42A27DB-BD31-4B8C-83A1-F6EECF244321}">
                <p14:modId xmlns:p14="http://schemas.microsoft.com/office/powerpoint/2010/main" val="1770756822"/>
              </p:ext>
            </p:extLst>
          </p:nvPr>
        </p:nvGraphicFramePr>
        <p:xfrm>
          <a:off x="1334096" y="1853979"/>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2A619273-F6B2-4720-B26E-70E15705FD48}"/>
              </a:ext>
            </a:extLst>
          </p:cNvPr>
          <p:cNvSpPr txBox="1"/>
          <p:nvPr/>
        </p:nvSpPr>
        <p:spPr>
          <a:xfrm>
            <a:off x="1783773" y="2170180"/>
            <a:ext cx="2763982" cy="101830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Jun to Jul, 4.0%</a:t>
            </a:r>
          </a:p>
          <a:p>
            <a:r>
              <a:rPr lang="en-US" sz="2800" dirty="0"/>
              <a:t>Jul 20 to Jul, 4.3%</a:t>
            </a:r>
          </a:p>
        </p:txBody>
      </p:sp>
    </p:spTree>
    <p:extLst>
      <p:ext uri="{BB962C8B-B14F-4D97-AF65-F5344CB8AC3E}">
        <p14:creationId xmlns:p14="http://schemas.microsoft.com/office/powerpoint/2010/main" val="3936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9349-F75C-4BB6-AB33-68991D24038F}"/>
              </a:ext>
            </a:extLst>
          </p:cNvPr>
          <p:cNvSpPr>
            <a:spLocks noGrp="1"/>
          </p:cNvSpPr>
          <p:nvPr>
            <p:ph type="title"/>
          </p:nvPr>
        </p:nvSpPr>
        <p:spPr/>
        <p:txBody>
          <a:bodyPr/>
          <a:lstStyle/>
          <a:p>
            <a:r>
              <a:rPr lang="en-US" dirty="0">
                <a:solidFill>
                  <a:schemeClr val="bg1"/>
                </a:solidFill>
              </a:rPr>
              <a:t>Puz</a:t>
            </a:r>
            <a:r>
              <a:rPr lang="en-US" dirty="0"/>
              <a:t>zle:  Is Inflation Permanently Higher?</a:t>
            </a:r>
          </a:p>
        </p:txBody>
      </p:sp>
      <p:sp>
        <p:nvSpPr>
          <p:cNvPr id="3" name="Content Placeholder 2">
            <a:extLst>
              <a:ext uri="{FF2B5EF4-FFF2-40B4-BE49-F238E27FC236}">
                <a16:creationId xmlns:a16="http://schemas.microsoft.com/office/drawing/2014/main" id="{E1B11030-6C8D-41D5-B96E-904CEB439680}"/>
              </a:ext>
            </a:extLst>
          </p:cNvPr>
          <p:cNvSpPr>
            <a:spLocks noGrp="1"/>
          </p:cNvSpPr>
          <p:nvPr>
            <p:ph idx="1"/>
          </p:nvPr>
        </p:nvSpPr>
        <p:spPr/>
        <p:txBody>
          <a:bodyPr/>
          <a:lstStyle/>
          <a:p>
            <a:r>
              <a:rPr lang="en-US" dirty="0"/>
              <a:t>Fed:  No.  Price increases are </a:t>
            </a:r>
          </a:p>
          <a:p>
            <a:pPr lvl="1"/>
            <a:r>
              <a:rPr lang="en-US" dirty="0"/>
              <a:t>1) rebound from low prices last year; </a:t>
            </a:r>
          </a:p>
          <a:p>
            <a:pPr lvl="1"/>
            <a:r>
              <a:rPr lang="en-US" dirty="0"/>
              <a:t>2)  temporary due to supply chain disruptions; e.g., used cars, car rentals.</a:t>
            </a:r>
          </a:p>
          <a:p>
            <a:r>
              <a:rPr lang="en-US" dirty="0"/>
              <a:t>Me:  I am not so sure. We are close to full employment and monetary and fiscal policies are very easy.</a:t>
            </a:r>
          </a:p>
        </p:txBody>
      </p:sp>
      <p:sp>
        <p:nvSpPr>
          <p:cNvPr id="4" name="Slide Number Placeholder 3">
            <a:extLst>
              <a:ext uri="{FF2B5EF4-FFF2-40B4-BE49-F238E27FC236}">
                <a16:creationId xmlns:a16="http://schemas.microsoft.com/office/drawing/2014/main" id="{2AB17A9B-4ABB-47C8-930C-1CC3D1986EA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5561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5380-4B8F-4DC3-B8F0-078B494A0C16}"/>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ere We Stood Before the Delta Upsurge</a:t>
            </a:r>
          </a:p>
        </p:txBody>
      </p:sp>
      <p:sp>
        <p:nvSpPr>
          <p:cNvPr id="3" name="Content Placeholder 2">
            <a:extLst>
              <a:ext uri="{FF2B5EF4-FFF2-40B4-BE49-F238E27FC236}">
                <a16:creationId xmlns:a16="http://schemas.microsoft.com/office/drawing/2014/main" id="{3F02FF84-BE9E-4B22-A0BE-187E612E5E3B}"/>
              </a:ext>
            </a:extLst>
          </p:cNvPr>
          <p:cNvSpPr>
            <a:spLocks noGrp="1"/>
          </p:cNvSpPr>
          <p:nvPr>
            <p:ph idx="1"/>
          </p:nvPr>
        </p:nvSpPr>
        <p:spPr/>
        <p:txBody>
          <a:bodyPr>
            <a:normAutofit fontScale="92500" lnSpcReduction="10000"/>
          </a:bodyPr>
          <a:lstStyle/>
          <a:p>
            <a:r>
              <a:rPr lang="en-US" dirty="0"/>
              <a:t>Fiscal Stimulus is Not Done, but is slowing.</a:t>
            </a:r>
          </a:p>
          <a:p>
            <a:pPr lvl="1"/>
            <a:r>
              <a:rPr lang="en-US" dirty="0"/>
              <a:t>Will the excess saving of $2 trillion be spent?</a:t>
            </a:r>
          </a:p>
          <a:p>
            <a:pPr lvl="1"/>
            <a:r>
              <a:rPr lang="en-US" dirty="0"/>
              <a:t>Emergency Unemployment will end on September 6</a:t>
            </a:r>
            <a:r>
              <a:rPr lang="en-US" baseline="30000" dirty="0"/>
              <a:t>th</a:t>
            </a:r>
            <a:r>
              <a:rPr lang="en-US" dirty="0"/>
              <a:t> for 7.5 million.</a:t>
            </a:r>
          </a:p>
          <a:p>
            <a:pPr lvl="1"/>
            <a:r>
              <a:rPr lang="en-US" dirty="0"/>
              <a:t>Expanded Child Tax Credit Payments started last month and continue to the end of the year.</a:t>
            </a:r>
          </a:p>
          <a:p>
            <a:pPr lvl="1"/>
            <a:r>
              <a:rPr lang="en-US" dirty="0"/>
              <a:t>Infrastructure on the Horizon?</a:t>
            </a:r>
          </a:p>
          <a:p>
            <a:r>
              <a:rPr lang="en-US" dirty="0"/>
              <a:t>Monetary Policy is committed to maintaining near zero interest rates:</a:t>
            </a:r>
          </a:p>
          <a:p>
            <a:pPr marL="457200" lvl="1" indent="0">
              <a:buNone/>
            </a:pPr>
            <a:r>
              <a:rPr lang="en-US" dirty="0"/>
              <a:t>With inflation having run persistently below this longer-run goal, the Committee will aim to achieve inflation moderately above 2 percent for some time so that inflation averages 2 percent over time and longer‑term inflation expectations remain well anchored at 2 percent. The Committee expects to maintain an accommodative stance of monetary policy until these outcomes are achieved (Policy Statement 7/28)</a:t>
            </a:r>
          </a:p>
          <a:p>
            <a:r>
              <a:rPr lang="en-US" dirty="0"/>
              <a:t>In my view the outlook is entirely dependent on the virus</a:t>
            </a:r>
          </a:p>
        </p:txBody>
      </p:sp>
      <p:sp>
        <p:nvSpPr>
          <p:cNvPr id="4" name="Slide Number Placeholder 3">
            <a:extLst>
              <a:ext uri="{FF2B5EF4-FFF2-40B4-BE49-F238E27FC236}">
                <a16:creationId xmlns:a16="http://schemas.microsoft.com/office/drawing/2014/main" id="{1B393E1B-C565-4EFF-8240-65A3D5011357}"/>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4559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69D9-4B0E-49FA-AB9D-2BC77093DE3C}"/>
              </a:ext>
            </a:extLst>
          </p:cNvPr>
          <p:cNvSpPr>
            <a:spLocks noGrp="1"/>
          </p:cNvSpPr>
          <p:nvPr>
            <p:ph type="title"/>
          </p:nvPr>
        </p:nvSpPr>
        <p:spPr/>
        <p:txBody>
          <a:bodyPr/>
          <a:lstStyle/>
          <a:p>
            <a:r>
              <a:rPr lang="en-US" dirty="0">
                <a:solidFill>
                  <a:schemeClr val="bg1"/>
                </a:solidFill>
              </a:rPr>
              <a:t>Fed</a:t>
            </a:r>
            <a:r>
              <a:rPr lang="en-US" dirty="0"/>
              <a:t>eral Debt and Deficits</a:t>
            </a:r>
          </a:p>
        </p:txBody>
      </p:sp>
      <p:sp>
        <p:nvSpPr>
          <p:cNvPr id="3" name="Content Placeholder 2">
            <a:extLst>
              <a:ext uri="{FF2B5EF4-FFF2-40B4-BE49-F238E27FC236}">
                <a16:creationId xmlns:a16="http://schemas.microsoft.com/office/drawing/2014/main" id="{633AEB66-A036-419B-A697-F65361091662}"/>
              </a:ext>
            </a:extLst>
          </p:cNvPr>
          <p:cNvSpPr>
            <a:spLocks noGrp="1"/>
          </p:cNvSpPr>
          <p:nvPr>
            <p:ph idx="1"/>
          </p:nvPr>
        </p:nvSpPr>
        <p:spPr/>
        <p:txBody>
          <a:bodyPr/>
          <a:lstStyle/>
          <a:p>
            <a:pPr marL="514350" indent="-514350">
              <a:buFont typeface="+mj-lt"/>
              <a:buAutoNum type="arabicPeriod"/>
            </a:pPr>
            <a:r>
              <a:rPr lang="en-US" dirty="0"/>
              <a:t>Definitions and Basic Data.</a:t>
            </a:r>
          </a:p>
          <a:p>
            <a:pPr marL="514350" indent="-514350">
              <a:buFont typeface="+mj-lt"/>
              <a:buAutoNum type="arabicPeriod"/>
            </a:pPr>
            <a:r>
              <a:rPr lang="en-US" dirty="0"/>
              <a:t>The History of the Debt.</a:t>
            </a:r>
          </a:p>
          <a:p>
            <a:pPr marL="514350" indent="-514350">
              <a:buFont typeface="+mj-lt"/>
              <a:buAutoNum type="arabicPeriod"/>
            </a:pPr>
            <a:r>
              <a:rPr lang="en-US" dirty="0"/>
              <a:t>Traditional View on the Costs of the Debt.</a:t>
            </a:r>
          </a:p>
          <a:p>
            <a:pPr marL="514350" indent="-514350">
              <a:buFont typeface="+mj-lt"/>
              <a:buAutoNum type="arabicPeriod"/>
            </a:pPr>
            <a:r>
              <a:rPr lang="en-US" dirty="0"/>
              <a:t>New Ideas about the Costs of the Debt:  Reassuring in the short term; scary in the longer term.</a:t>
            </a:r>
          </a:p>
        </p:txBody>
      </p:sp>
      <p:sp>
        <p:nvSpPr>
          <p:cNvPr id="4" name="Slide Number Placeholder 3">
            <a:extLst>
              <a:ext uri="{FF2B5EF4-FFF2-40B4-BE49-F238E27FC236}">
                <a16:creationId xmlns:a16="http://schemas.microsoft.com/office/drawing/2014/main" id="{BA43D1DF-EAA2-4BE1-BA0D-9A5933599159}"/>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91801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84DC-9397-4980-9DFB-63C54CFE12C6}"/>
              </a:ext>
            </a:extLst>
          </p:cNvPr>
          <p:cNvSpPr>
            <a:spLocks noGrp="1"/>
          </p:cNvSpPr>
          <p:nvPr>
            <p:ph type="title"/>
          </p:nvPr>
        </p:nvSpPr>
        <p:spPr/>
        <p:txBody>
          <a:bodyPr/>
          <a:lstStyle/>
          <a:p>
            <a:r>
              <a:rPr lang="en-US" dirty="0">
                <a:solidFill>
                  <a:schemeClr val="bg1"/>
                </a:solidFill>
              </a:rPr>
              <a:t>The</a:t>
            </a:r>
            <a:r>
              <a:rPr lang="en-US" dirty="0"/>
              <a:t> Federal Budget in FY 2020</a:t>
            </a:r>
          </a:p>
        </p:txBody>
      </p:sp>
      <p:pic>
        <p:nvPicPr>
          <p:cNvPr id="5" name="Content Placeholder 4">
            <a:extLst>
              <a:ext uri="{FF2B5EF4-FFF2-40B4-BE49-F238E27FC236}">
                <a16:creationId xmlns:a16="http://schemas.microsoft.com/office/drawing/2014/main" id="{B8098754-311D-45D1-9C2A-C5DABE24AEB0}"/>
              </a:ext>
            </a:extLst>
          </p:cNvPr>
          <p:cNvPicPr>
            <a:picLocks noGrp="1" noChangeAspect="1"/>
          </p:cNvPicPr>
          <p:nvPr>
            <p:ph idx="1"/>
          </p:nvPr>
        </p:nvPicPr>
        <p:blipFill>
          <a:blip r:embed="rId2"/>
          <a:stretch>
            <a:fillRect/>
          </a:stretch>
        </p:blipFill>
        <p:spPr>
          <a:xfrm>
            <a:off x="0" y="1598071"/>
            <a:ext cx="6962139" cy="4351337"/>
          </a:xfrm>
          <a:prstGeom prst="rect">
            <a:avLst/>
          </a:prstGeom>
        </p:spPr>
      </p:pic>
      <p:sp>
        <p:nvSpPr>
          <p:cNvPr id="4" name="Slide Number Placeholder 3">
            <a:extLst>
              <a:ext uri="{FF2B5EF4-FFF2-40B4-BE49-F238E27FC236}">
                <a16:creationId xmlns:a16="http://schemas.microsoft.com/office/drawing/2014/main" id="{9198BF74-3808-4C87-BDC5-092FC78D8460}"/>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9" name="TextBox 8">
            <a:extLst>
              <a:ext uri="{FF2B5EF4-FFF2-40B4-BE49-F238E27FC236}">
                <a16:creationId xmlns:a16="http://schemas.microsoft.com/office/drawing/2014/main" id="{11ADC37B-2162-49B0-828C-06D9DAA7A243}"/>
              </a:ext>
            </a:extLst>
          </p:cNvPr>
          <p:cNvSpPr txBox="1"/>
          <p:nvPr/>
        </p:nvSpPr>
        <p:spPr>
          <a:xfrm>
            <a:off x="3620278" y="1598071"/>
            <a:ext cx="1775928" cy="734582"/>
          </a:xfrm>
          <a:prstGeom prst="rect">
            <a:avLst/>
          </a:prstGeom>
          <a:solidFill>
            <a:schemeClr val="bg1"/>
          </a:solidFill>
        </p:spPr>
        <p:txBody>
          <a:bodyPr wrap="square" rtlCol="0">
            <a:spAutoFit/>
          </a:bodyPr>
          <a:lstStyle/>
          <a:p>
            <a:endParaRPr lang="en-US" dirty="0"/>
          </a:p>
        </p:txBody>
      </p:sp>
      <p:grpSp>
        <p:nvGrpSpPr>
          <p:cNvPr id="24" name="Group 23">
            <a:extLst>
              <a:ext uri="{FF2B5EF4-FFF2-40B4-BE49-F238E27FC236}">
                <a16:creationId xmlns:a16="http://schemas.microsoft.com/office/drawing/2014/main" id="{C5F5F92B-7FDA-4886-8304-6A2627AB8C1C}"/>
              </a:ext>
            </a:extLst>
          </p:cNvPr>
          <p:cNvGrpSpPr/>
          <p:nvPr/>
        </p:nvGrpSpPr>
        <p:grpSpPr>
          <a:xfrm>
            <a:off x="5396206" y="1598071"/>
            <a:ext cx="6619745" cy="4418503"/>
            <a:chOff x="5396206" y="1598071"/>
            <a:chExt cx="6619745" cy="4418503"/>
          </a:xfrm>
        </p:grpSpPr>
        <p:sp>
          <p:nvSpPr>
            <p:cNvPr id="8" name="TextBox 7">
              <a:extLst>
                <a:ext uri="{FF2B5EF4-FFF2-40B4-BE49-F238E27FC236}">
                  <a16:creationId xmlns:a16="http://schemas.microsoft.com/office/drawing/2014/main" id="{15E34A73-5F60-4AFE-86ED-F6590E6F4275}"/>
                </a:ext>
              </a:extLst>
            </p:cNvPr>
            <p:cNvSpPr txBox="1"/>
            <p:nvPr/>
          </p:nvSpPr>
          <p:spPr>
            <a:xfrm>
              <a:off x="5396206" y="1598071"/>
              <a:ext cx="1492898" cy="2246769"/>
            </a:xfrm>
            <a:prstGeom prst="rect">
              <a:avLst/>
            </a:prstGeom>
            <a:solidFill>
              <a:schemeClr val="bg1"/>
            </a:solidFill>
          </p:spPr>
          <p:txBody>
            <a:bodyPr wrap="square" rtlCol="0">
              <a:spAutoFit/>
            </a:bodyPr>
            <a:lstStyle/>
            <a:p>
              <a:endParaRPr lang="en-US" sz="2800" dirty="0"/>
            </a:p>
            <a:p>
              <a:endParaRPr lang="en-US" sz="2800" dirty="0"/>
            </a:p>
            <a:p>
              <a:endParaRPr lang="en-US" sz="2800" dirty="0"/>
            </a:p>
            <a:p>
              <a:endParaRPr lang="en-US" sz="2800" dirty="0"/>
            </a:p>
            <a:p>
              <a:pPr algn="ctr"/>
              <a:r>
                <a:rPr lang="en-US" sz="2800" dirty="0">
                  <a:ln>
                    <a:solidFill>
                      <a:schemeClr val="tx1"/>
                    </a:solidFill>
                  </a:ln>
                  <a:solidFill>
                    <a:srgbClr val="FF0000"/>
                  </a:solidFill>
                  <a:effectLst>
                    <a:outerShdw blurRad="50800" dist="38100" algn="l" rotWithShape="0">
                      <a:prstClr val="black">
                        <a:alpha val="40000"/>
                      </a:prstClr>
                    </a:outerShdw>
                  </a:effectLst>
                </a:rPr>
                <a:t>less</a:t>
              </a:r>
            </a:p>
          </p:txBody>
        </p:sp>
        <p:sp>
          <p:nvSpPr>
            <p:cNvPr id="10" name="TextBox 9">
              <a:extLst>
                <a:ext uri="{FF2B5EF4-FFF2-40B4-BE49-F238E27FC236}">
                  <a16:creationId xmlns:a16="http://schemas.microsoft.com/office/drawing/2014/main" id="{30BEF85F-A5AF-4CD3-9787-DEDF12537934}"/>
                </a:ext>
              </a:extLst>
            </p:cNvPr>
            <p:cNvSpPr txBox="1"/>
            <p:nvPr/>
          </p:nvSpPr>
          <p:spPr>
            <a:xfrm>
              <a:off x="10078597" y="1738480"/>
              <a:ext cx="1937354" cy="4278094"/>
            </a:xfrm>
            <a:prstGeom prst="rect">
              <a:avLst/>
            </a:prstGeom>
            <a:solidFill>
              <a:schemeClr val="bg1"/>
            </a:solidFill>
          </p:spPr>
          <p:txBody>
            <a:bodyPr wrap="square" rtlCol="0">
              <a:spAutoFit/>
            </a:bodyPr>
            <a:lstStyle/>
            <a:p>
              <a:endParaRPr lang="en-US" sz="2800" dirty="0"/>
            </a:p>
            <a:p>
              <a:endParaRPr lang="en-US" sz="2800" dirty="0"/>
            </a:p>
            <a:p>
              <a:endParaRPr lang="en-US" sz="2800" dirty="0"/>
            </a:p>
            <a:p>
              <a:endParaRPr lang="en-US" sz="2800" dirty="0"/>
            </a:p>
            <a:p>
              <a:r>
                <a:rPr lang="en-US" sz="2800" dirty="0">
                  <a:ln>
                    <a:solidFill>
                      <a:schemeClr val="tx1"/>
                    </a:solidFill>
                  </a:ln>
                  <a:solidFill>
                    <a:srgbClr val="FF0000"/>
                  </a:solidFill>
                  <a:effectLst>
                    <a:outerShdw blurRad="50800" dist="38100" dir="18900000" algn="bl" rotWithShape="0">
                      <a:prstClr val="black">
                        <a:alpha val="40000"/>
                      </a:prstClr>
                    </a:outerShdw>
                  </a:effectLst>
                </a:rPr>
                <a:t>Equals</a:t>
              </a:r>
            </a:p>
            <a:p>
              <a:pPr algn="ctr"/>
              <a:r>
                <a:rPr lang="en-US" sz="2800" dirty="0"/>
                <a:t>Deficit</a:t>
              </a:r>
            </a:p>
            <a:p>
              <a:pPr algn="ctr"/>
              <a:r>
                <a:rPr lang="en-US" sz="2800" dirty="0"/>
                <a:t>$3.2 </a:t>
              </a:r>
              <a:r>
                <a:rPr lang="en-US" sz="2400" dirty="0"/>
                <a:t>Trillion</a:t>
              </a:r>
            </a:p>
            <a:p>
              <a:pPr algn="ctr"/>
              <a:r>
                <a:rPr lang="en-US" sz="2400" dirty="0"/>
                <a:t>14.9% of GDP</a:t>
              </a:r>
            </a:p>
            <a:p>
              <a:endParaRPr lang="en-US" sz="2400" dirty="0"/>
            </a:p>
            <a:p>
              <a:pPr algn="ctr"/>
              <a:endParaRPr lang="en-US" sz="2800" dirty="0"/>
            </a:p>
          </p:txBody>
        </p:sp>
      </p:grpSp>
      <p:sp>
        <p:nvSpPr>
          <p:cNvPr id="12" name="TextBox 11">
            <a:extLst>
              <a:ext uri="{FF2B5EF4-FFF2-40B4-BE49-F238E27FC236}">
                <a16:creationId xmlns:a16="http://schemas.microsoft.com/office/drawing/2014/main" id="{1B720BD8-368B-4ADE-9AD9-3748C3F17EA1}"/>
              </a:ext>
            </a:extLst>
          </p:cNvPr>
          <p:cNvSpPr txBox="1"/>
          <p:nvPr/>
        </p:nvSpPr>
        <p:spPr>
          <a:xfrm>
            <a:off x="9064095" y="6476741"/>
            <a:ext cx="3966358" cy="369332"/>
          </a:xfrm>
          <a:prstGeom prst="rect">
            <a:avLst/>
          </a:prstGeom>
          <a:noFill/>
        </p:spPr>
        <p:txBody>
          <a:bodyPr wrap="square" rtlCol="0">
            <a:spAutoFit/>
          </a:bodyPr>
          <a:lstStyle/>
          <a:p>
            <a:r>
              <a:rPr lang="en-US" dirty="0"/>
              <a:t>Source:  CBO, 4/30/2021</a:t>
            </a:r>
          </a:p>
        </p:txBody>
      </p:sp>
      <p:sp>
        <p:nvSpPr>
          <p:cNvPr id="21" name="TextBox 20">
            <a:extLst>
              <a:ext uri="{FF2B5EF4-FFF2-40B4-BE49-F238E27FC236}">
                <a16:creationId xmlns:a16="http://schemas.microsoft.com/office/drawing/2014/main" id="{05758F32-81B3-42EF-89AB-B11B42248BC9}"/>
              </a:ext>
            </a:extLst>
          </p:cNvPr>
          <p:cNvSpPr txBox="1"/>
          <p:nvPr/>
        </p:nvSpPr>
        <p:spPr>
          <a:xfrm>
            <a:off x="4108861" y="4117348"/>
            <a:ext cx="2853277" cy="1899226"/>
          </a:xfrm>
          <a:prstGeom prst="rect">
            <a:avLst/>
          </a:prstGeom>
          <a:solidFill>
            <a:schemeClr val="bg1"/>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4F4FEA37-5441-4D25-BEBD-F9B2978FEE3B}"/>
              </a:ext>
            </a:extLst>
          </p:cNvPr>
          <p:cNvSpPr txBox="1"/>
          <p:nvPr/>
        </p:nvSpPr>
        <p:spPr>
          <a:xfrm>
            <a:off x="0" y="3182587"/>
            <a:ext cx="1223158" cy="662253"/>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21804686-FD58-4680-A6BE-A33E415D4CA5}"/>
              </a:ext>
            </a:extLst>
          </p:cNvPr>
          <p:cNvPicPr>
            <a:picLocks noChangeAspect="1"/>
          </p:cNvPicPr>
          <p:nvPr/>
        </p:nvPicPr>
        <p:blipFill>
          <a:blip r:embed="rId3"/>
          <a:stretch>
            <a:fillRect/>
          </a:stretch>
        </p:blipFill>
        <p:spPr>
          <a:xfrm>
            <a:off x="6685402" y="2242904"/>
            <a:ext cx="3393195" cy="4169884"/>
          </a:xfrm>
          <a:prstGeom prst="rect">
            <a:avLst/>
          </a:prstGeom>
        </p:spPr>
      </p:pic>
      <p:sp>
        <p:nvSpPr>
          <p:cNvPr id="25" name="TextBox 24">
            <a:extLst>
              <a:ext uri="{FF2B5EF4-FFF2-40B4-BE49-F238E27FC236}">
                <a16:creationId xmlns:a16="http://schemas.microsoft.com/office/drawing/2014/main" id="{61C64B0E-0FAD-49B8-9A5D-FD9D2D824F97}"/>
              </a:ext>
            </a:extLst>
          </p:cNvPr>
          <p:cNvSpPr txBox="1"/>
          <p:nvPr/>
        </p:nvSpPr>
        <p:spPr>
          <a:xfrm>
            <a:off x="4572000" y="1140031"/>
            <a:ext cx="2853277" cy="1369675"/>
          </a:xfrm>
          <a:prstGeom prst="rect">
            <a:avLst/>
          </a:prstGeom>
          <a:solidFill>
            <a:schemeClr val="bg1"/>
          </a:solidFill>
        </p:spPr>
        <p:txBody>
          <a:bodyPr wrap="square" rtlCol="0">
            <a:spAutoFit/>
          </a:bodyPr>
          <a:lstStyle/>
          <a:p>
            <a:endParaRPr lang="en-US" dirty="0"/>
          </a:p>
        </p:txBody>
      </p:sp>
      <p:grpSp>
        <p:nvGrpSpPr>
          <p:cNvPr id="20" name="Group 19">
            <a:extLst>
              <a:ext uri="{FF2B5EF4-FFF2-40B4-BE49-F238E27FC236}">
                <a16:creationId xmlns:a16="http://schemas.microsoft.com/office/drawing/2014/main" id="{88804081-69DD-4C57-A309-A7A5BAEA5B76}"/>
              </a:ext>
            </a:extLst>
          </p:cNvPr>
          <p:cNvGrpSpPr/>
          <p:nvPr/>
        </p:nvGrpSpPr>
        <p:grpSpPr>
          <a:xfrm>
            <a:off x="1496291" y="1140031"/>
            <a:ext cx="6962139" cy="1793174"/>
            <a:chOff x="1496291" y="1140031"/>
            <a:chExt cx="6962139" cy="1793174"/>
          </a:xfrm>
        </p:grpSpPr>
        <p:cxnSp>
          <p:nvCxnSpPr>
            <p:cNvPr id="14" name="Straight Arrow Connector 13">
              <a:extLst>
                <a:ext uri="{FF2B5EF4-FFF2-40B4-BE49-F238E27FC236}">
                  <a16:creationId xmlns:a16="http://schemas.microsoft.com/office/drawing/2014/main" id="{BBDD0B1C-7CA9-496B-8FB8-BA1AE61633C6}"/>
                </a:ext>
              </a:extLst>
            </p:cNvPr>
            <p:cNvCxnSpPr/>
            <p:nvPr/>
          </p:nvCxnSpPr>
          <p:spPr>
            <a:xfrm flipV="1">
              <a:off x="1496291" y="1325563"/>
              <a:ext cx="3811979" cy="5269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2C5B941-A1D9-4130-AACB-7AE2D2282D23}"/>
                </a:ext>
              </a:extLst>
            </p:cNvPr>
            <p:cNvCxnSpPr>
              <a:cxnSpLocks/>
            </p:cNvCxnSpPr>
            <p:nvPr/>
          </p:nvCxnSpPr>
          <p:spPr>
            <a:xfrm flipV="1">
              <a:off x="5396206" y="1576418"/>
              <a:ext cx="997527" cy="13567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6804B6-EE1E-4431-A3A9-15FF0D0A3FC7}"/>
                </a:ext>
              </a:extLst>
            </p:cNvPr>
            <p:cNvSpPr txBox="1"/>
            <p:nvPr/>
          </p:nvSpPr>
          <p:spPr>
            <a:xfrm>
              <a:off x="5308270" y="1140031"/>
              <a:ext cx="3150160" cy="461665"/>
            </a:xfrm>
            <a:prstGeom prst="rect">
              <a:avLst/>
            </a:prstGeom>
            <a:noFill/>
          </p:spPr>
          <p:txBody>
            <a:bodyPr wrap="square" rtlCol="0">
              <a:spAutoFit/>
            </a:bodyPr>
            <a:lstStyle/>
            <a:p>
              <a:r>
                <a:rPr lang="en-US" sz="2400" dirty="0">
                  <a:solidFill>
                    <a:srgbClr val="FF0000"/>
                  </a:solidFill>
                </a:rPr>
                <a:t>Programmatic Outlays</a:t>
              </a:r>
            </a:p>
          </p:txBody>
        </p:sp>
      </p:grpSp>
    </p:spTree>
    <p:extLst>
      <p:ext uri="{BB962C8B-B14F-4D97-AF65-F5344CB8AC3E}">
        <p14:creationId xmlns:p14="http://schemas.microsoft.com/office/powerpoint/2010/main" val="30367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6669133" cy="369332"/>
          </a:xfrm>
          <a:prstGeom prst="rect">
            <a:avLst/>
          </a:prstGeom>
          <a:noFill/>
        </p:spPr>
        <p:txBody>
          <a:bodyPr wrap="none" rtlCol="0">
            <a:spAutoFit/>
          </a:bodyPr>
          <a:lstStyle/>
          <a:p>
            <a:r>
              <a:rPr lang="en-US" dirty="0"/>
              <a:t>Source: CBO, Updated Budget and Econo9mic Projections, 7/15/2021</a:t>
            </a:r>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3662541"/>
          </a:xfrm>
          <a:prstGeom prst="rect">
            <a:avLst/>
          </a:prstGeom>
          <a:noFill/>
        </p:spPr>
        <p:txBody>
          <a:bodyPr wrap="square" rtlCol="0">
            <a:spAutoFit/>
          </a:bodyPr>
          <a:lstStyle/>
          <a:p>
            <a:r>
              <a:rPr lang="en-US" sz="2800" dirty="0"/>
              <a:t>Useful Deficit Decompositions:</a:t>
            </a:r>
          </a:p>
          <a:p>
            <a:endParaRPr lang="en-US" sz="2800" dirty="0"/>
          </a:p>
          <a:p>
            <a:r>
              <a:rPr lang="en-US" sz="2400" i="1" dirty="0"/>
              <a:t>Total Deficit= (Spending on Programs +</a:t>
            </a:r>
            <a:br>
              <a:rPr lang="en-US" sz="2400" i="1" dirty="0"/>
            </a:br>
            <a:r>
              <a:rPr lang="en-US" sz="2400" i="1" dirty="0"/>
              <a:t>Interest Expense)-Revenue</a:t>
            </a:r>
          </a:p>
          <a:p>
            <a:endParaRPr lang="en-US" sz="2400" i="1" dirty="0"/>
          </a:p>
          <a:p>
            <a:r>
              <a:rPr lang="en-US" sz="24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pic>
        <p:nvPicPr>
          <p:cNvPr id="9" name="Picture 8">
            <a:extLst>
              <a:ext uri="{FF2B5EF4-FFF2-40B4-BE49-F238E27FC236}">
                <a16:creationId xmlns:a16="http://schemas.microsoft.com/office/drawing/2014/main" id="{73F60578-FFE6-48B4-9301-3AEE17B3639E}"/>
              </a:ext>
            </a:extLst>
          </p:cNvPr>
          <p:cNvPicPr>
            <a:picLocks noChangeAspect="1"/>
          </p:cNvPicPr>
          <p:nvPr/>
        </p:nvPicPr>
        <p:blipFill>
          <a:blip r:embed="rId2"/>
          <a:stretch>
            <a:fillRect/>
          </a:stretch>
        </p:blipFill>
        <p:spPr>
          <a:xfrm>
            <a:off x="369413" y="1325563"/>
            <a:ext cx="6393116" cy="4389120"/>
          </a:xfrm>
          <a:prstGeom prst="rect">
            <a:avLst/>
          </a:prstGeom>
        </p:spPr>
      </p:pic>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698E-EE8D-4234-BDF3-407C7B293B69}"/>
              </a:ext>
            </a:extLst>
          </p:cNvPr>
          <p:cNvSpPr>
            <a:spLocks noGrp="1"/>
          </p:cNvSpPr>
          <p:nvPr>
            <p:ph type="title"/>
          </p:nvPr>
        </p:nvSpPr>
        <p:spPr/>
        <p:txBody>
          <a:bodyPr/>
          <a:lstStyle/>
          <a:p>
            <a:r>
              <a:rPr lang="en-US" dirty="0">
                <a:solidFill>
                  <a:schemeClr val="bg1"/>
                </a:solidFill>
              </a:rPr>
              <a:t>Cur</a:t>
            </a:r>
            <a:r>
              <a:rPr lang="en-US" dirty="0"/>
              <a:t>rent Deficits in Perspective:</a:t>
            </a:r>
          </a:p>
        </p:txBody>
      </p:sp>
      <p:sp>
        <p:nvSpPr>
          <p:cNvPr id="3" name="Content Placeholder 2">
            <a:extLst>
              <a:ext uri="{FF2B5EF4-FFF2-40B4-BE49-F238E27FC236}">
                <a16:creationId xmlns:a16="http://schemas.microsoft.com/office/drawing/2014/main" id="{FEF02D1D-DDD5-4CB1-AF2E-A02CDEF75CAD}"/>
              </a:ext>
            </a:extLst>
          </p:cNvPr>
          <p:cNvSpPr>
            <a:spLocks noGrp="1"/>
          </p:cNvSpPr>
          <p:nvPr>
            <p:ph idx="1"/>
          </p:nvPr>
        </p:nvSpPr>
        <p:spPr/>
        <p:txBody>
          <a:bodyPr/>
          <a:lstStyle/>
          <a:p>
            <a:r>
              <a:rPr lang="en-US" dirty="0"/>
              <a:t>The budgetary cost of the 3 major fiscal packages during the pandemic was over $5 trillion.  As a share of the economy this is almost the size of war production in 1943 (Romer, </a:t>
            </a:r>
            <a:r>
              <a:rPr lang="en-US" i="1" dirty="0"/>
              <a:t>Brookings Papers on Economic Activity</a:t>
            </a:r>
            <a:r>
              <a:rPr lang="en-US" dirty="0"/>
              <a:t>, 3/25/2021).</a:t>
            </a:r>
          </a:p>
          <a:p>
            <a:r>
              <a:rPr lang="en-US" dirty="0"/>
              <a:t>Since March of 2021, Fed net holdings of US Treasury bonds have increased by $2.7 trillion. </a:t>
            </a:r>
          </a:p>
          <a:p>
            <a:endParaRPr lang="en-US" dirty="0"/>
          </a:p>
        </p:txBody>
      </p:sp>
      <p:sp>
        <p:nvSpPr>
          <p:cNvPr id="4" name="Slide Number Placeholder 3">
            <a:extLst>
              <a:ext uri="{FF2B5EF4-FFF2-40B4-BE49-F238E27FC236}">
                <a16:creationId xmlns:a16="http://schemas.microsoft.com/office/drawing/2014/main" id="{D2345B92-1332-4E60-9862-62556A8F63B2}"/>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415672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descr="Chart, line chart&#10;&#10;Description automatically generated">
            <a:extLst>
              <a:ext uri="{FF2B5EF4-FFF2-40B4-BE49-F238E27FC236}">
                <a16:creationId xmlns:a16="http://schemas.microsoft.com/office/drawing/2014/main" id="{2D368CBA-7197-47A3-87A3-AD6B4B0F952D}"/>
              </a:ext>
            </a:extLst>
          </p:cNvPr>
          <p:cNvPicPr>
            <a:picLocks noChangeAspect="1"/>
          </p:cNvPicPr>
          <p:nvPr/>
        </p:nvPicPr>
        <p:blipFill>
          <a:blip r:embed="rId3"/>
          <a:stretch>
            <a:fillRect/>
          </a:stretch>
        </p:blipFill>
        <p:spPr>
          <a:xfrm>
            <a:off x="533400" y="1848783"/>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graphicFrame>
        <p:nvGraphicFramePr>
          <p:cNvPr id="11" name="Chart 10">
            <a:extLst>
              <a:ext uri="{FF2B5EF4-FFF2-40B4-BE49-F238E27FC236}">
                <a16:creationId xmlns:a16="http://schemas.microsoft.com/office/drawing/2014/main" id="{08DFC95A-1DA3-4741-B549-3D01F44475FB}"/>
              </a:ext>
            </a:extLst>
          </p:cNvPr>
          <p:cNvGraphicFramePr>
            <a:graphicFrameLocks noGrp="1" noChangeAspect="1"/>
          </p:cNvGraphicFramePr>
          <p:nvPr>
            <p:extLst>
              <p:ext uri="{D42A27DB-BD31-4B8C-83A1-F6EECF244321}">
                <p14:modId xmlns:p14="http://schemas.microsoft.com/office/powerpoint/2010/main" val="1963583723"/>
              </p:ext>
            </p:extLst>
          </p:nvPr>
        </p:nvGraphicFramePr>
        <p:xfrm>
          <a:off x="0" y="1072282"/>
          <a:ext cx="6583680" cy="5046344"/>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646954" y="3429000"/>
            <a:ext cx="917973" cy="0"/>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A281C197-EF78-4BA6-A77B-E0DBF09F2180}"/>
              </a:ext>
            </a:extLst>
          </p:cNvPr>
          <p:cNvGraphicFramePr>
            <a:graphicFrameLocks noGrp="1"/>
          </p:cNvGraphicFramePr>
          <p:nvPr>
            <p:extLst>
              <p:ext uri="{D42A27DB-BD31-4B8C-83A1-F6EECF244321}">
                <p14:modId xmlns:p14="http://schemas.microsoft.com/office/powerpoint/2010/main" val="3159458755"/>
              </p:ext>
            </p:extLst>
          </p:nvPr>
        </p:nvGraphicFramePr>
        <p:xfrm>
          <a:off x="5893518" y="1016360"/>
          <a:ext cx="658368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72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Relative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21</a:t>
            </a:fld>
            <a:endParaRPr lang="en-GB"/>
          </a:p>
        </p:txBody>
      </p:sp>
      <p:pic>
        <p:nvPicPr>
          <p:cNvPr id="7" name="Picture 6" descr="Chart, line chart&#10;&#10;Description automatically generated">
            <a:extLst>
              <a:ext uri="{FF2B5EF4-FFF2-40B4-BE49-F238E27FC236}">
                <a16:creationId xmlns:a16="http://schemas.microsoft.com/office/drawing/2014/main" id="{4E3CB05D-BCB8-457D-ACE8-90B97B85D80D}"/>
              </a:ext>
            </a:extLst>
          </p:cNvPr>
          <p:cNvPicPr>
            <a:picLocks noChangeAspect="1"/>
          </p:cNvPicPr>
          <p:nvPr/>
        </p:nvPicPr>
        <p:blipFill>
          <a:blip r:embed="rId2"/>
          <a:stretch>
            <a:fillRect/>
          </a:stretch>
        </p:blipFill>
        <p:spPr>
          <a:xfrm>
            <a:off x="60020" y="1454449"/>
            <a:ext cx="11392205" cy="4775777"/>
          </a:xfrm>
          <a:prstGeom prst="rect">
            <a:avLst/>
          </a:prstGeom>
        </p:spPr>
      </p:pic>
      <p:grpSp>
        <p:nvGrpSpPr>
          <p:cNvPr id="6" name="Group 5">
            <a:extLst>
              <a:ext uri="{FF2B5EF4-FFF2-40B4-BE49-F238E27FC236}">
                <a16:creationId xmlns:a16="http://schemas.microsoft.com/office/drawing/2014/main" id="{A6C2237A-F528-4567-A72A-DFE2D6E74521}"/>
              </a:ext>
            </a:extLst>
          </p:cNvPr>
          <p:cNvGrpSpPr/>
          <p:nvPr/>
        </p:nvGrpSpPr>
        <p:grpSpPr>
          <a:xfrm>
            <a:off x="7928789" y="2512722"/>
            <a:ext cx="1902589" cy="1569660"/>
            <a:chOff x="7928789" y="2512722"/>
            <a:chExt cx="1902589" cy="1569660"/>
          </a:xfrm>
        </p:grpSpPr>
        <p:cxnSp>
          <p:nvCxnSpPr>
            <p:cNvPr id="8" name="Straight Arrow Connector 7">
              <a:extLst>
                <a:ext uri="{FF2B5EF4-FFF2-40B4-BE49-F238E27FC236}">
                  <a16:creationId xmlns:a16="http://schemas.microsoft.com/office/drawing/2014/main" id="{63524642-D040-4A36-B20F-14EDB2ACC1E2}"/>
                </a:ext>
              </a:extLst>
            </p:cNvPr>
            <p:cNvCxnSpPr>
              <a:cxnSpLocks/>
            </p:cNvCxnSpPr>
            <p:nvPr/>
          </p:nvCxnSpPr>
          <p:spPr>
            <a:xfrm flipV="1">
              <a:off x="9831378" y="3088941"/>
              <a:ext cx="0" cy="894682"/>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DC8863-D3C4-4029-B5D7-804F7B3DA2B7}"/>
                </a:ext>
              </a:extLst>
            </p:cNvPr>
            <p:cNvGrpSpPr/>
            <p:nvPr/>
          </p:nvGrpSpPr>
          <p:grpSpPr>
            <a:xfrm>
              <a:off x="7928789" y="2512722"/>
              <a:ext cx="1902589" cy="1569660"/>
              <a:chOff x="7928789" y="2644170"/>
              <a:chExt cx="1902589" cy="1569660"/>
            </a:xfrm>
          </p:grpSpPr>
          <p:cxnSp>
            <p:nvCxnSpPr>
              <p:cNvPr id="10" name="Straight Arrow Connector 9">
                <a:extLst>
                  <a:ext uri="{FF2B5EF4-FFF2-40B4-BE49-F238E27FC236}">
                    <a16:creationId xmlns:a16="http://schemas.microsoft.com/office/drawing/2014/main" id="{EA1430AF-1ECF-4B35-8942-4A22DDB53F86}"/>
                  </a:ext>
                </a:extLst>
              </p:cNvPr>
              <p:cNvCxnSpPr>
                <a:cxnSpLocks/>
              </p:cNvCxnSpPr>
              <p:nvPr/>
            </p:nvCxnSpPr>
            <p:spPr>
              <a:xfrm flipH="1">
                <a:off x="8720464" y="3289300"/>
                <a:ext cx="1110914" cy="13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2051A5-8981-4610-9331-2E2D2021DC29}"/>
                  </a:ext>
                </a:extLst>
              </p:cNvPr>
              <p:cNvSpPr txBox="1"/>
              <p:nvPr/>
            </p:nvSpPr>
            <p:spPr>
              <a:xfrm>
                <a:off x="7928789" y="2644170"/>
                <a:ext cx="1371596" cy="1569660"/>
              </a:xfrm>
              <a:prstGeom prst="rect">
                <a:avLst/>
              </a:prstGeom>
              <a:noFill/>
            </p:spPr>
            <p:txBody>
              <a:bodyPr wrap="square" rtlCol="0">
                <a:spAutoFit/>
              </a:bodyPr>
              <a:lstStyle/>
              <a:p>
                <a:r>
                  <a:rPr lang="en-US" sz="2400" dirty="0"/>
                  <a:t>SSN &amp; Medicare Trust Funds</a:t>
                </a:r>
              </a:p>
            </p:txBody>
          </p:sp>
        </p:grpSp>
      </p:grpSp>
    </p:spTree>
    <p:extLst>
      <p:ext uri="{BB962C8B-B14F-4D97-AF65-F5344CB8AC3E}">
        <p14:creationId xmlns:p14="http://schemas.microsoft.com/office/powerpoint/2010/main" val="381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 H.R. 486  Ukraine Religious Freedom Support Act</a:t>
            </a:r>
          </a:p>
          <a:p>
            <a:pPr lvl="1"/>
            <a:r>
              <a:rPr lang="en-US" dirty="0"/>
              <a:t>Projections of Debt and Deficits – The Budget and Economic Outlook:  2021 to 2031</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you need the economy </a:t>
            </a:r>
            <a:r>
              <a:rPr lang="en-US"/>
              <a:t>to grow </a:t>
            </a:r>
            <a:r>
              <a:rPr lang="en-US" dirty="0"/>
              <a:t>faster than the debt.</a:t>
            </a:r>
            <a:endParaRPr lang="en-US" b="1" dirty="0"/>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fontScale="92500" lnSpcReduction="20000"/>
          </a:bodyPr>
          <a:lstStyle/>
          <a:p>
            <a:pPr>
              <a:spcAft>
                <a:spcPts val="1000"/>
              </a:spcAft>
            </a:pPr>
            <a:r>
              <a:rPr lang="en-US" sz="3600" dirty="0"/>
              <a:t>First a non-issue:  There is no analogy between household and government debt.</a:t>
            </a:r>
          </a:p>
          <a:p>
            <a:pPr lvl="1">
              <a:spcAft>
                <a:spcPts val="1000"/>
              </a:spcAft>
            </a:pPr>
            <a:r>
              <a:rPr lang="en-US" sz="3200" dirty="0"/>
              <a:t>The government does not have to pay back the debt.</a:t>
            </a:r>
          </a:p>
          <a:p>
            <a:pPr lvl="1">
              <a:spcAft>
                <a:spcPts val="1000"/>
              </a:spcAft>
            </a:pPr>
            <a:r>
              <a:rPr lang="en-US" sz="3200" dirty="0"/>
              <a:t>Retirees cash in maturing bonds which are financed with new bond issues sold to younger people.</a:t>
            </a:r>
          </a:p>
          <a:p>
            <a:pPr lvl="1">
              <a:spcAft>
                <a:spcPts val="1000"/>
              </a:spcAft>
            </a:pPr>
            <a:r>
              <a:rPr lang="en-US" sz="3200" dirty="0"/>
              <a:t>Interest on the debt  is essentially paid by the young to their parents</a:t>
            </a:r>
          </a:p>
          <a:p>
            <a:pPr>
              <a:spcAft>
                <a:spcPts val="1000"/>
              </a:spcAft>
            </a:pPr>
            <a:r>
              <a:rPr lang="en-US" sz="3600" dirty="0"/>
              <a:t>Economist View of the Debt circa 1980, very little cost because relative debt was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6336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a:bodyPr>
          <a:lstStyle/>
          <a:p>
            <a:pPr marL="742950" indent="-742950">
              <a:spcAft>
                <a:spcPts val="1000"/>
              </a:spcAft>
              <a:buFont typeface="+mj-lt"/>
              <a:buAutoNum type="arabicPeriod"/>
            </a:pPr>
            <a:r>
              <a:rPr lang="en-US" sz="3600" dirty="0"/>
              <a:t>Crowding Out:  </a:t>
            </a:r>
            <a:r>
              <a:rPr lang="en-US" sz="3200" dirty="0"/>
              <a:t>Higher interest rates lead to less investment and over time to a smaller capital stock and reduced future output.</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8" name="Content Placeholder 7" descr="Graphical user interface, chart, histogram&#10;&#10;Description automatically generated">
            <a:extLst>
              <a:ext uri="{FF2B5EF4-FFF2-40B4-BE49-F238E27FC236}">
                <a16:creationId xmlns:a16="http://schemas.microsoft.com/office/drawing/2014/main" id="{8EDAFC96-A1C5-45B3-B0C3-23BA73F405DC}"/>
              </a:ext>
            </a:extLst>
          </p:cNvPr>
          <p:cNvPicPr>
            <a:picLocks noGrp="1" noChangeAspect="1"/>
          </p:cNvPicPr>
          <p:nvPr>
            <p:ph idx="1"/>
          </p:nvPr>
        </p:nvPicPr>
        <p:blipFill>
          <a:blip r:embed="rId2"/>
          <a:stretch>
            <a:fillRect/>
          </a:stretch>
        </p:blipFill>
        <p:spPr>
          <a:xfrm>
            <a:off x="838200" y="1475538"/>
            <a:ext cx="10515600" cy="4589086"/>
          </a:xfrm>
        </p:spPr>
      </p:pic>
      <p:sp>
        <p:nvSpPr>
          <p:cNvPr id="10" name="TextBox 9">
            <a:extLst>
              <a:ext uri="{FF2B5EF4-FFF2-40B4-BE49-F238E27FC236}">
                <a16:creationId xmlns:a16="http://schemas.microsoft.com/office/drawing/2014/main" id="{B2DBAB56-8D08-44C9-BC19-D5D2920A3E3E}"/>
              </a:ext>
            </a:extLst>
          </p:cNvPr>
          <p:cNvSpPr txBox="1"/>
          <p:nvPr/>
        </p:nvSpPr>
        <p:spPr>
          <a:xfrm>
            <a:off x="3868459" y="2047146"/>
            <a:ext cx="2743200" cy="830997"/>
          </a:xfrm>
          <a:prstGeom prst="rect">
            <a:avLst/>
          </a:prstGeom>
          <a:noFill/>
        </p:spPr>
        <p:txBody>
          <a:bodyPr wrap="square" rtlCol="0">
            <a:spAutoFit/>
          </a:bodyPr>
          <a:lstStyle/>
          <a:p>
            <a:r>
              <a:rPr lang="en-US" sz="2400" dirty="0">
                <a:solidFill>
                  <a:srgbClr val="FF0000"/>
                </a:solidFill>
              </a:rPr>
              <a:t>Relative Debt</a:t>
            </a:r>
          </a:p>
          <a:p>
            <a:r>
              <a:rPr lang="en-US" sz="2400" dirty="0">
                <a:solidFill>
                  <a:schemeClr val="accent5">
                    <a:lumMod val="50000"/>
                  </a:schemeClr>
                </a:solidFill>
              </a:rPr>
              <a:t>10 yr. Treasury Rate</a:t>
            </a:r>
          </a:p>
        </p:txBody>
      </p:sp>
    </p:spTree>
    <p:extLst>
      <p:ext uri="{BB962C8B-B14F-4D97-AF65-F5344CB8AC3E}">
        <p14:creationId xmlns:p14="http://schemas.microsoft.com/office/powerpoint/2010/main" val="3647443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481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The growth rate in debt :</a:t>
            </a:r>
            <a:endParaRPr lang="en-US" dirty="0">
              <a:solidFill>
                <a:schemeClr val="accent5">
                  <a:lumMod val="50000"/>
                </a:schemeClr>
              </a:solidFill>
            </a:endParaRPr>
          </a:p>
          <a:p>
            <a:pPr lvl="1"/>
            <a:r>
              <a:rPr lang="en-US" dirty="0">
                <a:solidFill>
                  <a:schemeClr val="accent5">
                    <a:lumMod val="50000"/>
                  </a:schemeClr>
                </a:solidFill>
              </a:rPr>
              <a:t>One part of the debt grows at the interest rate.</a:t>
            </a:r>
          </a:p>
          <a:p>
            <a:pPr lvl="1"/>
            <a:r>
              <a:rPr lang="en-US" dirty="0">
                <a:solidFill>
                  <a:schemeClr val="accent5">
                    <a:lumMod val="50000"/>
                  </a:schemeClr>
                </a:solidFill>
              </a:rPr>
              <a:t>Total debt grows </a:t>
            </a:r>
            <a:r>
              <a:rPr lang="en-US" b="1" i="1" dirty="0">
                <a:solidFill>
                  <a:schemeClr val="accent5">
                    <a:lumMod val="50000"/>
                  </a:schemeClr>
                </a:solidFill>
              </a:rPr>
              <a:t>by more </a:t>
            </a:r>
            <a:r>
              <a:rPr lang="en-US" dirty="0">
                <a:solidFill>
                  <a:schemeClr val="accent5">
                    <a:lumMod val="50000"/>
                  </a:schemeClr>
                </a:solidFill>
              </a:rPr>
              <a:t>than the interest rate when there is a primary deficit.</a:t>
            </a:r>
          </a:p>
          <a:p>
            <a:r>
              <a:rPr lang="en-US" dirty="0">
                <a:solidFill>
                  <a:schemeClr val="accent5">
                    <a:lumMod val="50000"/>
                  </a:schemeClr>
                </a:solidFill>
              </a:rPr>
              <a:t>The traditional view assumes that the interest rate on debt is greater than the growth rate of GDP</a:t>
            </a:r>
          </a:p>
          <a:p>
            <a:pPr lvl="1"/>
            <a:r>
              <a:rPr lang="en-US" dirty="0">
                <a:solidFill>
                  <a:schemeClr val="accent5">
                    <a:lumMod val="50000"/>
                  </a:schemeClr>
                </a:solidFill>
              </a:rPr>
              <a:t>So,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pPr lvl="1"/>
            <a:r>
              <a:rPr lang="en-US" dirty="0">
                <a:solidFill>
                  <a:schemeClr val="accent5">
                    <a:lumMod val="50000"/>
                  </a:schemeClr>
                </a:solidFill>
              </a:rPr>
              <a:t>i.e., programmatic outlays must be less than revenues to stabilize the debt. </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4951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10000"/>
          </a:bodyPr>
          <a:lstStyle/>
          <a:p>
            <a:r>
              <a:rPr lang="en-US" dirty="0"/>
              <a:t>Honorary Board: 54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590+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An </a:t>
            </a:r>
            <a:r>
              <a:rPr lang="en-US" dirty="0">
                <a:solidFill>
                  <a:schemeClr val="accent5">
                    <a:lumMod val="50000"/>
                  </a:schemeClr>
                </a:solidFill>
              </a:rPr>
              <a:t>Almost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endParaRPr lang="en-US" b="0" dirty="0"/>
          </a:p>
          <a:p>
            <a:r>
              <a:rPr lang="en-US" dirty="0"/>
              <a:t>Blanchard does believe that the relative debt must be stabilized</a:t>
            </a:r>
          </a:p>
          <a:p>
            <a:pPr marL="914400" lvl="1" indent="-457200">
              <a:buFont typeface="+mj-lt"/>
              <a:buAutoNum type="arabicPeriod"/>
            </a:pPr>
            <a:r>
              <a:rPr lang="en-US" dirty="0"/>
              <a:t>At some point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42821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A998-757D-4301-A4D6-63C15B3E2298}"/>
              </a:ext>
            </a:extLst>
          </p:cNvPr>
          <p:cNvSpPr>
            <a:spLocks noGrp="1"/>
          </p:cNvSpPr>
          <p:nvPr>
            <p:ph type="title"/>
          </p:nvPr>
        </p:nvSpPr>
        <p:spPr/>
        <p:txBody>
          <a:bodyPr/>
          <a:lstStyle/>
          <a:p>
            <a:r>
              <a:rPr lang="en-US" dirty="0">
                <a:solidFill>
                  <a:schemeClr val="bg1"/>
                </a:solidFill>
              </a:rPr>
              <a:t>Bla</a:t>
            </a:r>
            <a:r>
              <a:rPr lang="en-US" dirty="0">
                <a:solidFill>
                  <a:schemeClr val="accent5">
                    <a:lumMod val="50000"/>
                  </a:schemeClr>
                </a:solidFill>
              </a:rPr>
              <a:t>nchard’s Evidence</a:t>
            </a:r>
            <a:endParaRPr lang="en-US" dirty="0">
              <a:solidFill>
                <a:schemeClr val="bg1"/>
              </a:solidFill>
            </a:endParaRPr>
          </a:p>
        </p:txBody>
      </p:sp>
      <p:sp>
        <p:nvSpPr>
          <p:cNvPr id="4" name="Slide Number Placeholder 3">
            <a:extLst>
              <a:ext uri="{FF2B5EF4-FFF2-40B4-BE49-F238E27FC236}">
                <a16:creationId xmlns:a16="http://schemas.microsoft.com/office/drawing/2014/main" id="{BB37BD15-A9F0-4A89-90DF-A1FB667DAD45}"/>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3" name="TextBox 2">
            <a:extLst>
              <a:ext uri="{FF2B5EF4-FFF2-40B4-BE49-F238E27FC236}">
                <a16:creationId xmlns:a16="http://schemas.microsoft.com/office/drawing/2014/main" id="{AC8F21C8-5BD1-4ACC-8D7B-F0655036EE40}"/>
              </a:ext>
            </a:extLst>
          </p:cNvPr>
          <p:cNvSpPr txBox="1"/>
          <p:nvPr/>
        </p:nvSpPr>
        <p:spPr>
          <a:xfrm>
            <a:off x="496461" y="3150740"/>
            <a:ext cx="3769568" cy="1200329"/>
          </a:xfrm>
          <a:prstGeom prst="rect">
            <a:avLst/>
          </a:prstGeom>
          <a:noFill/>
        </p:spPr>
        <p:txBody>
          <a:bodyPr wrap="square" rtlCol="0">
            <a:spAutoFit/>
          </a:bodyPr>
          <a:lstStyle/>
          <a:p>
            <a:r>
              <a:rPr lang="en-US" sz="2400" dirty="0"/>
              <a:t>But, why have interest rates fallen and how long will low rates continue?</a:t>
            </a:r>
          </a:p>
        </p:txBody>
      </p:sp>
      <p:sp>
        <p:nvSpPr>
          <p:cNvPr id="11" name="TextBox 10">
            <a:extLst>
              <a:ext uri="{FF2B5EF4-FFF2-40B4-BE49-F238E27FC236}">
                <a16:creationId xmlns:a16="http://schemas.microsoft.com/office/drawing/2014/main" id="{23740508-136B-4DFF-84D2-4B6FA892DB31}"/>
              </a:ext>
            </a:extLst>
          </p:cNvPr>
          <p:cNvSpPr txBox="1"/>
          <p:nvPr/>
        </p:nvSpPr>
        <p:spPr>
          <a:xfrm>
            <a:off x="615820" y="4351070"/>
            <a:ext cx="3769568" cy="830997"/>
          </a:xfrm>
          <a:prstGeom prst="rect">
            <a:avLst/>
          </a:prstGeom>
          <a:noFill/>
        </p:spPr>
        <p:txBody>
          <a:bodyPr wrap="square" rtlCol="0">
            <a:spAutoFit/>
          </a:bodyPr>
          <a:lstStyle/>
          <a:p>
            <a:r>
              <a:rPr lang="en-US" sz="2400" dirty="0"/>
              <a:t>Sadly, we don’t know the answer to either question</a:t>
            </a:r>
          </a:p>
        </p:txBody>
      </p:sp>
      <p:sp>
        <p:nvSpPr>
          <p:cNvPr id="14" name="TextBox 13">
            <a:extLst>
              <a:ext uri="{FF2B5EF4-FFF2-40B4-BE49-F238E27FC236}">
                <a16:creationId xmlns:a16="http://schemas.microsoft.com/office/drawing/2014/main" id="{46261302-B13B-41BC-9A8F-D1ED3D06CFB5}"/>
              </a:ext>
            </a:extLst>
          </p:cNvPr>
          <p:cNvSpPr txBox="1"/>
          <p:nvPr/>
        </p:nvSpPr>
        <p:spPr>
          <a:xfrm>
            <a:off x="493226" y="1888250"/>
            <a:ext cx="3769568" cy="1200329"/>
          </a:xfrm>
          <a:prstGeom prst="rect">
            <a:avLst/>
          </a:prstGeom>
          <a:noFill/>
        </p:spPr>
        <p:txBody>
          <a:bodyPr wrap="square" rtlCol="0">
            <a:spAutoFit/>
          </a:bodyPr>
          <a:lstStyle/>
          <a:p>
            <a:r>
              <a:rPr lang="en-US" sz="2400" dirty="0"/>
              <a:t>Except for recessions, interest rates have been </a:t>
            </a:r>
            <a:r>
              <a:rPr lang="en-US" sz="2400" b="1" i="1" dirty="0"/>
              <a:t>less</a:t>
            </a:r>
            <a:r>
              <a:rPr lang="en-US" sz="2400" dirty="0"/>
              <a:t>  than GDP growth</a:t>
            </a:r>
          </a:p>
        </p:txBody>
      </p:sp>
      <p:pic>
        <p:nvPicPr>
          <p:cNvPr id="9" name="Content Placeholder 8" descr="Chart, line chart&#10;&#10;Description automatically generated">
            <a:extLst>
              <a:ext uri="{FF2B5EF4-FFF2-40B4-BE49-F238E27FC236}">
                <a16:creationId xmlns:a16="http://schemas.microsoft.com/office/drawing/2014/main" id="{9F798C5A-A6EF-4902-BCC5-FC03BF8FC0C8}"/>
              </a:ext>
            </a:extLst>
          </p:cNvPr>
          <p:cNvPicPr>
            <a:picLocks noGrp="1" noChangeAspect="1"/>
          </p:cNvPicPr>
          <p:nvPr>
            <p:ph idx="1"/>
          </p:nvPr>
        </p:nvPicPr>
        <p:blipFill>
          <a:blip r:embed="rId2"/>
          <a:stretch>
            <a:fillRect/>
          </a:stretch>
        </p:blipFill>
        <p:spPr>
          <a:xfrm>
            <a:off x="4504746" y="1720012"/>
            <a:ext cx="6849053" cy="4337887"/>
          </a:xfrm>
        </p:spPr>
      </p:pic>
      <p:sp>
        <p:nvSpPr>
          <p:cNvPr id="10" name="TextBox 9">
            <a:extLst>
              <a:ext uri="{FF2B5EF4-FFF2-40B4-BE49-F238E27FC236}">
                <a16:creationId xmlns:a16="http://schemas.microsoft.com/office/drawing/2014/main" id="{DD19CD3F-D257-4992-831C-4D2C3C7253B6}"/>
              </a:ext>
            </a:extLst>
          </p:cNvPr>
          <p:cNvSpPr txBox="1"/>
          <p:nvPr/>
        </p:nvSpPr>
        <p:spPr>
          <a:xfrm>
            <a:off x="7806614" y="2462645"/>
            <a:ext cx="2743200" cy="830997"/>
          </a:xfrm>
          <a:prstGeom prst="rect">
            <a:avLst/>
          </a:prstGeom>
          <a:noFill/>
        </p:spPr>
        <p:txBody>
          <a:bodyPr wrap="square" rtlCol="0">
            <a:spAutoFit/>
          </a:bodyPr>
          <a:lstStyle/>
          <a:p>
            <a:r>
              <a:rPr lang="en-US" sz="2400" dirty="0">
                <a:solidFill>
                  <a:srgbClr val="FF0000"/>
                </a:solidFill>
              </a:rPr>
              <a:t>GDP growth rate</a:t>
            </a:r>
          </a:p>
          <a:p>
            <a:r>
              <a:rPr lang="en-US" sz="2400" dirty="0">
                <a:solidFill>
                  <a:schemeClr val="accent5">
                    <a:lumMod val="50000"/>
                  </a:schemeClr>
                </a:solidFill>
              </a:rPr>
              <a:t>10 yr. Treasury Rate</a:t>
            </a:r>
          </a:p>
        </p:txBody>
      </p:sp>
    </p:spTree>
    <p:extLst>
      <p:ext uri="{BB962C8B-B14F-4D97-AF65-F5344CB8AC3E}">
        <p14:creationId xmlns:p14="http://schemas.microsoft.com/office/powerpoint/2010/main" val="7434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lstStyle/>
          <a:p>
            <a:r>
              <a:rPr lang="en-US" dirty="0"/>
              <a:t>For practical purposes, the US cannot default on its debt, but…</a:t>
            </a:r>
          </a:p>
          <a:p>
            <a:r>
              <a:rPr lang="en-US" dirty="0"/>
              <a:t>International investors, however, can still lose if the exchange value of the dollar falls. </a:t>
            </a:r>
          </a:p>
          <a:p>
            <a:r>
              <a:rPr lang="en-US" dirty="0"/>
              <a:t>Remember, foreign holdings of the public debt amount to almost one-third of the total.</a:t>
            </a:r>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974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normAutofit/>
          </a:bodyPr>
          <a:lstStyle/>
          <a:p>
            <a:r>
              <a:rPr lang="en-US" dirty="0"/>
              <a:t>Market for Treasuries is the deepest, the most liquid and safest capital market in the world.</a:t>
            </a:r>
          </a:p>
          <a:p>
            <a:r>
              <a:rPr lang="en-US" dirty="0"/>
              <a:t>What would happen if foreigners lost confidence in the stability of the dollar?</a:t>
            </a:r>
          </a:p>
          <a:p>
            <a:pPr marL="0" indent="0">
              <a:buNone/>
            </a:pPr>
            <a:r>
              <a:rPr lang="en-US" dirty="0"/>
              <a:t>CBO, </a:t>
            </a:r>
            <a:r>
              <a:rPr lang="en-US" i="1" dirty="0"/>
              <a:t>The 2020 Long-Term Budget Outlook, </a:t>
            </a:r>
            <a:r>
              <a:rPr lang="en-US" dirty="0"/>
              <a:t>9/2020</a:t>
            </a:r>
          </a:p>
          <a:p>
            <a:pPr marL="0" indent="0">
              <a:buNone/>
            </a:pPr>
            <a:r>
              <a:rPr lang="en-US" b="0" dirty="0"/>
              <a:t>The risk of  a fiscal crisis appears to be low in the short run despite the higher deficits and debt stemming from the pandemic…. Nonetheless, the much higher debt over time would raise the risk of a fiscal crisis in the years ahead.</a:t>
            </a:r>
          </a:p>
          <a:p>
            <a:pPr marL="0" indent="0">
              <a:buNone/>
            </a:pPr>
            <a:endParaRPr lang="en-US" dirty="0"/>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43654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8254665" cy="4351338"/>
          </a:xfrm>
        </p:spPr>
        <p:txBody>
          <a:bodyPr>
            <a:normAutofit/>
          </a:bodyPr>
          <a:lstStyle/>
          <a:p>
            <a:pPr marL="514350" indent="-514350">
              <a:buFont typeface="+mj-lt"/>
              <a:buAutoNum type="arabicPeriod"/>
            </a:pPr>
            <a:r>
              <a:rPr lang="en-US" sz="3200" dirty="0"/>
              <a:t>Interest rates may not stay this low forever.</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5" name="Content Placeholder 7">
            <a:extLst>
              <a:ext uri="{FF2B5EF4-FFF2-40B4-BE49-F238E27FC236}">
                <a16:creationId xmlns:a16="http://schemas.microsoft.com/office/drawing/2014/main" id="{08CBD99A-D561-45F9-8AD8-7E2DA5873DB0}"/>
              </a:ext>
            </a:extLst>
          </p:cNvPr>
          <p:cNvPicPr>
            <a:picLocks noGrp="1" noChangeAspect="1"/>
          </p:cNvPicPr>
          <p:nvPr>
            <p:ph idx="1"/>
          </p:nvPr>
        </p:nvPicPr>
        <p:blipFill>
          <a:blip r:embed="rId2"/>
          <a:stretch>
            <a:fillRect/>
          </a:stretch>
        </p:blipFill>
        <p:spPr>
          <a:xfrm>
            <a:off x="418405" y="1903374"/>
            <a:ext cx="10335454" cy="3749040"/>
          </a:xfrm>
          <a:prstGeom prst="rect">
            <a:avLst/>
          </a:prstGeom>
        </p:spPr>
      </p:pic>
    </p:spTree>
    <p:extLst>
      <p:ext uri="{BB962C8B-B14F-4D97-AF65-F5344CB8AC3E}">
        <p14:creationId xmlns:p14="http://schemas.microsoft.com/office/powerpoint/2010/main" val="2353730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B2A3-66EA-4B4F-A979-8EF08B45A493}"/>
              </a:ext>
            </a:extLst>
          </p:cNvPr>
          <p:cNvSpPr>
            <a:spLocks noGrp="1"/>
          </p:cNvSpPr>
          <p:nvPr>
            <p:ph type="title"/>
          </p:nvPr>
        </p:nvSpPr>
        <p:spPr/>
        <p:txBody>
          <a:bodyPr/>
          <a:lstStyle/>
          <a:p>
            <a:r>
              <a:rPr lang="en-US" dirty="0">
                <a:solidFill>
                  <a:schemeClr val="bg1"/>
                </a:solidFill>
              </a:rPr>
              <a:t>CB</a:t>
            </a:r>
            <a:r>
              <a:rPr lang="en-US" dirty="0"/>
              <a:t>O to the Rescue </a:t>
            </a:r>
            <a:r>
              <a:rPr lang="en-US" sz="2400" dirty="0"/>
              <a:t>(</a:t>
            </a:r>
            <a:r>
              <a:rPr lang="en-US" sz="2400" i="1" dirty="0"/>
              <a:t>The 2020 Long-Term Budget Outlook, </a:t>
            </a:r>
            <a:r>
              <a:rPr lang="en-US" sz="2400" dirty="0"/>
              <a:t>9/2020):</a:t>
            </a:r>
          </a:p>
        </p:txBody>
      </p:sp>
      <p:sp>
        <p:nvSpPr>
          <p:cNvPr id="3" name="Content Placeholder 2">
            <a:extLst>
              <a:ext uri="{FF2B5EF4-FFF2-40B4-BE49-F238E27FC236}">
                <a16:creationId xmlns:a16="http://schemas.microsoft.com/office/drawing/2014/main" id="{D58D27EE-BAFA-48E9-8D55-7B2519F51574}"/>
              </a:ext>
            </a:extLst>
          </p:cNvPr>
          <p:cNvSpPr>
            <a:spLocks noGrp="1"/>
          </p:cNvSpPr>
          <p:nvPr>
            <p:ph idx="1"/>
          </p:nvPr>
        </p:nvSpPr>
        <p:spPr/>
        <p:txBody>
          <a:bodyPr/>
          <a:lstStyle/>
          <a:p>
            <a:pPr marL="0" indent="0">
              <a:buNone/>
            </a:pPr>
            <a:r>
              <a:rPr lang="en-US" dirty="0"/>
              <a:t>First a note on CBO projections:</a:t>
            </a:r>
          </a:p>
          <a:p>
            <a:pPr lvl="1"/>
            <a:r>
              <a:rPr lang="en-US" dirty="0"/>
              <a:t>The “baseline projections” (such as on the previous slide) are based on the law as currently written; they are </a:t>
            </a:r>
            <a:r>
              <a:rPr lang="en-US" b="1" i="1" dirty="0"/>
              <a:t>not</a:t>
            </a:r>
            <a:r>
              <a:rPr lang="en-US" dirty="0"/>
              <a:t> forecasts of what will happen.</a:t>
            </a:r>
          </a:p>
          <a:p>
            <a:pPr lvl="1"/>
            <a:r>
              <a:rPr lang="en-US" dirty="0"/>
              <a:t>E.g., The 2017 tax cuts that reduced personal and estate taxes will be phased out in 2025.</a:t>
            </a:r>
          </a:p>
          <a:p>
            <a:pPr marL="0" indent="0">
              <a:buNone/>
            </a:pPr>
            <a:r>
              <a:rPr lang="en-US" dirty="0"/>
              <a:t>But, CBO is allowed to project alternate scenarios: </a:t>
            </a:r>
          </a:p>
          <a:p>
            <a:pPr marL="457200" lvl="1" indent="0">
              <a:buNone/>
            </a:pPr>
            <a:r>
              <a:rPr lang="en-US" dirty="0"/>
              <a:t>CBO (9/2020) suggests deficits in 2025 be reduced from 5 to 2.5 percent of GDP, but it won’t be  easy	</a:t>
            </a:r>
          </a:p>
          <a:p>
            <a:endParaRPr lang="en-US" dirty="0"/>
          </a:p>
        </p:txBody>
      </p:sp>
      <p:sp>
        <p:nvSpPr>
          <p:cNvPr id="4" name="Slide Number Placeholder 3">
            <a:extLst>
              <a:ext uri="{FF2B5EF4-FFF2-40B4-BE49-F238E27FC236}">
                <a16:creationId xmlns:a16="http://schemas.microsoft.com/office/drawing/2014/main" id="{5BE641FB-BCDC-4C1A-9C82-F9CFDA8182D7}"/>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316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FD1F-ACD9-4A30-B562-9C5849571CB3}"/>
              </a:ext>
            </a:extLst>
          </p:cNvPr>
          <p:cNvSpPr>
            <a:spLocks noGrp="1"/>
          </p:cNvSpPr>
          <p:nvPr>
            <p:ph type="title"/>
          </p:nvPr>
        </p:nvSpPr>
        <p:spPr>
          <a:xfrm>
            <a:off x="726233" y="0"/>
            <a:ext cx="10515600" cy="1325563"/>
          </a:xfrm>
        </p:spPr>
        <p:txBody>
          <a:bodyPr/>
          <a:lstStyle/>
          <a:p>
            <a:r>
              <a:rPr lang="en-US" dirty="0">
                <a:solidFill>
                  <a:schemeClr val="bg1"/>
                </a:solidFill>
              </a:rPr>
              <a:t>We</a:t>
            </a:r>
            <a:r>
              <a:rPr lang="en-US" dirty="0">
                <a:solidFill>
                  <a:schemeClr val="accent5">
                    <a:lumMod val="50000"/>
                  </a:schemeClr>
                </a:solidFill>
              </a:rPr>
              <a:t> Have Some Time: CBO’s Crystal Ball</a:t>
            </a:r>
            <a:endParaRPr lang="en-US" dirty="0">
              <a:solidFill>
                <a:schemeClr val="bg1"/>
              </a:solidFill>
            </a:endParaRPr>
          </a:p>
        </p:txBody>
      </p:sp>
      <p:sp>
        <p:nvSpPr>
          <p:cNvPr id="4" name="Slide Number Placeholder 3">
            <a:extLst>
              <a:ext uri="{FF2B5EF4-FFF2-40B4-BE49-F238E27FC236}">
                <a16:creationId xmlns:a16="http://schemas.microsoft.com/office/drawing/2014/main" id="{3F2C241D-C9FF-4484-BCA5-F34EA07E0B9E}"/>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9" name="Content Placeholder 8">
            <a:extLst>
              <a:ext uri="{FF2B5EF4-FFF2-40B4-BE49-F238E27FC236}">
                <a16:creationId xmlns:a16="http://schemas.microsoft.com/office/drawing/2014/main" id="{AD571214-D67A-433C-8C62-6CF7F02406A3}"/>
              </a:ext>
            </a:extLst>
          </p:cNvPr>
          <p:cNvPicPr>
            <a:picLocks noGrp="1" noChangeAspect="1"/>
          </p:cNvPicPr>
          <p:nvPr>
            <p:ph idx="1"/>
          </p:nvPr>
        </p:nvPicPr>
        <p:blipFill>
          <a:blip r:embed="rId2"/>
          <a:stretch>
            <a:fillRect/>
          </a:stretch>
        </p:blipFill>
        <p:spPr>
          <a:xfrm>
            <a:off x="726233" y="1677432"/>
            <a:ext cx="7426094" cy="4480560"/>
          </a:xfrm>
          <a:prstGeom prst="rect">
            <a:avLst/>
          </a:prstGeom>
        </p:spPr>
      </p:pic>
      <p:grpSp>
        <p:nvGrpSpPr>
          <p:cNvPr id="5" name="Group 4">
            <a:extLst>
              <a:ext uri="{FF2B5EF4-FFF2-40B4-BE49-F238E27FC236}">
                <a16:creationId xmlns:a16="http://schemas.microsoft.com/office/drawing/2014/main" id="{FE6512CD-65B3-4ACF-BF8D-20102A6ACA69}"/>
              </a:ext>
            </a:extLst>
          </p:cNvPr>
          <p:cNvGrpSpPr/>
          <p:nvPr/>
        </p:nvGrpSpPr>
        <p:grpSpPr>
          <a:xfrm>
            <a:off x="8853055" y="1453545"/>
            <a:ext cx="2923540" cy="4338687"/>
            <a:chOff x="8853055" y="1453545"/>
            <a:chExt cx="2923540" cy="4338687"/>
          </a:xfrm>
        </p:grpSpPr>
        <p:pic>
          <p:nvPicPr>
            <p:cNvPr id="6" name="Content Placeholder 4">
              <a:extLst>
                <a:ext uri="{FF2B5EF4-FFF2-40B4-BE49-F238E27FC236}">
                  <a16:creationId xmlns:a16="http://schemas.microsoft.com/office/drawing/2014/main" id="{1EF61A76-EFD6-4043-ADE4-213D6FBF251B}"/>
                </a:ext>
              </a:extLst>
            </p:cNvPr>
            <p:cNvPicPr>
              <a:picLocks noChangeAspect="1"/>
            </p:cNvPicPr>
            <p:nvPr/>
          </p:nvPicPr>
          <p:blipFill>
            <a:blip r:embed="rId3"/>
            <a:stretch>
              <a:fillRect/>
            </a:stretch>
          </p:blipFill>
          <p:spPr>
            <a:xfrm>
              <a:off x="9120325" y="2043192"/>
              <a:ext cx="2656270" cy="3749040"/>
            </a:xfrm>
            <a:prstGeom prst="rect">
              <a:avLst/>
            </a:prstGeom>
          </p:spPr>
        </p:pic>
        <p:sp>
          <p:nvSpPr>
            <p:cNvPr id="3" name="TextBox 2">
              <a:extLst>
                <a:ext uri="{FF2B5EF4-FFF2-40B4-BE49-F238E27FC236}">
                  <a16:creationId xmlns:a16="http://schemas.microsoft.com/office/drawing/2014/main" id="{540796E5-72A8-45A2-BF08-80950575B568}"/>
                </a:ext>
              </a:extLst>
            </p:cNvPr>
            <p:cNvSpPr txBox="1"/>
            <p:nvPr/>
          </p:nvSpPr>
          <p:spPr>
            <a:xfrm>
              <a:off x="8853055" y="1453545"/>
              <a:ext cx="2830022" cy="461665"/>
            </a:xfrm>
            <a:prstGeom prst="rect">
              <a:avLst/>
            </a:prstGeom>
            <a:noFill/>
          </p:spPr>
          <p:txBody>
            <a:bodyPr wrap="square" rtlCol="0">
              <a:spAutoFit/>
            </a:bodyPr>
            <a:lstStyle/>
            <a:p>
              <a:r>
                <a:rPr lang="en-US" sz="2400" dirty="0"/>
                <a:t>But, it won’t be easy</a:t>
              </a:r>
            </a:p>
          </p:txBody>
        </p:sp>
      </p:grpSp>
    </p:spTree>
    <p:extLst>
      <p:ext uri="{BB962C8B-B14F-4D97-AF65-F5344CB8AC3E}">
        <p14:creationId xmlns:p14="http://schemas.microsoft.com/office/powerpoint/2010/main" val="19811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7C7C-31CD-4359-A4F4-5CB043B0FAC6}"/>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What About Infrastructure?</a:t>
            </a:r>
          </a:p>
        </p:txBody>
      </p:sp>
      <p:sp>
        <p:nvSpPr>
          <p:cNvPr id="4" name="Slide Number Placeholder 3">
            <a:extLst>
              <a:ext uri="{FF2B5EF4-FFF2-40B4-BE49-F238E27FC236}">
                <a16:creationId xmlns:a16="http://schemas.microsoft.com/office/drawing/2014/main" id="{B56ADB02-4B41-466E-9204-B11B720C481E}"/>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1026" name="Picture 2">
            <a:extLst>
              <a:ext uri="{FF2B5EF4-FFF2-40B4-BE49-F238E27FC236}">
                <a16:creationId xmlns:a16="http://schemas.microsoft.com/office/drawing/2014/main" id="{5A2E62BD-DFB8-429C-9466-B3F33B6B06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6509" y="1201026"/>
            <a:ext cx="67055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24505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70FA-A0E9-4372-82B7-CCDB57FED144}"/>
              </a:ext>
            </a:extLst>
          </p:cNvPr>
          <p:cNvSpPr>
            <a:spLocks noGrp="1"/>
          </p:cNvSpPr>
          <p:nvPr>
            <p:ph type="title"/>
          </p:nvPr>
        </p:nvSpPr>
        <p:spPr/>
        <p:txBody>
          <a:bodyPr/>
          <a:lstStyle/>
          <a:p>
            <a:r>
              <a:rPr lang="en-US" dirty="0">
                <a:solidFill>
                  <a:schemeClr val="bg1"/>
                </a:solidFill>
              </a:rPr>
              <a:t>Infr</a:t>
            </a:r>
            <a:r>
              <a:rPr lang="en-US" dirty="0"/>
              <a:t>astructure and the Relative Debt</a:t>
            </a:r>
          </a:p>
        </p:txBody>
      </p:sp>
      <p:sp>
        <p:nvSpPr>
          <p:cNvPr id="4" name="Slide Number Placeholder 3">
            <a:extLst>
              <a:ext uri="{FF2B5EF4-FFF2-40B4-BE49-F238E27FC236}">
                <a16:creationId xmlns:a16="http://schemas.microsoft.com/office/drawing/2014/main" id="{1BC750AB-BF49-4776-ABCD-409A59E831A0}"/>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2050" name="Picture 2">
            <a:extLst>
              <a:ext uri="{FF2B5EF4-FFF2-40B4-BE49-F238E27FC236}">
                <a16:creationId xmlns:a16="http://schemas.microsoft.com/office/drawing/2014/main" id="{876FA05B-DBE7-4361-A6E2-10A643B283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5116" y="1325562"/>
            <a:ext cx="6207144"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968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006997"/>
            <a:ext cx="10515600" cy="4915071"/>
          </a:xfrm>
        </p:spPr>
        <p:txBody>
          <a:bodyPr>
            <a:normAutofit fontScale="70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&lt;Geoffrey Woglom&gt;</a:t>
            </a:r>
          </a:p>
          <a:p>
            <a:pPr marL="0" indent="0" algn="ctr">
              <a:buNone/>
            </a:pPr>
            <a:r>
              <a:rPr lang="en-US" dirty="0"/>
              <a:t>&lt;</a:t>
            </a:r>
            <a:r>
              <a:rPr lang="en-US" dirty="0" err="1"/>
              <a:t>grwoglom@</a:t>
            </a:r>
            <a:r>
              <a:rPr lang="en-US" err="1"/>
              <a:t>amherst</a:t>
            </a:r>
            <a:r>
              <a:rPr lang="en-US"/>
              <a:t>.edu&gt;</a:t>
            </a:r>
            <a:endParaRPr lang="en-US" dirty="0"/>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Support NEED:  </a:t>
            </a:r>
            <a:r>
              <a:rPr lang="en-US" dirty="0" err="1"/>
              <a:t>www.NEEDelegation.org</a:t>
            </a:r>
            <a:r>
              <a:rPr lang="en-US" dirty="0"/>
              <a:t>/</a:t>
            </a:r>
            <a:r>
              <a:rPr lang="en-US" dirty="0" err="1"/>
              <a:t>donate.php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03566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6</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646331"/>
          </a:xfrm>
          <a:prstGeom prst="rect">
            <a:avLst/>
          </a:prstGeom>
          <a:noFill/>
        </p:spPr>
        <p:txBody>
          <a:bodyPr wrap="square" rtlCol="0">
            <a:spAutoFit/>
          </a:bodyPr>
          <a:lstStyle/>
          <a:p>
            <a:r>
              <a:rPr lang="en-US" dirty="0"/>
              <a:t>Source: Bureau of Economic Activity </a:t>
            </a:r>
            <a:r>
              <a:rPr lang="en-US" dirty="0">
                <a:hlinkClick r:id="rId2"/>
              </a:rPr>
              <a:t>https://www.bea.gov/</a:t>
            </a:r>
            <a:r>
              <a:rPr lang="en-US" dirty="0"/>
              <a:t> &amp; CBO</a:t>
            </a:r>
          </a:p>
        </p:txBody>
      </p:sp>
      <p:grpSp>
        <p:nvGrpSpPr>
          <p:cNvPr id="20" name="Group 19">
            <a:extLst>
              <a:ext uri="{FF2B5EF4-FFF2-40B4-BE49-F238E27FC236}">
                <a16:creationId xmlns:a16="http://schemas.microsoft.com/office/drawing/2014/main" id="{FE7EFDC0-1DF4-4E93-8437-E29D337D8125}"/>
              </a:ext>
            </a:extLst>
          </p:cNvPr>
          <p:cNvGrpSpPr/>
          <p:nvPr/>
        </p:nvGrpSpPr>
        <p:grpSpPr>
          <a:xfrm>
            <a:off x="4801832" y="3684641"/>
            <a:ext cx="1370048" cy="1790413"/>
            <a:chOff x="5935209" y="2561156"/>
            <a:chExt cx="1370048" cy="1431234"/>
          </a:xfrm>
        </p:grpSpPr>
        <p:cxnSp>
          <p:nvCxnSpPr>
            <p:cNvPr id="5" name="Straight Arrow Connector 4">
              <a:extLst>
                <a:ext uri="{FF2B5EF4-FFF2-40B4-BE49-F238E27FC236}">
                  <a16:creationId xmlns:a16="http://schemas.microsoft.com/office/drawing/2014/main" id="{BAC284A1-08A4-449C-B82A-75DA11A7BFCB}"/>
                </a:ext>
              </a:extLst>
            </p:cNvPr>
            <p:cNvCxnSpPr>
              <a:cxnSpLocks/>
            </p:cNvCxnSpPr>
            <p:nvPr/>
          </p:nvCxnSpPr>
          <p:spPr>
            <a:xfrm>
              <a:off x="5935209" y="2561156"/>
              <a:ext cx="0" cy="1431234"/>
            </a:xfrm>
            <a:prstGeom prst="straightConnector1">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B09EC4-A0FF-4EA0-98BB-136A6622DD5A}"/>
                </a:ext>
              </a:extLst>
            </p:cNvPr>
            <p:cNvSpPr txBox="1"/>
            <p:nvPr/>
          </p:nvSpPr>
          <p:spPr>
            <a:xfrm>
              <a:off x="6211957" y="2842591"/>
              <a:ext cx="1093300" cy="268140"/>
            </a:xfrm>
            <a:prstGeom prst="rect">
              <a:avLst/>
            </a:prstGeom>
            <a:noFill/>
          </p:spPr>
          <p:txBody>
            <a:bodyPr wrap="square" rtlCol="0">
              <a:spAutoFit/>
            </a:bodyPr>
            <a:lstStyle/>
            <a:p>
              <a:r>
                <a:rPr lang="en-US" sz="2400" dirty="0"/>
                <a:t>-10.8%</a:t>
              </a:r>
            </a:p>
          </p:txBody>
        </p:sp>
      </p:grpSp>
      <p:graphicFrame>
        <p:nvGraphicFramePr>
          <p:cNvPr id="22" name="Chart 21">
            <a:extLst>
              <a:ext uri="{FF2B5EF4-FFF2-40B4-BE49-F238E27FC236}">
                <a16:creationId xmlns:a16="http://schemas.microsoft.com/office/drawing/2014/main" id="{AF804296-72B7-43DE-BB25-45D38E2131AA}"/>
              </a:ext>
            </a:extLst>
          </p:cNvPr>
          <p:cNvGraphicFramePr>
            <a:graphicFrameLocks noGrp="1"/>
          </p:cNvGraphicFramePr>
          <p:nvPr>
            <p:extLst>
              <p:ext uri="{D42A27DB-BD31-4B8C-83A1-F6EECF244321}">
                <p14:modId xmlns:p14="http://schemas.microsoft.com/office/powerpoint/2010/main" val="1120831198"/>
              </p:ext>
            </p:extLst>
          </p:nvPr>
        </p:nvGraphicFramePr>
        <p:xfrm>
          <a:off x="945410" y="699068"/>
          <a:ext cx="9775141" cy="510875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69BD1545-AC9F-49E6-8F9B-0EFC50B93314}"/>
              </a:ext>
            </a:extLst>
          </p:cNvPr>
          <p:cNvGrpSpPr/>
          <p:nvPr/>
        </p:nvGrpSpPr>
        <p:grpSpPr>
          <a:xfrm>
            <a:off x="8658255" y="2576755"/>
            <a:ext cx="2545999" cy="1170913"/>
            <a:chOff x="8933488" y="2978902"/>
            <a:chExt cx="2545999" cy="1295353"/>
          </a:xfrm>
        </p:grpSpPr>
        <p:grpSp>
          <p:nvGrpSpPr>
            <p:cNvPr id="21" name="Group 20">
              <a:extLst>
                <a:ext uri="{FF2B5EF4-FFF2-40B4-BE49-F238E27FC236}">
                  <a16:creationId xmlns:a16="http://schemas.microsoft.com/office/drawing/2014/main" id="{6ABB79B6-1B70-4477-A207-8CE835489636}"/>
                </a:ext>
              </a:extLst>
            </p:cNvPr>
            <p:cNvGrpSpPr/>
            <p:nvPr/>
          </p:nvGrpSpPr>
          <p:grpSpPr>
            <a:xfrm>
              <a:off x="10332952" y="3812589"/>
              <a:ext cx="1146535" cy="461666"/>
              <a:chOff x="9166739" y="1483663"/>
              <a:chExt cx="1146535" cy="590956"/>
            </a:xfrm>
          </p:grpSpPr>
          <p:cxnSp>
            <p:nvCxnSpPr>
              <p:cNvPr id="16" name="Straight Arrow Connector 15">
                <a:extLst>
                  <a:ext uri="{FF2B5EF4-FFF2-40B4-BE49-F238E27FC236}">
                    <a16:creationId xmlns:a16="http://schemas.microsoft.com/office/drawing/2014/main" id="{FF34843B-6F2E-477F-AED4-835E3FBBA857}"/>
                  </a:ext>
                </a:extLst>
              </p:cNvPr>
              <p:cNvCxnSpPr>
                <a:cxnSpLocks/>
              </p:cNvCxnSpPr>
              <p:nvPr/>
            </p:nvCxnSpPr>
            <p:spPr>
              <a:xfrm>
                <a:off x="9166739" y="1483663"/>
                <a:ext cx="0" cy="465719"/>
              </a:xfrm>
              <a:prstGeom prst="straightConnector1">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6706C7-025C-41C4-8CA8-ED36CD2CB913}"/>
                  </a:ext>
                </a:extLst>
              </p:cNvPr>
              <p:cNvSpPr txBox="1"/>
              <p:nvPr/>
            </p:nvSpPr>
            <p:spPr>
              <a:xfrm>
                <a:off x="9219974" y="1483663"/>
                <a:ext cx="1093300" cy="590956"/>
              </a:xfrm>
              <a:prstGeom prst="rect">
                <a:avLst/>
              </a:prstGeom>
              <a:noFill/>
            </p:spPr>
            <p:txBody>
              <a:bodyPr wrap="square" rtlCol="0">
                <a:spAutoFit/>
              </a:bodyPr>
              <a:lstStyle/>
              <a:p>
                <a:r>
                  <a:rPr lang="en-US" sz="2400" dirty="0"/>
                  <a:t>-1.7%</a:t>
                </a:r>
              </a:p>
            </p:txBody>
          </p:sp>
        </p:grpSp>
        <p:sp>
          <p:nvSpPr>
            <p:cNvPr id="3" name="TextBox 2">
              <a:extLst>
                <a:ext uri="{FF2B5EF4-FFF2-40B4-BE49-F238E27FC236}">
                  <a16:creationId xmlns:a16="http://schemas.microsoft.com/office/drawing/2014/main" id="{3FD3BAC2-30EB-44F1-9972-3E06A4C21449}"/>
                </a:ext>
              </a:extLst>
            </p:cNvPr>
            <p:cNvSpPr txBox="1"/>
            <p:nvPr/>
          </p:nvSpPr>
          <p:spPr>
            <a:xfrm>
              <a:off x="8933488" y="2978902"/>
              <a:ext cx="1972732" cy="707886"/>
            </a:xfrm>
            <a:prstGeom prst="rect">
              <a:avLst/>
            </a:prstGeom>
            <a:noFill/>
          </p:spPr>
          <p:txBody>
            <a:bodyPr wrap="square" rtlCol="0">
              <a:spAutoFit/>
            </a:bodyPr>
            <a:lstStyle/>
            <a:p>
              <a:r>
                <a:rPr lang="en-US" sz="2000" dirty="0"/>
                <a:t>The “output gap” is about $340b</a:t>
              </a:r>
            </a:p>
          </p:txBody>
        </p:sp>
      </p:grpSp>
    </p:spTree>
    <p:extLst>
      <p:ext uri="{BB962C8B-B14F-4D97-AF65-F5344CB8AC3E}">
        <p14:creationId xmlns:p14="http://schemas.microsoft.com/office/powerpoint/2010/main" val="39100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87FD-B714-4A32-9992-9F16F134B20D}"/>
              </a:ext>
            </a:extLst>
          </p:cNvPr>
          <p:cNvSpPr>
            <a:spLocks noGrp="1"/>
          </p:cNvSpPr>
          <p:nvPr>
            <p:ph type="title"/>
          </p:nvPr>
        </p:nvSpPr>
        <p:spPr>
          <a:xfrm>
            <a:off x="0" y="245167"/>
            <a:ext cx="10515600" cy="1325563"/>
          </a:xfrm>
        </p:spPr>
        <p:txBody>
          <a:bodyPr/>
          <a:lstStyle/>
          <a:p>
            <a:pPr algn="ctr"/>
            <a:r>
              <a:rPr lang="en-US" dirty="0">
                <a:solidFill>
                  <a:schemeClr val="bg1"/>
                </a:solidFill>
              </a:rPr>
              <a:t>Rec</a:t>
            </a:r>
            <a:r>
              <a:rPr lang="en-US" dirty="0">
                <a:solidFill>
                  <a:schemeClr val="accent5">
                    <a:lumMod val="50000"/>
                  </a:schemeClr>
                </a:solidFill>
              </a:rPr>
              <a:t>overy Due to Immense Fiscal Stimulus</a:t>
            </a:r>
            <a:br>
              <a:rPr lang="en-US" dirty="0">
                <a:solidFill>
                  <a:schemeClr val="accent5">
                    <a:lumMod val="50000"/>
                  </a:schemeClr>
                </a:solidFill>
              </a:rPr>
            </a:br>
            <a:r>
              <a:rPr lang="en-US" dirty="0">
                <a:solidFill>
                  <a:schemeClr val="accent5">
                    <a:lumMod val="50000"/>
                  </a:schemeClr>
                </a:solidFill>
              </a:rPr>
              <a:t>and Control of COVID</a:t>
            </a:r>
            <a:endParaRPr lang="en-US" dirty="0">
              <a:solidFill>
                <a:schemeClr val="bg1"/>
              </a:solidFill>
            </a:endParaRPr>
          </a:p>
        </p:txBody>
      </p:sp>
      <p:sp>
        <p:nvSpPr>
          <p:cNvPr id="4" name="Slide Number Placeholder 3">
            <a:extLst>
              <a:ext uri="{FF2B5EF4-FFF2-40B4-BE49-F238E27FC236}">
                <a16:creationId xmlns:a16="http://schemas.microsoft.com/office/drawing/2014/main" id="{7D344050-3342-4023-92B5-0DAB8FDABF24}"/>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7" name="Content Placeholder 6">
            <a:extLst>
              <a:ext uri="{FF2B5EF4-FFF2-40B4-BE49-F238E27FC236}">
                <a16:creationId xmlns:a16="http://schemas.microsoft.com/office/drawing/2014/main" id="{7EB45024-F153-46EE-B303-72CE317AA7E8}"/>
              </a:ext>
            </a:extLst>
          </p:cNvPr>
          <p:cNvGraphicFramePr>
            <a:graphicFrameLocks noGrp="1"/>
          </p:cNvGraphicFramePr>
          <p:nvPr>
            <p:ph idx="1"/>
            <p:extLst>
              <p:ext uri="{D42A27DB-BD31-4B8C-83A1-F6EECF244321}">
                <p14:modId xmlns:p14="http://schemas.microsoft.com/office/powerpoint/2010/main" val="2305665967"/>
              </p:ext>
            </p:extLst>
          </p:nvPr>
        </p:nvGraphicFramePr>
        <p:xfrm>
          <a:off x="838200" y="1745446"/>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569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BEF9-90D4-4426-B6F8-D1A7CC3883D3}"/>
              </a:ext>
            </a:extLst>
          </p:cNvPr>
          <p:cNvSpPr>
            <a:spLocks noGrp="1"/>
          </p:cNvSpPr>
          <p:nvPr>
            <p:ph type="title"/>
          </p:nvPr>
        </p:nvSpPr>
        <p:spPr/>
        <p:txBody>
          <a:bodyPr/>
          <a:lstStyle/>
          <a:p>
            <a:r>
              <a:rPr lang="en-US" dirty="0">
                <a:solidFill>
                  <a:schemeClr val="bg1"/>
                </a:solidFill>
              </a:rPr>
              <a:t>Stim</a:t>
            </a:r>
            <a:r>
              <a:rPr lang="en-US" dirty="0">
                <a:solidFill>
                  <a:schemeClr val="accent5">
                    <a:lumMod val="50000"/>
                  </a:schemeClr>
                </a:solidFill>
              </a:rPr>
              <a:t>ulus allowed Spending to Recover</a:t>
            </a:r>
            <a:endParaRPr lang="en-US" dirty="0">
              <a:solidFill>
                <a:schemeClr val="bg1"/>
              </a:solidFill>
            </a:endParaRPr>
          </a:p>
        </p:txBody>
      </p:sp>
      <p:sp>
        <p:nvSpPr>
          <p:cNvPr id="4" name="Slide Number Placeholder 3">
            <a:extLst>
              <a:ext uri="{FF2B5EF4-FFF2-40B4-BE49-F238E27FC236}">
                <a16:creationId xmlns:a16="http://schemas.microsoft.com/office/drawing/2014/main" id="{B70491A1-A0EE-46BB-855F-3E23FB242917}"/>
              </a:ext>
            </a:extLst>
          </p:cNvPr>
          <p:cNvSpPr>
            <a:spLocks noGrp="1"/>
          </p:cNvSpPr>
          <p:nvPr>
            <p:ph type="sldNum" sz="quarter" idx="12"/>
          </p:nvPr>
        </p:nvSpPr>
        <p:spPr/>
        <p:txBody>
          <a:bodyPr/>
          <a:lstStyle/>
          <a:p>
            <a:fld id="{D9F085D5-EC86-4F6A-B501-C1359CB39116}" type="slidenum">
              <a:rPr lang="en-GB" smtClean="0"/>
              <a:t>8</a:t>
            </a:fld>
            <a:endParaRPr lang="en-GB"/>
          </a:p>
        </p:txBody>
      </p:sp>
      <p:graphicFrame>
        <p:nvGraphicFramePr>
          <p:cNvPr id="12" name="Chart 11">
            <a:extLst>
              <a:ext uri="{FF2B5EF4-FFF2-40B4-BE49-F238E27FC236}">
                <a16:creationId xmlns:a16="http://schemas.microsoft.com/office/drawing/2014/main" id="{F8AF46DF-FAB0-49CC-A8B6-C31595319F62}"/>
              </a:ext>
            </a:extLst>
          </p:cNvPr>
          <p:cNvGraphicFramePr>
            <a:graphicFrameLocks noGrp="1"/>
          </p:cNvGraphicFramePr>
          <p:nvPr>
            <p:extLst>
              <p:ext uri="{D42A27DB-BD31-4B8C-83A1-F6EECF244321}">
                <p14:modId xmlns:p14="http://schemas.microsoft.com/office/powerpoint/2010/main" val="3589958160"/>
              </p:ext>
            </p:extLst>
          </p:nvPr>
        </p:nvGraphicFramePr>
        <p:xfrm>
          <a:off x="1233053" y="1637052"/>
          <a:ext cx="9644743" cy="4564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56570C4-C4CF-4940-8538-6EDD22EAFF0B}"/>
              </a:ext>
            </a:extLst>
          </p:cNvPr>
          <p:cNvSpPr txBox="1"/>
          <p:nvPr/>
        </p:nvSpPr>
        <p:spPr>
          <a:xfrm>
            <a:off x="6136576" y="4615212"/>
            <a:ext cx="5791200" cy="461665"/>
          </a:xfrm>
          <a:prstGeom prst="rect">
            <a:avLst/>
          </a:prstGeom>
          <a:noFill/>
        </p:spPr>
        <p:txBody>
          <a:bodyPr wrap="square" rtlCol="0">
            <a:spAutoFit/>
          </a:bodyPr>
          <a:lstStyle/>
          <a:p>
            <a:r>
              <a:rPr lang="en-US" sz="2400" dirty="0"/>
              <a:t>Abnormally high Saving is over $2trillion</a:t>
            </a:r>
          </a:p>
        </p:txBody>
      </p:sp>
      <p:sp>
        <p:nvSpPr>
          <p:cNvPr id="6" name="TextBox 5">
            <a:extLst>
              <a:ext uri="{FF2B5EF4-FFF2-40B4-BE49-F238E27FC236}">
                <a16:creationId xmlns:a16="http://schemas.microsoft.com/office/drawing/2014/main" id="{8C9EFB49-C5F5-4174-8001-DAA3FBA18D09}"/>
              </a:ext>
            </a:extLst>
          </p:cNvPr>
          <p:cNvSpPr txBox="1"/>
          <p:nvPr/>
        </p:nvSpPr>
        <p:spPr>
          <a:xfrm>
            <a:off x="2446591" y="2675176"/>
            <a:ext cx="4972050" cy="461665"/>
          </a:xfrm>
          <a:prstGeom prst="rect">
            <a:avLst/>
          </a:prstGeom>
          <a:noFill/>
        </p:spPr>
        <p:txBody>
          <a:bodyPr wrap="square" rtlCol="0">
            <a:spAutoFit/>
          </a:bodyPr>
          <a:lstStyle/>
          <a:p>
            <a:r>
              <a:rPr lang="en-US" sz="2400" dirty="0"/>
              <a:t>But Note that Saving also went way up</a:t>
            </a:r>
          </a:p>
        </p:txBody>
      </p:sp>
      <p:grpSp>
        <p:nvGrpSpPr>
          <p:cNvPr id="10" name="Group 9">
            <a:extLst>
              <a:ext uri="{FF2B5EF4-FFF2-40B4-BE49-F238E27FC236}">
                <a16:creationId xmlns:a16="http://schemas.microsoft.com/office/drawing/2014/main" id="{366EF4C2-CB40-4775-A4A4-03F7E47BC19A}"/>
              </a:ext>
            </a:extLst>
          </p:cNvPr>
          <p:cNvGrpSpPr/>
          <p:nvPr/>
        </p:nvGrpSpPr>
        <p:grpSpPr>
          <a:xfrm>
            <a:off x="3550376" y="3505783"/>
            <a:ext cx="2137409" cy="1590675"/>
            <a:chOff x="3381375" y="3429000"/>
            <a:chExt cx="2137409" cy="1590675"/>
          </a:xfrm>
        </p:grpSpPr>
        <p:cxnSp>
          <p:nvCxnSpPr>
            <p:cNvPr id="8" name="Straight Arrow Connector 7">
              <a:extLst>
                <a:ext uri="{FF2B5EF4-FFF2-40B4-BE49-F238E27FC236}">
                  <a16:creationId xmlns:a16="http://schemas.microsoft.com/office/drawing/2014/main" id="{29C2B787-5A04-4BFD-84D1-03FEF058418D}"/>
                </a:ext>
              </a:extLst>
            </p:cNvPr>
            <p:cNvCxnSpPr/>
            <p:nvPr/>
          </p:nvCxnSpPr>
          <p:spPr>
            <a:xfrm flipV="1">
              <a:off x="3381375" y="3429000"/>
              <a:ext cx="0" cy="1590675"/>
            </a:xfrm>
            <a:prstGeom prst="straightConnector1">
              <a:avLst/>
            </a:prstGeom>
            <a:ln w="2222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3F305F-6244-470C-92B0-B2CA2FA20821}"/>
                </a:ext>
              </a:extLst>
            </p:cNvPr>
            <p:cNvSpPr txBox="1"/>
            <p:nvPr/>
          </p:nvSpPr>
          <p:spPr>
            <a:xfrm>
              <a:off x="3381375" y="3875208"/>
              <a:ext cx="2137409" cy="461665"/>
            </a:xfrm>
            <a:prstGeom prst="rect">
              <a:avLst/>
            </a:prstGeom>
            <a:noFill/>
          </p:spPr>
          <p:txBody>
            <a:bodyPr wrap="square" rtlCol="0">
              <a:spAutoFit/>
            </a:bodyPr>
            <a:lstStyle/>
            <a:p>
              <a:r>
                <a:rPr lang="en-US" sz="2400" dirty="0"/>
                <a:t>Saving</a:t>
              </a:r>
            </a:p>
          </p:txBody>
        </p:sp>
      </p:grpSp>
    </p:spTree>
    <p:extLst>
      <p:ext uri="{BB962C8B-B14F-4D97-AF65-F5344CB8AC3E}">
        <p14:creationId xmlns:p14="http://schemas.microsoft.com/office/powerpoint/2010/main" val="1844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D471-A418-4F7D-9ECF-A1737D0A1D05}"/>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about the Labor Market?</a:t>
            </a:r>
            <a:endParaRPr lang="en-US" dirty="0"/>
          </a:p>
        </p:txBody>
      </p:sp>
      <p:sp>
        <p:nvSpPr>
          <p:cNvPr id="4" name="Slide Number Placeholder 3">
            <a:extLst>
              <a:ext uri="{FF2B5EF4-FFF2-40B4-BE49-F238E27FC236}">
                <a16:creationId xmlns:a16="http://schemas.microsoft.com/office/drawing/2014/main" id="{D79ED43C-CF72-4EF1-95FA-9C0F57CE2C76}"/>
              </a:ext>
            </a:extLst>
          </p:cNvPr>
          <p:cNvSpPr>
            <a:spLocks noGrp="1"/>
          </p:cNvSpPr>
          <p:nvPr>
            <p:ph type="sldNum" sz="quarter" idx="12"/>
          </p:nvPr>
        </p:nvSpPr>
        <p:spPr/>
        <p:txBody>
          <a:bodyPr/>
          <a:lstStyle/>
          <a:p>
            <a:fld id="{D9F085D5-EC86-4F6A-B501-C1359CB39116}" type="slidenum">
              <a:rPr lang="en-GB" smtClean="0"/>
              <a:t>9</a:t>
            </a:fld>
            <a:endParaRPr lang="en-GB" dirty="0"/>
          </a:p>
        </p:txBody>
      </p:sp>
      <p:pic>
        <p:nvPicPr>
          <p:cNvPr id="7" name="Content Placeholder 6" descr="Chart, line chart&#10;&#10;Description automatically generated">
            <a:extLst>
              <a:ext uri="{FF2B5EF4-FFF2-40B4-BE49-F238E27FC236}">
                <a16:creationId xmlns:a16="http://schemas.microsoft.com/office/drawing/2014/main" id="{8980E1D2-A0E9-4506-B817-E1652CE7D9BB}"/>
              </a:ext>
            </a:extLst>
          </p:cNvPr>
          <p:cNvPicPr>
            <a:picLocks noGrp="1" noChangeAspect="1"/>
          </p:cNvPicPr>
          <p:nvPr>
            <p:ph idx="1"/>
          </p:nvPr>
        </p:nvPicPr>
        <p:blipFill>
          <a:blip r:embed="rId2"/>
          <a:stretch>
            <a:fillRect/>
          </a:stretch>
        </p:blipFill>
        <p:spPr>
          <a:xfrm>
            <a:off x="1170709" y="1722016"/>
            <a:ext cx="10515600" cy="4802197"/>
          </a:xfrm>
        </p:spPr>
      </p:pic>
      <p:grpSp>
        <p:nvGrpSpPr>
          <p:cNvPr id="15" name="Group 14">
            <a:extLst>
              <a:ext uri="{FF2B5EF4-FFF2-40B4-BE49-F238E27FC236}">
                <a16:creationId xmlns:a16="http://schemas.microsoft.com/office/drawing/2014/main" id="{218D4DDA-B29F-4C4C-B7AD-594BAE828C5F}"/>
              </a:ext>
            </a:extLst>
          </p:cNvPr>
          <p:cNvGrpSpPr/>
          <p:nvPr/>
        </p:nvGrpSpPr>
        <p:grpSpPr>
          <a:xfrm>
            <a:off x="10494656" y="2701637"/>
            <a:ext cx="993875" cy="727364"/>
            <a:chOff x="4701208" y="2072569"/>
            <a:chExt cx="993875" cy="878200"/>
          </a:xfrm>
        </p:grpSpPr>
        <p:cxnSp>
          <p:nvCxnSpPr>
            <p:cNvPr id="13" name="Straight Arrow Connector 12">
              <a:extLst>
                <a:ext uri="{FF2B5EF4-FFF2-40B4-BE49-F238E27FC236}">
                  <a16:creationId xmlns:a16="http://schemas.microsoft.com/office/drawing/2014/main" id="{1D088052-C4FD-443C-8719-BADD412C939D}"/>
                </a:ext>
              </a:extLst>
            </p:cNvPr>
            <p:cNvCxnSpPr>
              <a:cxnSpLocks/>
            </p:cNvCxnSpPr>
            <p:nvPr/>
          </p:nvCxnSpPr>
          <p:spPr>
            <a:xfrm>
              <a:off x="5695083" y="2072569"/>
              <a:ext cx="0" cy="878200"/>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020390-CD05-4381-9DD3-0768D46DD9B9}"/>
                </a:ext>
              </a:extLst>
            </p:cNvPr>
            <p:cNvSpPr txBox="1"/>
            <p:nvPr/>
          </p:nvSpPr>
          <p:spPr>
            <a:xfrm>
              <a:off x="4701208" y="2216426"/>
              <a:ext cx="974485" cy="557402"/>
            </a:xfrm>
            <a:prstGeom prst="rect">
              <a:avLst/>
            </a:prstGeom>
            <a:noFill/>
          </p:spPr>
          <p:txBody>
            <a:bodyPr wrap="square" rtlCol="0">
              <a:spAutoFit/>
            </a:bodyPr>
            <a:lstStyle/>
            <a:p>
              <a:r>
                <a:rPr lang="en-US" sz="2400" dirty="0"/>
                <a:t>-5.7m</a:t>
              </a:r>
            </a:p>
          </p:txBody>
        </p:sp>
      </p:grpSp>
    </p:spTree>
    <p:extLst>
      <p:ext uri="{BB962C8B-B14F-4D97-AF65-F5344CB8AC3E}">
        <p14:creationId xmlns:p14="http://schemas.microsoft.com/office/powerpoint/2010/main" val="17111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39611</TotalTime>
  <Words>2237</Words>
  <Application>Microsoft Macintosh PowerPoint</Application>
  <PresentationFormat>Widescreen</PresentationFormat>
  <Paragraphs>282</Paragraphs>
  <Slides>41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Courier New</vt:lpstr>
      <vt:lpstr>Custom Design</vt:lpstr>
      <vt:lpstr>PowerPoint Presentation</vt:lpstr>
      <vt:lpstr> National Economic Education Delegation</vt:lpstr>
      <vt:lpstr>Who Are We?</vt:lpstr>
      <vt:lpstr> Available NEED Topics Include:</vt:lpstr>
      <vt:lpstr>Credits and Disclaimer</vt:lpstr>
      <vt:lpstr>Real GDP and Potential during the Recovery</vt:lpstr>
      <vt:lpstr>Recovery Due to Immense Fiscal Stimulus and Control of COVID</vt:lpstr>
      <vt:lpstr>Stimulus allowed Spending to Recover</vt:lpstr>
      <vt:lpstr>How about the Labor Market?</vt:lpstr>
      <vt:lpstr>Puzzle:  Is There a Labor Shortage?</vt:lpstr>
      <vt:lpstr>But What about Inflation?</vt:lpstr>
      <vt:lpstr>Puzzle:  Is Inflation Permanently Higher?</vt:lpstr>
      <vt:lpstr>Where We Stood Before the Delta Upsurge</vt:lpstr>
      <vt:lpstr>Federal Debt and Deficits</vt:lpstr>
      <vt:lpstr>The Federal Budget in FY 2020</vt:lpstr>
      <vt:lpstr>Past and Future of Deficits</vt:lpstr>
      <vt:lpstr>Current Deficits in Perspective:</vt:lpstr>
      <vt:lpstr>Debt vs. Deficit</vt:lpstr>
      <vt:lpstr> A Breakdown of the Total Federal Debt</vt:lpstr>
      <vt:lpstr>Not All Debt Is Created Equal </vt:lpstr>
      <vt:lpstr>Two Measures of the Relative Debt</vt:lpstr>
      <vt:lpstr> CBO:  Budget Analysts in Chief</vt:lpstr>
      <vt:lpstr>Key Points About the U.S. Relative Debt</vt:lpstr>
      <vt:lpstr> Debt Dynamics</vt:lpstr>
      <vt:lpstr> Traditional Views of the Cost of the Debt</vt:lpstr>
      <vt:lpstr> Traditional View: Debt and Deficits Raise Interest Rates</vt:lpstr>
      <vt:lpstr>The Dog that Didn’t Bark; Rising Interest Rates?</vt:lpstr>
      <vt:lpstr>Olivier Blanchard’s Presidential Address to the AEA 1/2019 </vt:lpstr>
      <vt:lpstr>What the Traditional View Got Wrong</vt:lpstr>
      <vt:lpstr>An Almost Free Lunch</vt:lpstr>
      <vt:lpstr>Blanchard’s Evidence</vt:lpstr>
      <vt:lpstr>But why must the relative debt be stabilized</vt:lpstr>
      <vt:lpstr>Why do Foreigners Buy US Treasuries?</vt:lpstr>
      <vt:lpstr>What would a Fiscal Crisis Look Like?</vt:lpstr>
      <vt:lpstr>Bottom Line:  We Need to Worry about the Debt</vt:lpstr>
      <vt:lpstr>But is this Problem Impossible?</vt:lpstr>
      <vt:lpstr>CBO to the Rescue (The 2020 Long-Term Budget Outlook, 9/2020):</vt:lpstr>
      <vt:lpstr>We Have Some Time: CBO’s Crystal Ball</vt:lpstr>
      <vt:lpstr>But What About Infrastructure?</vt:lpstr>
      <vt:lpstr>Infrastructure and the Relative Debt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527</cp:revision>
  <cp:lastPrinted>2021-04-06T18:03:23Z</cp:lastPrinted>
  <dcterms:created xsi:type="dcterms:W3CDTF">2017-05-03T22:30:38Z</dcterms:created>
  <dcterms:modified xsi:type="dcterms:W3CDTF">2021-08-24T17:10:12Z</dcterms:modified>
</cp:coreProperties>
</file>