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9"/>
  </p:notesMasterIdLst>
  <p:sldIdLst>
    <p:sldId id="4097" r:id="rId2"/>
    <p:sldId id="4098" r:id="rId3"/>
    <p:sldId id="436" r:id="rId4"/>
    <p:sldId id="1027" r:id="rId5"/>
    <p:sldId id="1069" r:id="rId6"/>
    <p:sldId id="4095" r:id="rId7"/>
    <p:sldId id="3849" r:id="rId8"/>
    <p:sldId id="3850" r:id="rId9"/>
    <p:sldId id="1147" r:id="rId10"/>
    <p:sldId id="337" r:id="rId11"/>
    <p:sldId id="1071" r:id="rId12"/>
    <p:sldId id="1138" r:id="rId13"/>
    <p:sldId id="3897" r:id="rId14"/>
    <p:sldId id="1121" r:id="rId15"/>
    <p:sldId id="3902" r:id="rId16"/>
    <p:sldId id="1124" r:id="rId17"/>
    <p:sldId id="1281" r:id="rId18"/>
    <p:sldId id="3906" r:id="rId19"/>
    <p:sldId id="3908" r:id="rId20"/>
    <p:sldId id="1127" r:id="rId21"/>
    <p:sldId id="1134" r:id="rId22"/>
    <p:sldId id="1289" r:id="rId23"/>
    <p:sldId id="1290" r:id="rId24"/>
    <p:sldId id="3909" r:id="rId25"/>
    <p:sldId id="1291" r:id="rId26"/>
    <p:sldId id="1287" r:id="rId27"/>
    <p:sldId id="3904" r:id="rId28"/>
    <p:sldId id="3905" r:id="rId29"/>
    <p:sldId id="3903" r:id="rId30"/>
    <p:sldId id="1303" r:id="rId31"/>
    <p:sldId id="1294" r:id="rId32"/>
    <p:sldId id="3857" r:id="rId33"/>
    <p:sldId id="3858" r:id="rId34"/>
    <p:sldId id="3893" r:id="rId35"/>
    <p:sldId id="3901" r:id="rId36"/>
    <p:sldId id="256" r:id="rId37"/>
    <p:sldId id="329" r:id="rId3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8" autoAdjust="0"/>
    <p:restoredTop sz="91565"/>
  </p:normalViewPr>
  <p:slideViewPr>
    <p:cSldViewPr snapToGrid="0" snapToObjects="1">
      <p:cViewPr varScale="1">
        <p:scale>
          <a:sx n="92" d="100"/>
          <a:sy n="92" d="100"/>
        </p:scale>
        <p:origin x="176" y="71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en-US" sz="2600"/>
              <a:t>Total Public Debt: $29.6 t, 12/31</a:t>
            </a:r>
          </a:p>
        </c:rich>
      </c:tx>
      <c:layout>
        <c:manualLayout>
          <c:xMode val="edge"/>
          <c:yMode val="edge"/>
          <c:x val="0.11537714572382053"/>
          <c:y val="2.7060509595705922E-2"/>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BB5-4676-9E7E-530E30980EF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BB5-4676-9E7E-530E30980EF3}"/>
              </c:ext>
            </c:extLst>
          </c:dPt>
          <c:dLbls>
            <c:dLbl>
              <c:idx val="0"/>
              <c:tx>
                <c:rich>
                  <a:bodyPr/>
                  <a:lstStyle/>
                  <a:p>
                    <a:fld id="{7B79E2D8-1F0B-5A47-8369-2829AFD5E6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BB5-4676-9E7E-530E30980EF3}"/>
                </c:ext>
              </c:extLst>
            </c:dLbl>
            <c:dLbl>
              <c:idx val="1"/>
              <c:tx>
                <c:rich>
                  <a:bodyPr/>
                  <a:lstStyle/>
                  <a:p>
                    <a:fld id="{6A40DECE-DA8D-EE4E-95F5-7BF7F22ABD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BB5-4676-9E7E-530E30980EF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23144</c:v>
                </c:pt>
                <c:pt idx="1">
                  <c:v>6262</c:v>
                </c:pt>
              </c:numCache>
            </c:numRef>
          </c:val>
          <c:extLst>
            <c:ext xmlns:c15="http://schemas.microsoft.com/office/drawing/2012/chart" uri="{02D57815-91ED-43cb-92C2-25804820EDAC}">
              <c15:datalabelsRange>
                <c15:f>Sheet1!$F$7:$G$7</c15:f>
                <c15:dlblRangeCache>
                  <c:ptCount val="2"/>
                  <c:pt idx="0">
                    <c:v>79%</c:v>
                  </c:pt>
                  <c:pt idx="1">
                    <c:v>21%</c:v>
                  </c:pt>
                </c15:dlblRangeCache>
              </c15:datalabelsRange>
            </c:ext>
            <c:ext xmlns:c16="http://schemas.microsoft.com/office/drawing/2014/chart" uri="{C3380CC4-5D6E-409C-BE32-E72D297353CC}">
              <c16:uniqueId val="{00000004-9BB5-4676-9E7E-530E30980EF3}"/>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en-US" sz="2600"/>
              <a:t>Publicly Held Debt:</a:t>
            </a:r>
            <a:r>
              <a:rPr lang="en-US" sz="2600" baseline="0"/>
              <a:t>  $23.1, 12/31</a:t>
            </a:r>
            <a:endParaRPr lang="en-US" sz="2600"/>
          </a:p>
        </c:rich>
      </c:tx>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02DC-4D54-9FED-A0B9701A83D6}"/>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02DC-4D54-9FED-A0B9701A83D6}"/>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02DC-4D54-9FED-A0B9701A83D6}"/>
              </c:ext>
            </c:extLst>
          </c:dPt>
          <c:dLbls>
            <c:dLbl>
              <c:idx val="0"/>
              <c:tx>
                <c:rich>
                  <a:bodyPr/>
                  <a:lstStyle/>
                  <a:p>
                    <a:fld id="{9C485252-F9D6-EB43-8579-66ACA95BC25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2DC-4D54-9FED-A0B9701A83D6}"/>
                </c:ext>
              </c:extLst>
            </c:dLbl>
            <c:dLbl>
              <c:idx val="1"/>
              <c:tx>
                <c:rich>
                  <a:bodyPr/>
                  <a:lstStyle/>
                  <a:p>
                    <a:fld id="{B56691A9-C4EE-294D-94E6-9187D965E96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2DC-4D54-9FED-A0B9701A83D6}"/>
                </c:ext>
              </c:extLst>
            </c:dLbl>
            <c:dLbl>
              <c:idx val="2"/>
              <c:tx>
                <c:rich>
                  <a:bodyPr/>
                  <a:lstStyle/>
                  <a:p>
                    <a:fld id="{2F0E0974-8EB5-AF4C-903F-754B89B4308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2DC-4D54-9FED-A0B9701A83D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9753</c:v>
                </c:pt>
                <c:pt idx="1">
                  <c:v>7739</c:v>
                </c:pt>
                <c:pt idx="2">
                  <c:v>5652</c:v>
                </c:pt>
              </c:numCache>
            </c:numRef>
          </c:val>
          <c:extLst>
            <c:ext xmlns:c15="http://schemas.microsoft.com/office/drawing/2012/chart" uri="{02D57815-91ED-43cb-92C2-25804820EDAC}">
              <c15:datalabelsRange>
                <c15:f>Sheet1!$G$10:$I$10</c15:f>
                <c15:dlblRangeCache>
                  <c:ptCount val="3"/>
                  <c:pt idx="0">
                    <c:v>42%</c:v>
                  </c:pt>
                  <c:pt idx="1">
                    <c:v>33%</c:v>
                  </c:pt>
                  <c:pt idx="2">
                    <c:v>24%</c:v>
                  </c:pt>
                </c15:dlblRangeCache>
              </c15:datalabelsRange>
            </c:ext>
            <c:ext xmlns:c16="http://schemas.microsoft.com/office/drawing/2014/chart" uri="{C3380CC4-5D6E-409C-BE32-E72D297353CC}">
              <c16:uniqueId val="{00000006-02DC-4D54-9FED-A0B9701A83D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3/21/22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Romer:  3 packages war production of 1943</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7372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15558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Reconciliation. </a:t>
            </a:r>
            <a:r>
              <a:rPr lang="en-US"/>
              <a:t>Robert Byrd of WVA!</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5063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Yestere</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31097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3/17 </a:t>
            </a:r>
            <a:r>
              <a:rPr lang="en-US" dirty="0" err="1"/>
              <a:t>phd</a:t>
            </a:r>
            <a:r>
              <a:rPr lang="en-US" dirty="0"/>
              <a:t> 23.8 </a:t>
            </a:r>
            <a:r>
              <a:rPr lang="en-US"/>
              <a:t>and total 30.3 Last </a:t>
            </a:r>
            <a:r>
              <a:rPr lang="en-US" dirty="0"/>
              <a:t>the total public debt exceeded $30 trillion. Federal reserve increased holding by over $1t last fiscal year, 40% of the deficit was financed by the Fed.  </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51837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debt held by the Fed is now 37%</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37098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 Graham an alternate scoring</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144062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on the debt is about 2 % .  If the primary budget had been in surplus the debt still would have grown by  2% Because there was still a very large </a:t>
            </a:r>
            <a:r>
              <a:rPr lang="en-US" dirty="0" err="1"/>
              <a:t>primarty</a:t>
            </a:r>
            <a:r>
              <a:rPr lang="en-US" dirty="0"/>
              <a:t> </a:t>
            </a:r>
            <a:r>
              <a:rPr lang="en-US" dirty="0" err="1"/>
              <a:t>deficit.he</a:t>
            </a:r>
            <a:r>
              <a:rPr lang="en-US" dirty="0"/>
              <a:t> debt actually grew by 6,5%</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5010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chemeClr val="accent5">
                    <a:lumMod val="50000"/>
                  </a:schemeClr>
                </a:solidFill>
              </a:rPr>
              <a:t>Numerical example:  interest rate a 4%; GDP growth at 3%.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63438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Olivier Blanchard</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17477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for recessions.</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67806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Bradley University</a:t>
            </a:r>
          </a:p>
          <a:p>
            <a:pPr>
              <a:lnSpc>
                <a:spcPct val="100000"/>
              </a:lnSpc>
              <a:spcBef>
                <a:spcPts val="0"/>
              </a:spcBef>
            </a:pPr>
            <a:r>
              <a:rPr lang="en-US" sz="3100" dirty="0">
                <a:solidFill>
                  <a:schemeClr val="tx2"/>
                </a:solidFill>
              </a:rPr>
              <a:t>March-April,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28892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F085D5-EC86-4F6A-B501-C1359CB39116}" type="slidenum">
              <a:rPr lang="en-GB" smtClean="0"/>
              <a:t>10</a:t>
            </a:fld>
            <a:endParaRPr lang="en-GB"/>
          </a:p>
        </p:txBody>
      </p:sp>
      <p:pic>
        <p:nvPicPr>
          <p:cNvPr id="3" name="Picture 2" descr="Macintosh HD:private:var:folders:d4:2s2kmxpn3x5b1372wqq9s1wh0000gn:T:TemporaryItems:The-Federal-Reserve-owns-almost-one-third-of-domestically-held-deb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580" y="97734"/>
            <a:ext cx="8176365" cy="6132492"/>
          </a:xfrm>
          <a:prstGeom prst="rect">
            <a:avLst/>
          </a:prstGeom>
          <a:noFill/>
          <a:ln>
            <a:noFill/>
          </a:ln>
        </p:spPr>
      </p:pic>
    </p:spTree>
    <p:extLst>
      <p:ext uri="{BB962C8B-B14F-4D97-AF65-F5344CB8AC3E}">
        <p14:creationId xmlns:p14="http://schemas.microsoft.com/office/powerpoint/2010/main" val="360994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5204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or “Scoring”</a:t>
            </a:r>
          </a:p>
          <a:p>
            <a:pPr lvl="2"/>
            <a:r>
              <a:rPr lang="en-US" dirty="0"/>
              <a:t> H.R. 486  Ukraine Religious Freedom Support Act</a:t>
            </a:r>
          </a:p>
          <a:p>
            <a:pPr lvl="2"/>
            <a:r>
              <a:rPr lang="en-US" dirty="0"/>
              <a:t>Build Back Better Scoring.</a:t>
            </a:r>
          </a:p>
          <a:p>
            <a:pPr lvl="1"/>
            <a:r>
              <a:rPr lang="en-US" dirty="0"/>
              <a:t>Projections of Debt and Deficits – The Budget and Economic Outlook:  2021 to 2031</a:t>
            </a:r>
          </a:p>
          <a:p>
            <a:pPr lvl="1"/>
            <a:endParaRPr lang="en-US" dirty="0"/>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6837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247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075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00BA-9D61-4877-832A-2EB6300658D4}"/>
              </a:ext>
            </a:extLst>
          </p:cNvPr>
          <p:cNvSpPr>
            <a:spLocks noGrp="1"/>
          </p:cNvSpPr>
          <p:nvPr>
            <p:ph type="title"/>
          </p:nvPr>
        </p:nvSpPr>
        <p:spPr/>
        <p:txBody>
          <a:bodyPr/>
          <a:lstStyle/>
          <a:p>
            <a:r>
              <a:rPr lang="en-US" dirty="0">
                <a:solidFill>
                  <a:schemeClr val="bg1"/>
                </a:solidFill>
              </a:rPr>
              <a:t>Rel</a:t>
            </a:r>
            <a:r>
              <a:rPr lang="en-US" dirty="0"/>
              <a:t>ative Debt Dynamics</a:t>
            </a:r>
          </a:p>
        </p:txBody>
      </p:sp>
      <p:sp>
        <p:nvSpPr>
          <p:cNvPr id="3" name="Content Placeholder 2">
            <a:extLst>
              <a:ext uri="{FF2B5EF4-FFF2-40B4-BE49-F238E27FC236}">
                <a16:creationId xmlns:a16="http://schemas.microsoft.com/office/drawing/2014/main" id="{99E463B3-ED97-42A0-A184-FD8261D222F7}"/>
              </a:ext>
            </a:extLst>
          </p:cNvPr>
          <p:cNvSpPr>
            <a:spLocks noGrp="1"/>
          </p:cNvSpPr>
          <p:nvPr>
            <p:ph idx="1"/>
          </p:nvPr>
        </p:nvSpPr>
        <p:spPr/>
        <p:txBody>
          <a:bodyPr/>
          <a:lstStyle/>
          <a:p>
            <a:r>
              <a:rPr lang="en-US" dirty="0"/>
              <a:t>Two Parts to the growth in the debt:</a:t>
            </a:r>
          </a:p>
          <a:p>
            <a:pPr marL="971550" lvl="1" indent="-514350">
              <a:buFont typeface="+mj-lt"/>
              <a:buAutoNum type="arabicPeriod"/>
            </a:pPr>
            <a:r>
              <a:rPr lang="en-US" dirty="0"/>
              <a:t>The interest rate on the debt.</a:t>
            </a:r>
          </a:p>
          <a:p>
            <a:pPr marL="971550" lvl="1" indent="-514350">
              <a:buFont typeface="+mj-lt"/>
              <a:buAutoNum type="arabicPeriod"/>
            </a:pPr>
            <a:r>
              <a:rPr lang="en-US" dirty="0"/>
              <a:t>A portion that reflects a primary deficit (+) or primary surplus (-)</a:t>
            </a:r>
          </a:p>
        </p:txBody>
      </p:sp>
      <p:sp>
        <p:nvSpPr>
          <p:cNvPr id="4" name="Slide Number Placeholder 3">
            <a:extLst>
              <a:ext uri="{FF2B5EF4-FFF2-40B4-BE49-F238E27FC236}">
                <a16:creationId xmlns:a16="http://schemas.microsoft.com/office/drawing/2014/main" id="{A35BA3F2-2FFF-4CA8-80A7-4DBF312D6193}"/>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6258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Views of the Cost of the Debt</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570730"/>
            <a:ext cx="10595846" cy="4351338"/>
          </a:xfrm>
        </p:spPr>
        <p:txBody>
          <a:bodyPr>
            <a:normAutofit lnSpcReduction="10000"/>
          </a:bodyPr>
          <a:lstStyle/>
          <a:p>
            <a:pPr>
              <a:spcAft>
                <a:spcPts val="1000"/>
              </a:spcAft>
            </a:pPr>
            <a:r>
              <a:rPr lang="en-US" sz="3600" dirty="0"/>
              <a:t>First a non-issue:  There is no analogy between household and government debt.</a:t>
            </a:r>
          </a:p>
          <a:p>
            <a:pPr lvl="1">
              <a:spcAft>
                <a:spcPts val="1000"/>
              </a:spcAft>
            </a:pPr>
            <a:r>
              <a:rPr lang="en-US" sz="3200" dirty="0"/>
              <a:t>The government does not have to pay back the debt.</a:t>
            </a:r>
          </a:p>
          <a:p>
            <a:pPr lvl="1">
              <a:spcAft>
                <a:spcPts val="1000"/>
              </a:spcAft>
            </a:pPr>
            <a:r>
              <a:rPr lang="en-US" sz="3200" dirty="0"/>
              <a:t>Maturing government bonds are paid by issuing new bonds.</a:t>
            </a:r>
          </a:p>
          <a:p>
            <a:pPr>
              <a:spcAft>
                <a:spcPts val="1000"/>
              </a:spcAft>
            </a:pPr>
            <a:r>
              <a:rPr lang="en-US" sz="3600" dirty="0"/>
              <a:t>Economist View of the Debt circa 1980, very little cost because relative debt was falling.  That changes in 1983.</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6336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a:bodyPr>
          <a:lstStyle/>
          <a:p>
            <a:pPr marL="742950" indent="-742950">
              <a:spcAft>
                <a:spcPts val="1000"/>
              </a:spcAft>
              <a:buFont typeface="+mj-lt"/>
              <a:buAutoNum type="arabicPeriod"/>
            </a:pPr>
            <a:r>
              <a:rPr lang="en-US" sz="3600" dirty="0"/>
              <a:t>Crowding Out:  </a:t>
            </a:r>
            <a:r>
              <a:rPr lang="en-US" sz="3200" dirty="0"/>
              <a:t>Higher interest rates lead to less investment and over time to a smaller capital stock and reduced future output.</a:t>
            </a:r>
          </a:p>
          <a:p>
            <a:pPr marL="742950" indent="-742950">
              <a:spcAft>
                <a:spcPts val="1000"/>
              </a:spcAft>
              <a:buFont typeface="+mj-lt"/>
              <a:buAutoNum type="arabicPeriod"/>
            </a:pPr>
            <a:r>
              <a:rPr lang="en-US" sz="3600" dirty="0"/>
              <a:t>Foreign Borrowing:  Higher interest rates lead to foreign capital inflows or foreign borrowing.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443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1E15-97E2-4798-83F5-D511DACC18AA}"/>
              </a:ext>
            </a:extLst>
          </p:cNvPr>
          <p:cNvSpPr>
            <a:spLocks noGrp="1"/>
          </p:cNvSpPr>
          <p:nvPr>
            <p:ph type="title"/>
          </p:nvPr>
        </p:nvSpPr>
        <p:spPr/>
        <p:txBody>
          <a:bodyPr/>
          <a:lstStyle/>
          <a:p>
            <a:r>
              <a:rPr lang="en-US" dirty="0">
                <a:solidFill>
                  <a:schemeClr val="bg1"/>
                </a:solidFill>
              </a:rPr>
              <a:t>Qu</a:t>
            </a:r>
            <a:r>
              <a:rPr lang="en-US" dirty="0"/>
              <a:t>iz!</a:t>
            </a:r>
          </a:p>
        </p:txBody>
      </p:sp>
      <p:sp>
        <p:nvSpPr>
          <p:cNvPr id="3" name="Content Placeholder 2">
            <a:extLst>
              <a:ext uri="{FF2B5EF4-FFF2-40B4-BE49-F238E27FC236}">
                <a16:creationId xmlns:a16="http://schemas.microsoft.com/office/drawing/2014/main" id="{CA703638-340F-4F16-AFC2-1A4D209A6E1C}"/>
              </a:ext>
            </a:extLst>
          </p:cNvPr>
          <p:cNvSpPr>
            <a:spLocks noGrp="1"/>
          </p:cNvSpPr>
          <p:nvPr>
            <p:ph idx="1"/>
          </p:nvPr>
        </p:nvSpPr>
        <p:spPr/>
        <p:txBody>
          <a:bodyPr>
            <a:normAutofit/>
          </a:bodyPr>
          <a:lstStyle/>
          <a:p>
            <a:pPr marL="0" indent="0">
              <a:buNone/>
            </a:pPr>
            <a:r>
              <a:rPr lang="en-US" dirty="0"/>
              <a:t>If the statement is true, raise the hand icon on your computer:</a:t>
            </a:r>
          </a:p>
          <a:p>
            <a:pPr marL="514350" indent="-514350">
              <a:buFont typeface="+mj-lt"/>
              <a:buAutoNum type="arabicPeriod"/>
            </a:pPr>
            <a:endParaRPr lang="en-US" dirty="0"/>
          </a:p>
          <a:p>
            <a:pPr marL="514350" indent="-514350">
              <a:buFont typeface="+mj-lt"/>
              <a:buAutoNum type="arabicPeriod"/>
            </a:pPr>
            <a:r>
              <a:rPr lang="en-US" dirty="0"/>
              <a:t>The largest source of Federal revenues are taxes on labor income.</a:t>
            </a:r>
          </a:p>
          <a:p>
            <a:pPr marL="514350" indent="-514350">
              <a:buFont typeface="+mj-lt"/>
              <a:buAutoNum type="arabicPeriod"/>
            </a:pPr>
            <a:r>
              <a:rPr lang="en-US" dirty="0"/>
              <a:t>If the primary deficit is zero (programmatic outlays equal revenues.),  the overall budget is in surplus</a:t>
            </a:r>
          </a:p>
          <a:p>
            <a:pPr marL="0" indent="0">
              <a:buNone/>
            </a:pPr>
            <a:r>
              <a:rPr lang="en-US" dirty="0"/>
              <a:t>Between 2020Q2 and 2021Q3, the relative debt went from 105% of GDP to 96%.</a:t>
            </a:r>
          </a:p>
          <a:p>
            <a:pPr marL="514350" indent="-514350">
              <a:buFont typeface="+mj-lt"/>
              <a:buAutoNum type="arabicPeriod" startAt="3"/>
            </a:pPr>
            <a:r>
              <a:rPr lang="en-US" dirty="0"/>
              <a:t>The </a:t>
            </a:r>
            <a:r>
              <a:rPr lang="en-US" i="1" dirty="0"/>
              <a:t>most important</a:t>
            </a:r>
            <a:r>
              <a:rPr lang="en-US" dirty="0"/>
              <a:t> reason for the fall in the relative debt was the decrease in the deficit.</a:t>
            </a:r>
          </a:p>
        </p:txBody>
      </p:sp>
      <p:sp>
        <p:nvSpPr>
          <p:cNvPr id="4" name="Slide Number Placeholder 3">
            <a:extLst>
              <a:ext uri="{FF2B5EF4-FFF2-40B4-BE49-F238E27FC236}">
                <a16:creationId xmlns:a16="http://schemas.microsoft.com/office/drawing/2014/main" id="{55E6B0AC-98B2-49FD-AE39-FA14E05F8F4D}"/>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68013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FB40-15EA-43F0-81EB-F5963DAA1310}"/>
              </a:ext>
            </a:extLst>
          </p:cNvPr>
          <p:cNvSpPr>
            <a:spLocks noGrp="1"/>
          </p:cNvSpPr>
          <p:nvPr>
            <p:ph type="title"/>
          </p:nvPr>
        </p:nvSpPr>
        <p:spPr/>
        <p:txBody>
          <a:bodyPr/>
          <a:lstStyle/>
          <a:p>
            <a:r>
              <a:rPr lang="en-US" dirty="0">
                <a:solidFill>
                  <a:schemeClr val="bg1"/>
                </a:solidFill>
              </a:rPr>
              <a:t>An</a:t>
            </a:r>
            <a:r>
              <a:rPr lang="en-US" dirty="0"/>
              <a:t>swer to #3 in More Detail</a:t>
            </a:r>
          </a:p>
        </p:txBody>
      </p:sp>
      <p:sp>
        <p:nvSpPr>
          <p:cNvPr id="3" name="Content Placeholder 2">
            <a:extLst>
              <a:ext uri="{FF2B5EF4-FFF2-40B4-BE49-F238E27FC236}">
                <a16:creationId xmlns:a16="http://schemas.microsoft.com/office/drawing/2014/main" id="{0B904136-75E9-480C-B481-85A3CF762CA9}"/>
              </a:ext>
            </a:extLst>
          </p:cNvPr>
          <p:cNvSpPr>
            <a:spLocks noGrp="1"/>
          </p:cNvSpPr>
          <p:nvPr>
            <p:ph idx="1"/>
          </p:nvPr>
        </p:nvSpPr>
        <p:spPr/>
        <p:txBody>
          <a:bodyPr/>
          <a:lstStyle/>
          <a:p>
            <a:r>
              <a:rPr lang="en-US" dirty="0"/>
              <a:t>Facts: </a:t>
            </a:r>
          </a:p>
          <a:p>
            <a:pPr lvl="1"/>
            <a:r>
              <a:rPr lang="en-US" dirty="0"/>
              <a:t>2020Q2:  GDP, 19.5 trillion; Debt, 20.5 trillion</a:t>
            </a:r>
          </a:p>
          <a:p>
            <a:pPr lvl="1"/>
            <a:r>
              <a:rPr lang="en-US" dirty="0"/>
              <a:t>2021Q3:  GDP, 23.2 trillion; Debt, 22.3 trillion</a:t>
            </a:r>
          </a:p>
          <a:p>
            <a:r>
              <a:rPr lang="en-US" dirty="0"/>
              <a:t>Analysis:</a:t>
            </a:r>
          </a:p>
          <a:p>
            <a:pPr lvl="1"/>
            <a:r>
              <a:rPr lang="en-US" dirty="0"/>
              <a:t>Growth in GDP = (23.2-19.5)/19.5 = 3.7/19.5=0.19, or 19 percent</a:t>
            </a:r>
          </a:p>
          <a:p>
            <a:pPr lvl="1"/>
            <a:r>
              <a:rPr lang="en-US" dirty="0"/>
              <a:t>Growth in Debt = (22.3-20.5)/20.5 =1.8/20.5=0.09, or 9 percent</a:t>
            </a:r>
          </a:p>
          <a:p>
            <a:pPr marL="0" indent="0">
              <a:buNone/>
            </a:pPr>
            <a:r>
              <a:rPr lang="en-US" dirty="0"/>
              <a:t>Growth in GDP exceeded the Growth in the Debt.</a:t>
            </a:r>
          </a:p>
          <a:p>
            <a:pPr marL="0" indent="0">
              <a:buNone/>
            </a:pPr>
            <a:endParaRPr lang="en-US" dirty="0"/>
          </a:p>
          <a:p>
            <a:pPr marL="0" indent="0">
              <a:buNone/>
            </a:pPr>
            <a:r>
              <a:rPr lang="en-US" dirty="0"/>
              <a:t>Lesson:  You don’t need a Budget Surplus to Lower the Relative Debt.</a:t>
            </a:r>
          </a:p>
        </p:txBody>
      </p:sp>
      <p:sp>
        <p:nvSpPr>
          <p:cNvPr id="4" name="Slide Number Placeholder 3">
            <a:extLst>
              <a:ext uri="{FF2B5EF4-FFF2-40B4-BE49-F238E27FC236}">
                <a16:creationId xmlns:a16="http://schemas.microsoft.com/office/drawing/2014/main" id="{A9FE0800-B693-4265-9D45-E6F4C95ABFE3}"/>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3360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58551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8" name="Content Placeholder 7">
            <a:extLst>
              <a:ext uri="{FF2B5EF4-FFF2-40B4-BE49-F238E27FC236}">
                <a16:creationId xmlns:a16="http://schemas.microsoft.com/office/drawing/2014/main" id="{B42354C9-60CA-47F6-AD8F-1F1E3BDD4079}"/>
              </a:ext>
            </a:extLst>
          </p:cNvPr>
          <p:cNvPicPr>
            <a:picLocks noGrp="1" noChangeAspect="1"/>
          </p:cNvPicPr>
          <p:nvPr>
            <p:ph idx="1"/>
          </p:nvPr>
        </p:nvPicPr>
        <p:blipFill>
          <a:blip r:embed="rId2"/>
          <a:stretch>
            <a:fillRect/>
          </a:stretch>
        </p:blipFill>
        <p:spPr>
          <a:xfrm>
            <a:off x="636696" y="1583748"/>
            <a:ext cx="10515600" cy="4388293"/>
          </a:xfrm>
        </p:spPr>
      </p:pic>
      <p:sp>
        <p:nvSpPr>
          <p:cNvPr id="3" name="TextBox 2">
            <a:extLst>
              <a:ext uri="{FF2B5EF4-FFF2-40B4-BE49-F238E27FC236}">
                <a16:creationId xmlns:a16="http://schemas.microsoft.com/office/drawing/2014/main" id="{F525888E-3EC7-429E-9B31-1378BFD2BAF9}"/>
              </a:ext>
            </a:extLst>
          </p:cNvPr>
          <p:cNvSpPr txBox="1"/>
          <p:nvPr/>
        </p:nvSpPr>
        <p:spPr>
          <a:xfrm>
            <a:off x="7999122" y="3526224"/>
            <a:ext cx="2141471" cy="830997"/>
          </a:xfrm>
          <a:prstGeom prst="rect">
            <a:avLst/>
          </a:prstGeom>
          <a:noFill/>
        </p:spPr>
        <p:txBody>
          <a:bodyPr wrap="square" rtlCol="0">
            <a:spAutoFit/>
          </a:bodyPr>
          <a:lstStyle/>
          <a:p>
            <a:r>
              <a:rPr lang="en-US" sz="2400" dirty="0"/>
              <a:t>12 PM: 10-yr 2.24%</a:t>
            </a:r>
          </a:p>
        </p:txBody>
      </p:sp>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Relative Debt</a:t>
            </a:r>
            <a:endParaRPr lang="en-US" dirty="0">
              <a:solidFill>
                <a:srgbClr val="0070C0"/>
              </a:solidFill>
            </a:endParaRPr>
          </a:p>
        </p:txBody>
      </p:sp>
    </p:spTree>
    <p:extLst>
      <p:ext uri="{BB962C8B-B14F-4D97-AF65-F5344CB8AC3E}">
        <p14:creationId xmlns:p14="http://schemas.microsoft.com/office/powerpoint/2010/main" val="36474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3D8C-66EC-482E-A78F-A8903943E936}"/>
              </a:ext>
            </a:extLst>
          </p:cNvPr>
          <p:cNvSpPr>
            <a:spLocks noGrp="1"/>
          </p:cNvSpPr>
          <p:nvPr>
            <p:ph type="title"/>
          </p:nvPr>
        </p:nvSpPr>
        <p:spPr>
          <a:xfrm>
            <a:off x="838200" y="345461"/>
            <a:ext cx="10515600" cy="1325563"/>
          </a:xfrm>
        </p:spPr>
        <p:txBody>
          <a:bodyPr/>
          <a:lstStyle/>
          <a:p>
            <a:r>
              <a:rPr lang="en-US" dirty="0">
                <a:solidFill>
                  <a:schemeClr val="bg1"/>
                </a:solidFill>
              </a:rPr>
              <a:t>Oli</a:t>
            </a:r>
            <a:r>
              <a:rPr lang="en-US" dirty="0">
                <a:solidFill>
                  <a:schemeClr val="accent5">
                    <a:lumMod val="50000"/>
                  </a:schemeClr>
                </a:solidFill>
              </a:rPr>
              <a:t>vier Blanchard’s Presidential Address to the AEA 1/2019 </a:t>
            </a:r>
          </a:p>
        </p:txBody>
      </p:sp>
      <p:sp>
        <p:nvSpPr>
          <p:cNvPr id="3" name="Content Placeholder 2">
            <a:extLst>
              <a:ext uri="{FF2B5EF4-FFF2-40B4-BE49-F238E27FC236}">
                <a16:creationId xmlns:a16="http://schemas.microsoft.com/office/drawing/2014/main" id="{3CBFA00C-34C6-41F2-BCA3-7BB20C0D9DD5}"/>
              </a:ext>
            </a:extLst>
          </p:cNvPr>
          <p:cNvSpPr>
            <a:spLocks noGrp="1"/>
          </p:cNvSpPr>
          <p:nvPr>
            <p:ph idx="1"/>
          </p:nvPr>
        </p:nvSpPr>
        <p:spPr>
          <a:xfrm>
            <a:off x="838200" y="1775609"/>
            <a:ext cx="10515600" cy="4351338"/>
          </a:xfrm>
        </p:spPr>
        <p:txBody>
          <a:bodyPr/>
          <a:lstStyle/>
          <a:p>
            <a:pPr marL="0" indent="0">
              <a:buNone/>
            </a:pPr>
            <a:r>
              <a:rPr lang="en-US" dirty="0"/>
              <a:t>“If the future is like the past [with low interest rates],…the issuance of debt without a later increase in taxes may well be feasible.  Put bluntly, public debt may have no fiscal cost.”</a:t>
            </a:r>
          </a:p>
          <a:p>
            <a:pPr marL="0" indent="0">
              <a:buNone/>
            </a:pPr>
            <a:r>
              <a:rPr lang="en-US" dirty="0"/>
              <a:t>But,</a:t>
            </a:r>
          </a:p>
          <a:p>
            <a:pPr marL="0" indent="0">
              <a:buNone/>
            </a:pPr>
            <a:r>
              <a:rPr lang="en-US" dirty="0"/>
              <a:t>“My purpose…is not to argue for more public debt, especially in the current political environment.  It is to have a richer discussion of the costs of debt…than is currently the case.”</a:t>
            </a:r>
          </a:p>
          <a:p>
            <a:endParaRPr lang="en-US" dirty="0"/>
          </a:p>
        </p:txBody>
      </p:sp>
      <p:sp>
        <p:nvSpPr>
          <p:cNvPr id="4" name="Slide Number Placeholder 3">
            <a:extLst>
              <a:ext uri="{FF2B5EF4-FFF2-40B4-BE49-F238E27FC236}">
                <a16:creationId xmlns:a16="http://schemas.microsoft.com/office/drawing/2014/main" id="{97570C66-4CFE-457F-A608-7A728A1D375F}"/>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4819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Assumed that the interest rate was </a:t>
            </a:r>
            <a:r>
              <a:rPr lang="en-US" i="1" dirty="0"/>
              <a:t>greater</a:t>
            </a:r>
            <a:r>
              <a:rPr lang="en-US" dirty="0"/>
              <a:t> than the growth in GDP</a:t>
            </a:r>
            <a:endParaRPr lang="en-US" dirty="0">
              <a:solidFill>
                <a:schemeClr val="accent5">
                  <a:lumMod val="50000"/>
                </a:schemeClr>
              </a:solidFill>
            </a:endParaRPr>
          </a:p>
          <a:p>
            <a:pPr lvl="1"/>
            <a:r>
              <a:rPr lang="en-US" dirty="0">
                <a:solidFill>
                  <a:schemeClr val="accent5">
                    <a:lumMod val="50000"/>
                  </a:schemeClr>
                </a:solidFill>
              </a:rPr>
              <a:t>In order to stabilize the debt, government must run a primary surplus.</a:t>
            </a:r>
          </a:p>
          <a:p>
            <a:pPr lvl="1"/>
            <a:r>
              <a:rPr lang="en-US" dirty="0">
                <a:solidFill>
                  <a:schemeClr val="accent5">
                    <a:lumMod val="50000"/>
                  </a:schemeClr>
                </a:solidFill>
              </a:rPr>
              <a:t>The bigger the debt, the larger the required primary surplus.</a:t>
            </a:r>
          </a:p>
          <a:p>
            <a:r>
              <a:rPr lang="en-US" dirty="0">
                <a:solidFill>
                  <a:schemeClr val="accent5">
                    <a:lumMod val="50000"/>
                  </a:schemeClr>
                </a:solidFill>
              </a:rPr>
              <a:t>More debt today means a higher primary surplus in the future, i.e., higher taxes and/or less programmatic outlays.</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4951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View: Almost a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p:txBody>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less than revenues!</a:t>
            </a:r>
          </a:p>
          <a:p>
            <a:r>
              <a:rPr lang="en-US" dirty="0"/>
              <a:t>Blanchard does believe that the relative debt must be stabilized</a:t>
            </a:r>
          </a:p>
          <a:p>
            <a:pPr marL="914400" lvl="1" indent="-457200">
              <a:buFont typeface="+mj-lt"/>
              <a:buAutoNum type="arabicPeriod"/>
            </a:pPr>
            <a:r>
              <a:rPr lang="en-US" dirty="0"/>
              <a:t>At some point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42821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D168-75A6-4DC0-A283-FE5186592342}"/>
              </a:ext>
            </a:extLst>
          </p:cNvPr>
          <p:cNvSpPr>
            <a:spLocks noGrp="1"/>
          </p:cNvSpPr>
          <p:nvPr>
            <p:ph type="title"/>
          </p:nvPr>
        </p:nvSpPr>
        <p:spPr/>
        <p:txBody>
          <a:bodyPr/>
          <a:lstStyle/>
          <a:p>
            <a:r>
              <a:rPr lang="en-US" dirty="0">
                <a:solidFill>
                  <a:schemeClr val="bg1"/>
                </a:solidFill>
              </a:rPr>
              <a:t>Bla</a:t>
            </a:r>
            <a:r>
              <a:rPr lang="en-US" dirty="0"/>
              <a:t>nchard’s Evidence</a:t>
            </a:r>
          </a:p>
        </p:txBody>
      </p:sp>
      <p:sp>
        <p:nvSpPr>
          <p:cNvPr id="4" name="Slide Number Placeholder 3">
            <a:extLst>
              <a:ext uri="{FF2B5EF4-FFF2-40B4-BE49-F238E27FC236}">
                <a16:creationId xmlns:a16="http://schemas.microsoft.com/office/drawing/2014/main" id="{476ABA9F-2666-40FA-8452-8B4BD8B815C6}"/>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9" name="Content Placeholder 8" descr="Chart, line chart&#10;&#10;Description automatically generated">
            <a:extLst>
              <a:ext uri="{FF2B5EF4-FFF2-40B4-BE49-F238E27FC236}">
                <a16:creationId xmlns:a16="http://schemas.microsoft.com/office/drawing/2014/main" id="{F9B2D913-4D09-431E-B3EC-AEFE71FBCBB4}"/>
              </a:ext>
            </a:extLst>
          </p:cNvPr>
          <p:cNvPicPr>
            <a:picLocks noGrp="1" noChangeAspect="1"/>
          </p:cNvPicPr>
          <p:nvPr>
            <p:ph idx="1"/>
          </p:nvPr>
        </p:nvPicPr>
        <p:blipFill>
          <a:blip r:embed="rId3"/>
          <a:stretch>
            <a:fillRect/>
          </a:stretch>
        </p:blipFill>
        <p:spPr>
          <a:xfrm>
            <a:off x="928825" y="1176554"/>
            <a:ext cx="10424975" cy="4846320"/>
          </a:xfrm>
        </p:spPr>
      </p:pic>
      <p:sp>
        <p:nvSpPr>
          <p:cNvPr id="5" name="TextBox 4">
            <a:extLst>
              <a:ext uri="{FF2B5EF4-FFF2-40B4-BE49-F238E27FC236}">
                <a16:creationId xmlns:a16="http://schemas.microsoft.com/office/drawing/2014/main" id="{0F25F934-0671-497C-B540-57C314686C3A}"/>
              </a:ext>
            </a:extLst>
          </p:cNvPr>
          <p:cNvSpPr txBox="1"/>
          <p:nvPr/>
        </p:nvSpPr>
        <p:spPr>
          <a:xfrm>
            <a:off x="2241370" y="1244573"/>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GDP growth</a:t>
            </a:r>
            <a:endParaRPr lang="en-US" dirty="0">
              <a:solidFill>
                <a:srgbClr val="0070C0"/>
              </a:solidFill>
            </a:endParaRPr>
          </a:p>
        </p:txBody>
      </p:sp>
    </p:spTree>
    <p:extLst>
      <p:ext uri="{BB962C8B-B14F-4D97-AF65-F5344CB8AC3E}">
        <p14:creationId xmlns:p14="http://schemas.microsoft.com/office/powerpoint/2010/main" val="1758372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Why Must the Relative Debt Be Stabilized?</a:t>
            </a:r>
            <a:endParaRPr lang="en-US" dirty="0">
              <a:solidFill>
                <a:schemeClr val="bg1"/>
              </a:solidFill>
            </a:endParaRP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p:txBody>
          <a:bodyPr>
            <a:normAutofit/>
          </a:bodyPr>
          <a:lstStyle/>
          <a:p>
            <a:r>
              <a:rPr lang="en-US" dirty="0"/>
              <a:t>Stephanie Kelton provided a prominent and recent exposition of Modern Monetary Theory in her June 6</a:t>
            </a:r>
            <a:r>
              <a:rPr lang="en-US" baseline="30000" dirty="0"/>
              <a:t>th </a:t>
            </a:r>
            <a:r>
              <a:rPr lang="en-US" dirty="0"/>
              <a:t> 2020, </a:t>
            </a:r>
            <a:r>
              <a:rPr lang="en-US" i="1" dirty="0"/>
              <a:t>NYTimes </a:t>
            </a:r>
            <a:r>
              <a:rPr lang="en-US" dirty="0"/>
              <a:t>op-ed, “Learn to Love Trillion-Dollar Deficits.”</a:t>
            </a:r>
          </a:p>
          <a:p>
            <a:pPr lvl="1"/>
            <a:r>
              <a:rPr lang="en-US" dirty="0"/>
              <a:t>US Treasury borrows in dollars and therefore cannot default (as opposed to Greece).</a:t>
            </a:r>
          </a:p>
          <a:p>
            <a:pPr lvl="1"/>
            <a:r>
              <a:rPr lang="en-US" dirty="0"/>
              <a:t>Example:  How did we “find the money” in FY 2020 to increase in the deficit by about $1.9 trillion?</a:t>
            </a:r>
          </a:p>
          <a:p>
            <a:pPr lvl="1"/>
            <a:r>
              <a:rPr lang="en-US" dirty="0"/>
              <a:t>Answer:  Fed open market purchases of $1.7 trillion provided 89% of the financing.</a:t>
            </a:r>
          </a:p>
          <a:p>
            <a:pPr lvl="1"/>
            <a:r>
              <a:rPr lang="en-US" dirty="0"/>
              <a:t>More generally, she argues that we can always find the money to increase federal spending</a:t>
            </a:r>
          </a:p>
          <a:p>
            <a:pPr marL="0" indent="0">
              <a:buNone/>
            </a:pPr>
            <a:endParaRPr lang="en-US" dirty="0"/>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9749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p:txBody>
          <a:bodyPr/>
          <a:lstStyle/>
          <a:p>
            <a:r>
              <a:rPr lang="en-US" dirty="0">
                <a:solidFill>
                  <a:schemeClr val="bg1"/>
                </a:solidFill>
              </a:rPr>
              <a:t>MM</a:t>
            </a:r>
            <a:r>
              <a:rPr lang="en-US" dirty="0">
                <a:solidFill>
                  <a:schemeClr val="accent5">
                    <a:lumMod val="50000"/>
                  </a:schemeClr>
                </a:solidFill>
              </a:rPr>
              <a:t>T’s Free Lunch</a:t>
            </a:r>
            <a:endParaRPr lang="en-US"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p:txBody>
          <a:bodyPr/>
          <a:lstStyle/>
          <a:p>
            <a:r>
              <a:rPr lang="en-US" dirty="0"/>
              <a:t>The only limit on deficit spending is if it leads to too much spending thereby increasing current inflation.</a:t>
            </a:r>
          </a:p>
          <a:p>
            <a:r>
              <a:rPr lang="en-US" dirty="0"/>
              <a:t>Recognizing this fact, “…could free policymakers not only to act boldly amid crises but also to invest boldly in times of more stability.”</a:t>
            </a:r>
          </a:p>
          <a:p>
            <a:r>
              <a:rPr lang="en-US" dirty="0"/>
              <a:t>Too bad the second part isn’t true.  Ans, the recent rise in inflation suggests even Dr Kelton should be worried about the debt</a:t>
            </a:r>
          </a:p>
          <a:p>
            <a:r>
              <a:rPr lang="en-US" dirty="0"/>
              <a:t>We rely on foreigners to hold a substantial portion of our debt and they can loose if the exchange value of the dollar falls</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1825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4104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p:txBody>
          <a:bodyPr/>
          <a:lstStyle/>
          <a:p>
            <a:r>
              <a:rPr lang="en-US" dirty="0">
                <a:solidFill>
                  <a:schemeClr val="bg1"/>
                </a:solidFill>
              </a:rPr>
              <a:t>De</a:t>
            </a:r>
            <a:r>
              <a:rPr lang="en-US" dirty="0"/>
              <a:t>mand for Dollars by Central Banks</a:t>
            </a:r>
          </a:p>
        </p:txBody>
      </p:sp>
      <p:pic>
        <p:nvPicPr>
          <p:cNvPr id="6" name="Content Placeholder 5">
            <a:extLst>
              <a:ext uri="{FF2B5EF4-FFF2-40B4-BE49-F238E27FC236}">
                <a16:creationId xmlns:a16="http://schemas.microsoft.com/office/drawing/2014/main" id="{D25DC776-C5F9-48BD-BB6E-9718C57C936B}"/>
              </a:ext>
            </a:extLst>
          </p:cNvPr>
          <p:cNvPicPr>
            <a:picLocks noGrp="1" noChangeAspect="1"/>
          </p:cNvPicPr>
          <p:nvPr>
            <p:ph idx="1"/>
          </p:nvPr>
        </p:nvPicPr>
        <p:blipFill>
          <a:blip r:embed="rId3"/>
          <a:stretch>
            <a:fillRect/>
          </a:stretch>
        </p:blipFill>
        <p:spPr>
          <a:xfrm>
            <a:off x="1487633" y="1368203"/>
            <a:ext cx="8229600" cy="4862023"/>
          </a:xfrm>
        </p:spPr>
      </p:pic>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295274" y="6343139"/>
            <a:ext cx="7567863" cy="400110"/>
          </a:xfrm>
          <a:prstGeom prst="rect">
            <a:avLst/>
          </a:prstGeom>
          <a:noFill/>
        </p:spPr>
        <p:txBody>
          <a:bodyPr wrap="square" rtlCol="0">
            <a:spAutoFit/>
          </a:bodyPr>
          <a:lstStyle/>
          <a:p>
            <a:r>
              <a:rPr lang="en-US" sz="2000" dirty="0"/>
              <a:t>Source IMF Currency Composition of Official Exchange Reserves</a:t>
            </a:r>
          </a:p>
        </p:txBody>
      </p:sp>
    </p:spTree>
    <p:extLst>
      <p:ext uri="{BB962C8B-B14F-4D97-AF65-F5344CB8AC3E}">
        <p14:creationId xmlns:p14="http://schemas.microsoft.com/office/powerpoint/2010/main" val="606088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7ABC-1A8C-4253-B30B-FA6F5C18A0E6}"/>
              </a:ext>
            </a:extLst>
          </p:cNvPr>
          <p:cNvSpPr>
            <a:spLocks noGrp="1"/>
          </p:cNvSpPr>
          <p:nvPr>
            <p:ph type="title"/>
          </p:nvPr>
        </p:nvSpPr>
        <p:spPr/>
        <p:txBody>
          <a:bodyPr/>
          <a:lstStyle/>
          <a:p>
            <a:r>
              <a:rPr lang="en-US" dirty="0">
                <a:solidFill>
                  <a:schemeClr val="bg1"/>
                </a:solidFill>
              </a:rPr>
              <a:t>Wh</a:t>
            </a:r>
            <a:r>
              <a:rPr lang="en-US" dirty="0"/>
              <a:t>at If Foreigners Lost Confidence in the $</a:t>
            </a:r>
          </a:p>
        </p:txBody>
      </p:sp>
      <p:sp>
        <p:nvSpPr>
          <p:cNvPr id="3" name="Content Placeholder 2">
            <a:extLst>
              <a:ext uri="{FF2B5EF4-FFF2-40B4-BE49-F238E27FC236}">
                <a16:creationId xmlns:a16="http://schemas.microsoft.com/office/drawing/2014/main" id="{6D7D387E-5729-495B-A2C3-91038473AAAD}"/>
              </a:ext>
            </a:extLst>
          </p:cNvPr>
          <p:cNvSpPr>
            <a:spLocks noGrp="1"/>
          </p:cNvSpPr>
          <p:nvPr>
            <p:ph idx="1"/>
          </p:nvPr>
        </p:nvSpPr>
        <p:spPr/>
        <p:txBody>
          <a:bodyPr/>
          <a:lstStyle/>
          <a:p>
            <a:pPr marL="0" indent="0">
              <a:buNone/>
            </a:pPr>
            <a:r>
              <a:rPr lang="en-US" dirty="0"/>
              <a:t>CBO, </a:t>
            </a:r>
            <a:r>
              <a:rPr lang="en-US" i="1" dirty="0"/>
              <a:t>The 2020 Long-Term Budget Outlook, </a:t>
            </a:r>
            <a:r>
              <a:rPr lang="en-US" dirty="0"/>
              <a:t>9/2020</a:t>
            </a:r>
          </a:p>
          <a:p>
            <a:pPr marL="0" indent="0">
              <a:buNone/>
            </a:pPr>
            <a:r>
              <a:rPr lang="en-US" b="0" dirty="0"/>
              <a:t>The risk of  a fiscal crisis appears to be low in the short run despite the higher deficits and debt stemming from the pandemic…. Nonetheless, the much higher debt over time would raise the risk of a fiscal crisis in the years ahead.</a:t>
            </a:r>
          </a:p>
          <a:p>
            <a:pPr marL="0" indent="0">
              <a:buNone/>
            </a:pPr>
            <a:endParaRPr lang="en-US" dirty="0"/>
          </a:p>
        </p:txBody>
      </p:sp>
      <p:sp>
        <p:nvSpPr>
          <p:cNvPr id="4" name="Slide Number Placeholder 3">
            <a:extLst>
              <a:ext uri="{FF2B5EF4-FFF2-40B4-BE49-F238E27FC236}">
                <a16:creationId xmlns:a16="http://schemas.microsoft.com/office/drawing/2014/main" id="{D42299CC-ED22-462E-B678-962963D61397}"/>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58719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80" y="1570730"/>
            <a:ext cx="10871200" cy="4351338"/>
          </a:xfrm>
        </p:spPr>
        <p:txBody>
          <a:bodyPr/>
          <a:lstStyle/>
          <a:p>
            <a:r>
              <a:rPr lang="en-US" dirty="0"/>
              <a:t>Contemporary Economic Policy</a:t>
            </a:r>
          </a:p>
          <a:p>
            <a:pPr lvl="1"/>
            <a:r>
              <a:rPr lang="en-US" dirty="0"/>
              <a:t>Week 1 (3/7): 	US Economic Update &amp; Prospects for Inflation</a:t>
            </a:r>
          </a:p>
          <a:p>
            <a:pPr lvl="1"/>
            <a:r>
              <a:rPr lang="en-US" dirty="0"/>
              <a:t>Week 2 (3/14): 	Climate Change Economics (Sarah Jacobson, Williams College)</a:t>
            </a:r>
          </a:p>
          <a:p>
            <a:pPr lvl="1"/>
            <a:r>
              <a:rPr lang="en-US" b="1" dirty="0"/>
              <a:t>Week 3 (3/21): 	Federal Debt (Geoffrey </a:t>
            </a:r>
            <a:r>
              <a:rPr lang="en-US" b="1" dirty="0" err="1"/>
              <a:t>Woglom</a:t>
            </a:r>
            <a:r>
              <a:rPr lang="en-US" b="1" dirty="0"/>
              <a:t>, Amherst College)</a:t>
            </a:r>
          </a:p>
          <a:p>
            <a:pPr lvl="1"/>
            <a:r>
              <a:rPr lang="en-US" dirty="0"/>
              <a:t>Week 4 (3/28): 	Trade and Globalization (Alan Deardorff, University of Michigan</a:t>
            </a:r>
          </a:p>
          <a:p>
            <a:pPr lvl="1"/>
            <a:r>
              <a:rPr lang="en-US" dirty="0"/>
              <a:t>Week 5 (4/4):	The Black-White Wealth Gap (Jon </a:t>
            </a:r>
            <a:r>
              <a:rPr lang="en-US" dirty="0" err="1"/>
              <a:t>Haveman</a:t>
            </a:r>
            <a:r>
              <a:rPr lang="en-US" dirty="0"/>
              <a:t>, NEED) </a:t>
            </a:r>
          </a:p>
          <a:p>
            <a:pPr lvl="1"/>
            <a:r>
              <a:rPr lang="en-US" dirty="0"/>
              <a:t>Week 6 (4/11):	Autonomous Vehicles(Jon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419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6126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8254665" cy="4351338"/>
          </a:xfrm>
        </p:spPr>
        <p:txBody>
          <a:bodyPr>
            <a:normAutofit/>
          </a:bodyPr>
          <a:lstStyle/>
          <a:p>
            <a:pPr marL="514350" indent="-514350">
              <a:buFont typeface="+mj-lt"/>
              <a:buAutoNum type="arabicPeriod"/>
            </a:pPr>
            <a:r>
              <a:rPr lang="en-US" sz="3200" dirty="0"/>
              <a:t>Interest rates may not stay this low forever.  In fact, economist don’t really know why they have fallen to such low levels over the past 20 years</a:t>
            </a:r>
          </a:p>
          <a:p>
            <a:pPr marL="514350" indent="-514350">
              <a:buFont typeface="+mj-lt"/>
              <a:buAutoNum type="arabicPeriod"/>
            </a:pPr>
            <a:r>
              <a:rPr lang="en-US" sz="3200" dirty="0"/>
              <a:t>A fiscal crisis should be avoided at all costs.</a:t>
            </a:r>
          </a:p>
          <a:p>
            <a:pPr marL="514350" indent="-514350">
              <a:buFont typeface="+mj-lt"/>
              <a:buAutoNum type="arabicPeriod"/>
            </a:pPr>
            <a:r>
              <a:rPr lang="en-US" sz="3200"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5172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5" name="Content Placeholder 7">
            <a:extLst>
              <a:ext uri="{FF2B5EF4-FFF2-40B4-BE49-F238E27FC236}">
                <a16:creationId xmlns:a16="http://schemas.microsoft.com/office/drawing/2014/main" id="{08CBD99A-D561-45F9-8AD8-7E2DA5873DB0}"/>
              </a:ext>
            </a:extLst>
          </p:cNvPr>
          <p:cNvPicPr>
            <a:picLocks noGrp="1" noChangeAspect="1"/>
          </p:cNvPicPr>
          <p:nvPr>
            <p:ph idx="1"/>
          </p:nvPr>
        </p:nvPicPr>
        <p:blipFill>
          <a:blip r:embed="rId2"/>
          <a:stretch>
            <a:fillRect/>
          </a:stretch>
        </p:blipFill>
        <p:spPr>
          <a:xfrm>
            <a:off x="418405" y="1903374"/>
            <a:ext cx="10335454" cy="3749040"/>
          </a:xfrm>
          <a:prstGeom prst="rect">
            <a:avLst/>
          </a:prstGeom>
        </p:spPr>
      </p:pic>
    </p:spTree>
    <p:extLst>
      <p:ext uri="{BB962C8B-B14F-4D97-AF65-F5344CB8AC3E}">
        <p14:creationId xmlns:p14="http://schemas.microsoft.com/office/powerpoint/2010/main" val="2353730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B2A3-66EA-4B4F-A979-8EF08B45A493}"/>
              </a:ext>
            </a:extLst>
          </p:cNvPr>
          <p:cNvSpPr>
            <a:spLocks noGrp="1"/>
          </p:cNvSpPr>
          <p:nvPr>
            <p:ph type="title"/>
          </p:nvPr>
        </p:nvSpPr>
        <p:spPr/>
        <p:txBody>
          <a:bodyPr/>
          <a:lstStyle/>
          <a:p>
            <a:r>
              <a:rPr lang="en-US" dirty="0">
                <a:solidFill>
                  <a:schemeClr val="bg1"/>
                </a:solidFill>
              </a:rPr>
              <a:t>CB</a:t>
            </a:r>
            <a:r>
              <a:rPr lang="en-US" dirty="0"/>
              <a:t>O to the Rescue </a:t>
            </a:r>
            <a:r>
              <a:rPr lang="en-US" sz="2400" dirty="0"/>
              <a:t>(</a:t>
            </a:r>
            <a:r>
              <a:rPr lang="en-US" sz="2400" i="1" dirty="0"/>
              <a:t>The 2020 Long-Term Budget Outlook, </a:t>
            </a:r>
            <a:r>
              <a:rPr lang="en-US" sz="2400" dirty="0"/>
              <a:t>9/2020):</a:t>
            </a:r>
          </a:p>
        </p:txBody>
      </p:sp>
      <p:sp>
        <p:nvSpPr>
          <p:cNvPr id="3" name="Content Placeholder 2">
            <a:extLst>
              <a:ext uri="{FF2B5EF4-FFF2-40B4-BE49-F238E27FC236}">
                <a16:creationId xmlns:a16="http://schemas.microsoft.com/office/drawing/2014/main" id="{D58D27EE-BAFA-48E9-8D55-7B2519F51574}"/>
              </a:ext>
            </a:extLst>
          </p:cNvPr>
          <p:cNvSpPr>
            <a:spLocks noGrp="1"/>
          </p:cNvSpPr>
          <p:nvPr>
            <p:ph idx="1"/>
          </p:nvPr>
        </p:nvSpPr>
        <p:spPr/>
        <p:txBody>
          <a:bodyPr/>
          <a:lstStyle/>
          <a:p>
            <a:pPr marL="0" indent="0">
              <a:buNone/>
            </a:pPr>
            <a:r>
              <a:rPr lang="en-US" dirty="0"/>
              <a:t>First a note on CBO projections:</a:t>
            </a:r>
          </a:p>
          <a:p>
            <a:pPr lvl="1"/>
            <a:r>
              <a:rPr lang="en-US" dirty="0"/>
              <a:t>The “baseline projections” (such as on the previous slide) are based on the law as currently written; they are </a:t>
            </a:r>
            <a:r>
              <a:rPr lang="en-US" b="1" i="1" dirty="0"/>
              <a:t>not</a:t>
            </a:r>
            <a:r>
              <a:rPr lang="en-US" dirty="0"/>
              <a:t> forecasts of what will happen.</a:t>
            </a:r>
          </a:p>
          <a:p>
            <a:pPr lvl="1"/>
            <a:r>
              <a:rPr lang="en-US" dirty="0"/>
              <a:t>E.g., The 2017 tax cuts that reduced personal and estate taxes will be phased out in 2025.</a:t>
            </a:r>
          </a:p>
          <a:p>
            <a:pPr marL="0" indent="0">
              <a:buNone/>
            </a:pPr>
            <a:r>
              <a:rPr lang="en-US" dirty="0"/>
              <a:t>But, CBO is allowed to project alternate scenarios: </a:t>
            </a:r>
          </a:p>
          <a:p>
            <a:pPr marL="457200" lvl="1" indent="0">
              <a:buNone/>
            </a:pPr>
            <a:r>
              <a:rPr lang="en-US" dirty="0"/>
              <a:t>CBO (9/2020) suggests deficits in 2025 be reduced from 5 to 2.1 percent of GDP, but it won’t be  easy:  about $700b or 2.9% of GDP	</a:t>
            </a:r>
          </a:p>
          <a:p>
            <a:endParaRPr lang="en-US" dirty="0"/>
          </a:p>
        </p:txBody>
      </p:sp>
      <p:sp>
        <p:nvSpPr>
          <p:cNvPr id="4" name="Slide Number Placeholder 3">
            <a:extLst>
              <a:ext uri="{FF2B5EF4-FFF2-40B4-BE49-F238E27FC236}">
                <a16:creationId xmlns:a16="http://schemas.microsoft.com/office/drawing/2014/main" id="{5BE641FB-BCDC-4C1A-9C82-F9CFDA8182D7}"/>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3165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FD1F-ACD9-4A30-B562-9C5849571CB3}"/>
              </a:ext>
            </a:extLst>
          </p:cNvPr>
          <p:cNvSpPr>
            <a:spLocks noGrp="1"/>
          </p:cNvSpPr>
          <p:nvPr>
            <p:ph type="title"/>
          </p:nvPr>
        </p:nvSpPr>
        <p:spPr>
          <a:xfrm>
            <a:off x="726233" y="0"/>
            <a:ext cx="10515600" cy="1325563"/>
          </a:xfrm>
        </p:spPr>
        <p:txBody>
          <a:bodyPr/>
          <a:lstStyle/>
          <a:p>
            <a:r>
              <a:rPr lang="en-US" dirty="0">
                <a:solidFill>
                  <a:schemeClr val="bg1"/>
                </a:solidFill>
              </a:rPr>
              <a:t>We</a:t>
            </a:r>
            <a:r>
              <a:rPr lang="en-US" dirty="0">
                <a:solidFill>
                  <a:schemeClr val="accent5">
                    <a:lumMod val="50000"/>
                  </a:schemeClr>
                </a:solidFill>
              </a:rPr>
              <a:t> Have a Little Time: CBO’s Crystal Ball</a:t>
            </a:r>
            <a:endParaRPr lang="en-US" dirty="0">
              <a:solidFill>
                <a:schemeClr val="bg1"/>
              </a:solidFill>
            </a:endParaRPr>
          </a:p>
        </p:txBody>
      </p:sp>
      <p:sp>
        <p:nvSpPr>
          <p:cNvPr id="4" name="Slide Number Placeholder 3">
            <a:extLst>
              <a:ext uri="{FF2B5EF4-FFF2-40B4-BE49-F238E27FC236}">
                <a16:creationId xmlns:a16="http://schemas.microsoft.com/office/drawing/2014/main" id="{3F2C241D-C9FF-4484-BCA5-F34EA07E0B9E}"/>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9" name="Content Placeholder 8">
            <a:extLst>
              <a:ext uri="{FF2B5EF4-FFF2-40B4-BE49-F238E27FC236}">
                <a16:creationId xmlns:a16="http://schemas.microsoft.com/office/drawing/2014/main" id="{AD571214-D67A-433C-8C62-6CF7F02406A3}"/>
              </a:ext>
            </a:extLst>
          </p:cNvPr>
          <p:cNvPicPr>
            <a:picLocks noGrp="1" noChangeAspect="1"/>
          </p:cNvPicPr>
          <p:nvPr>
            <p:ph idx="1"/>
          </p:nvPr>
        </p:nvPicPr>
        <p:blipFill>
          <a:blip r:embed="rId2"/>
          <a:stretch>
            <a:fillRect/>
          </a:stretch>
        </p:blipFill>
        <p:spPr>
          <a:xfrm>
            <a:off x="726233" y="1677432"/>
            <a:ext cx="7426094" cy="4480560"/>
          </a:xfrm>
          <a:prstGeom prst="rect">
            <a:avLst/>
          </a:prstGeom>
        </p:spPr>
      </p:pic>
      <p:grpSp>
        <p:nvGrpSpPr>
          <p:cNvPr id="5" name="Group 4">
            <a:extLst>
              <a:ext uri="{FF2B5EF4-FFF2-40B4-BE49-F238E27FC236}">
                <a16:creationId xmlns:a16="http://schemas.microsoft.com/office/drawing/2014/main" id="{FE6512CD-65B3-4ACF-BF8D-20102A6ACA69}"/>
              </a:ext>
            </a:extLst>
          </p:cNvPr>
          <p:cNvGrpSpPr/>
          <p:nvPr/>
        </p:nvGrpSpPr>
        <p:grpSpPr>
          <a:xfrm>
            <a:off x="8853055" y="1453545"/>
            <a:ext cx="2923540" cy="4338687"/>
            <a:chOff x="8853055" y="1453545"/>
            <a:chExt cx="2923540" cy="4338687"/>
          </a:xfrm>
        </p:grpSpPr>
        <p:pic>
          <p:nvPicPr>
            <p:cNvPr id="6" name="Content Placeholder 4">
              <a:extLst>
                <a:ext uri="{FF2B5EF4-FFF2-40B4-BE49-F238E27FC236}">
                  <a16:creationId xmlns:a16="http://schemas.microsoft.com/office/drawing/2014/main" id="{1EF61A76-EFD6-4043-ADE4-213D6FBF251B}"/>
                </a:ext>
              </a:extLst>
            </p:cNvPr>
            <p:cNvPicPr>
              <a:picLocks noChangeAspect="1"/>
            </p:cNvPicPr>
            <p:nvPr/>
          </p:nvPicPr>
          <p:blipFill>
            <a:blip r:embed="rId3"/>
            <a:stretch>
              <a:fillRect/>
            </a:stretch>
          </p:blipFill>
          <p:spPr>
            <a:xfrm>
              <a:off x="9120325" y="2043192"/>
              <a:ext cx="2656270" cy="3749040"/>
            </a:xfrm>
            <a:prstGeom prst="rect">
              <a:avLst/>
            </a:prstGeom>
          </p:spPr>
        </p:pic>
        <p:sp>
          <p:nvSpPr>
            <p:cNvPr id="3" name="TextBox 2">
              <a:extLst>
                <a:ext uri="{FF2B5EF4-FFF2-40B4-BE49-F238E27FC236}">
                  <a16:creationId xmlns:a16="http://schemas.microsoft.com/office/drawing/2014/main" id="{540796E5-72A8-45A2-BF08-80950575B568}"/>
                </a:ext>
              </a:extLst>
            </p:cNvPr>
            <p:cNvSpPr txBox="1"/>
            <p:nvPr/>
          </p:nvSpPr>
          <p:spPr>
            <a:xfrm>
              <a:off x="8853055" y="1453545"/>
              <a:ext cx="2830022" cy="461665"/>
            </a:xfrm>
            <a:prstGeom prst="rect">
              <a:avLst/>
            </a:prstGeom>
            <a:noFill/>
          </p:spPr>
          <p:txBody>
            <a:bodyPr wrap="square" rtlCol="0">
              <a:spAutoFit/>
            </a:bodyPr>
            <a:lstStyle/>
            <a:p>
              <a:r>
                <a:rPr lang="en-US" sz="2400" dirty="0"/>
                <a:t>But, it won’t be easy</a:t>
              </a:r>
            </a:p>
          </p:txBody>
        </p:sp>
      </p:grpSp>
    </p:spTree>
    <p:extLst>
      <p:ext uri="{BB962C8B-B14F-4D97-AF65-F5344CB8AC3E}">
        <p14:creationId xmlns:p14="http://schemas.microsoft.com/office/powerpoint/2010/main" val="198116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11F4-22AB-4490-8A48-190B2CC620A4}"/>
              </a:ext>
            </a:extLst>
          </p:cNvPr>
          <p:cNvSpPr>
            <a:spLocks noGrp="1"/>
          </p:cNvSpPr>
          <p:nvPr>
            <p:ph type="title"/>
          </p:nvPr>
        </p:nvSpPr>
        <p:spPr/>
        <p:txBody>
          <a:bodyPr/>
          <a:lstStyle/>
          <a:p>
            <a:r>
              <a:rPr lang="en-US" dirty="0">
                <a:solidFill>
                  <a:schemeClr val="bg1"/>
                </a:solidFill>
              </a:rPr>
              <a:t>Wh</a:t>
            </a:r>
            <a:r>
              <a:rPr lang="en-US" dirty="0"/>
              <a:t>at about Infrastructure and BBB? </a:t>
            </a:r>
          </a:p>
        </p:txBody>
      </p:sp>
      <p:sp>
        <p:nvSpPr>
          <p:cNvPr id="3" name="Content Placeholder 2">
            <a:extLst>
              <a:ext uri="{FF2B5EF4-FFF2-40B4-BE49-F238E27FC236}">
                <a16:creationId xmlns:a16="http://schemas.microsoft.com/office/drawing/2014/main" id="{86BFB5ED-D9CD-4F39-9E70-3B75B1CE32C2}"/>
              </a:ext>
            </a:extLst>
          </p:cNvPr>
          <p:cNvSpPr>
            <a:spLocks noGrp="1"/>
          </p:cNvSpPr>
          <p:nvPr>
            <p:ph idx="1"/>
          </p:nvPr>
        </p:nvSpPr>
        <p:spPr/>
        <p:txBody>
          <a:bodyPr/>
          <a:lstStyle/>
          <a:p>
            <a:r>
              <a:rPr lang="en-US" dirty="0"/>
              <a:t>Infrastructure $1.2t - terrible reporting</a:t>
            </a:r>
          </a:p>
          <a:p>
            <a:pPr lvl="1"/>
            <a:r>
              <a:rPr lang="en-US" dirty="0"/>
              <a:t>Net New Spending $415b over </a:t>
            </a:r>
            <a:r>
              <a:rPr lang="en-US" i="1" dirty="0"/>
              <a:t>10 years.</a:t>
            </a:r>
          </a:p>
          <a:p>
            <a:pPr lvl="1"/>
            <a:r>
              <a:rPr lang="en-US" dirty="0"/>
              <a:t>But infrastructure can be good borrowing</a:t>
            </a:r>
          </a:p>
          <a:p>
            <a:r>
              <a:rPr lang="en-US" dirty="0"/>
              <a:t>Build Back Better:  CBO Scoring</a:t>
            </a:r>
          </a:p>
          <a:p>
            <a:pPr lvl="1"/>
            <a:r>
              <a:rPr lang="en-US" dirty="0"/>
              <a:t>$160b over ten years.</a:t>
            </a:r>
          </a:p>
          <a:p>
            <a:pPr lvl="1"/>
            <a:r>
              <a:rPr lang="en-US" dirty="0"/>
              <a:t>Robert Byrd and Reconciliation Games.</a:t>
            </a:r>
          </a:p>
          <a:p>
            <a:pPr lvl="1"/>
            <a:r>
              <a:rPr lang="en-US" dirty="0"/>
              <a:t>Effect on Deficit in the first 5 years:  +$750b ; Last 5 years -$590!</a:t>
            </a:r>
          </a:p>
          <a:p>
            <a:pPr lvl="1"/>
            <a:endParaRPr lang="en-US" dirty="0"/>
          </a:p>
        </p:txBody>
      </p:sp>
      <p:sp>
        <p:nvSpPr>
          <p:cNvPr id="4" name="Slide Number Placeholder 3">
            <a:extLst>
              <a:ext uri="{FF2B5EF4-FFF2-40B4-BE49-F238E27FC236}">
                <a16:creationId xmlns:a16="http://schemas.microsoft.com/office/drawing/2014/main" id="{91891D71-DE86-4B56-907C-5D8F110C6BA0}"/>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2493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991515"/>
            <a:ext cx="9144000" cy="874970"/>
          </a:xfrm>
        </p:spPr>
        <p:txBody>
          <a:bodyPr anchor="ctr" anchorCtr="0">
            <a:normAutofit/>
          </a:bodyPr>
          <a:lstStyle/>
          <a:p>
            <a:pPr>
              <a:lnSpc>
                <a:spcPct val="100000"/>
              </a:lnSpc>
              <a:spcBef>
                <a:spcPts val="0"/>
              </a:spcBef>
            </a:pPr>
            <a:r>
              <a:rPr lang="en-US" sz="4000" b="1" dirty="0"/>
              <a:t>Trade and Globalization</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36</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00351" y="4611211"/>
            <a:ext cx="9144000" cy="87497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Alan Deardorff</a:t>
            </a:r>
          </a:p>
          <a:p>
            <a:pPr>
              <a:lnSpc>
                <a:spcPct val="100000"/>
              </a:lnSpc>
              <a:spcBef>
                <a:spcPts val="0"/>
              </a:spcBef>
            </a:pPr>
            <a:r>
              <a:rPr lang="en-US" sz="3400" i="1" dirty="0">
                <a:solidFill>
                  <a:schemeClr val="tx2"/>
                </a:solidFill>
              </a:rPr>
              <a:t>University </a:t>
            </a:r>
            <a:r>
              <a:rPr lang="en-US" sz="3400" i="1">
                <a:solidFill>
                  <a:schemeClr val="tx2"/>
                </a:solidFill>
              </a:rPr>
              <a:t>of Michigan</a:t>
            </a:r>
            <a:endParaRPr lang="en-US" sz="2900" i="1" dirty="0">
              <a:solidFill>
                <a:schemeClr val="tx2"/>
              </a:solidFill>
            </a:endParaRPr>
          </a:p>
        </p:txBody>
      </p:sp>
    </p:spTree>
    <p:extLst>
      <p:ext uri="{BB962C8B-B14F-4D97-AF65-F5344CB8AC3E}">
        <p14:creationId xmlns:p14="http://schemas.microsoft.com/office/powerpoint/2010/main" val="1660426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02812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Need website(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50379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5</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004003"/>
            <a:ext cx="9144000" cy="148217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9600" dirty="0">
              <a:solidFill>
                <a:schemeClr val="tx2"/>
              </a:solidFill>
            </a:endParaRPr>
          </a:p>
          <a:p>
            <a:pPr>
              <a:lnSpc>
                <a:spcPct val="100000"/>
              </a:lnSpc>
              <a:spcBef>
                <a:spcPts val="0"/>
              </a:spcBef>
            </a:pPr>
            <a:r>
              <a:rPr lang="en-US" sz="11200" dirty="0">
                <a:solidFill>
                  <a:schemeClr val="tx2"/>
                </a:solidFill>
              </a:rPr>
              <a:t>Geoffrey Woglom</a:t>
            </a:r>
          </a:p>
          <a:p>
            <a:pPr>
              <a:lnSpc>
                <a:spcPct val="100000"/>
              </a:lnSpc>
              <a:spcBef>
                <a:spcPts val="0"/>
              </a:spcBef>
            </a:pPr>
            <a:r>
              <a:rPr lang="en-US" sz="11200" dirty="0">
                <a:solidFill>
                  <a:srgbClr val="7E2987"/>
                </a:solidFill>
              </a:rPr>
              <a:t>Amherst College </a:t>
            </a:r>
          </a:p>
          <a:p>
            <a:pPr>
              <a:lnSpc>
                <a:spcPct val="100000"/>
              </a:lnSpc>
              <a:spcBef>
                <a:spcPts val="0"/>
              </a:spcBef>
            </a:pPr>
            <a:r>
              <a:rPr lang="en-US" sz="11200" dirty="0">
                <a:solidFill>
                  <a:srgbClr val="7E2987"/>
                </a:solidFill>
              </a:rPr>
              <a:t>Professor of Economics (emeritus)</a:t>
            </a:r>
          </a:p>
        </p:txBody>
      </p:sp>
    </p:spTree>
    <p:extLst>
      <p:ext uri="{BB962C8B-B14F-4D97-AF65-F5344CB8AC3E}">
        <p14:creationId xmlns:p14="http://schemas.microsoft.com/office/powerpoint/2010/main" val="336453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904875" y="-7937"/>
            <a:ext cx="10515600" cy="1325563"/>
          </a:xfrm>
        </p:spPr>
        <p:txBody>
          <a:bodyPr/>
          <a:lstStyle/>
          <a:p>
            <a:r>
              <a:rPr lang="en-US" dirty="0">
                <a:solidFill>
                  <a:schemeClr val="bg1"/>
                </a:solidFill>
              </a:rPr>
              <a:t>Th</a:t>
            </a:r>
            <a:r>
              <a:rPr lang="en-US" dirty="0"/>
              <a:t>e Federal Budget in FY2021</a:t>
            </a:r>
          </a:p>
        </p:txBody>
      </p:sp>
      <p:pic>
        <p:nvPicPr>
          <p:cNvPr id="8" name="Content Placeholder 7">
            <a:extLst>
              <a:ext uri="{FF2B5EF4-FFF2-40B4-BE49-F238E27FC236}">
                <a16:creationId xmlns:a16="http://schemas.microsoft.com/office/drawing/2014/main" id="{688B50B2-CD1D-4F02-97B8-40860826B359}"/>
              </a:ext>
            </a:extLst>
          </p:cNvPr>
          <p:cNvPicPr>
            <a:picLocks noGrp="1" noChangeAspect="1"/>
          </p:cNvPicPr>
          <p:nvPr>
            <p:ph idx="1"/>
          </p:nvPr>
        </p:nvPicPr>
        <p:blipFill>
          <a:blip r:embed="rId2"/>
          <a:stretch>
            <a:fillRect/>
          </a:stretch>
        </p:blipFill>
        <p:spPr>
          <a:xfrm>
            <a:off x="2184156" y="1501776"/>
            <a:ext cx="7307670" cy="4351337"/>
          </a:xfrm>
        </p:spPr>
      </p:pic>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9" name="TextBox 8">
            <a:extLst>
              <a:ext uri="{FF2B5EF4-FFF2-40B4-BE49-F238E27FC236}">
                <a16:creationId xmlns:a16="http://schemas.microsoft.com/office/drawing/2014/main" id="{D6A2CC09-2EB3-4660-8A1A-D22AB1C6A839}"/>
              </a:ext>
            </a:extLst>
          </p:cNvPr>
          <p:cNvSpPr txBox="1"/>
          <p:nvPr/>
        </p:nvSpPr>
        <p:spPr>
          <a:xfrm>
            <a:off x="390524" y="2736502"/>
            <a:ext cx="1965081" cy="1384995"/>
          </a:xfrm>
          <a:prstGeom prst="rect">
            <a:avLst/>
          </a:prstGeom>
          <a:noFill/>
        </p:spPr>
        <p:txBody>
          <a:bodyPr wrap="square" rtlCol="0">
            <a:spAutoFit/>
          </a:bodyPr>
          <a:lstStyle/>
          <a:p>
            <a:r>
              <a:rPr lang="en-US" sz="2800" dirty="0"/>
              <a:t>IIT, 50.5%</a:t>
            </a:r>
          </a:p>
          <a:p>
            <a:r>
              <a:rPr lang="en-US" sz="2800" dirty="0"/>
              <a:t>SST, 32,5%</a:t>
            </a:r>
          </a:p>
          <a:p>
            <a:r>
              <a:rPr lang="en-US" sz="2800" dirty="0"/>
              <a:t>CT, 9.0%</a:t>
            </a:r>
          </a:p>
        </p:txBody>
      </p:sp>
      <p:sp>
        <p:nvSpPr>
          <p:cNvPr id="10" name="TextBox 9">
            <a:extLst>
              <a:ext uri="{FF2B5EF4-FFF2-40B4-BE49-F238E27FC236}">
                <a16:creationId xmlns:a16="http://schemas.microsoft.com/office/drawing/2014/main" id="{B39A1FB0-3A18-4E6E-BBFF-96174E182E21}"/>
              </a:ext>
            </a:extLst>
          </p:cNvPr>
          <p:cNvSpPr txBox="1"/>
          <p:nvPr/>
        </p:nvSpPr>
        <p:spPr>
          <a:xfrm>
            <a:off x="9205750" y="2388930"/>
            <a:ext cx="2595726" cy="1384995"/>
          </a:xfrm>
          <a:prstGeom prst="rect">
            <a:avLst/>
          </a:prstGeom>
          <a:noFill/>
        </p:spPr>
        <p:txBody>
          <a:bodyPr wrap="square" rtlCol="0">
            <a:spAutoFit/>
          </a:bodyPr>
          <a:lstStyle/>
          <a:p>
            <a:r>
              <a:rPr lang="en-US" sz="2800" dirty="0"/>
              <a:t>Mandatory, 71%</a:t>
            </a:r>
          </a:p>
          <a:p>
            <a:r>
              <a:rPr lang="en-US" sz="2800" dirty="0" err="1"/>
              <a:t>Discret</a:t>
            </a:r>
            <a:r>
              <a:rPr lang="en-US" sz="2800" dirty="0"/>
              <a:t>.  22%</a:t>
            </a:r>
          </a:p>
          <a:p>
            <a:r>
              <a:rPr lang="en-US" sz="2800" dirty="0"/>
              <a:t>Net Interest, 7%</a:t>
            </a:r>
          </a:p>
        </p:txBody>
      </p:sp>
      <p:sp>
        <p:nvSpPr>
          <p:cNvPr id="12" name="TextBox 11">
            <a:extLst>
              <a:ext uri="{FF2B5EF4-FFF2-40B4-BE49-F238E27FC236}">
                <a16:creationId xmlns:a16="http://schemas.microsoft.com/office/drawing/2014/main" id="{B959A913-6E1E-4211-9E4A-84463AAEABCA}"/>
              </a:ext>
            </a:extLst>
          </p:cNvPr>
          <p:cNvSpPr txBox="1"/>
          <p:nvPr/>
        </p:nvSpPr>
        <p:spPr>
          <a:xfrm>
            <a:off x="4810125" y="5867103"/>
            <a:ext cx="6629400" cy="461665"/>
          </a:xfrm>
          <a:prstGeom prst="rect">
            <a:avLst/>
          </a:prstGeom>
          <a:noFill/>
        </p:spPr>
        <p:txBody>
          <a:bodyPr wrap="square" rtlCol="0">
            <a:spAutoFit/>
          </a:bodyPr>
          <a:lstStyle/>
          <a:p>
            <a:r>
              <a:rPr lang="en-US" sz="2400" dirty="0"/>
              <a:t>Programmatic Outlays = Mandatory + Discretionary</a:t>
            </a:r>
          </a:p>
        </p:txBody>
      </p:sp>
      <p:sp>
        <p:nvSpPr>
          <p:cNvPr id="13" name="TextBox 12">
            <a:extLst>
              <a:ext uri="{FF2B5EF4-FFF2-40B4-BE49-F238E27FC236}">
                <a16:creationId xmlns:a16="http://schemas.microsoft.com/office/drawing/2014/main" id="{CC420C40-1A39-40C9-8E35-5513E0BAA9EB}"/>
              </a:ext>
            </a:extLst>
          </p:cNvPr>
          <p:cNvSpPr txBox="1"/>
          <p:nvPr/>
        </p:nvSpPr>
        <p:spPr>
          <a:xfrm>
            <a:off x="5895976" y="6532606"/>
            <a:ext cx="6012738" cy="369332"/>
          </a:xfrm>
          <a:prstGeom prst="rect">
            <a:avLst/>
          </a:prstGeom>
          <a:noFill/>
        </p:spPr>
        <p:txBody>
          <a:bodyPr wrap="square" rtlCol="0">
            <a:spAutoFit/>
          </a:bodyPr>
          <a:lstStyle/>
          <a:p>
            <a:r>
              <a:rPr lang="en-US" dirty="0"/>
              <a:t>Source:  Monthly Treasury Report, 9/2021</a:t>
            </a:r>
          </a:p>
        </p:txBody>
      </p:sp>
    </p:spTree>
    <p:extLst>
      <p:ext uri="{BB962C8B-B14F-4D97-AF65-F5344CB8AC3E}">
        <p14:creationId xmlns:p14="http://schemas.microsoft.com/office/powerpoint/2010/main" val="23570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5195887" y="6407314"/>
            <a:ext cx="6669133" cy="369332"/>
          </a:xfrm>
          <a:prstGeom prst="rect">
            <a:avLst/>
          </a:prstGeom>
          <a:noFill/>
        </p:spPr>
        <p:txBody>
          <a:bodyPr wrap="none" rtlCol="0">
            <a:spAutoFit/>
          </a:bodyPr>
          <a:lstStyle/>
          <a:p>
            <a:r>
              <a:rPr lang="en-US" dirty="0"/>
              <a:t>Source: CBO, Updated Budget and Econo9mic Projections, 7/15/2021</a:t>
            </a:r>
          </a:p>
        </p:txBody>
      </p:sp>
      <p:sp>
        <p:nvSpPr>
          <p:cNvPr id="8" name="TextBox 7">
            <a:extLst>
              <a:ext uri="{FF2B5EF4-FFF2-40B4-BE49-F238E27FC236}">
                <a16:creationId xmlns:a16="http://schemas.microsoft.com/office/drawing/2014/main" id="{AA5F0939-2C98-46B6-89A7-4A4102BC41C7}"/>
              </a:ext>
            </a:extLst>
          </p:cNvPr>
          <p:cNvSpPr txBox="1"/>
          <p:nvPr/>
        </p:nvSpPr>
        <p:spPr>
          <a:xfrm>
            <a:off x="7029450" y="1552188"/>
            <a:ext cx="5162550" cy="3662541"/>
          </a:xfrm>
          <a:prstGeom prst="rect">
            <a:avLst/>
          </a:prstGeom>
          <a:noFill/>
        </p:spPr>
        <p:txBody>
          <a:bodyPr wrap="square" rtlCol="0">
            <a:spAutoFit/>
          </a:bodyPr>
          <a:lstStyle/>
          <a:p>
            <a:r>
              <a:rPr lang="en-US" sz="2800" dirty="0"/>
              <a:t>Useful Deficit Decompositions:</a:t>
            </a:r>
          </a:p>
          <a:p>
            <a:endParaRPr lang="en-US" sz="2800" dirty="0"/>
          </a:p>
          <a:p>
            <a:r>
              <a:rPr lang="en-US" sz="2400" i="1" dirty="0"/>
              <a:t>Total Deficit= (Programmatic Outlays +</a:t>
            </a:r>
            <a:br>
              <a:rPr lang="en-US" sz="2400" i="1" dirty="0"/>
            </a:br>
            <a:r>
              <a:rPr lang="en-US" sz="2400" i="1" dirty="0"/>
              <a:t>Interest Expense)-Revenue</a:t>
            </a:r>
          </a:p>
          <a:p>
            <a:endParaRPr lang="en-US" sz="2400" i="1" dirty="0"/>
          </a:p>
          <a:p>
            <a:r>
              <a:rPr lang="en-US" sz="2400" i="1" dirty="0"/>
              <a:t>=(Programmatic Outlays – Revenue)+Interest Expense</a:t>
            </a:r>
          </a:p>
          <a:p>
            <a:endParaRPr lang="en-US" sz="2800" i="1" dirty="0"/>
          </a:p>
          <a:p>
            <a:r>
              <a:rPr lang="en-US" sz="2800" i="1" dirty="0"/>
              <a:t>=</a:t>
            </a:r>
            <a:r>
              <a:rPr lang="en-US" sz="2800" b="1" i="1" dirty="0">
                <a:solidFill>
                  <a:srgbClr val="7E2987"/>
                </a:solidFill>
              </a:rPr>
              <a:t>Primary Deficit + </a:t>
            </a:r>
            <a:r>
              <a:rPr lang="en-US" sz="2800" b="1" i="1" dirty="0">
                <a:solidFill>
                  <a:srgbClr val="CD78D6"/>
                </a:solidFill>
              </a:rPr>
              <a:t>Net Interest</a:t>
            </a:r>
          </a:p>
        </p:txBody>
      </p:sp>
      <p:pic>
        <p:nvPicPr>
          <p:cNvPr id="9" name="Picture 8">
            <a:extLst>
              <a:ext uri="{FF2B5EF4-FFF2-40B4-BE49-F238E27FC236}">
                <a16:creationId xmlns:a16="http://schemas.microsoft.com/office/drawing/2014/main" id="{73F60578-FFE6-48B4-9301-3AEE17B3639E}"/>
              </a:ext>
            </a:extLst>
          </p:cNvPr>
          <p:cNvPicPr>
            <a:picLocks noChangeAspect="1"/>
          </p:cNvPicPr>
          <p:nvPr/>
        </p:nvPicPr>
        <p:blipFill>
          <a:blip r:embed="rId3"/>
          <a:stretch>
            <a:fillRect/>
          </a:stretch>
        </p:blipFill>
        <p:spPr>
          <a:xfrm>
            <a:off x="369413" y="1325563"/>
            <a:ext cx="6393116" cy="4389120"/>
          </a:xfrm>
          <a:prstGeom prst="rect">
            <a:avLst/>
          </a:prstGeom>
        </p:spPr>
      </p:pic>
    </p:spTree>
    <p:extLst>
      <p:ext uri="{BB962C8B-B14F-4D97-AF65-F5344CB8AC3E}">
        <p14:creationId xmlns:p14="http://schemas.microsoft.com/office/powerpoint/2010/main" val="6588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pic>
        <p:nvPicPr>
          <p:cNvPr id="6" name="Picture 5">
            <a:extLst>
              <a:ext uri="{FF2B5EF4-FFF2-40B4-BE49-F238E27FC236}">
                <a16:creationId xmlns:a16="http://schemas.microsoft.com/office/drawing/2014/main" id="{1A98F3AD-91F8-41EF-B167-2A70CC4E5D0F}"/>
              </a:ext>
            </a:extLst>
          </p:cNvPr>
          <p:cNvPicPr>
            <a:picLocks noChangeAspect="1"/>
          </p:cNvPicPr>
          <p:nvPr/>
        </p:nvPicPr>
        <p:blipFill>
          <a:blip r:embed="rId3"/>
          <a:stretch>
            <a:fillRect/>
          </a:stretch>
        </p:blipFill>
        <p:spPr>
          <a:xfrm>
            <a:off x="627789" y="1812897"/>
            <a:ext cx="11125200" cy="4286250"/>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sp>
        <p:nvSpPr>
          <p:cNvPr id="9" name="TextBox 8">
            <a:extLst>
              <a:ext uri="{FF2B5EF4-FFF2-40B4-BE49-F238E27FC236}">
                <a16:creationId xmlns:a16="http://schemas.microsoft.com/office/drawing/2014/main" id="{61DB9FEE-4DD6-47C4-8335-3C1B1B54CDFC}"/>
              </a:ext>
            </a:extLst>
          </p:cNvPr>
          <p:cNvSpPr txBox="1"/>
          <p:nvPr/>
        </p:nvSpPr>
        <p:spPr>
          <a:xfrm>
            <a:off x="1660849" y="1923610"/>
            <a:ext cx="3349690" cy="369332"/>
          </a:xfrm>
          <a:prstGeom prst="rect">
            <a:avLst/>
          </a:prstGeom>
          <a:solidFill>
            <a:schemeClr val="bg1"/>
          </a:solidFill>
        </p:spPr>
        <p:txBody>
          <a:bodyPr wrap="square" rtlCol="0">
            <a:spAutoFit/>
          </a:bodyPr>
          <a:lstStyle/>
          <a:p>
            <a:r>
              <a:rPr lang="en-US" dirty="0">
                <a:solidFill>
                  <a:srgbClr val="0070C0"/>
                </a:solidFill>
              </a:rPr>
              <a:t>Blue Line Debt;  </a:t>
            </a:r>
            <a:r>
              <a:rPr lang="en-US" dirty="0">
                <a:solidFill>
                  <a:srgbClr val="C00000"/>
                </a:solidFill>
              </a:rPr>
              <a:t>Red Line Deficit</a:t>
            </a:r>
            <a:endParaRPr lang="en-US" dirty="0">
              <a:solidFill>
                <a:srgbClr val="0070C0"/>
              </a:solidFill>
            </a:endParaRPr>
          </a:p>
        </p:txBody>
      </p:sp>
    </p:spTree>
    <p:extLst>
      <p:ext uri="{BB962C8B-B14F-4D97-AF65-F5344CB8AC3E}">
        <p14:creationId xmlns:p14="http://schemas.microsoft.com/office/powerpoint/2010/main" val="14267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519956" y="3423062"/>
            <a:ext cx="1291904" cy="5938"/>
          </a:xfrm>
          <a:prstGeom prst="straightConnector1">
            <a:avLst/>
          </a:prstGeom>
          <a:ln w="66675">
            <a:solidFill>
              <a:schemeClr val="accent4">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5822D4BD-B219-4F42-BAF7-E522B97414E6}"/>
              </a:ext>
            </a:extLst>
          </p:cNvPr>
          <p:cNvSpPr txBox="1"/>
          <p:nvPr/>
        </p:nvSpPr>
        <p:spPr>
          <a:xfrm>
            <a:off x="5044509" y="4608687"/>
            <a:ext cx="3224040" cy="954107"/>
          </a:xfrm>
          <a:prstGeom prst="rect">
            <a:avLst/>
          </a:prstGeom>
          <a:noFill/>
        </p:spPr>
        <p:txBody>
          <a:bodyPr wrap="square" rtlCol="0">
            <a:spAutoFit/>
          </a:bodyPr>
          <a:lstStyle/>
          <a:p>
            <a:r>
              <a:rPr lang="en-US" sz="2800" dirty="0"/>
              <a:t>Japan, $1.3 tr</a:t>
            </a:r>
          </a:p>
          <a:p>
            <a:r>
              <a:rPr lang="en-US" sz="2800" dirty="0"/>
              <a:t>China, $1.1 tr</a:t>
            </a:r>
          </a:p>
        </p:txBody>
      </p:sp>
      <p:graphicFrame>
        <p:nvGraphicFramePr>
          <p:cNvPr id="12" name="Chart 11">
            <a:extLst>
              <a:ext uri="{FF2B5EF4-FFF2-40B4-BE49-F238E27FC236}">
                <a16:creationId xmlns:a16="http://schemas.microsoft.com/office/drawing/2014/main" id="{6CEFA1A0-BBEE-4DC0-9511-9568AFB6B918}"/>
              </a:ext>
            </a:extLst>
          </p:cNvPr>
          <p:cNvGraphicFramePr>
            <a:graphicFrameLocks/>
          </p:cNvGraphicFramePr>
          <p:nvPr>
            <p:extLst>
              <p:ext uri="{D42A27DB-BD31-4B8C-83A1-F6EECF244321}">
                <p14:modId xmlns:p14="http://schemas.microsoft.com/office/powerpoint/2010/main" val="322043767"/>
              </p:ext>
            </p:extLst>
          </p:nvPr>
        </p:nvGraphicFramePr>
        <p:xfrm>
          <a:off x="254301" y="1295206"/>
          <a:ext cx="5730875" cy="4750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9249081-7E0D-44BA-A5A5-82F4C9441777}"/>
              </a:ext>
            </a:extLst>
          </p:cNvPr>
          <p:cNvGraphicFramePr>
            <a:graphicFrameLocks/>
          </p:cNvGraphicFramePr>
          <p:nvPr>
            <p:extLst>
              <p:ext uri="{D42A27DB-BD31-4B8C-83A1-F6EECF244321}">
                <p14:modId xmlns:p14="http://schemas.microsoft.com/office/powerpoint/2010/main" val="638728710"/>
              </p:ext>
            </p:extLst>
          </p:nvPr>
        </p:nvGraphicFramePr>
        <p:xfrm>
          <a:off x="6096000" y="1338141"/>
          <a:ext cx="5922095" cy="47074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72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13384</TotalTime>
  <Words>2296</Words>
  <Application>Microsoft Macintosh PowerPoint</Application>
  <PresentationFormat>Widescreen</PresentationFormat>
  <Paragraphs>270</Paragraphs>
  <Slides>37</Slides>
  <Notes>11</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Courier New</vt:lpstr>
      <vt:lpstr>Custom Design</vt:lpstr>
      <vt:lpstr>PowerPoint Presentation</vt:lpstr>
      <vt:lpstr> Available NEED Topics Include:</vt:lpstr>
      <vt:lpstr> Course Outline</vt:lpstr>
      <vt:lpstr>Submitting Questions</vt:lpstr>
      <vt:lpstr>PowerPoint Presentation</vt:lpstr>
      <vt:lpstr>The Federal Budget in FY2021</vt:lpstr>
      <vt:lpstr>Past and Future of Deficits</vt:lpstr>
      <vt:lpstr>Debt vs. Deficit</vt:lpstr>
      <vt:lpstr> A Breakdown of the Total Federal Debt</vt:lpstr>
      <vt:lpstr>PowerPoint Presentation</vt:lpstr>
      <vt:lpstr>Not All Debt Is Created Equal </vt:lpstr>
      <vt:lpstr> CBO:  Budget Analysts in Chief</vt:lpstr>
      <vt:lpstr>Key Points About the U.S. Relative Debt</vt:lpstr>
      <vt:lpstr> Debt Dynamics</vt:lpstr>
      <vt:lpstr>Relative Debt Dynamics</vt:lpstr>
      <vt:lpstr> Traditional Views of the Cost of the Debt</vt:lpstr>
      <vt:lpstr> Traditional View: Debt and Deficits Raise Interest Rates</vt:lpstr>
      <vt:lpstr>Quiz!</vt:lpstr>
      <vt:lpstr>Answer to #3 in More Detail</vt:lpstr>
      <vt:lpstr>The Dog that Didn’t Bark; Rising Interest Rates?</vt:lpstr>
      <vt:lpstr>Olivier Blanchard’s Presidential Address to the AEA 1/2019 </vt:lpstr>
      <vt:lpstr>What the Traditional View Got Wrong</vt:lpstr>
      <vt:lpstr>New View: Almost a Free Lunch</vt:lpstr>
      <vt:lpstr>Blanchard’s Evidence</vt:lpstr>
      <vt:lpstr>But Why Must the Relative Debt Be Stabilized?</vt:lpstr>
      <vt:lpstr>MMT’s Free Lunch</vt:lpstr>
      <vt:lpstr>Why do Foreigners Buy US Treasuries?</vt:lpstr>
      <vt:lpstr>Demand for Dollars by Central Banks</vt:lpstr>
      <vt:lpstr>What If Foreigners Lost Confidence in the $</vt:lpstr>
      <vt:lpstr>What would a Fiscal Crisis Look Like?</vt:lpstr>
      <vt:lpstr>Bottom Line:  We Need to Worry about the Debt</vt:lpstr>
      <vt:lpstr>But is this Problem Impossible?</vt:lpstr>
      <vt:lpstr>CBO to the Rescue (The 2020 Long-Term Budget Outlook, 9/2020):</vt:lpstr>
      <vt:lpstr>We Have a Little Time: CBO’s Crystal Ball</vt:lpstr>
      <vt:lpstr>What about Infrastructure and BBB? </vt:lpstr>
      <vt:lpstr>PowerPoint Presentation</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315</cp:revision>
  <cp:lastPrinted>2022-02-03T15:32:11Z</cp:lastPrinted>
  <dcterms:created xsi:type="dcterms:W3CDTF">2017-05-03T22:30:38Z</dcterms:created>
  <dcterms:modified xsi:type="dcterms:W3CDTF">2022-03-21T18:30:04Z</dcterms:modified>
</cp:coreProperties>
</file>