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0"/>
  </p:notesMasterIdLst>
  <p:sldIdLst>
    <p:sldId id="4085" r:id="rId2"/>
    <p:sldId id="4086" r:id="rId3"/>
    <p:sldId id="4087" r:id="rId4"/>
    <p:sldId id="1027" r:id="rId5"/>
    <p:sldId id="3907" r:id="rId6"/>
    <p:sldId id="4095" r:id="rId7"/>
    <p:sldId id="3849" r:id="rId8"/>
    <p:sldId id="3850" r:id="rId9"/>
    <p:sldId id="1147" r:id="rId10"/>
    <p:sldId id="337" r:id="rId11"/>
    <p:sldId id="1071" r:id="rId12"/>
    <p:sldId id="1138" r:id="rId13"/>
    <p:sldId id="3897" r:id="rId14"/>
    <p:sldId id="1121" r:id="rId15"/>
    <p:sldId id="3902" r:id="rId16"/>
    <p:sldId id="1124" r:id="rId17"/>
    <p:sldId id="1281" r:id="rId18"/>
    <p:sldId id="3906" r:id="rId19"/>
    <p:sldId id="3908" r:id="rId20"/>
    <p:sldId id="1127" r:id="rId21"/>
    <p:sldId id="1134" r:id="rId22"/>
    <p:sldId id="1289" r:id="rId23"/>
    <p:sldId id="1290" r:id="rId24"/>
    <p:sldId id="3909" r:id="rId25"/>
    <p:sldId id="1291" r:id="rId26"/>
    <p:sldId id="1287" r:id="rId27"/>
    <p:sldId id="3904" r:id="rId28"/>
    <p:sldId id="4096" r:id="rId29"/>
    <p:sldId id="3905" r:id="rId30"/>
    <p:sldId id="3903" r:id="rId31"/>
    <p:sldId id="1303" r:id="rId32"/>
    <p:sldId id="1294" r:id="rId33"/>
    <p:sldId id="3857" r:id="rId34"/>
    <p:sldId id="3858" r:id="rId35"/>
    <p:sldId id="3893" r:id="rId36"/>
    <p:sldId id="3901" r:id="rId37"/>
    <p:sldId id="532" r:id="rId38"/>
    <p:sldId id="329" r:id="rId3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6" autoAdjust="0"/>
    <p:restoredTop sz="91475"/>
  </p:normalViewPr>
  <p:slideViewPr>
    <p:cSldViewPr snapToGrid="0" snapToObjects="1">
      <p:cViewPr varScale="1">
        <p:scale>
          <a:sx n="95" d="100"/>
          <a:sy n="95" d="100"/>
        </p:scale>
        <p:origin x="312" y="192"/>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r>
              <a:rPr lang="en-US" sz="2600"/>
              <a:t>Total Public Debt: $29.6 t, 12/31</a:t>
            </a:r>
          </a:p>
        </c:rich>
      </c:tx>
      <c:layout>
        <c:manualLayout>
          <c:xMode val="edge"/>
          <c:yMode val="edge"/>
          <c:x val="0.11537714572382053"/>
          <c:y val="2.7060509595705922E-2"/>
        </c:manualLayout>
      </c:layout>
      <c:overlay val="0"/>
      <c:spPr>
        <a:noFill/>
        <a:ln>
          <a:noFill/>
        </a:ln>
        <a:effectLst/>
      </c:spPr>
      <c:txPr>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Sheet1!$A$2</c:f>
              <c:strCache>
                <c:ptCount val="1"/>
                <c:pt idx="0">
                  <c:v>Total Public Debt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BB5-4676-9E7E-530E30980EF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BB5-4676-9E7E-530E30980EF3}"/>
              </c:ext>
            </c:extLst>
          </c:dPt>
          <c:dLbls>
            <c:dLbl>
              <c:idx val="0"/>
              <c:tx>
                <c:rich>
                  <a:bodyPr/>
                  <a:lstStyle/>
                  <a:p>
                    <a:fld id="{A2FF59F2-D40B-6F48-B340-B444649A36B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BB5-4676-9E7E-530E30980EF3}"/>
                </c:ext>
              </c:extLst>
            </c:dLbl>
            <c:dLbl>
              <c:idx val="1"/>
              <c:tx>
                <c:rich>
                  <a:bodyPr/>
                  <a:lstStyle/>
                  <a:p>
                    <a:fld id="{AAAD5B8D-99F0-E143-998B-DD446C0C610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BB5-4676-9E7E-530E30980EF3}"/>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Sheet1!$B$1:$C$1</c:f>
              <c:strCache>
                <c:ptCount val="2"/>
                <c:pt idx="0">
                  <c:v>Publicly Held</c:v>
                </c:pt>
                <c:pt idx="1">
                  <c:v>Intra-gov't</c:v>
                </c:pt>
              </c:strCache>
            </c:strRef>
          </c:cat>
          <c:val>
            <c:numRef>
              <c:f>Sheet1!$B$2:$C$2</c:f>
              <c:numCache>
                <c:formatCode>General</c:formatCode>
                <c:ptCount val="2"/>
                <c:pt idx="0">
                  <c:v>23144</c:v>
                </c:pt>
                <c:pt idx="1">
                  <c:v>6262</c:v>
                </c:pt>
              </c:numCache>
            </c:numRef>
          </c:val>
          <c:extLst>
            <c:ext xmlns:c15="http://schemas.microsoft.com/office/drawing/2012/chart" uri="{02D57815-91ED-43cb-92C2-25804820EDAC}">
              <c15:datalabelsRange>
                <c15:f>Sheet1!$F$7:$G$7</c15:f>
                <c15:dlblRangeCache>
                  <c:ptCount val="2"/>
                  <c:pt idx="0">
                    <c:v>79%</c:v>
                  </c:pt>
                  <c:pt idx="1">
                    <c:v>21%</c:v>
                  </c:pt>
                </c15:dlblRangeCache>
              </c15:datalabelsRange>
            </c:ext>
            <c:ext xmlns:c16="http://schemas.microsoft.com/office/drawing/2014/chart" uri="{C3380CC4-5D6E-409C-BE32-E72D297353CC}">
              <c16:uniqueId val="{00000004-9BB5-4676-9E7E-530E30980EF3}"/>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r>
              <a:rPr lang="en-US" sz="2600"/>
              <a:t>Publicly Held Debt:</a:t>
            </a:r>
            <a:r>
              <a:rPr lang="en-US" sz="2600" baseline="0"/>
              <a:t>  $23.1, 12/31</a:t>
            </a:r>
            <a:endParaRPr lang="en-US" sz="2600"/>
          </a:p>
        </c:rich>
      </c:tx>
      <c:overlay val="0"/>
      <c:spPr>
        <a:noFill/>
        <a:ln>
          <a:noFill/>
        </a:ln>
        <a:effectLst/>
      </c:spPr>
      <c:txPr>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Sheet1!$A$4</c:f>
              <c:strCache>
                <c:ptCount val="1"/>
                <c:pt idx="0">
                  <c:v>Publicly Held Debt</c:v>
                </c:pt>
              </c:strCache>
            </c:strRef>
          </c:tx>
          <c:spPr>
            <a:ln>
              <a:solidFill>
                <a:srgbClr val="FF99CC"/>
              </a:solidFill>
            </a:ln>
          </c:spPr>
          <c:dPt>
            <c:idx val="0"/>
            <c:bubble3D val="0"/>
            <c:spPr>
              <a:solidFill>
                <a:srgbClr val="00B0F0"/>
              </a:solidFill>
              <a:ln w="25400">
                <a:solidFill>
                  <a:srgbClr val="00B0F0"/>
                </a:solidFill>
              </a:ln>
              <a:effectLst/>
              <a:sp3d contourW="25400">
                <a:contourClr>
                  <a:srgbClr val="00B0F0"/>
                </a:contourClr>
              </a:sp3d>
            </c:spPr>
            <c:extLst>
              <c:ext xmlns:c16="http://schemas.microsoft.com/office/drawing/2014/chart" uri="{C3380CC4-5D6E-409C-BE32-E72D297353CC}">
                <c16:uniqueId val="{00000001-02DC-4D54-9FED-A0B9701A83D6}"/>
              </c:ext>
            </c:extLst>
          </c:dPt>
          <c:dPt>
            <c:idx val="1"/>
            <c:bubble3D val="0"/>
            <c:spPr>
              <a:solidFill>
                <a:srgbClr val="FF99CC"/>
              </a:solidFill>
              <a:ln w="25400">
                <a:solidFill>
                  <a:srgbClr val="FF99CC"/>
                </a:solidFill>
              </a:ln>
              <a:effectLst/>
              <a:sp3d contourW="25400">
                <a:contourClr>
                  <a:srgbClr val="FF99CC"/>
                </a:contourClr>
              </a:sp3d>
            </c:spPr>
            <c:extLst>
              <c:ext xmlns:c16="http://schemas.microsoft.com/office/drawing/2014/chart" uri="{C3380CC4-5D6E-409C-BE32-E72D297353CC}">
                <c16:uniqueId val="{00000003-02DC-4D54-9FED-A0B9701A83D6}"/>
              </c:ext>
            </c:extLst>
          </c:dPt>
          <c:dPt>
            <c:idx val="2"/>
            <c:bubble3D val="0"/>
            <c:spPr>
              <a:solidFill>
                <a:srgbClr val="BD92DE"/>
              </a:solidFill>
              <a:ln w="25400">
                <a:solidFill>
                  <a:srgbClr val="FF99CC"/>
                </a:solidFill>
              </a:ln>
              <a:effectLst/>
              <a:sp3d contourW="25400">
                <a:contourClr>
                  <a:srgbClr val="FF99CC"/>
                </a:contourClr>
              </a:sp3d>
            </c:spPr>
            <c:extLst>
              <c:ext xmlns:c16="http://schemas.microsoft.com/office/drawing/2014/chart" uri="{C3380CC4-5D6E-409C-BE32-E72D297353CC}">
                <c16:uniqueId val="{00000005-02DC-4D54-9FED-A0B9701A83D6}"/>
              </c:ext>
            </c:extLst>
          </c:dPt>
          <c:dLbls>
            <c:dLbl>
              <c:idx val="0"/>
              <c:tx>
                <c:rich>
                  <a:bodyPr/>
                  <a:lstStyle/>
                  <a:p>
                    <a:fld id="{BFB5E9E1-FDEE-744D-AA01-C81ED2B072D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02DC-4D54-9FED-A0B9701A83D6}"/>
                </c:ext>
              </c:extLst>
            </c:dLbl>
            <c:dLbl>
              <c:idx val="1"/>
              <c:tx>
                <c:rich>
                  <a:bodyPr/>
                  <a:lstStyle/>
                  <a:p>
                    <a:fld id="{1BDE71D3-C6EB-C74E-A730-19AC2B59936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02DC-4D54-9FED-A0B9701A83D6}"/>
                </c:ext>
              </c:extLst>
            </c:dLbl>
            <c:dLbl>
              <c:idx val="2"/>
              <c:tx>
                <c:rich>
                  <a:bodyPr/>
                  <a:lstStyle/>
                  <a:p>
                    <a:fld id="{BC32F424-C731-024A-A952-F0ACB146EC7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02DC-4D54-9FED-A0B9701A83D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Sheet1!$B$3:$D$3</c:f>
              <c:strCache>
                <c:ptCount val="3"/>
                <c:pt idx="0">
                  <c:v>Domestically Held</c:v>
                </c:pt>
                <c:pt idx="1">
                  <c:v>Foreign</c:v>
                </c:pt>
                <c:pt idx="2">
                  <c:v>Federal Reserve </c:v>
                </c:pt>
              </c:strCache>
            </c:strRef>
          </c:cat>
          <c:val>
            <c:numRef>
              <c:f>Sheet1!$B$4:$D$4</c:f>
              <c:numCache>
                <c:formatCode>General</c:formatCode>
                <c:ptCount val="3"/>
                <c:pt idx="0">
                  <c:v>9753</c:v>
                </c:pt>
                <c:pt idx="1">
                  <c:v>7739</c:v>
                </c:pt>
                <c:pt idx="2">
                  <c:v>5652</c:v>
                </c:pt>
              </c:numCache>
            </c:numRef>
          </c:val>
          <c:extLst>
            <c:ext xmlns:c15="http://schemas.microsoft.com/office/drawing/2012/chart" uri="{02D57815-91ED-43cb-92C2-25804820EDAC}">
              <c15:datalabelsRange>
                <c15:f>Sheet1!$G$10:$I$10</c15:f>
                <c15:dlblRangeCache>
                  <c:ptCount val="3"/>
                  <c:pt idx="0">
                    <c:v>42%</c:v>
                  </c:pt>
                  <c:pt idx="1">
                    <c:v>33%</c:v>
                  </c:pt>
                  <c:pt idx="2">
                    <c:v>24%</c:v>
                  </c:pt>
                </c15:dlblRangeCache>
              </c15:datalabelsRange>
            </c:ext>
            <c:ext xmlns:c16="http://schemas.microsoft.com/office/drawing/2014/chart" uri="{C3380CC4-5D6E-409C-BE32-E72D297353CC}">
              <c16:uniqueId val="{00000006-02DC-4D54-9FED-A0B9701A83D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7EC6A77-897B-A94D-8179-085D1B4EE98D}" type="datetimeFigureOut">
              <a:rPr lang="en-US" smtClean="0"/>
              <a:t>2/28/22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ommonwealthfund.org/publications/issue-briefs/2015/oct/us-health-care-global-perspective"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axenehp.com/international-healthcare-systems-us-versus-world/" TargetMode="External"/><Relationship Id="rId4" Type="http://schemas.openxmlformats.org/officeDocument/2006/relationships/hyperlink" Target="https://www.healthsystemtracker.org/chart-collection/quality-u-s-healthcare-system-compare-countries/#item-overall-age-specific-potential-years-of-life-lost-per-100000-population-1990-201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 Romer:  3 packages war production of 1943</a:t>
            </a:r>
          </a:p>
        </p:txBody>
      </p:sp>
      <p:sp>
        <p:nvSpPr>
          <p:cNvPr id="4" name="Slide Number Placeholder 3"/>
          <p:cNvSpPr>
            <a:spLocks noGrp="1"/>
          </p:cNvSpPr>
          <p:nvPr>
            <p:ph type="sldNum" sz="quarter" idx="5"/>
          </p:nvPr>
        </p:nvSpPr>
        <p:spPr/>
        <p:txBody>
          <a:bodyPr/>
          <a:lstStyle/>
          <a:p>
            <a:fld id="{39F294D8-753E-E842-8CF8-893A8D4FD7E5}" type="slidenum">
              <a:rPr lang="en-US" smtClean="0"/>
              <a:t>7</a:t>
            </a:fld>
            <a:endParaRPr lang="en-US"/>
          </a:p>
        </p:txBody>
      </p:sp>
    </p:spTree>
    <p:extLst>
      <p:ext uri="{BB962C8B-B14F-4D97-AF65-F5344CB8AC3E}">
        <p14:creationId xmlns:p14="http://schemas.microsoft.com/office/powerpoint/2010/main" val="173721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FOMC meeting ends on the 26</a:t>
            </a:r>
            <a:r>
              <a:rPr lang="en-US" baseline="30000" dirty="0"/>
              <a:t>th</a:t>
            </a:r>
            <a:r>
              <a:rPr lang="en-US" dirty="0"/>
              <a:t>;  Feb 10</a:t>
            </a:r>
            <a:r>
              <a:rPr lang="en-US" baseline="30000" dirty="0"/>
              <a:t>th</a:t>
            </a:r>
            <a:r>
              <a:rPr lang="en-US" dirty="0"/>
              <a:t> CPI for Jan 7.5%</a:t>
            </a:r>
          </a:p>
        </p:txBody>
      </p:sp>
      <p:sp>
        <p:nvSpPr>
          <p:cNvPr id="4" name="Slide Number Placeholder 3"/>
          <p:cNvSpPr>
            <a:spLocks noGrp="1"/>
          </p:cNvSpPr>
          <p:nvPr>
            <p:ph type="sldNum" sz="quarter" idx="5"/>
          </p:nvPr>
        </p:nvSpPr>
        <p:spPr/>
        <p:txBody>
          <a:bodyPr/>
          <a:lstStyle/>
          <a:p>
            <a:fld id="{39F294D8-753E-E842-8CF8-893A8D4FD7E5}" type="slidenum">
              <a:rPr lang="en-US" smtClean="0"/>
              <a:t>28</a:t>
            </a:fld>
            <a:endParaRPr lang="en-US"/>
          </a:p>
        </p:txBody>
      </p:sp>
    </p:spTree>
    <p:extLst>
      <p:ext uri="{BB962C8B-B14F-4D97-AF65-F5344CB8AC3E}">
        <p14:creationId xmlns:p14="http://schemas.microsoft.com/office/powerpoint/2010/main" val="3321205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fall of the Euro Brexit etc.</a:t>
            </a:r>
          </a:p>
        </p:txBody>
      </p:sp>
      <p:sp>
        <p:nvSpPr>
          <p:cNvPr id="4" name="Slide Number Placeholder 3"/>
          <p:cNvSpPr>
            <a:spLocks noGrp="1"/>
          </p:cNvSpPr>
          <p:nvPr>
            <p:ph type="sldNum" sz="quarter" idx="5"/>
          </p:nvPr>
        </p:nvSpPr>
        <p:spPr/>
        <p:txBody>
          <a:bodyPr/>
          <a:lstStyle/>
          <a:p>
            <a:fld id="{39F294D8-753E-E842-8CF8-893A8D4FD7E5}" type="slidenum">
              <a:rPr lang="en-US" smtClean="0"/>
              <a:t>29</a:t>
            </a:fld>
            <a:endParaRPr lang="en-US"/>
          </a:p>
        </p:txBody>
      </p:sp>
    </p:spTree>
    <p:extLst>
      <p:ext uri="{BB962C8B-B14F-4D97-AF65-F5344CB8AC3E}">
        <p14:creationId xmlns:p14="http://schemas.microsoft.com/office/powerpoint/2010/main" val="2155587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Reconciliation. </a:t>
            </a:r>
            <a:r>
              <a:rPr lang="en-US"/>
              <a:t>Robert Byrd of WVA!</a:t>
            </a:r>
          </a:p>
        </p:txBody>
      </p:sp>
      <p:sp>
        <p:nvSpPr>
          <p:cNvPr id="4" name="Slide Number Placeholder 3"/>
          <p:cNvSpPr>
            <a:spLocks noGrp="1"/>
          </p:cNvSpPr>
          <p:nvPr>
            <p:ph type="sldNum" sz="quarter" idx="5"/>
          </p:nvPr>
        </p:nvSpPr>
        <p:spPr/>
        <p:txBody>
          <a:bodyPr/>
          <a:lstStyle/>
          <a:p>
            <a:fld id="{39F294D8-753E-E842-8CF8-893A8D4FD7E5}" type="slidenum">
              <a:rPr lang="en-US" smtClean="0"/>
              <a:t>36</a:t>
            </a:fld>
            <a:endParaRPr lang="en-US"/>
          </a:p>
        </p:txBody>
      </p:sp>
    </p:spTree>
    <p:extLst>
      <p:ext uri="{BB962C8B-B14F-4D97-AF65-F5344CB8AC3E}">
        <p14:creationId xmlns:p14="http://schemas.microsoft.com/office/powerpoint/2010/main" val="50636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 action="ppaction://noaction"/>
            </a:endParaRPr>
          </a:p>
          <a:p>
            <a:endParaRPr lang="en-US" dirty="0">
              <a:hlinkClick r:id="" action="ppaction://noaction"/>
            </a:endParaRPr>
          </a:p>
          <a:p>
            <a:endParaRPr lang="en-US" dirty="0">
              <a:hlinkClick r:id="" action="ppaction://noaction"/>
            </a:endParaRPr>
          </a:p>
          <a:p>
            <a:r>
              <a:rPr lang="en-US" dirty="0">
                <a:hlinkClick r:id="" action="ppaction://noaction"/>
              </a:rPr>
              <a:t>https://www.commonwealthfund.org/publications/issue-briefs/2020/jan/us-health-care-global-perspective-2019</a:t>
            </a:r>
            <a:endParaRPr lang="en-US" dirty="0"/>
          </a:p>
          <a:p>
            <a:endParaRPr lang="en-US" dirty="0"/>
          </a:p>
          <a:p>
            <a:r>
              <a:rPr lang="en-US" dirty="0"/>
              <a:t>A bit older report: </a:t>
            </a:r>
            <a:r>
              <a:rPr lang="en-US" dirty="0">
                <a:hlinkClick r:id="rId3"/>
              </a:rPr>
              <a:t>https://www.commonwealthfund.org/publications/issue-briefs/2015/oct/us-health-care-global-perspective</a:t>
            </a:r>
            <a:endParaRPr lang="en-US" dirty="0"/>
          </a:p>
          <a:p>
            <a:endParaRPr lang="en-US" dirty="0"/>
          </a:p>
          <a:p>
            <a:r>
              <a:rPr lang="en-US" dirty="0">
                <a:hlinkClick r:id="rId4"/>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37</a:t>
            </a:fld>
            <a:endParaRPr lang="en-US" dirty="0"/>
          </a:p>
        </p:txBody>
      </p:sp>
    </p:spTree>
    <p:extLst>
      <p:ext uri="{BB962C8B-B14F-4D97-AF65-F5344CB8AC3E}">
        <p14:creationId xmlns:p14="http://schemas.microsoft.com/office/powerpoint/2010/main" val="3240547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Yestere</a:t>
            </a: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2310977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the total public debt exceeded $30 trillion. Federal reserve increased holding by over $1t last fiscal year, 40% of the deficit was financed by the Fed.  </a:t>
            </a:r>
          </a:p>
        </p:txBody>
      </p:sp>
      <p:sp>
        <p:nvSpPr>
          <p:cNvPr id="4" name="Slide Number Placeholder 3"/>
          <p:cNvSpPr>
            <a:spLocks noGrp="1"/>
          </p:cNvSpPr>
          <p:nvPr>
            <p:ph type="sldNum" sz="quarter" idx="5"/>
          </p:nvPr>
        </p:nvSpPr>
        <p:spPr/>
        <p:txBody>
          <a:bodyPr/>
          <a:lstStyle/>
          <a:p>
            <a:fld id="{39F294D8-753E-E842-8CF8-893A8D4FD7E5}" type="slidenum">
              <a:rPr lang="en-US" smtClean="0"/>
              <a:t>9</a:t>
            </a:fld>
            <a:endParaRPr lang="en-US"/>
          </a:p>
        </p:txBody>
      </p:sp>
    </p:spTree>
    <p:extLst>
      <p:ext uri="{BB962C8B-B14F-4D97-AF65-F5344CB8AC3E}">
        <p14:creationId xmlns:p14="http://schemas.microsoft.com/office/powerpoint/2010/main" val="251837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Domestic debt held by the Fed is now 37%</a:t>
            </a:r>
          </a:p>
        </p:txBody>
      </p:sp>
      <p:sp>
        <p:nvSpPr>
          <p:cNvPr id="4" name="Slide Number Placeholder 3"/>
          <p:cNvSpPr>
            <a:spLocks noGrp="1"/>
          </p:cNvSpPr>
          <p:nvPr>
            <p:ph type="sldNum" sz="quarter" idx="5"/>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370982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 Graham an alternate scoring</a:t>
            </a:r>
          </a:p>
        </p:txBody>
      </p:sp>
      <p:sp>
        <p:nvSpPr>
          <p:cNvPr id="4" name="Slide Number Placeholder 3"/>
          <p:cNvSpPr>
            <a:spLocks noGrp="1"/>
          </p:cNvSpPr>
          <p:nvPr>
            <p:ph type="sldNum" sz="quarter" idx="5"/>
          </p:nvPr>
        </p:nvSpPr>
        <p:spPr/>
        <p:txBody>
          <a:bodyPr/>
          <a:lstStyle/>
          <a:p>
            <a:fld id="{39F294D8-753E-E842-8CF8-893A8D4FD7E5}" type="slidenum">
              <a:rPr lang="en-US" smtClean="0"/>
              <a:t>12</a:t>
            </a:fld>
            <a:endParaRPr lang="en-US"/>
          </a:p>
        </p:txBody>
      </p:sp>
    </p:spTree>
    <p:extLst>
      <p:ext uri="{BB962C8B-B14F-4D97-AF65-F5344CB8AC3E}">
        <p14:creationId xmlns:p14="http://schemas.microsoft.com/office/powerpoint/2010/main" val="144062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 on the debt is about 2 % .  If the primary budget had been in surplus the debt still would have grown by  2% Because there was still a very large </a:t>
            </a:r>
            <a:r>
              <a:rPr lang="en-US" dirty="0" err="1"/>
              <a:t>primarty</a:t>
            </a:r>
            <a:r>
              <a:rPr lang="en-US" dirty="0"/>
              <a:t> </a:t>
            </a:r>
            <a:r>
              <a:rPr lang="en-US" dirty="0" err="1"/>
              <a:t>deficit.he</a:t>
            </a:r>
            <a:r>
              <a:rPr lang="en-US" dirty="0"/>
              <a:t> debt actually grew by 6,5%</a:t>
            </a:r>
          </a:p>
        </p:txBody>
      </p:sp>
      <p:sp>
        <p:nvSpPr>
          <p:cNvPr id="4" name="Slide Number Placeholder 3"/>
          <p:cNvSpPr>
            <a:spLocks noGrp="1"/>
          </p:cNvSpPr>
          <p:nvPr>
            <p:ph type="sldNum" sz="quarter" idx="5"/>
          </p:nvPr>
        </p:nvSpPr>
        <p:spPr/>
        <p:txBody>
          <a:bodyPr/>
          <a:lstStyle/>
          <a:p>
            <a:fld id="{39F294D8-753E-E842-8CF8-893A8D4FD7E5}" type="slidenum">
              <a:rPr lang="en-US" smtClean="0"/>
              <a:t>15</a:t>
            </a:fld>
            <a:endParaRPr lang="en-US"/>
          </a:p>
        </p:txBody>
      </p:sp>
    </p:spTree>
    <p:extLst>
      <p:ext uri="{BB962C8B-B14F-4D97-AF65-F5344CB8AC3E}">
        <p14:creationId xmlns:p14="http://schemas.microsoft.com/office/powerpoint/2010/main" val="150101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solidFill>
                  <a:schemeClr val="accent5">
                    <a:lumMod val="50000"/>
                  </a:schemeClr>
                </a:solidFill>
              </a:rPr>
              <a:t>Numerical example:  interest rate a 4%; GDP growth at 3%.  there must be a </a:t>
            </a:r>
            <a:r>
              <a:rPr lang="en-US" b="1" i="1" dirty="0">
                <a:solidFill>
                  <a:schemeClr val="accent5">
                    <a:lumMod val="50000"/>
                  </a:schemeClr>
                </a:solidFill>
              </a:rPr>
              <a:t>primary surplus</a:t>
            </a:r>
            <a:r>
              <a:rPr lang="en-US" b="1" dirty="0">
                <a:solidFill>
                  <a:schemeClr val="accent5">
                    <a:lumMod val="50000"/>
                  </a:schemeClr>
                </a:solidFill>
              </a:rPr>
              <a:t> </a:t>
            </a:r>
            <a:r>
              <a:rPr lang="en-US" dirty="0">
                <a:solidFill>
                  <a:schemeClr val="accent5">
                    <a:lumMod val="50000"/>
                  </a:schemeClr>
                </a:solidFill>
              </a:rPr>
              <a:t> to offset the interest rate</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22</a:t>
            </a:fld>
            <a:endParaRPr lang="en-US"/>
          </a:p>
        </p:txBody>
      </p:sp>
    </p:spTree>
    <p:extLst>
      <p:ext uri="{BB962C8B-B14F-4D97-AF65-F5344CB8AC3E}">
        <p14:creationId xmlns:p14="http://schemas.microsoft.com/office/powerpoint/2010/main" val="263438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Olivier Blanchard</a:t>
            </a:r>
          </a:p>
        </p:txBody>
      </p:sp>
      <p:sp>
        <p:nvSpPr>
          <p:cNvPr id="4" name="Slide Number Placeholder 3"/>
          <p:cNvSpPr>
            <a:spLocks noGrp="1"/>
          </p:cNvSpPr>
          <p:nvPr>
            <p:ph type="sldNum" sz="quarter" idx="5"/>
          </p:nvPr>
        </p:nvSpPr>
        <p:spPr/>
        <p:txBody>
          <a:bodyPr/>
          <a:lstStyle/>
          <a:p>
            <a:fld id="{39F294D8-753E-E842-8CF8-893A8D4FD7E5}" type="slidenum">
              <a:rPr lang="en-US" smtClean="0"/>
              <a:t>23</a:t>
            </a:fld>
            <a:endParaRPr lang="en-US"/>
          </a:p>
        </p:txBody>
      </p:sp>
    </p:spTree>
    <p:extLst>
      <p:ext uri="{BB962C8B-B14F-4D97-AF65-F5344CB8AC3E}">
        <p14:creationId xmlns:p14="http://schemas.microsoft.com/office/powerpoint/2010/main" val="4174774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for recessions.</a:t>
            </a:r>
          </a:p>
        </p:txBody>
      </p:sp>
      <p:sp>
        <p:nvSpPr>
          <p:cNvPr id="4" name="Slide Number Placeholder 3"/>
          <p:cNvSpPr>
            <a:spLocks noGrp="1"/>
          </p:cNvSpPr>
          <p:nvPr>
            <p:ph type="sldNum" sz="quarter" idx="5"/>
          </p:nvPr>
        </p:nvSpPr>
        <p:spPr/>
        <p:txBody>
          <a:bodyPr/>
          <a:lstStyle/>
          <a:p>
            <a:fld id="{39F294D8-753E-E842-8CF8-893A8D4FD7E5}" type="slidenum">
              <a:rPr lang="en-US" smtClean="0"/>
              <a:t>24</a:t>
            </a:fld>
            <a:endParaRPr lang="en-US"/>
          </a:p>
        </p:txBody>
      </p:sp>
    </p:spTree>
    <p:extLst>
      <p:ext uri="{BB962C8B-B14F-4D97-AF65-F5344CB8AC3E}">
        <p14:creationId xmlns:p14="http://schemas.microsoft.com/office/powerpoint/2010/main" val="167806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9895" y="1795708"/>
            <a:ext cx="10219508" cy="2187011"/>
          </a:xfrm>
        </p:spPr>
        <p:txBody>
          <a:bodyPr anchor="ctr" anchorCtr="0">
            <a:noAutofit/>
          </a:bodyPr>
          <a:lstStyle/>
          <a:p>
            <a:pPr>
              <a:lnSpc>
                <a:spcPct val="100000"/>
              </a:lnSpc>
              <a:spcBef>
                <a:spcPts val="0"/>
              </a:spcBef>
            </a:pPr>
            <a:r>
              <a:rPr lang="en-US" sz="3600" b="1" i="1" dirty="0" err="1"/>
              <a:t>Osher</a:t>
            </a:r>
            <a:r>
              <a:rPr lang="en-US" sz="3600" b="1" i="1" dirty="0"/>
              <a:t> Lifelong Learning Institute, Winter 2022</a:t>
            </a:r>
          </a:p>
          <a:p>
            <a:pPr>
              <a:lnSpc>
                <a:spcPct val="100000"/>
              </a:lnSpc>
              <a:spcBef>
                <a:spcPts val="0"/>
              </a:spcBef>
            </a:pPr>
            <a:r>
              <a:rPr lang="en-US" sz="4400" dirty="0"/>
              <a:t>Contemporary Economic Policy</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47649" y="4460328"/>
            <a:ext cx="9144000" cy="138408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3100" dirty="0">
                <a:solidFill>
                  <a:schemeClr val="tx2"/>
                </a:solidFill>
              </a:rPr>
              <a:t>Berkshire Community College</a:t>
            </a:r>
          </a:p>
          <a:p>
            <a:pPr>
              <a:lnSpc>
                <a:spcPct val="100000"/>
              </a:lnSpc>
              <a:spcBef>
                <a:spcPts val="0"/>
              </a:spcBef>
            </a:pPr>
            <a:r>
              <a:rPr lang="en-US" sz="3100" dirty="0">
                <a:solidFill>
                  <a:schemeClr val="tx2"/>
                </a:solidFill>
              </a:rPr>
              <a:t>January-March, 2022</a:t>
            </a:r>
          </a:p>
          <a:p>
            <a:pPr>
              <a:lnSpc>
                <a:spcPct val="100000"/>
              </a:lnSpc>
              <a:spcBef>
                <a:spcPts val="0"/>
              </a:spcBef>
            </a:pPr>
            <a:endParaRPr lang="en-US" sz="3100" dirty="0">
              <a:solidFill>
                <a:schemeClr val="tx2"/>
              </a:solidFill>
            </a:endParaRPr>
          </a:p>
          <a:p>
            <a:pPr>
              <a:lnSpc>
                <a:spcPct val="100000"/>
              </a:lnSpc>
              <a:spcBef>
                <a:spcPts val="0"/>
              </a:spcBef>
            </a:pPr>
            <a:r>
              <a:rPr lang="en-US" sz="3100" dirty="0">
                <a:solidFill>
                  <a:schemeClr val="tx2"/>
                </a:solidFill>
              </a:rPr>
              <a:t>Jon </a:t>
            </a:r>
            <a:r>
              <a:rPr lang="en-US" sz="3100" dirty="0" err="1">
                <a:solidFill>
                  <a:schemeClr val="tx2"/>
                </a:solidFill>
              </a:rPr>
              <a:t>Haveman</a:t>
            </a:r>
            <a:r>
              <a:rPr lang="en-US" sz="3100" dirty="0">
                <a:solidFill>
                  <a:schemeClr val="tx2"/>
                </a:solidFill>
              </a:rPr>
              <a:t>, Ph.D.</a:t>
            </a:r>
          </a:p>
          <a:p>
            <a:pPr>
              <a:lnSpc>
                <a:spcPct val="100000"/>
              </a:lnSpc>
              <a:spcBef>
                <a:spcPts val="0"/>
              </a:spcBef>
            </a:pPr>
            <a:r>
              <a:rPr lang="en-US" sz="2200" dirty="0">
                <a:solidFill>
                  <a:schemeClr val="tx2"/>
                </a:solidFill>
              </a:rPr>
              <a:t>National Economic Education Delegation</a:t>
            </a:r>
          </a:p>
        </p:txBody>
      </p:sp>
    </p:spTree>
    <p:extLst>
      <p:ext uri="{BB962C8B-B14F-4D97-AF65-F5344CB8AC3E}">
        <p14:creationId xmlns:p14="http://schemas.microsoft.com/office/powerpoint/2010/main" val="156735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9F085D5-EC86-4F6A-B501-C1359CB39116}" type="slidenum">
              <a:rPr lang="en-GB" smtClean="0"/>
              <a:t>10</a:t>
            </a:fld>
            <a:endParaRPr lang="en-GB"/>
          </a:p>
        </p:txBody>
      </p:sp>
      <p:pic>
        <p:nvPicPr>
          <p:cNvPr id="3" name="Picture 2" descr="Macintosh HD:private:var:folders:d4:2s2kmxpn3x5b1372wqq9s1wh0000gn:T:TemporaryItems:The-Federal-Reserve-owns-almost-one-third-of-domestically-held-deb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14580" y="97734"/>
            <a:ext cx="8176365" cy="6132492"/>
          </a:xfrm>
          <a:prstGeom prst="rect">
            <a:avLst/>
          </a:prstGeom>
          <a:noFill/>
          <a:ln>
            <a:noFill/>
          </a:ln>
        </p:spPr>
      </p:pic>
    </p:spTree>
    <p:extLst>
      <p:ext uri="{BB962C8B-B14F-4D97-AF65-F5344CB8AC3E}">
        <p14:creationId xmlns:p14="http://schemas.microsoft.com/office/powerpoint/2010/main" val="360994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87" y="0"/>
            <a:ext cx="10515600" cy="1325563"/>
          </a:xfrm>
        </p:spPr>
        <p:txBody>
          <a:bodyPr/>
          <a:lstStyle/>
          <a:p>
            <a:r>
              <a:rPr lang="en-US" dirty="0">
                <a:solidFill>
                  <a:srgbClr val="FFFFFF"/>
                </a:solidFill>
              </a:rPr>
              <a:t>Not </a:t>
            </a:r>
            <a:r>
              <a:rPr lang="en-US" dirty="0">
                <a:solidFill>
                  <a:schemeClr val="accent5">
                    <a:lumMod val="50000"/>
                  </a:schemeClr>
                </a:solidFill>
              </a:rPr>
              <a:t>All Debt Is Created Equal </a:t>
            </a:r>
            <a:endParaRPr lang="en-US" dirty="0"/>
          </a:p>
        </p:txBody>
      </p:sp>
      <p:sp>
        <p:nvSpPr>
          <p:cNvPr id="3" name="Content Placeholder 2"/>
          <p:cNvSpPr>
            <a:spLocks noGrp="1"/>
          </p:cNvSpPr>
          <p:nvPr>
            <p:ph idx="1"/>
          </p:nvPr>
        </p:nvSpPr>
        <p:spPr/>
        <p:txBody>
          <a:bodyPr>
            <a:normAutofit/>
          </a:bodyPr>
          <a:lstStyle/>
          <a:p>
            <a:pPr marL="0" indent="0">
              <a:buNone/>
            </a:pPr>
            <a:r>
              <a:rPr lang="en-US" dirty="0"/>
              <a:t>Intra-governmental debt is important bookkeeping.</a:t>
            </a:r>
          </a:p>
          <a:p>
            <a:pPr lvl="1"/>
            <a:r>
              <a:rPr lang="en-US" dirty="0"/>
              <a:t>This debt </a:t>
            </a:r>
            <a:r>
              <a:rPr lang="en-US" b="1" dirty="0"/>
              <a:t>DOES NOT </a:t>
            </a:r>
            <a:r>
              <a:rPr lang="en-US" dirty="0"/>
              <a:t>require funding on credit markets</a:t>
            </a:r>
          </a:p>
          <a:p>
            <a:pPr lvl="1"/>
            <a:endParaRPr lang="en-US" dirty="0"/>
          </a:p>
          <a:p>
            <a:r>
              <a:rPr lang="en-US" dirty="0"/>
              <a:t>Debt held by the public </a:t>
            </a:r>
            <a:endParaRPr lang="en-US" i="1" dirty="0"/>
          </a:p>
          <a:p>
            <a:pPr lvl="1"/>
            <a:r>
              <a:rPr lang="en-US" dirty="0"/>
              <a:t>This debt is funded by borrowing on credit markets and competes with private funding.</a:t>
            </a:r>
          </a:p>
          <a:p>
            <a:r>
              <a:rPr lang="en-US" dirty="0"/>
              <a:t>Most analyses focus on the publicly debt </a:t>
            </a:r>
            <a:r>
              <a:rPr lang="en-US" i="1" dirty="0"/>
              <a:t>relative</a:t>
            </a:r>
            <a:r>
              <a:rPr lang="en-US" dirty="0"/>
              <a:t> to GDP because:</a:t>
            </a:r>
          </a:p>
          <a:p>
            <a:pPr lvl="1"/>
            <a:r>
              <a:rPr lang="en-US" dirty="0"/>
              <a:t>To the extent that debt and deficits have burdens these burdens depend on the size of the debt </a:t>
            </a:r>
            <a:r>
              <a:rPr lang="en-US" b="1" i="1" dirty="0"/>
              <a:t>relative</a:t>
            </a:r>
            <a:r>
              <a:rPr lang="en-US" dirty="0"/>
              <a:t> to the size of the economy.</a:t>
            </a:r>
          </a:p>
          <a:p>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3520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D464-0A60-42FA-B251-25FD2598C758}"/>
              </a:ext>
            </a:extLst>
          </p:cNvPr>
          <p:cNvSpPr>
            <a:spLocks noGrp="1"/>
          </p:cNvSpPr>
          <p:nvPr>
            <p:ph type="title"/>
          </p:nvPr>
        </p:nvSpPr>
        <p:spPr>
          <a:xfrm>
            <a:off x="863600" y="0"/>
            <a:ext cx="10515600" cy="1325563"/>
          </a:xfrm>
        </p:spPr>
        <p:txBody>
          <a:bodyPr/>
          <a:lstStyle/>
          <a:p>
            <a:r>
              <a:rPr lang="en-US" dirty="0">
                <a:solidFill>
                  <a:schemeClr val="bg1"/>
                </a:solidFill>
              </a:rPr>
              <a:t> CB</a:t>
            </a:r>
            <a:r>
              <a:rPr lang="en-US" dirty="0">
                <a:solidFill>
                  <a:schemeClr val="accent5">
                    <a:lumMod val="50000"/>
                  </a:schemeClr>
                </a:solidFill>
              </a:rPr>
              <a:t>O:  Budget Analysts in Chief</a:t>
            </a:r>
            <a:endParaRPr lang="en-US" dirty="0">
              <a:solidFill>
                <a:schemeClr val="bg1"/>
              </a:solidFill>
            </a:endParaRPr>
          </a:p>
        </p:txBody>
      </p:sp>
      <p:sp>
        <p:nvSpPr>
          <p:cNvPr id="3" name="Content Placeholder 2">
            <a:extLst>
              <a:ext uri="{FF2B5EF4-FFF2-40B4-BE49-F238E27FC236}">
                <a16:creationId xmlns:a16="http://schemas.microsoft.com/office/drawing/2014/main" id="{91DB0187-2EFC-4F65-8DDF-C1DB47477485}"/>
              </a:ext>
            </a:extLst>
          </p:cNvPr>
          <p:cNvSpPr>
            <a:spLocks noGrp="1"/>
          </p:cNvSpPr>
          <p:nvPr>
            <p:ph idx="1"/>
          </p:nvPr>
        </p:nvSpPr>
        <p:spPr>
          <a:xfrm>
            <a:off x="615820" y="1570730"/>
            <a:ext cx="11187404" cy="4351338"/>
          </a:xfrm>
        </p:spPr>
        <p:txBody>
          <a:bodyPr/>
          <a:lstStyle/>
          <a:p>
            <a:r>
              <a:rPr lang="en-US" dirty="0"/>
              <a:t>The Congressional Budget Office was founded in 1974 to provide Congress with information about the budgetary implications of legislation.</a:t>
            </a:r>
          </a:p>
          <a:p>
            <a:r>
              <a:rPr lang="en-US" dirty="0"/>
              <a:t>Two kinds of Reports</a:t>
            </a:r>
          </a:p>
          <a:p>
            <a:pPr lvl="1"/>
            <a:r>
              <a:rPr lang="en-US" dirty="0"/>
              <a:t>Cost Estimates or “Scoring”</a:t>
            </a:r>
          </a:p>
          <a:p>
            <a:pPr lvl="2"/>
            <a:r>
              <a:rPr lang="en-US" dirty="0"/>
              <a:t> H.R. 486  Ukraine Religious Freedom Support Act</a:t>
            </a:r>
          </a:p>
          <a:p>
            <a:pPr lvl="2"/>
            <a:r>
              <a:rPr lang="en-US" dirty="0"/>
              <a:t>Build Back Better Scoring.</a:t>
            </a:r>
          </a:p>
          <a:p>
            <a:pPr lvl="1"/>
            <a:r>
              <a:rPr lang="en-US" dirty="0"/>
              <a:t>Projections of Debt and Deficits – The Budget and Economic Outlook:  2021 to 2031</a:t>
            </a:r>
          </a:p>
          <a:p>
            <a:pPr lvl="1"/>
            <a:endParaRPr lang="en-US" dirty="0"/>
          </a:p>
        </p:txBody>
      </p:sp>
      <p:sp>
        <p:nvSpPr>
          <p:cNvPr id="4" name="Slide Number Placeholder 3">
            <a:extLst>
              <a:ext uri="{FF2B5EF4-FFF2-40B4-BE49-F238E27FC236}">
                <a16:creationId xmlns:a16="http://schemas.microsoft.com/office/drawing/2014/main" id="{B1A6F89A-90E6-4767-AC55-0A8BD6048596}"/>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68379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4AF3-02D7-44AF-BD5B-CCFF9C8630B7}"/>
              </a:ext>
            </a:extLst>
          </p:cNvPr>
          <p:cNvSpPr>
            <a:spLocks noGrp="1"/>
          </p:cNvSpPr>
          <p:nvPr>
            <p:ph type="title"/>
          </p:nvPr>
        </p:nvSpPr>
        <p:spPr>
          <a:xfrm>
            <a:off x="758688" y="0"/>
            <a:ext cx="10515600" cy="1325563"/>
          </a:xfrm>
        </p:spPr>
        <p:txBody>
          <a:bodyPr/>
          <a:lstStyle/>
          <a:p>
            <a:r>
              <a:rPr lang="en-US" dirty="0">
                <a:solidFill>
                  <a:schemeClr val="bg1"/>
                </a:solidFill>
              </a:rPr>
              <a:t>Key</a:t>
            </a:r>
            <a:r>
              <a:rPr lang="en-US" dirty="0">
                <a:solidFill>
                  <a:schemeClr val="accent5">
                    <a:lumMod val="50000"/>
                  </a:schemeClr>
                </a:solidFill>
              </a:rPr>
              <a:t> Points About the U.S. Relative Debt</a:t>
            </a:r>
            <a:endParaRPr lang="en-US" dirty="0">
              <a:solidFill>
                <a:schemeClr val="bg1"/>
              </a:solidFill>
            </a:endParaRPr>
          </a:p>
        </p:txBody>
      </p:sp>
      <p:sp>
        <p:nvSpPr>
          <p:cNvPr id="3" name="Content Placeholder 2">
            <a:extLst>
              <a:ext uri="{FF2B5EF4-FFF2-40B4-BE49-F238E27FC236}">
                <a16:creationId xmlns:a16="http://schemas.microsoft.com/office/drawing/2014/main" id="{12B5D338-4951-4E9C-8DCB-E574517C7005}"/>
              </a:ext>
            </a:extLst>
          </p:cNvPr>
          <p:cNvSpPr>
            <a:spLocks noGrp="1"/>
          </p:cNvSpPr>
          <p:nvPr>
            <p:ph idx="1"/>
          </p:nvPr>
        </p:nvSpPr>
        <p:spPr>
          <a:xfrm>
            <a:off x="838200" y="3083592"/>
            <a:ext cx="10515600" cy="3379449"/>
          </a:xfrm>
        </p:spPr>
        <p:txBody>
          <a:bodyPr/>
          <a:lstStyle/>
          <a:p>
            <a:pPr marL="514350" indent="-514350">
              <a:spcBef>
                <a:spcPts val="2000"/>
              </a:spcBef>
              <a:buFont typeface="+mj-lt"/>
              <a:buAutoNum type="arabicPeriod"/>
            </a:pPr>
            <a:r>
              <a:rPr lang="en-US" dirty="0"/>
              <a:t>Relative debt peaked during WWII (106%) - followed by a steady decline until the 1980s.</a:t>
            </a:r>
          </a:p>
          <a:p>
            <a:pPr marL="514350" indent="-514350">
              <a:spcBef>
                <a:spcPts val="2000"/>
              </a:spcBef>
              <a:buFont typeface="+mj-lt"/>
              <a:buAutoNum type="arabicPeriod"/>
            </a:pPr>
            <a:r>
              <a:rPr lang="en-US" dirty="0"/>
              <a:t>Prior to 1983, relative debt rose purposefully (wars, recessions, public investment) and then fell.</a:t>
            </a:r>
          </a:p>
          <a:p>
            <a:pPr marL="514350" indent="-514350">
              <a:spcBef>
                <a:spcPts val="2000"/>
              </a:spcBef>
              <a:buFont typeface="+mj-lt"/>
              <a:buAutoNum type="arabicPeriod"/>
            </a:pPr>
            <a:r>
              <a:rPr lang="en-US" dirty="0"/>
              <a:t>What can we learn from the 46-74 period, where the relative debt fell continuously?</a:t>
            </a:r>
          </a:p>
        </p:txBody>
      </p:sp>
      <p:sp>
        <p:nvSpPr>
          <p:cNvPr id="4" name="Slide Number Placeholder 3">
            <a:extLst>
              <a:ext uri="{FF2B5EF4-FFF2-40B4-BE49-F238E27FC236}">
                <a16:creationId xmlns:a16="http://schemas.microsoft.com/office/drawing/2014/main" id="{6CE4062A-750A-43C1-8130-8E0EF714CC4F}"/>
              </a:ext>
            </a:extLst>
          </p:cNvPr>
          <p:cNvSpPr>
            <a:spLocks noGrp="1"/>
          </p:cNvSpPr>
          <p:nvPr>
            <p:ph type="sldNum" sz="quarter" idx="12"/>
          </p:nvPr>
        </p:nvSpPr>
        <p:spPr/>
        <p:txBody>
          <a:bodyPr/>
          <a:lstStyle/>
          <a:p>
            <a:fld id="{D9F085D5-EC86-4F6A-B501-C1359CB39116}" type="slidenum">
              <a:rPr lang="en-GB" smtClean="0"/>
              <a:t>13</a:t>
            </a:fld>
            <a:endParaRPr lang="en-GB"/>
          </a:p>
        </p:txBody>
      </p:sp>
      <p:pic>
        <p:nvPicPr>
          <p:cNvPr id="8" name="Picture 7">
            <a:extLst>
              <a:ext uri="{FF2B5EF4-FFF2-40B4-BE49-F238E27FC236}">
                <a16:creationId xmlns:a16="http://schemas.microsoft.com/office/drawing/2014/main" id="{2245CC3D-CF2C-4836-A788-C9298B7C7695}"/>
              </a:ext>
            </a:extLst>
          </p:cNvPr>
          <p:cNvPicPr>
            <a:picLocks noChangeAspect="1"/>
          </p:cNvPicPr>
          <p:nvPr/>
        </p:nvPicPr>
        <p:blipFill>
          <a:blip r:embed="rId2"/>
          <a:stretch>
            <a:fillRect/>
          </a:stretch>
        </p:blipFill>
        <p:spPr>
          <a:xfrm>
            <a:off x="1733266" y="989926"/>
            <a:ext cx="8270543" cy="2326480"/>
          </a:xfrm>
          <a:prstGeom prst="rect">
            <a:avLst/>
          </a:prstGeom>
        </p:spPr>
      </p:pic>
      <p:grpSp>
        <p:nvGrpSpPr>
          <p:cNvPr id="6" name="Group 5">
            <a:extLst>
              <a:ext uri="{FF2B5EF4-FFF2-40B4-BE49-F238E27FC236}">
                <a16:creationId xmlns:a16="http://schemas.microsoft.com/office/drawing/2014/main" id="{CCDD0FB3-7D99-4C84-9724-12AD7AD4A49C}"/>
              </a:ext>
            </a:extLst>
          </p:cNvPr>
          <p:cNvGrpSpPr/>
          <p:nvPr/>
        </p:nvGrpSpPr>
        <p:grpSpPr>
          <a:xfrm>
            <a:off x="7946516" y="1183411"/>
            <a:ext cx="1852667" cy="1599062"/>
            <a:chOff x="5338785" y="3226704"/>
            <a:chExt cx="3705746" cy="2179471"/>
          </a:xfrm>
        </p:grpSpPr>
        <p:sp>
          <p:nvSpPr>
            <p:cNvPr id="7" name="TextBox 6">
              <a:extLst>
                <a:ext uri="{FF2B5EF4-FFF2-40B4-BE49-F238E27FC236}">
                  <a16:creationId xmlns:a16="http://schemas.microsoft.com/office/drawing/2014/main" id="{87E12B9B-D847-4892-BE0F-B44FB5E5A9E6}"/>
                </a:ext>
              </a:extLst>
            </p:cNvPr>
            <p:cNvSpPr txBox="1"/>
            <p:nvPr/>
          </p:nvSpPr>
          <p:spPr>
            <a:xfrm>
              <a:off x="5338785" y="3419773"/>
              <a:ext cx="3705746" cy="713132"/>
            </a:xfrm>
            <a:prstGeom prst="rect">
              <a:avLst/>
            </a:prstGeom>
            <a:noFill/>
          </p:spPr>
          <p:txBody>
            <a:bodyPr wrap="square" rtlCol="0">
              <a:spAutoFit/>
            </a:bodyPr>
            <a:lstStyle/>
            <a:p>
              <a:r>
                <a:rPr lang="en-US" sz="2800" dirty="0"/>
                <a:t>1946-1974</a:t>
              </a:r>
            </a:p>
          </p:txBody>
        </p:sp>
        <p:sp>
          <p:nvSpPr>
            <p:cNvPr id="9" name="Left Brace 8">
              <a:extLst>
                <a:ext uri="{FF2B5EF4-FFF2-40B4-BE49-F238E27FC236}">
                  <a16:creationId xmlns:a16="http://schemas.microsoft.com/office/drawing/2014/main" id="{7330D26C-9EEF-4BEF-B861-6DA69A2E61C0}"/>
                </a:ext>
              </a:extLst>
            </p:cNvPr>
            <p:cNvSpPr/>
            <p:nvPr/>
          </p:nvSpPr>
          <p:spPr>
            <a:xfrm rot="8259928">
              <a:off x="5401853" y="3226704"/>
              <a:ext cx="891575" cy="2179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24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458-B927-4F90-8B95-53DFA63405D8}"/>
              </a:ext>
            </a:extLst>
          </p:cNvPr>
          <p:cNvSpPr>
            <a:spLocks noGrp="1"/>
          </p:cNvSpPr>
          <p:nvPr>
            <p:ph type="title"/>
          </p:nvPr>
        </p:nvSpPr>
        <p:spPr>
          <a:xfrm>
            <a:off x="627185" y="0"/>
            <a:ext cx="10515600" cy="1325563"/>
          </a:xfrm>
        </p:spPr>
        <p:txBody>
          <a:bodyPr/>
          <a:lstStyle/>
          <a:p>
            <a:r>
              <a:rPr lang="en-US" dirty="0">
                <a:solidFill>
                  <a:schemeClr val="bg1"/>
                </a:solidFill>
              </a:rPr>
              <a:t> Deb</a:t>
            </a:r>
            <a:r>
              <a:rPr lang="en-US" dirty="0">
                <a:solidFill>
                  <a:schemeClr val="accent5">
                    <a:lumMod val="50000"/>
                  </a:schemeClr>
                </a:solidFill>
              </a:rPr>
              <a:t>t Dynamics</a:t>
            </a:r>
          </a:p>
        </p:txBody>
      </p:sp>
      <p:sp>
        <p:nvSpPr>
          <p:cNvPr id="3" name="Content Placeholder 2">
            <a:extLst>
              <a:ext uri="{FF2B5EF4-FFF2-40B4-BE49-F238E27FC236}">
                <a16:creationId xmlns:a16="http://schemas.microsoft.com/office/drawing/2014/main" id="{2A515E2A-7B60-4A81-BE7B-FFBA7CC1E1A6}"/>
              </a:ext>
            </a:extLst>
          </p:cNvPr>
          <p:cNvSpPr>
            <a:spLocks noGrp="1"/>
          </p:cNvSpPr>
          <p:nvPr>
            <p:ph idx="1"/>
          </p:nvPr>
        </p:nvSpPr>
        <p:spPr/>
        <p:txBody>
          <a:bodyPr>
            <a:normAutofit/>
          </a:bodyPr>
          <a:lstStyle/>
          <a:p>
            <a:pPr marL="457200" lvl="1" indent="0">
              <a:buNone/>
            </a:pPr>
            <a:endParaRPr lang="en-US" dirty="0"/>
          </a:p>
          <a:p>
            <a:r>
              <a:rPr lang="en-US" dirty="0"/>
              <a:t>The relative debt fell </a:t>
            </a:r>
            <a:r>
              <a:rPr lang="en-US" i="1" dirty="0"/>
              <a:t>in spite of</a:t>
            </a:r>
            <a:r>
              <a:rPr lang="en-US" dirty="0"/>
              <a:t> deficits in 21 of the 29 years, with the debt increasing by 42%.  How?</a:t>
            </a:r>
          </a:p>
          <a:p>
            <a:r>
              <a:rPr lang="en-US" dirty="0"/>
              <a:t>1946-1974, deficits caused the debt to grow, but not as fast as the economy was growing.</a:t>
            </a:r>
          </a:p>
          <a:p>
            <a:r>
              <a:rPr lang="en-US" b="1" dirty="0"/>
              <a:t>While the debt grew by 42%, GDP (nominal) grew by 550%</a:t>
            </a:r>
          </a:p>
          <a:p>
            <a:pPr marL="0" indent="0">
              <a:buNone/>
            </a:pPr>
            <a:br>
              <a:rPr lang="en-US" dirty="0"/>
            </a:br>
            <a:r>
              <a:rPr lang="en-US" dirty="0"/>
              <a:t>You don’t need a surplus to reduce the </a:t>
            </a:r>
            <a:r>
              <a:rPr lang="en-US" i="1" dirty="0"/>
              <a:t>relative</a:t>
            </a:r>
            <a:r>
              <a:rPr lang="en-US" dirty="0"/>
              <a:t> debt:  </a:t>
            </a:r>
            <a:br>
              <a:rPr lang="en-US" dirty="0"/>
            </a:br>
            <a:r>
              <a:rPr lang="en-US" dirty="0">
                <a:solidFill>
                  <a:srgbClr val="FF0000"/>
                </a:solidFill>
              </a:rPr>
              <a:t>You just need GDP to grow faster than the debt</a:t>
            </a:r>
            <a:endParaRPr lang="en-US" b="1" dirty="0">
              <a:solidFill>
                <a:srgbClr val="FF0000"/>
              </a:solidFill>
            </a:endParaRPr>
          </a:p>
          <a:p>
            <a:pPr lvl="1"/>
            <a:endParaRPr lang="en-US" dirty="0"/>
          </a:p>
        </p:txBody>
      </p:sp>
      <p:sp>
        <p:nvSpPr>
          <p:cNvPr id="4" name="Slide Number Placeholder 3">
            <a:extLst>
              <a:ext uri="{FF2B5EF4-FFF2-40B4-BE49-F238E27FC236}">
                <a16:creationId xmlns:a16="http://schemas.microsoft.com/office/drawing/2014/main" id="{BD54DEE9-3723-4EE1-85AF-2185FE779066}"/>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107524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00BA-9D61-4877-832A-2EB6300658D4}"/>
              </a:ext>
            </a:extLst>
          </p:cNvPr>
          <p:cNvSpPr>
            <a:spLocks noGrp="1"/>
          </p:cNvSpPr>
          <p:nvPr>
            <p:ph type="title"/>
          </p:nvPr>
        </p:nvSpPr>
        <p:spPr/>
        <p:txBody>
          <a:bodyPr/>
          <a:lstStyle/>
          <a:p>
            <a:r>
              <a:rPr lang="en-US" dirty="0">
                <a:solidFill>
                  <a:schemeClr val="bg1"/>
                </a:solidFill>
              </a:rPr>
              <a:t>Rel</a:t>
            </a:r>
            <a:r>
              <a:rPr lang="en-US" dirty="0"/>
              <a:t>ative Debt Dynamics</a:t>
            </a:r>
          </a:p>
        </p:txBody>
      </p:sp>
      <p:sp>
        <p:nvSpPr>
          <p:cNvPr id="3" name="Content Placeholder 2">
            <a:extLst>
              <a:ext uri="{FF2B5EF4-FFF2-40B4-BE49-F238E27FC236}">
                <a16:creationId xmlns:a16="http://schemas.microsoft.com/office/drawing/2014/main" id="{99E463B3-ED97-42A0-A184-FD8261D222F7}"/>
              </a:ext>
            </a:extLst>
          </p:cNvPr>
          <p:cNvSpPr>
            <a:spLocks noGrp="1"/>
          </p:cNvSpPr>
          <p:nvPr>
            <p:ph idx="1"/>
          </p:nvPr>
        </p:nvSpPr>
        <p:spPr/>
        <p:txBody>
          <a:bodyPr/>
          <a:lstStyle/>
          <a:p>
            <a:r>
              <a:rPr lang="en-US" dirty="0"/>
              <a:t>Two Parts to the growth in the debt:</a:t>
            </a:r>
          </a:p>
          <a:p>
            <a:pPr marL="971550" lvl="1" indent="-514350">
              <a:buFont typeface="+mj-lt"/>
              <a:buAutoNum type="arabicPeriod"/>
            </a:pPr>
            <a:r>
              <a:rPr lang="en-US" dirty="0"/>
              <a:t>The interest rate on the debt.</a:t>
            </a:r>
          </a:p>
          <a:p>
            <a:pPr marL="971550" lvl="1" indent="-514350">
              <a:buFont typeface="+mj-lt"/>
              <a:buAutoNum type="arabicPeriod"/>
            </a:pPr>
            <a:r>
              <a:rPr lang="en-US" dirty="0"/>
              <a:t>A portion that reflects a primary deficit (+) or primary surplus (-)</a:t>
            </a:r>
          </a:p>
        </p:txBody>
      </p:sp>
      <p:sp>
        <p:nvSpPr>
          <p:cNvPr id="4" name="Slide Number Placeholder 3">
            <a:extLst>
              <a:ext uri="{FF2B5EF4-FFF2-40B4-BE49-F238E27FC236}">
                <a16:creationId xmlns:a16="http://schemas.microsoft.com/office/drawing/2014/main" id="{A35BA3F2-2FFF-4CA8-80A7-4DBF312D6193}"/>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36258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0"/>
            <a:ext cx="10515600" cy="1325563"/>
          </a:xfrm>
        </p:spPr>
        <p:txBody>
          <a:bodyPr/>
          <a:lstStyle/>
          <a:p>
            <a:r>
              <a:rPr lang="en-US" dirty="0">
                <a:solidFill>
                  <a:schemeClr val="bg1"/>
                </a:solidFill>
              </a:rPr>
              <a:t> Tra</a:t>
            </a:r>
            <a:r>
              <a:rPr lang="en-US" dirty="0">
                <a:solidFill>
                  <a:schemeClr val="accent5">
                    <a:lumMod val="50000"/>
                  </a:schemeClr>
                </a:solidFill>
              </a:rPr>
              <a:t>ditional Views of the Cost of the Debt</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838200" y="1570730"/>
            <a:ext cx="10595846" cy="4351338"/>
          </a:xfrm>
        </p:spPr>
        <p:txBody>
          <a:bodyPr>
            <a:normAutofit lnSpcReduction="10000"/>
          </a:bodyPr>
          <a:lstStyle/>
          <a:p>
            <a:pPr>
              <a:spcAft>
                <a:spcPts val="1000"/>
              </a:spcAft>
            </a:pPr>
            <a:r>
              <a:rPr lang="en-US" sz="3600" dirty="0"/>
              <a:t>First a non-issue:  There is no analogy between household and government debt.</a:t>
            </a:r>
          </a:p>
          <a:p>
            <a:pPr lvl="1">
              <a:spcAft>
                <a:spcPts val="1000"/>
              </a:spcAft>
            </a:pPr>
            <a:r>
              <a:rPr lang="en-US" sz="3200" dirty="0"/>
              <a:t>The government does not have to pay back the debt.</a:t>
            </a:r>
          </a:p>
          <a:p>
            <a:pPr lvl="1">
              <a:spcAft>
                <a:spcPts val="1000"/>
              </a:spcAft>
            </a:pPr>
            <a:r>
              <a:rPr lang="en-US" sz="3200" dirty="0"/>
              <a:t>Maturing government bonds are paid by issuing new bonds.</a:t>
            </a:r>
          </a:p>
          <a:p>
            <a:pPr>
              <a:spcAft>
                <a:spcPts val="1000"/>
              </a:spcAft>
            </a:pPr>
            <a:r>
              <a:rPr lang="en-US" sz="3600" dirty="0"/>
              <a:t>Economist View of the Debt circa 1980, very little cost because relative debt was falling.  That changes in 1983.</a:t>
            </a:r>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163367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241655"/>
            <a:ext cx="10515600" cy="1325563"/>
          </a:xfrm>
        </p:spPr>
        <p:txBody>
          <a:bodyPr/>
          <a:lstStyle/>
          <a:p>
            <a:r>
              <a:rPr lang="en-US" dirty="0">
                <a:solidFill>
                  <a:schemeClr val="bg1"/>
                </a:solidFill>
              </a:rPr>
              <a:t> Tra</a:t>
            </a:r>
            <a:r>
              <a:rPr lang="en-US" dirty="0">
                <a:solidFill>
                  <a:schemeClr val="accent5">
                    <a:lumMod val="50000"/>
                  </a:schemeClr>
                </a:solidFill>
              </a:rPr>
              <a:t>ditional View: Debt and Deficits Raise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798077" y="1602225"/>
            <a:ext cx="10595846" cy="4351338"/>
          </a:xfrm>
        </p:spPr>
        <p:txBody>
          <a:bodyPr>
            <a:normAutofit/>
          </a:bodyPr>
          <a:lstStyle/>
          <a:p>
            <a:pPr marL="742950" indent="-742950">
              <a:spcAft>
                <a:spcPts val="1000"/>
              </a:spcAft>
              <a:buFont typeface="+mj-lt"/>
              <a:buAutoNum type="arabicPeriod"/>
            </a:pPr>
            <a:r>
              <a:rPr lang="en-US" sz="3600" dirty="0"/>
              <a:t>Crowding Out:  </a:t>
            </a:r>
            <a:r>
              <a:rPr lang="en-US" sz="3200" dirty="0"/>
              <a:t>Higher interest rates lead to less investment and over time to a smaller capital stock and reduced future output.</a:t>
            </a:r>
          </a:p>
          <a:p>
            <a:pPr marL="742950" indent="-742950">
              <a:spcAft>
                <a:spcPts val="1000"/>
              </a:spcAft>
              <a:buFont typeface="+mj-lt"/>
              <a:buAutoNum type="arabicPeriod"/>
            </a:pPr>
            <a:r>
              <a:rPr lang="en-US" sz="3600" dirty="0"/>
              <a:t>Foreign Borrowing:  Higher interest rates lead to foreign capital inflows or foreign borrowing.  With foreign borrowing, some of our GDP is paid to foreigners as interest.</a:t>
            </a:r>
          </a:p>
          <a:p>
            <a:pPr marL="0" indent="0">
              <a:spcAft>
                <a:spcPts val="1000"/>
              </a:spcAft>
              <a:buNone/>
            </a:pPr>
            <a:endParaRPr lang="en-US" dirty="0"/>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24430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01E15-97E2-4798-83F5-D511DACC18AA}"/>
              </a:ext>
            </a:extLst>
          </p:cNvPr>
          <p:cNvSpPr>
            <a:spLocks noGrp="1"/>
          </p:cNvSpPr>
          <p:nvPr>
            <p:ph type="title"/>
          </p:nvPr>
        </p:nvSpPr>
        <p:spPr/>
        <p:txBody>
          <a:bodyPr/>
          <a:lstStyle/>
          <a:p>
            <a:r>
              <a:rPr lang="en-US" dirty="0">
                <a:solidFill>
                  <a:schemeClr val="bg1"/>
                </a:solidFill>
              </a:rPr>
              <a:t>Qu</a:t>
            </a:r>
            <a:r>
              <a:rPr lang="en-US" dirty="0"/>
              <a:t>iz!</a:t>
            </a:r>
          </a:p>
        </p:txBody>
      </p:sp>
      <p:sp>
        <p:nvSpPr>
          <p:cNvPr id="3" name="Content Placeholder 2">
            <a:extLst>
              <a:ext uri="{FF2B5EF4-FFF2-40B4-BE49-F238E27FC236}">
                <a16:creationId xmlns:a16="http://schemas.microsoft.com/office/drawing/2014/main" id="{CA703638-340F-4F16-AFC2-1A4D209A6E1C}"/>
              </a:ext>
            </a:extLst>
          </p:cNvPr>
          <p:cNvSpPr>
            <a:spLocks noGrp="1"/>
          </p:cNvSpPr>
          <p:nvPr>
            <p:ph idx="1"/>
          </p:nvPr>
        </p:nvSpPr>
        <p:spPr/>
        <p:txBody>
          <a:bodyPr>
            <a:normAutofit/>
          </a:bodyPr>
          <a:lstStyle/>
          <a:p>
            <a:pPr marL="0" indent="0">
              <a:buNone/>
            </a:pPr>
            <a:r>
              <a:rPr lang="en-US" dirty="0"/>
              <a:t>If the statement is true, raise the hand icon on your computer:</a:t>
            </a:r>
          </a:p>
          <a:p>
            <a:pPr marL="514350" indent="-514350">
              <a:buFont typeface="+mj-lt"/>
              <a:buAutoNum type="arabicPeriod"/>
            </a:pPr>
            <a:endParaRPr lang="en-US" dirty="0"/>
          </a:p>
          <a:p>
            <a:pPr marL="514350" indent="-514350">
              <a:buFont typeface="+mj-lt"/>
              <a:buAutoNum type="arabicPeriod"/>
            </a:pPr>
            <a:r>
              <a:rPr lang="en-US" dirty="0"/>
              <a:t>The largest source of Federal revenues are taxes on labor income.</a:t>
            </a:r>
          </a:p>
          <a:p>
            <a:pPr marL="514350" indent="-514350">
              <a:buFont typeface="+mj-lt"/>
              <a:buAutoNum type="arabicPeriod"/>
            </a:pPr>
            <a:r>
              <a:rPr lang="en-US" dirty="0"/>
              <a:t>If the primary deficit is zero (programmatic outlays equal revenues.),  the overall budget is in surplus</a:t>
            </a:r>
          </a:p>
          <a:p>
            <a:pPr marL="0" indent="0">
              <a:buNone/>
            </a:pPr>
            <a:r>
              <a:rPr lang="en-US" dirty="0"/>
              <a:t>Between 2020Q2 and 2021Q3, the relative debt went from 105% of GDP to 96%.</a:t>
            </a:r>
          </a:p>
          <a:p>
            <a:pPr marL="514350" indent="-514350">
              <a:buFont typeface="+mj-lt"/>
              <a:buAutoNum type="arabicPeriod" startAt="3"/>
            </a:pPr>
            <a:r>
              <a:rPr lang="en-US" dirty="0"/>
              <a:t>The </a:t>
            </a:r>
            <a:r>
              <a:rPr lang="en-US" i="1" dirty="0"/>
              <a:t>most important</a:t>
            </a:r>
            <a:r>
              <a:rPr lang="en-US" dirty="0"/>
              <a:t> reason for the fall in the relative debt was the decrease in the deficit.</a:t>
            </a:r>
          </a:p>
        </p:txBody>
      </p:sp>
      <p:sp>
        <p:nvSpPr>
          <p:cNvPr id="4" name="Slide Number Placeholder 3">
            <a:extLst>
              <a:ext uri="{FF2B5EF4-FFF2-40B4-BE49-F238E27FC236}">
                <a16:creationId xmlns:a16="http://schemas.microsoft.com/office/drawing/2014/main" id="{55E6B0AC-98B2-49FD-AE39-FA14E05F8F4D}"/>
              </a:ext>
            </a:extLst>
          </p:cNvPr>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168013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FB40-15EA-43F0-81EB-F5963DAA1310}"/>
              </a:ext>
            </a:extLst>
          </p:cNvPr>
          <p:cNvSpPr>
            <a:spLocks noGrp="1"/>
          </p:cNvSpPr>
          <p:nvPr>
            <p:ph type="title"/>
          </p:nvPr>
        </p:nvSpPr>
        <p:spPr/>
        <p:txBody>
          <a:bodyPr/>
          <a:lstStyle/>
          <a:p>
            <a:r>
              <a:rPr lang="en-US" dirty="0">
                <a:solidFill>
                  <a:schemeClr val="bg1"/>
                </a:solidFill>
              </a:rPr>
              <a:t>An</a:t>
            </a:r>
            <a:r>
              <a:rPr lang="en-US" dirty="0"/>
              <a:t>swer to #3 in More Detail</a:t>
            </a:r>
          </a:p>
        </p:txBody>
      </p:sp>
      <p:sp>
        <p:nvSpPr>
          <p:cNvPr id="3" name="Content Placeholder 2">
            <a:extLst>
              <a:ext uri="{FF2B5EF4-FFF2-40B4-BE49-F238E27FC236}">
                <a16:creationId xmlns:a16="http://schemas.microsoft.com/office/drawing/2014/main" id="{0B904136-75E9-480C-B481-85A3CF762CA9}"/>
              </a:ext>
            </a:extLst>
          </p:cNvPr>
          <p:cNvSpPr>
            <a:spLocks noGrp="1"/>
          </p:cNvSpPr>
          <p:nvPr>
            <p:ph idx="1"/>
          </p:nvPr>
        </p:nvSpPr>
        <p:spPr/>
        <p:txBody>
          <a:bodyPr/>
          <a:lstStyle/>
          <a:p>
            <a:r>
              <a:rPr lang="en-US" dirty="0"/>
              <a:t>Facts: </a:t>
            </a:r>
          </a:p>
          <a:p>
            <a:pPr lvl="1"/>
            <a:r>
              <a:rPr lang="en-US" dirty="0"/>
              <a:t>2020Q2:  GDP, 19.5 trillion; Debt, 20.5 trillion</a:t>
            </a:r>
          </a:p>
          <a:p>
            <a:pPr lvl="1"/>
            <a:r>
              <a:rPr lang="en-US" dirty="0"/>
              <a:t>2021Q3:  GDP, 23.2 trillion; Debt, 22.3 trillion</a:t>
            </a:r>
          </a:p>
          <a:p>
            <a:r>
              <a:rPr lang="en-US" dirty="0"/>
              <a:t>Analysis:</a:t>
            </a:r>
          </a:p>
          <a:p>
            <a:pPr lvl="1"/>
            <a:r>
              <a:rPr lang="en-US" dirty="0"/>
              <a:t>Growth in GDP = (23.2-19.5)/19.5 = 3.7/19.5=0.19, or 19 percent</a:t>
            </a:r>
          </a:p>
          <a:p>
            <a:pPr lvl="1"/>
            <a:r>
              <a:rPr lang="en-US" dirty="0"/>
              <a:t>Growth in Debt = (22.3-20.5)/20.5 =1.8/20.5=0.09, or 9 percent</a:t>
            </a:r>
          </a:p>
          <a:p>
            <a:pPr marL="0" indent="0">
              <a:buNone/>
            </a:pPr>
            <a:r>
              <a:rPr lang="en-US" dirty="0"/>
              <a:t>Growth in GDP exceeded the Growth in the Debt.</a:t>
            </a:r>
          </a:p>
          <a:p>
            <a:pPr marL="0" indent="0">
              <a:buNone/>
            </a:pPr>
            <a:endParaRPr lang="en-US" dirty="0"/>
          </a:p>
          <a:p>
            <a:pPr marL="0" indent="0">
              <a:buNone/>
            </a:pPr>
            <a:r>
              <a:rPr lang="en-US" dirty="0"/>
              <a:t>Lesson:  You don’t need a Budget Surplus to Lower the Relative Debt.</a:t>
            </a:r>
          </a:p>
        </p:txBody>
      </p:sp>
      <p:sp>
        <p:nvSpPr>
          <p:cNvPr id="4" name="Slide Number Placeholder 3">
            <a:extLst>
              <a:ext uri="{FF2B5EF4-FFF2-40B4-BE49-F238E27FC236}">
                <a16:creationId xmlns:a16="http://schemas.microsoft.com/office/drawing/2014/main" id="{A9FE0800-B693-4265-9D45-E6F4C95ABFE3}"/>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33360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194026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31B7-6D62-4D39-8367-A3E8F19D518E}"/>
              </a:ext>
            </a:extLst>
          </p:cNvPr>
          <p:cNvSpPr>
            <a:spLocks noGrp="1"/>
          </p:cNvSpPr>
          <p:nvPr>
            <p:ph type="title"/>
          </p:nvPr>
        </p:nvSpPr>
        <p:spPr>
          <a:xfrm>
            <a:off x="677336" y="0"/>
            <a:ext cx="10515600" cy="1325563"/>
          </a:xfrm>
        </p:spPr>
        <p:txBody>
          <a:bodyPr/>
          <a:lstStyle/>
          <a:p>
            <a:r>
              <a:rPr lang="en-US" dirty="0">
                <a:solidFill>
                  <a:schemeClr val="bg1"/>
                </a:solidFill>
              </a:rPr>
              <a:t>The</a:t>
            </a:r>
            <a:r>
              <a:rPr lang="en-US" dirty="0">
                <a:solidFill>
                  <a:schemeClr val="accent5">
                    <a:lumMod val="50000"/>
                  </a:schemeClr>
                </a:solidFill>
              </a:rPr>
              <a:t> Dog that Didn’t Bark; Rising Interest Rates?</a:t>
            </a:r>
            <a:endParaRPr lang="en-US" dirty="0">
              <a:solidFill>
                <a:schemeClr val="bg1"/>
              </a:solidFill>
            </a:endParaRPr>
          </a:p>
        </p:txBody>
      </p:sp>
      <p:sp>
        <p:nvSpPr>
          <p:cNvPr id="4" name="Slide Number Placeholder 3">
            <a:extLst>
              <a:ext uri="{FF2B5EF4-FFF2-40B4-BE49-F238E27FC236}">
                <a16:creationId xmlns:a16="http://schemas.microsoft.com/office/drawing/2014/main" id="{B8FC14BB-255A-4EE6-9D3C-E250EC1062AF}"/>
              </a:ext>
            </a:extLst>
          </p:cNvPr>
          <p:cNvSpPr>
            <a:spLocks noGrp="1"/>
          </p:cNvSpPr>
          <p:nvPr>
            <p:ph type="sldNum" sz="quarter" idx="12"/>
          </p:nvPr>
        </p:nvSpPr>
        <p:spPr/>
        <p:txBody>
          <a:bodyPr/>
          <a:lstStyle/>
          <a:p>
            <a:fld id="{D9F085D5-EC86-4F6A-B501-C1359CB39116}" type="slidenum">
              <a:rPr lang="en-GB" smtClean="0"/>
              <a:t>20</a:t>
            </a:fld>
            <a:endParaRPr lang="en-GB"/>
          </a:p>
        </p:txBody>
      </p:sp>
      <p:pic>
        <p:nvPicPr>
          <p:cNvPr id="9" name="Content Placeholder 8" descr="Chart, histogram&#10;&#10;Description automatically generated">
            <a:extLst>
              <a:ext uri="{FF2B5EF4-FFF2-40B4-BE49-F238E27FC236}">
                <a16:creationId xmlns:a16="http://schemas.microsoft.com/office/drawing/2014/main" id="{35DE2EDA-E5F3-4021-98EF-923EF48E50C4}"/>
              </a:ext>
            </a:extLst>
          </p:cNvPr>
          <p:cNvPicPr>
            <a:picLocks noGrp="1" noChangeAspect="1"/>
          </p:cNvPicPr>
          <p:nvPr>
            <p:ph idx="1"/>
          </p:nvPr>
        </p:nvPicPr>
        <p:blipFill>
          <a:blip r:embed="rId2"/>
          <a:stretch>
            <a:fillRect/>
          </a:stretch>
        </p:blipFill>
        <p:spPr>
          <a:xfrm>
            <a:off x="1161357" y="1191614"/>
            <a:ext cx="10031579" cy="4663440"/>
          </a:xfrm>
        </p:spPr>
      </p:pic>
      <p:sp>
        <p:nvSpPr>
          <p:cNvPr id="3" name="TextBox 2">
            <a:extLst>
              <a:ext uri="{FF2B5EF4-FFF2-40B4-BE49-F238E27FC236}">
                <a16:creationId xmlns:a16="http://schemas.microsoft.com/office/drawing/2014/main" id="{F525888E-3EC7-429E-9B31-1378BFD2BAF9}"/>
              </a:ext>
            </a:extLst>
          </p:cNvPr>
          <p:cNvSpPr txBox="1"/>
          <p:nvPr/>
        </p:nvSpPr>
        <p:spPr>
          <a:xfrm>
            <a:off x="7999122" y="3526224"/>
            <a:ext cx="2141471" cy="830997"/>
          </a:xfrm>
          <a:prstGeom prst="rect">
            <a:avLst/>
          </a:prstGeom>
          <a:noFill/>
        </p:spPr>
        <p:txBody>
          <a:bodyPr wrap="square" rtlCol="0">
            <a:spAutoFit/>
          </a:bodyPr>
          <a:lstStyle/>
          <a:p>
            <a:r>
              <a:rPr lang="en-US" sz="2400" dirty="0"/>
              <a:t>3 PM: 10-yr 1.84%</a:t>
            </a:r>
          </a:p>
        </p:txBody>
      </p:sp>
      <p:sp>
        <p:nvSpPr>
          <p:cNvPr id="10" name="TextBox 9">
            <a:extLst>
              <a:ext uri="{FF2B5EF4-FFF2-40B4-BE49-F238E27FC236}">
                <a16:creationId xmlns:a16="http://schemas.microsoft.com/office/drawing/2014/main" id="{2C1812F3-FFB0-439F-BB01-95D5C3DA223C}"/>
              </a:ext>
            </a:extLst>
          </p:cNvPr>
          <p:cNvSpPr txBox="1"/>
          <p:nvPr/>
        </p:nvSpPr>
        <p:spPr>
          <a:xfrm>
            <a:off x="1618738" y="1294807"/>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Relative Debt</a:t>
            </a:r>
            <a:endParaRPr lang="en-US" dirty="0">
              <a:solidFill>
                <a:srgbClr val="0070C0"/>
              </a:solidFill>
            </a:endParaRPr>
          </a:p>
        </p:txBody>
      </p:sp>
    </p:spTree>
    <p:extLst>
      <p:ext uri="{BB962C8B-B14F-4D97-AF65-F5344CB8AC3E}">
        <p14:creationId xmlns:p14="http://schemas.microsoft.com/office/powerpoint/2010/main" val="3647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3D8C-66EC-482E-A78F-A8903943E936}"/>
              </a:ext>
            </a:extLst>
          </p:cNvPr>
          <p:cNvSpPr>
            <a:spLocks noGrp="1"/>
          </p:cNvSpPr>
          <p:nvPr>
            <p:ph type="title"/>
          </p:nvPr>
        </p:nvSpPr>
        <p:spPr>
          <a:xfrm>
            <a:off x="838200" y="345461"/>
            <a:ext cx="10515600" cy="1325563"/>
          </a:xfrm>
        </p:spPr>
        <p:txBody>
          <a:bodyPr/>
          <a:lstStyle/>
          <a:p>
            <a:r>
              <a:rPr lang="en-US" dirty="0">
                <a:solidFill>
                  <a:schemeClr val="bg1"/>
                </a:solidFill>
              </a:rPr>
              <a:t>Oli</a:t>
            </a:r>
            <a:r>
              <a:rPr lang="en-US" dirty="0">
                <a:solidFill>
                  <a:schemeClr val="accent5">
                    <a:lumMod val="50000"/>
                  </a:schemeClr>
                </a:solidFill>
              </a:rPr>
              <a:t>vier Blanchard’s Presidential Address to the AEA 1/2019 </a:t>
            </a:r>
          </a:p>
        </p:txBody>
      </p:sp>
      <p:sp>
        <p:nvSpPr>
          <p:cNvPr id="3" name="Content Placeholder 2">
            <a:extLst>
              <a:ext uri="{FF2B5EF4-FFF2-40B4-BE49-F238E27FC236}">
                <a16:creationId xmlns:a16="http://schemas.microsoft.com/office/drawing/2014/main" id="{3CBFA00C-34C6-41F2-BCA3-7BB20C0D9DD5}"/>
              </a:ext>
            </a:extLst>
          </p:cNvPr>
          <p:cNvSpPr>
            <a:spLocks noGrp="1"/>
          </p:cNvSpPr>
          <p:nvPr>
            <p:ph idx="1"/>
          </p:nvPr>
        </p:nvSpPr>
        <p:spPr>
          <a:xfrm>
            <a:off x="838200" y="1775609"/>
            <a:ext cx="10515600" cy="4351338"/>
          </a:xfrm>
        </p:spPr>
        <p:txBody>
          <a:bodyPr/>
          <a:lstStyle/>
          <a:p>
            <a:pPr marL="0" indent="0">
              <a:buNone/>
            </a:pPr>
            <a:r>
              <a:rPr lang="en-US" dirty="0"/>
              <a:t>“If the future is like the past [with low interest rates],…the issuance of debt without a later increase in taxes may well be feasible.  Put bluntly, public debt may have no fiscal cost.”</a:t>
            </a:r>
          </a:p>
          <a:p>
            <a:pPr marL="0" indent="0">
              <a:buNone/>
            </a:pPr>
            <a:r>
              <a:rPr lang="en-US" dirty="0"/>
              <a:t>But,</a:t>
            </a:r>
          </a:p>
          <a:p>
            <a:pPr marL="0" indent="0">
              <a:buNone/>
            </a:pPr>
            <a:r>
              <a:rPr lang="en-US" dirty="0"/>
              <a:t>“My purpose…is not to argue for more public debt, especially in the current political environment.  It is to have a richer discussion of the costs of debt…than is currently the case.”</a:t>
            </a:r>
          </a:p>
          <a:p>
            <a:endParaRPr lang="en-US" dirty="0"/>
          </a:p>
        </p:txBody>
      </p:sp>
      <p:sp>
        <p:nvSpPr>
          <p:cNvPr id="4" name="Slide Number Placeholder 3">
            <a:extLst>
              <a:ext uri="{FF2B5EF4-FFF2-40B4-BE49-F238E27FC236}">
                <a16:creationId xmlns:a16="http://schemas.microsoft.com/office/drawing/2014/main" id="{97570C66-4CFE-457F-A608-7A728A1D375F}"/>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348198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at the Traditional View Got Wrong</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a:xfrm>
            <a:off x="838199" y="1570730"/>
            <a:ext cx="10703767" cy="4351338"/>
          </a:xfrm>
        </p:spPr>
        <p:txBody>
          <a:bodyPr>
            <a:normAutofit/>
          </a:bodyPr>
          <a:lstStyle/>
          <a:p>
            <a:r>
              <a:rPr lang="en-US" dirty="0"/>
              <a:t>Assumed that the interest rate was </a:t>
            </a:r>
            <a:r>
              <a:rPr lang="en-US" i="1" dirty="0"/>
              <a:t>greater</a:t>
            </a:r>
            <a:r>
              <a:rPr lang="en-US" dirty="0"/>
              <a:t> than the growth in GDP</a:t>
            </a:r>
            <a:endParaRPr lang="en-US" dirty="0">
              <a:solidFill>
                <a:schemeClr val="accent5">
                  <a:lumMod val="50000"/>
                </a:schemeClr>
              </a:solidFill>
            </a:endParaRPr>
          </a:p>
          <a:p>
            <a:pPr lvl="1"/>
            <a:r>
              <a:rPr lang="en-US" dirty="0">
                <a:solidFill>
                  <a:schemeClr val="accent5">
                    <a:lumMod val="50000"/>
                  </a:schemeClr>
                </a:solidFill>
              </a:rPr>
              <a:t>In order to stabilize the debt, government must run a primary surplus.</a:t>
            </a:r>
          </a:p>
          <a:p>
            <a:pPr lvl="1"/>
            <a:r>
              <a:rPr lang="en-US" dirty="0">
                <a:solidFill>
                  <a:schemeClr val="accent5">
                    <a:lumMod val="50000"/>
                  </a:schemeClr>
                </a:solidFill>
              </a:rPr>
              <a:t>The bigger the debt, the larger the required primary surplus.</a:t>
            </a:r>
          </a:p>
          <a:p>
            <a:r>
              <a:rPr lang="en-US" dirty="0">
                <a:solidFill>
                  <a:schemeClr val="accent5">
                    <a:lumMod val="50000"/>
                  </a:schemeClr>
                </a:solidFill>
              </a:rPr>
              <a:t>More debt today means a higher primary surplus in the future, i.e., higher taxes and/or less programmatic outlays.</a:t>
            </a:r>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495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Ne</a:t>
            </a:r>
            <a:r>
              <a:rPr lang="en-US" dirty="0">
                <a:solidFill>
                  <a:schemeClr val="accent5">
                    <a:lumMod val="50000"/>
                  </a:schemeClr>
                </a:solidFill>
              </a:rPr>
              <a:t>w View: Almost a Free Lunch</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p:txBody>
          <a:bodyPr/>
          <a:lstStyle/>
          <a:p>
            <a:r>
              <a:rPr lang="en-US" dirty="0"/>
              <a:t>If the interest rate is </a:t>
            </a:r>
            <a:r>
              <a:rPr lang="en-US" i="1" dirty="0">
                <a:solidFill>
                  <a:srgbClr val="FF0000"/>
                </a:solidFill>
              </a:rPr>
              <a:t>less</a:t>
            </a:r>
            <a:r>
              <a:rPr lang="en-US" dirty="0"/>
              <a:t> than the growth rate of GDP, then Debt to GDP can be stabilized with a (small) </a:t>
            </a:r>
            <a:r>
              <a:rPr lang="en-US" i="1" dirty="0">
                <a:solidFill>
                  <a:srgbClr val="FF0000"/>
                </a:solidFill>
              </a:rPr>
              <a:t>primary deficit:</a:t>
            </a:r>
            <a:r>
              <a:rPr lang="en-US" dirty="0">
                <a:solidFill>
                  <a:schemeClr val="accent5">
                    <a:lumMod val="50000"/>
                  </a:schemeClr>
                </a:solidFill>
              </a:rPr>
              <a:t> programmatic outlays can be less than revenues!</a:t>
            </a:r>
          </a:p>
          <a:p>
            <a:r>
              <a:rPr lang="en-US" dirty="0"/>
              <a:t>Blanchard does believe that the relative debt must be stabilized</a:t>
            </a:r>
          </a:p>
          <a:p>
            <a:pPr marL="914400" lvl="1" indent="-457200">
              <a:buFont typeface="+mj-lt"/>
              <a:buAutoNum type="arabicPeriod"/>
            </a:pPr>
            <a:r>
              <a:rPr lang="en-US" dirty="0"/>
              <a:t>At some point deficits must be reduced.</a:t>
            </a:r>
          </a:p>
          <a:p>
            <a:pPr marL="914400" lvl="1" indent="-457200">
              <a:buFont typeface="+mj-lt"/>
              <a:buAutoNum type="arabicPeriod"/>
            </a:pPr>
            <a:r>
              <a:rPr lang="en-US" dirty="0"/>
              <a:t>But it may not be crucial at what level of debt we stabilize.</a:t>
            </a:r>
          </a:p>
          <a:p>
            <a:pPr marL="0" indent="0">
              <a:buNone/>
            </a:pPr>
            <a:endParaRPr lang="en-US" dirty="0"/>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42821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D168-75A6-4DC0-A283-FE5186592342}"/>
              </a:ext>
            </a:extLst>
          </p:cNvPr>
          <p:cNvSpPr>
            <a:spLocks noGrp="1"/>
          </p:cNvSpPr>
          <p:nvPr>
            <p:ph type="title"/>
          </p:nvPr>
        </p:nvSpPr>
        <p:spPr/>
        <p:txBody>
          <a:bodyPr/>
          <a:lstStyle/>
          <a:p>
            <a:r>
              <a:rPr lang="en-US" dirty="0">
                <a:solidFill>
                  <a:schemeClr val="bg1"/>
                </a:solidFill>
              </a:rPr>
              <a:t>Bla</a:t>
            </a:r>
            <a:r>
              <a:rPr lang="en-US" dirty="0"/>
              <a:t>nchard’s Evidence</a:t>
            </a:r>
          </a:p>
        </p:txBody>
      </p:sp>
      <p:sp>
        <p:nvSpPr>
          <p:cNvPr id="4" name="Slide Number Placeholder 3">
            <a:extLst>
              <a:ext uri="{FF2B5EF4-FFF2-40B4-BE49-F238E27FC236}">
                <a16:creationId xmlns:a16="http://schemas.microsoft.com/office/drawing/2014/main" id="{476ABA9F-2666-40FA-8452-8B4BD8B815C6}"/>
              </a:ext>
            </a:extLst>
          </p:cNvPr>
          <p:cNvSpPr>
            <a:spLocks noGrp="1"/>
          </p:cNvSpPr>
          <p:nvPr>
            <p:ph type="sldNum" sz="quarter" idx="12"/>
          </p:nvPr>
        </p:nvSpPr>
        <p:spPr/>
        <p:txBody>
          <a:bodyPr/>
          <a:lstStyle/>
          <a:p>
            <a:fld id="{D9F085D5-EC86-4F6A-B501-C1359CB39116}" type="slidenum">
              <a:rPr lang="en-GB" smtClean="0"/>
              <a:t>24</a:t>
            </a:fld>
            <a:endParaRPr lang="en-GB"/>
          </a:p>
        </p:txBody>
      </p:sp>
      <p:pic>
        <p:nvPicPr>
          <p:cNvPr id="9" name="Content Placeholder 8" descr="Chart, line chart&#10;&#10;Description automatically generated">
            <a:extLst>
              <a:ext uri="{FF2B5EF4-FFF2-40B4-BE49-F238E27FC236}">
                <a16:creationId xmlns:a16="http://schemas.microsoft.com/office/drawing/2014/main" id="{F9B2D913-4D09-431E-B3EC-AEFE71FBCBB4}"/>
              </a:ext>
            </a:extLst>
          </p:cNvPr>
          <p:cNvPicPr>
            <a:picLocks noGrp="1" noChangeAspect="1"/>
          </p:cNvPicPr>
          <p:nvPr>
            <p:ph idx="1"/>
          </p:nvPr>
        </p:nvPicPr>
        <p:blipFill>
          <a:blip r:embed="rId3"/>
          <a:stretch>
            <a:fillRect/>
          </a:stretch>
        </p:blipFill>
        <p:spPr>
          <a:xfrm>
            <a:off x="928825" y="1176554"/>
            <a:ext cx="10424975" cy="4846320"/>
          </a:xfrm>
        </p:spPr>
      </p:pic>
      <p:sp>
        <p:nvSpPr>
          <p:cNvPr id="5" name="TextBox 4">
            <a:extLst>
              <a:ext uri="{FF2B5EF4-FFF2-40B4-BE49-F238E27FC236}">
                <a16:creationId xmlns:a16="http://schemas.microsoft.com/office/drawing/2014/main" id="{0F25F934-0671-497C-B540-57C314686C3A}"/>
              </a:ext>
            </a:extLst>
          </p:cNvPr>
          <p:cNvSpPr txBox="1"/>
          <p:nvPr/>
        </p:nvSpPr>
        <p:spPr>
          <a:xfrm>
            <a:off x="2241370" y="1244573"/>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GDP growth</a:t>
            </a:r>
            <a:endParaRPr lang="en-US" dirty="0">
              <a:solidFill>
                <a:srgbClr val="0070C0"/>
              </a:solidFill>
            </a:endParaRPr>
          </a:p>
        </p:txBody>
      </p:sp>
    </p:spTree>
    <p:extLst>
      <p:ext uri="{BB962C8B-B14F-4D97-AF65-F5344CB8AC3E}">
        <p14:creationId xmlns:p14="http://schemas.microsoft.com/office/powerpoint/2010/main" val="1758372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8A22-92D6-4FCF-9B98-A03A7E4CCF9B}"/>
              </a:ext>
            </a:extLst>
          </p:cNvPr>
          <p:cNvSpPr>
            <a:spLocks noGrp="1"/>
          </p:cNvSpPr>
          <p:nvPr>
            <p:ph type="title"/>
          </p:nvPr>
        </p:nvSpPr>
        <p:spPr/>
        <p:txBody>
          <a:bodyPr/>
          <a:lstStyle/>
          <a:p>
            <a:r>
              <a:rPr lang="en-US" dirty="0">
                <a:solidFill>
                  <a:schemeClr val="bg1"/>
                </a:solidFill>
              </a:rPr>
              <a:t>But</a:t>
            </a:r>
            <a:r>
              <a:rPr lang="en-US" dirty="0">
                <a:solidFill>
                  <a:schemeClr val="accent5">
                    <a:lumMod val="50000"/>
                  </a:schemeClr>
                </a:solidFill>
              </a:rPr>
              <a:t> Why Must the Relative Debt Be Stabilized?</a:t>
            </a:r>
            <a:endParaRPr lang="en-US" dirty="0">
              <a:solidFill>
                <a:schemeClr val="bg1"/>
              </a:solidFill>
            </a:endParaRPr>
          </a:p>
        </p:txBody>
      </p:sp>
      <p:sp>
        <p:nvSpPr>
          <p:cNvPr id="3" name="Content Placeholder 2">
            <a:extLst>
              <a:ext uri="{FF2B5EF4-FFF2-40B4-BE49-F238E27FC236}">
                <a16:creationId xmlns:a16="http://schemas.microsoft.com/office/drawing/2014/main" id="{5B57F28D-BEA6-45CA-90FB-9A72B1B0E10E}"/>
              </a:ext>
            </a:extLst>
          </p:cNvPr>
          <p:cNvSpPr>
            <a:spLocks noGrp="1"/>
          </p:cNvSpPr>
          <p:nvPr>
            <p:ph idx="1"/>
          </p:nvPr>
        </p:nvSpPr>
        <p:spPr/>
        <p:txBody>
          <a:bodyPr>
            <a:normAutofit/>
          </a:bodyPr>
          <a:lstStyle/>
          <a:p>
            <a:r>
              <a:rPr lang="en-US" dirty="0"/>
              <a:t>Stephanie Kelton provided a prominent and recent exposition of Modern Monetary Theory in her June 6</a:t>
            </a:r>
            <a:r>
              <a:rPr lang="en-US" baseline="30000" dirty="0"/>
              <a:t>th </a:t>
            </a:r>
            <a:r>
              <a:rPr lang="en-US" dirty="0"/>
              <a:t> 2020, </a:t>
            </a:r>
            <a:r>
              <a:rPr lang="en-US" i="1" dirty="0"/>
              <a:t>NYTimes </a:t>
            </a:r>
            <a:r>
              <a:rPr lang="en-US" dirty="0"/>
              <a:t>op-ed, “Learn to Love Trillion-Dollar Deficits.”</a:t>
            </a:r>
          </a:p>
          <a:p>
            <a:pPr lvl="1"/>
            <a:r>
              <a:rPr lang="en-US" dirty="0"/>
              <a:t>US Treasury borrows in dollars and therefore cannot default (as opposed to Greece).</a:t>
            </a:r>
          </a:p>
          <a:p>
            <a:pPr lvl="1"/>
            <a:r>
              <a:rPr lang="en-US" dirty="0"/>
              <a:t>Example:  How did we “find the money” in FY 2020 to increase in the deficit by about $1.9 trillion?</a:t>
            </a:r>
          </a:p>
          <a:p>
            <a:pPr lvl="1"/>
            <a:r>
              <a:rPr lang="en-US" dirty="0"/>
              <a:t>Answer:  Fed open market purchases of $1.7 trillion provided 89% of the financing.</a:t>
            </a:r>
          </a:p>
          <a:p>
            <a:pPr lvl="1"/>
            <a:r>
              <a:rPr lang="en-US" dirty="0"/>
              <a:t>More generally, she argues that we can always find the money to increase federal spending</a:t>
            </a:r>
          </a:p>
          <a:p>
            <a:pPr marL="0" indent="0">
              <a:buNone/>
            </a:pPr>
            <a:endParaRPr lang="en-US" dirty="0"/>
          </a:p>
        </p:txBody>
      </p:sp>
      <p:sp>
        <p:nvSpPr>
          <p:cNvPr id="4" name="Slide Number Placeholder 3">
            <a:extLst>
              <a:ext uri="{FF2B5EF4-FFF2-40B4-BE49-F238E27FC236}">
                <a16:creationId xmlns:a16="http://schemas.microsoft.com/office/drawing/2014/main" id="{BC3E53CE-D569-4804-A8A2-70BFA4C92EA6}"/>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9749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5359-5833-4454-A118-CD03CC6BA1BC}"/>
              </a:ext>
            </a:extLst>
          </p:cNvPr>
          <p:cNvSpPr>
            <a:spLocks noGrp="1"/>
          </p:cNvSpPr>
          <p:nvPr>
            <p:ph type="title"/>
          </p:nvPr>
        </p:nvSpPr>
        <p:spPr/>
        <p:txBody>
          <a:bodyPr/>
          <a:lstStyle/>
          <a:p>
            <a:r>
              <a:rPr lang="en-US" dirty="0">
                <a:solidFill>
                  <a:schemeClr val="bg1"/>
                </a:solidFill>
              </a:rPr>
              <a:t>MM</a:t>
            </a:r>
            <a:r>
              <a:rPr lang="en-US" dirty="0">
                <a:solidFill>
                  <a:schemeClr val="accent5">
                    <a:lumMod val="50000"/>
                  </a:schemeClr>
                </a:solidFill>
              </a:rPr>
              <a:t>T’s Free Lunch</a:t>
            </a:r>
            <a:endParaRPr lang="en-US" dirty="0">
              <a:solidFill>
                <a:schemeClr val="bg1"/>
              </a:solidFill>
            </a:endParaRPr>
          </a:p>
        </p:txBody>
      </p:sp>
      <p:sp>
        <p:nvSpPr>
          <p:cNvPr id="3" name="Content Placeholder 2">
            <a:extLst>
              <a:ext uri="{FF2B5EF4-FFF2-40B4-BE49-F238E27FC236}">
                <a16:creationId xmlns:a16="http://schemas.microsoft.com/office/drawing/2014/main" id="{4BEB683D-F905-4514-83B2-BA6BB3EEEB0C}"/>
              </a:ext>
            </a:extLst>
          </p:cNvPr>
          <p:cNvSpPr>
            <a:spLocks noGrp="1"/>
          </p:cNvSpPr>
          <p:nvPr>
            <p:ph idx="1"/>
          </p:nvPr>
        </p:nvSpPr>
        <p:spPr/>
        <p:txBody>
          <a:bodyPr/>
          <a:lstStyle/>
          <a:p>
            <a:r>
              <a:rPr lang="en-US" dirty="0"/>
              <a:t>The only limit on deficit spending is if it leads to too much spending thereby increasing current inflation.</a:t>
            </a:r>
          </a:p>
          <a:p>
            <a:r>
              <a:rPr lang="en-US" dirty="0"/>
              <a:t>Recognizing this fact, “…could free policymakers not only to act boldly amid crises but also to invest boldly in times of more stability.”</a:t>
            </a:r>
          </a:p>
          <a:p>
            <a:r>
              <a:rPr lang="en-US" dirty="0"/>
              <a:t>Too bad the second part isn’t true.  Ans, the recent rise in inflation suggests even Dr Kelton should be worried about the debt</a:t>
            </a:r>
          </a:p>
          <a:p>
            <a:r>
              <a:rPr lang="en-US" dirty="0"/>
              <a:t>We rely on foreigners to hold a substantial portion of our debt and they can loose if the exchange value of the dollar falls</a:t>
            </a:r>
          </a:p>
        </p:txBody>
      </p:sp>
      <p:sp>
        <p:nvSpPr>
          <p:cNvPr id="4" name="Slide Number Placeholder 3">
            <a:extLst>
              <a:ext uri="{FF2B5EF4-FFF2-40B4-BE49-F238E27FC236}">
                <a16:creationId xmlns:a16="http://schemas.microsoft.com/office/drawing/2014/main" id="{C7E71FAE-EB39-4335-B612-6DE9A05F480F}"/>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1182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5AF6-52E9-4A03-A70C-11C11371DE6D}"/>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y do Foreigners Buy US Treasuries?</a:t>
            </a:r>
            <a:endParaRPr lang="en-US" dirty="0">
              <a:solidFill>
                <a:schemeClr val="bg1"/>
              </a:solidFill>
            </a:endParaRPr>
          </a:p>
        </p:txBody>
      </p:sp>
      <p:sp>
        <p:nvSpPr>
          <p:cNvPr id="3" name="Content Placeholder 2">
            <a:extLst>
              <a:ext uri="{FF2B5EF4-FFF2-40B4-BE49-F238E27FC236}">
                <a16:creationId xmlns:a16="http://schemas.microsoft.com/office/drawing/2014/main" id="{FBA09AED-1629-4712-BA99-E990B5B22B11}"/>
              </a:ext>
            </a:extLst>
          </p:cNvPr>
          <p:cNvSpPr>
            <a:spLocks noGrp="1"/>
          </p:cNvSpPr>
          <p:nvPr>
            <p:ph idx="1"/>
          </p:nvPr>
        </p:nvSpPr>
        <p:spPr/>
        <p:txBody>
          <a:bodyPr/>
          <a:lstStyle/>
          <a:p>
            <a:r>
              <a:rPr lang="en-US" dirty="0"/>
              <a:t>Market for Treasuries is the deepest, most liquid and safest capital market in the world.</a:t>
            </a:r>
          </a:p>
          <a:p>
            <a:r>
              <a:rPr lang="en-US" dirty="0"/>
              <a:t>US economy has a history of political and economic stability.</a:t>
            </a:r>
          </a:p>
          <a:p>
            <a:r>
              <a:rPr lang="en-US" dirty="0"/>
              <a:t> We enjoy “An exorbitant privilege”  (Valery Giscard d’Estaing):  The dollar is the largest international reserve currency.</a:t>
            </a:r>
          </a:p>
          <a:p>
            <a:pPr lvl="1"/>
            <a:r>
              <a:rPr lang="en-US" dirty="0"/>
              <a:t>Most trade transactions are quoted in dollars, e.g., oil.</a:t>
            </a:r>
          </a:p>
          <a:p>
            <a:pPr lvl="1"/>
            <a:r>
              <a:rPr lang="en-US" dirty="0"/>
              <a:t>With some exceptions, foreigners borrow in dollars. E.g., Yankee bonds</a:t>
            </a:r>
          </a:p>
        </p:txBody>
      </p:sp>
      <p:sp>
        <p:nvSpPr>
          <p:cNvPr id="4" name="Slide Number Placeholder 3">
            <a:extLst>
              <a:ext uri="{FF2B5EF4-FFF2-40B4-BE49-F238E27FC236}">
                <a16:creationId xmlns:a16="http://schemas.microsoft.com/office/drawing/2014/main" id="{E00DAE5F-4177-4847-A763-056464C91970}"/>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341049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BE72-9661-42B8-B7BC-43CFC77ACDBC}"/>
              </a:ext>
            </a:extLst>
          </p:cNvPr>
          <p:cNvSpPr>
            <a:spLocks noGrp="1"/>
          </p:cNvSpPr>
          <p:nvPr>
            <p:ph type="title"/>
          </p:nvPr>
        </p:nvSpPr>
        <p:spPr/>
        <p:txBody>
          <a:bodyPr/>
          <a:lstStyle/>
          <a:p>
            <a:r>
              <a:rPr lang="en-US" dirty="0">
                <a:solidFill>
                  <a:schemeClr val="bg1"/>
                </a:solidFill>
              </a:rPr>
              <a:t>10-</a:t>
            </a:r>
            <a:r>
              <a:rPr lang="en-US" dirty="0"/>
              <a:t>Yr Treasury Yield Over the Last Month</a:t>
            </a:r>
          </a:p>
        </p:txBody>
      </p:sp>
      <p:sp>
        <p:nvSpPr>
          <p:cNvPr id="4" name="Slide Number Placeholder 3">
            <a:extLst>
              <a:ext uri="{FF2B5EF4-FFF2-40B4-BE49-F238E27FC236}">
                <a16:creationId xmlns:a16="http://schemas.microsoft.com/office/drawing/2014/main" id="{C0BB1BDD-B52F-4E03-930B-AA6139BD4955}"/>
              </a:ext>
            </a:extLst>
          </p:cNvPr>
          <p:cNvSpPr>
            <a:spLocks noGrp="1"/>
          </p:cNvSpPr>
          <p:nvPr>
            <p:ph type="sldNum" sz="quarter" idx="12"/>
          </p:nvPr>
        </p:nvSpPr>
        <p:spPr/>
        <p:txBody>
          <a:bodyPr/>
          <a:lstStyle/>
          <a:p>
            <a:fld id="{D9F085D5-EC86-4F6A-B501-C1359CB39116}" type="slidenum">
              <a:rPr lang="en-GB" smtClean="0"/>
              <a:t>28</a:t>
            </a:fld>
            <a:endParaRPr lang="en-GB"/>
          </a:p>
        </p:txBody>
      </p:sp>
      <p:pic>
        <p:nvPicPr>
          <p:cNvPr id="10" name="Content Placeholder 9">
            <a:extLst>
              <a:ext uri="{FF2B5EF4-FFF2-40B4-BE49-F238E27FC236}">
                <a16:creationId xmlns:a16="http://schemas.microsoft.com/office/drawing/2014/main" id="{81BFD612-09E5-42D3-957D-BAE7B84C1863}"/>
              </a:ext>
            </a:extLst>
          </p:cNvPr>
          <p:cNvPicPr>
            <a:picLocks noGrp="1" noChangeAspect="1"/>
          </p:cNvPicPr>
          <p:nvPr>
            <p:ph idx="1"/>
          </p:nvPr>
        </p:nvPicPr>
        <p:blipFill>
          <a:blip r:embed="rId3"/>
          <a:stretch>
            <a:fillRect/>
          </a:stretch>
        </p:blipFill>
        <p:spPr>
          <a:xfrm>
            <a:off x="1094978" y="1383906"/>
            <a:ext cx="9212825" cy="4846320"/>
          </a:xfrm>
        </p:spPr>
      </p:pic>
    </p:spTree>
    <p:extLst>
      <p:ext uri="{BB962C8B-B14F-4D97-AF65-F5344CB8AC3E}">
        <p14:creationId xmlns:p14="http://schemas.microsoft.com/office/powerpoint/2010/main" val="2322818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299A-9654-4A53-B28D-60323E321E2A}"/>
              </a:ext>
            </a:extLst>
          </p:cNvPr>
          <p:cNvSpPr>
            <a:spLocks noGrp="1"/>
          </p:cNvSpPr>
          <p:nvPr>
            <p:ph type="title"/>
          </p:nvPr>
        </p:nvSpPr>
        <p:spPr/>
        <p:txBody>
          <a:bodyPr/>
          <a:lstStyle/>
          <a:p>
            <a:r>
              <a:rPr lang="en-US" dirty="0">
                <a:solidFill>
                  <a:schemeClr val="bg1"/>
                </a:solidFill>
              </a:rPr>
              <a:t>De</a:t>
            </a:r>
            <a:r>
              <a:rPr lang="en-US" dirty="0"/>
              <a:t>mand for Dollars by Central Banks</a:t>
            </a:r>
          </a:p>
        </p:txBody>
      </p:sp>
      <p:pic>
        <p:nvPicPr>
          <p:cNvPr id="6" name="Content Placeholder 5">
            <a:extLst>
              <a:ext uri="{FF2B5EF4-FFF2-40B4-BE49-F238E27FC236}">
                <a16:creationId xmlns:a16="http://schemas.microsoft.com/office/drawing/2014/main" id="{D25DC776-C5F9-48BD-BB6E-9718C57C936B}"/>
              </a:ext>
            </a:extLst>
          </p:cNvPr>
          <p:cNvPicPr>
            <a:picLocks noGrp="1" noChangeAspect="1"/>
          </p:cNvPicPr>
          <p:nvPr>
            <p:ph idx="1"/>
          </p:nvPr>
        </p:nvPicPr>
        <p:blipFill>
          <a:blip r:embed="rId3"/>
          <a:stretch>
            <a:fillRect/>
          </a:stretch>
        </p:blipFill>
        <p:spPr>
          <a:xfrm>
            <a:off x="1487633" y="1368203"/>
            <a:ext cx="8229600" cy="4862023"/>
          </a:xfrm>
        </p:spPr>
      </p:pic>
      <p:sp>
        <p:nvSpPr>
          <p:cNvPr id="4" name="Slide Number Placeholder 3">
            <a:extLst>
              <a:ext uri="{FF2B5EF4-FFF2-40B4-BE49-F238E27FC236}">
                <a16:creationId xmlns:a16="http://schemas.microsoft.com/office/drawing/2014/main" id="{0F7757B6-A6F8-4EE8-B8FD-E853B2202129}"/>
              </a:ext>
            </a:extLst>
          </p:cNvPr>
          <p:cNvSpPr>
            <a:spLocks noGrp="1"/>
          </p:cNvSpPr>
          <p:nvPr>
            <p:ph type="sldNum" sz="quarter" idx="12"/>
          </p:nvPr>
        </p:nvSpPr>
        <p:spPr/>
        <p:txBody>
          <a:bodyPr/>
          <a:lstStyle/>
          <a:p>
            <a:fld id="{D9F085D5-EC86-4F6A-B501-C1359CB39116}" type="slidenum">
              <a:rPr lang="en-GB" smtClean="0"/>
              <a:t>29</a:t>
            </a:fld>
            <a:endParaRPr lang="en-GB"/>
          </a:p>
        </p:txBody>
      </p:sp>
      <p:sp>
        <p:nvSpPr>
          <p:cNvPr id="7" name="TextBox 6">
            <a:extLst>
              <a:ext uri="{FF2B5EF4-FFF2-40B4-BE49-F238E27FC236}">
                <a16:creationId xmlns:a16="http://schemas.microsoft.com/office/drawing/2014/main" id="{80FAB790-04CE-44D9-BF05-CA8FF443C6F5}"/>
              </a:ext>
            </a:extLst>
          </p:cNvPr>
          <p:cNvSpPr txBox="1"/>
          <p:nvPr/>
        </p:nvSpPr>
        <p:spPr>
          <a:xfrm>
            <a:off x="4295274" y="6343139"/>
            <a:ext cx="7567863" cy="400110"/>
          </a:xfrm>
          <a:prstGeom prst="rect">
            <a:avLst/>
          </a:prstGeom>
          <a:noFill/>
        </p:spPr>
        <p:txBody>
          <a:bodyPr wrap="square" rtlCol="0">
            <a:spAutoFit/>
          </a:bodyPr>
          <a:lstStyle/>
          <a:p>
            <a:r>
              <a:rPr lang="en-US" sz="2000" dirty="0"/>
              <a:t>Source IMF Currency Composition of Official Exchange Reserves</a:t>
            </a:r>
          </a:p>
        </p:txBody>
      </p:sp>
    </p:spTree>
    <p:extLst>
      <p:ext uri="{BB962C8B-B14F-4D97-AF65-F5344CB8AC3E}">
        <p14:creationId xmlns:p14="http://schemas.microsoft.com/office/powerpoint/2010/main" val="6060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70EF-8EDB-7745-8BB2-2100735B84BD}"/>
              </a:ext>
            </a:extLst>
          </p:cNvPr>
          <p:cNvSpPr>
            <a:spLocks noGrp="1"/>
          </p:cNvSpPr>
          <p:nvPr>
            <p:ph type="title"/>
          </p:nvPr>
        </p:nvSpPr>
        <p:spPr/>
        <p:txBody>
          <a:bodyPr/>
          <a:lstStyle/>
          <a:p>
            <a:r>
              <a:rPr lang="en-US" dirty="0">
                <a:solidFill>
                  <a:schemeClr val="bg1"/>
                </a:solidFill>
              </a:rPr>
              <a:t> Co</a:t>
            </a:r>
            <a:r>
              <a:rPr lang="en-US" dirty="0"/>
              <a:t>urse Outline</a:t>
            </a:r>
          </a:p>
        </p:txBody>
      </p:sp>
      <p:sp>
        <p:nvSpPr>
          <p:cNvPr id="3" name="Content Placeholder 2">
            <a:extLst>
              <a:ext uri="{FF2B5EF4-FFF2-40B4-BE49-F238E27FC236}">
                <a16:creationId xmlns:a16="http://schemas.microsoft.com/office/drawing/2014/main" id="{8D022FA3-29B6-8E48-8CFA-C14EC58E75F7}"/>
              </a:ext>
            </a:extLst>
          </p:cNvPr>
          <p:cNvSpPr>
            <a:spLocks noGrp="1"/>
          </p:cNvSpPr>
          <p:nvPr>
            <p:ph idx="1"/>
          </p:nvPr>
        </p:nvSpPr>
        <p:spPr>
          <a:xfrm>
            <a:off x="838200" y="1253331"/>
            <a:ext cx="10922000" cy="4351338"/>
          </a:xfrm>
        </p:spPr>
        <p:txBody>
          <a:bodyPr/>
          <a:lstStyle/>
          <a:p>
            <a:r>
              <a:rPr lang="en-US" dirty="0"/>
              <a:t>Contemporary Economic Policy</a:t>
            </a:r>
          </a:p>
          <a:p>
            <a:pPr lvl="1"/>
            <a:r>
              <a:rPr lang="en-US" dirty="0"/>
              <a:t>Week 1 (1/24): 	US Economy &amp; Coronavirus Economics</a:t>
            </a:r>
          </a:p>
          <a:p>
            <a:pPr lvl="1"/>
            <a:r>
              <a:rPr lang="en-US" dirty="0"/>
              <a:t>Week 2 (1/31): 	Climate Change Economics (Sarah Jacobson, Williams College)</a:t>
            </a:r>
          </a:p>
          <a:p>
            <a:pPr lvl="1"/>
            <a:r>
              <a:rPr lang="en-US" dirty="0"/>
              <a:t>Week 3 (2/7): 	Monetary Policy (Geoffrey </a:t>
            </a:r>
            <a:r>
              <a:rPr lang="en-US" dirty="0" err="1"/>
              <a:t>Woglom</a:t>
            </a:r>
            <a:r>
              <a:rPr lang="en-US" dirty="0"/>
              <a:t>, Amherst College)</a:t>
            </a:r>
          </a:p>
          <a:p>
            <a:pPr lvl="1"/>
            <a:r>
              <a:rPr lang="en-US" dirty="0"/>
              <a:t>Week 4 (2/14): 	Cryptocurrencies (Geoffrey </a:t>
            </a:r>
            <a:r>
              <a:rPr lang="en-US" dirty="0" err="1"/>
              <a:t>Woglom</a:t>
            </a:r>
            <a:r>
              <a:rPr lang="en-US" dirty="0"/>
              <a:t>, Amherst College)</a:t>
            </a:r>
          </a:p>
          <a:p>
            <a:pPr lvl="1"/>
            <a:r>
              <a:rPr lang="en-US" b="1" dirty="0"/>
              <a:t>Week 5 (2/28):	Federal Debt (Geoffrey </a:t>
            </a:r>
            <a:r>
              <a:rPr lang="en-US" b="1" dirty="0" err="1"/>
              <a:t>Woglom</a:t>
            </a:r>
            <a:r>
              <a:rPr lang="en-US" b="1" dirty="0"/>
              <a:t>, Amherst College)</a:t>
            </a:r>
          </a:p>
          <a:p>
            <a:pPr lvl="1"/>
            <a:r>
              <a:rPr lang="en-US" dirty="0"/>
              <a:t>Week 6 (3/7):	Health Economics (Veronika </a:t>
            </a:r>
            <a:r>
              <a:rPr lang="en-US" dirty="0" err="1"/>
              <a:t>Dolar</a:t>
            </a:r>
            <a:r>
              <a:rPr lang="en-US" dirty="0"/>
              <a:t>, SUNY, Old Westbury)</a:t>
            </a:r>
          </a:p>
        </p:txBody>
      </p:sp>
      <p:sp>
        <p:nvSpPr>
          <p:cNvPr id="4" name="Slide Number Placeholder 3">
            <a:extLst>
              <a:ext uri="{FF2B5EF4-FFF2-40B4-BE49-F238E27FC236}">
                <a16:creationId xmlns:a16="http://schemas.microsoft.com/office/drawing/2014/main" id="{1BAC9F29-08F6-1440-B2E7-4A98F5584A95}"/>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373814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7ABC-1A8C-4253-B30B-FA6F5C18A0E6}"/>
              </a:ext>
            </a:extLst>
          </p:cNvPr>
          <p:cNvSpPr>
            <a:spLocks noGrp="1"/>
          </p:cNvSpPr>
          <p:nvPr>
            <p:ph type="title"/>
          </p:nvPr>
        </p:nvSpPr>
        <p:spPr/>
        <p:txBody>
          <a:bodyPr/>
          <a:lstStyle/>
          <a:p>
            <a:r>
              <a:rPr lang="en-US" dirty="0">
                <a:solidFill>
                  <a:schemeClr val="bg1"/>
                </a:solidFill>
              </a:rPr>
              <a:t>Wh</a:t>
            </a:r>
            <a:r>
              <a:rPr lang="en-US" dirty="0"/>
              <a:t>at If Foreigners Lost Confidence in the $</a:t>
            </a:r>
          </a:p>
        </p:txBody>
      </p:sp>
      <p:sp>
        <p:nvSpPr>
          <p:cNvPr id="3" name="Content Placeholder 2">
            <a:extLst>
              <a:ext uri="{FF2B5EF4-FFF2-40B4-BE49-F238E27FC236}">
                <a16:creationId xmlns:a16="http://schemas.microsoft.com/office/drawing/2014/main" id="{6D7D387E-5729-495B-A2C3-91038473AAAD}"/>
              </a:ext>
            </a:extLst>
          </p:cNvPr>
          <p:cNvSpPr>
            <a:spLocks noGrp="1"/>
          </p:cNvSpPr>
          <p:nvPr>
            <p:ph idx="1"/>
          </p:nvPr>
        </p:nvSpPr>
        <p:spPr/>
        <p:txBody>
          <a:bodyPr/>
          <a:lstStyle/>
          <a:p>
            <a:pPr marL="0" indent="0">
              <a:buNone/>
            </a:pPr>
            <a:r>
              <a:rPr lang="en-US" dirty="0"/>
              <a:t>CBO, </a:t>
            </a:r>
            <a:r>
              <a:rPr lang="en-US" i="1" dirty="0"/>
              <a:t>The 2020 Long-Term Budget Outlook, </a:t>
            </a:r>
            <a:r>
              <a:rPr lang="en-US" dirty="0"/>
              <a:t>9/2020</a:t>
            </a:r>
          </a:p>
          <a:p>
            <a:pPr marL="0" indent="0">
              <a:buNone/>
            </a:pPr>
            <a:r>
              <a:rPr lang="en-US" b="0" dirty="0"/>
              <a:t>The risk of  a fiscal crisis appears to be low in the short run despite the higher deficits and debt stemming from the pandemic…. Nonetheless, the much higher debt over time would raise the risk of a fiscal crisis in the years ahead.</a:t>
            </a:r>
          </a:p>
          <a:p>
            <a:pPr marL="0" indent="0">
              <a:buNone/>
            </a:pPr>
            <a:endParaRPr lang="en-US" dirty="0"/>
          </a:p>
        </p:txBody>
      </p:sp>
      <p:sp>
        <p:nvSpPr>
          <p:cNvPr id="4" name="Slide Number Placeholder 3">
            <a:extLst>
              <a:ext uri="{FF2B5EF4-FFF2-40B4-BE49-F238E27FC236}">
                <a16:creationId xmlns:a16="http://schemas.microsoft.com/office/drawing/2014/main" id="{D42299CC-ED22-462E-B678-962963D61397}"/>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587194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2E7-A25F-43DD-B4E2-564A320F44A5}"/>
              </a:ext>
            </a:extLst>
          </p:cNvPr>
          <p:cNvSpPr>
            <a:spLocks noGrp="1"/>
          </p:cNvSpPr>
          <p:nvPr>
            <p:ph type="title"/>
          </p:nvPr>
        </p:nvSpPr>
        <p:spPr/>
        <p:txBody>
          <a:bodyPr/>
          <a:lstStyle/>
          <a:p>
            <a:r>
              <a:rPr lang="en-US" dirty="0">
                <a:solidFill>
                  <a:schemeClr val="bg1"/>
                </a:solidFill>
              </a:rPr>
              <a:t>Wh</a:t>
            </a:r>
            <a:r>
              <a:rPr lang="en-US" dirty="0"/>
              <a:t>at would a Fiscal Crisis Look Like?</a:t>
            </a:r>
          </a:p>
        </p:txBody>
      </p:sp>
      <p:sp>
        <p:nvSpPr>
          <p:cNvPr id="3" name="Content Placeholder 2">
            <a:extLst>
              <a:ext uri="{FF2B5EF4-FFF2-40B4-BE49-F238E27FC236}">
                <a16:creationId xmlns:a16="http://schemas.microsoft.com/office/drawing/2014/main" id="{8D6F96BF-B8C9-4D5F-82E0-4327073E7879}"/>
              </a:ext>
            </a:extLst>
          </p:cNvPr>
          <p:cNvSpPr>
            <a:spLocks noGrp="1"/>
          </p:cNvSpPr>
          <p:nvPr>
            <p:ph idx="1"/>
          </p:nvPr>
        </p:nvSpPr>
        <p:spPr>
          <a:xfrm>
            <a:off x="838200" y="1570730"/>
            <a:ext cx="10515600" cy="4659496"/>
          </a:xfrm>
        </p:spPr>
        <p:txBody>
          <a:bodyPr>
            <a:normAutofit/>
          </a:bodyPr>
          <a:lstStyle/>
          <a:p>
            <a:pPr marL="0" indent="0">
              <a:buNone/>
            </a:pPr>
            <a:r>
              <a:rPr lang="en-US" dirty="0"/>
              <a:t>Foreigners lose confidence in the dollar and sell Treasuries in exchange for assets denominated in their own currency,</a:t>
            </a:r>
          </a:p>
          <a:p>
            <a:pPr marL="971550" lvl="1" indent="-514350">
              <a:buFont typeface="+mj-lt"/>
              <a:buAutoNum type="arabicPeriod"/>
            </a:pPr>
            <a:r>
              <a:rPr lang="en-US" dirty="0"/>
              <a:t>Sale of Treasuries raises interest rates, worsening our fiscal outlook.</a:t>
            </a:r>
          </a:p>
          <a:p>
            <a:pPr marL="971550" lvl="1" indent="-514350">
              <a:buFont typeface="+mj-lt"/>
              <a:buAutoNum type="arabicPeriod"/>
            </a:pPr>
            <a:r>
              <a:rPr lang="en-US" dirty="0"/>
              <a:t>Trading of Foreign for US assets lowers US exchange rate.</a:t>
            </a:r>
          </a:p>
          <a:p>
            <a:pPr marL="1428750" lvl="2" indent="-514350">
              <a:buFont typeface="+mj-lt"/>
              <a:buAutoNum type="alphaLcPeriod"/>
            </a:pPr>
            <a:r>
              <a:rPr lang="en-US" dirty="0"/>
              <a:t>Raising the price of imports thereby increasing inflation.</a:t>
            </a:r>
          </a:p>
          <a:p>
            <a:pPr marL="1428750" lvl="2" indent="-514350">
              <a:buFont typeface="+mj-lt"/>
              <a:buAutoNum type="alphaLcPeriod"/>
            </a:pPr>
            <a:r>
              <a:rPr lang="en-US" dirty="0"/>
              <a:t>Lowering the foreign currency returns on all US assets, exacerbating 1.</a:t>
            </a:r>
          </a:p>
          <a:p>
            <a:pPr marL="1428750" lvl="2" indent="-514350">
              <a:buFont typeface="+mj-lt"/>
              <a:buAutoNum type="alphaLcPeriod"/>
            </a:pPr>
            <a:endParaRPr lang="en-US" dirty="0"/>
          </a:p>
          <a:p>
            <a:pPr marL="0" indent="0">
              <a:buNone/>
            </a:pPr>
            <a:r>
              <a:rPr lang="en-US" dirty="0"/>
              <a:t>Could the Fed Bail us Out?</a:t>
            </a:r>
          </a:p>
          <a:p>
            <a:pPr marL="914400" lvl="1" indent="-457200">
              <a:buFont typeface="+mj-lt"/>
              <a:buAutoNum type="arabicPeriod"/>
            </a:pPr>
            <a:r>
              <a:rPr lang="en-US" dirty="0"/>
              <a:t>It could buy Treasuries and prevent the rise in interest rates.</a:t>
            </a:r>
          </a:p>
          <a:p>
            <a:pPr marL="914400" lvl="1" indent="-457200">
              <a:buFont typeface="+mj-lt"/>
              <a:buAutoNum type="arabicPeriod"/>
            </a:pPr>
            <a:r>
              <a:rPr lang="en-US" dirty="0"/>
              <a:t>Insufficient foreign assets to prevent the fall in the exchange rate,	</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990BE4E4-39D2-44E7-B9CF-AC17A50833AE}"/>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26126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9D72-298B-4895-B2DE-26494D0DB579}"/>
              </a:ext>
            </a:extLst>
          </p:cNvPr>
          <p:cNvSpPr>
            <a:spLocks noGrp="1"/>
          </p:cNvSpPr>
          <p:nvPr>
            <p:ph type="title"/>
          </p:nvPr>
        </p:nvSpPr>
        <p:spPr/>
        <p:txBody>
          <a:bodyPr/>
          <a:lstStyle/>
          <a:p>
            <a:r>
              <a:rPr lang="en-US" dirty="0">
                <a:solidFill>
                  <a:schemeClr val="bg1"/>
                </a:solidFill>
              </a:rPr>
              <a:t>Bot</a:t>
            </a:r>
            <a:r>
              <a:rPr lang="en-US" dirty="0">
                <a:solidFill>
                  <a:schemeClr val="accent5">
                    <a:lumMod val="50000"/>
                  </a:schemeClr>
                </a:solidFill>
              </a:rPr>
              <a:t>tom Line:  We Need to Worry about the Debt</a:t>
            </a:r>
            <a:endParaRPr lang="en-US" dirty="0">
              <a:solidFill>
                <a:schemeClr val="bg1"/>
              </a:solidFill>
            </a:endParaRPr>
          </a:p>
        </p:txBody>
      </p:sp>
      <p:sp>
        <p:nvSpPr>
          <p:cNvPr id="3" name="Content Placeholder 2">
            <a:extLst>
              <a:ext uri="{FF2B5EF4-FFF2-40B4-BE49-F238E27FC236}">
                <a16:creationId xmlns:a16="http://schemas.microsoft.com/office/drawing/2014/main" id="{610820EC-7A47-4FA9-8934-17D49D567EF5}"/>
              </a:ext>
            </a:extLst>
          </p:cNvPr>
          <p:cNvSpPr>
            <a:spLocks noGrp="1"/>
          </p:cNvSpPr>
          <p:nvPr>
            <p:ph idx="1"/>
          </p:nvPr>
        </p:nvSpPr>
        <p:spPr>
          <a:xfrm>
            <a:off x="838199" y="1570730"/>
            <a:ext cx="8254665" cy="4351338"/>
          </a:xfrm>
        </p:spPr>
        <p:txBody>
          <a:bodyPr>
            <a:normAutofit/>
          </a:bodyPr>
          <a:lstStyle/>
          <a:p>
            <a:pPr marL="514350" indent="-514350">
              <a:buFont typeface="+mj-lt"/>
              <a:buAutoNum type="arabicPeriod"/>
            </a:pPr>
            <a:r>
              <a:rPr lang="en-US" sz="3200" dirty="0"/>
              <a:t>Interest rates may not stay this low forever.  In fact, economist don’t really know why they have fallen to such low levels over the past 20 years</a:t>
            </a:r>
          </a:p>
          <a:p>
            <a:pPr marL="514350" indent="-514350">
              <a:buFont typeface="+mj-lt"/>
              <a:buAutoNum type="arabicPeriod"/>
            </a:pPr>
            <a:r>
              <a:rPr lang="en-US" sz="3200" dirty="0"/>
              <a:t>A fiscal crisis should be avoided at all costs.</a:t>
            </a:r>
          </a:p>
          <a:p>
            <a:pPr marL="514350" indent="-514350">
              <a:buFont typeface="+mj-lt"/>
              <a:buAutoNum type="arabicPeriod"/>
            </a:pPr>
            <a:r>
              <a:rPr lang="en-US" sz="3200" dirty="0"/>
              <a:t>The good news is we may be able to stabilize the relative debt without a running a surplus.</a:t>
            </a:r>
          </a:p>
        </p:txBody>
      </p:sp>
      <p:sp>
        <p:nvSpPr>
          <p:cNvPr id="4" name="Slide Number Placeholder 3">
            <a:extLst>
              <a:ext uri="{FF2B5EF4-FFF2-40B4-BE49-F238E27FC236}">
                <a16:creationId xmlns:a16="http://schemas.microsoft.com/office/drawing/2014/main" id="{8EE93746-C873-412E-869B-1AB5455988F6}"/>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151728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A1C-24CE-4C8B-9CC2-A0DC89E9E21D}"/>
              </a:ext>
            </a:extLst>
          </p:cNvPr>
          <p:cNvSpPr>
            <a:spLocks noGrp="1"/>
          </p:cNvSpPr>
          <p:nvPr>
            <p:ph type="title"/>
          </p:nvPr>
        </p:nvSpPr>
        <p:spPr/>
        <p:txBody>
          <a:bodyPr/>
          <a:lstStyle/>
          <a:p>
            <a:r>
              <a:rPr lang="en-US" dirty="0">
                <a:solidFill>
                  <a:schemeClr val="bg1"/>
                </a:solidFill>
              </a:rPr>
              <a:t>But </a:t>
            </a:r>
            <a:r>
              <a:rPr lang="en-US" dirty="0">
                <a:solidFill>
                  <a:schemeClr val="accent5">
                    <a:lumMod val="50000"/>
                  </a:schemeClr>
                </a:solidFill>
              </a:rPr>
              <a:t>is this Problem Impossible?</a:t>
            </a:r>
            <a:endParaRPr lang="en-US" dirty="0">
              <a:solidFill>
                <a:schemeClr val="bg1"/>
              </a:solidFill>
            </a:endParaRPr>
          </a:p>
        </p:txBody>
      </p:sp>
      <p:sp>
        <p:nvSpPr>
          <p:cNvPr id="4" name="Slide Number Placeholder 3">
            <a:extLst>
              <a:ext uri="{FF2B5EF4-FFF2-40B4-BE49-F238E27FC236}">
                <a16:creationId xmlns:a16="http://schemas.microsoft.com/office/drawing/2014/main" id="{58F1663E-12C0-4120-A92A-BCF53AC34331}"/>
              </a:ext>
            </a:extLst>
          </p:cNvPr>
          <p:cNvSpPr>
            <a:spLocks noGrp="1"/>
          </p:cNvSpPr>
          <p:nvPr>
            <p:ph type="sldNum" sz="quarter" idx="12"/>
          </p:nvPr>
        </p:nvSpPr>
        <p:spPr/>
        <p:txBody>
          <a:bodyPr/>
          <a:lstStyle/>
          <a:p>
            <a:fld id="{D9F085D5-EC86-4F6A-B501-C1359CB39116}" type="slidenum">
              <a:rPr lang="en-GB" smtClean="0"/>
              <a:t>33</a:t>
            </a:fld>
            <a:endParaRPr lang="en-GB"/>
          </a:p>
        </p:txBody>
      </p:sp>
      <p:pic>
        <p:nvPicPr>
          <p:cNvPr id="5" name="Content Placeholder 7">
            <a:extLst>
              <a:ext uri="{FF2B5EF4-FFF2-40B4-BE49-F238E27FC236}">
                <a16:creationId xmlns:a16="http://schemas.microsoft.com/office/drawing/2014/main" id="{08CBD99A-D561-45F9-8AD8-7E2DA5873DB0}"/>
              </a:ext>
            </a:extLst>
          </p:cNvPr>
          <p:cNvPicPr>
            <a:picLocks noGrp="1" noChangeAspect="1"/>
          </p:cNvPicPr>
          <p:nvPr>
            <p:ph idx="1"/>
          </p:nvPr>
        </p:nvPicPr>
        <p:blipFill>
          <a:blip r:embed="rId2"/>
          <a:stretch>
            <a:fillRect/>
          </a:stretch>
        </p:blipFill>
        <p:spPr>
          <a:xfrm>
            <a:off x="418405" y="1903374"/>
            <a:ext cx="10335454" cy="3749040"/>
          </a:xfrm>
          <a:prstGeom prst="rect">
            <a:avLst/>
          </a:prstGeom>
        </p:spPr>
      </p:pic>
    </p:spTree>
    <p:extLst>
      <p:ext uri="{BB962C8B-B14F-4D97-AF65-F5344CB8AC3E}">
        <p14:creationId xmlns:p14="http://schemas.microsoft.com/office/powerpoint/2010/main" val="2353730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B2A3-66EA-4B4F-A979-8EF08B45A493}"/>
              </a:ext>
            </a:extLst>
          </p:cNvPr>
          <p:cNvSpPr>
            <a:spLocks noGrp="1"/>
          </p:cNvSpPr>
          <p:nvPr>
            <p:ph type="title"/>
          </p:nvPr>
        </p:nvSpPr>
        <p:spPr/>
        <p:txBody>
          <a:bodyPr/>
          <a:lstStyle/>
          <a:p>
            <a:r>
              <a:rPr lang="en-US" dirty="0">
                <a:solidFill>
                  <a:schemeClr val="bg1"/>
                </a:solidFill>
              </a:rPr>
              <a:t>CB</a:t>
            </a:r>
            <a:r>
              <a:rPr lang="en-US" dirty="0"/>
              <a:t>O to the Rescue </a:t>
            </a:r>
            <a:r>
              <a:rPr lang="en-US" sz="2400" dirty="0"/>
              <a:t>(</a:t>
            </a:r>
            <a:r>
              <a:rPr lang="en-US" sz="2400" i="1" dirty="0"/>
              <a:t>The 2020 Long-Term Budget Outlook, </a:t>
            </a:r>
            <a:r>
              <a:rPr lang="en-US" sz="2400" dirty="0"/>
              <a:t>9/2020):</a:t>
            </a:r>
          </a:p>
        </p:txBody>
      </p:sp>
      <p:sp>
        <p:nvSpPr>
          <p:cNvPr id="3" name="Content Placeholder 2">
            <a:extLst>
              <a:ext uri="{FF2B5EF4-FFF2-40B4-BE49-F238E27FC236}">
                <a16:creationId xmlns:a16="http://schemas.microsoft.com/office/drawing/2014/main" id="{D58D27EE-BAFA-48E9-8D55-7B2519F51574}"/>
              </a:ext>
            </a:extLst>
          </p:cNvPr>
          <p:cNvSpPr>
            <a:spLocks noGrp="1"/>
          </p:cNvSpPr>
          <p:nvPr>
            <p:ph idx="1"/>
          </p:nvPr>
        </p:nvSpPr>
        <p:spPr/>
        <p:txBody>
          <a:bodyPr/>
          <a:lstStyle/>
          <a:p>
            <a:pPr marL="0" indent="0">
              <a:buNone/>
            </a:pPr>
            <a:r>
              <a:rPr lang="en-US" dirty="0"/>
              <a:t>First a note on CBO projections:</a:t>
            </a:r>
          </a:p>
          <a:p>
            <a:pPr lvl="1"/>
            <a:r>
              <a:rPr lang="en-US" dirty="0"/>
              <a:t>The “baseline projections” (such as on the previous slide) are based on the law as currently written; they are </a:t>
            </a:r>
            <a:r>
              <a:rPr lang="en-US" b="1" i="1" dirty="0"/>
              <a:t>not</a:t>
            </a:r>
            <a:r>
              <a:rPr lang="en-US" dirty="0"/>
              <a:t> forecasts of what will happen.</a:t>
            </a:r>
          </a:p>
          <a:p>
            <a:pPr lvl="1"/>
            <a:r>
              <a:rPr lang="en-US" dirty="0"/>
              <a:t>E.g., The 2017 tax cuts that reduced personal and estate taxes will be phased out in 2025.</a:t>
            </a:r>
          </a:p>
          <a:p>
            <a:pPr marL="0" indent="0">
              <a:buNone/>
            </a:pPr>
            <a:r>
              <a:rPr lang="en-US" dirty="0"/>
              <a:t>But, CBO is allowed to project alternate scenarios: </a:t>
            </a:r>
          </a:p>
          <a:p>
            <a:pPr marL="457200" lvl="1" indent="0">
              <a:buNone/>
            </a:pPr>
            <a:r>
              <a:rPr lang="en-US" dirty="0"/>
              <a:t>CBO (9/2020) suggests deficits in 2025 be reduced from 5 to 2.1 percent of GDP, but it won’t be  easy:  about $700b or 2.9% of GDP	</a:t>
            </a:r>
          </a:p>
          <a:p>
            <a:endParaRPr lang="en-US" dirty="0"/>
          </a:p>
        </p:txBody>
      </p:sp>
      <p:sp>
        <p:nvSpPr>
          <p:cNvPr id="4" name="Slide Number Placeholder 3">
            <a:extLst>
              <a:ext uri="{FF2B5EF4-FFF2-40B4-BE49-F238E27FC236}">
                <a16:creationId xmlns:a16="http://schemas.microsoft.com/office/drawing/2014/main" id="{5BE641FB-BCDC-4C1A-9C82-F9CFDA8182D7}"/>
              </a:ext>
            </a:extLst>
          </p:cNvPr>
          <p:cNvSpPr>
            <a:spLocks noGrp="1"/>
          </p:cNvSpPr>
          <p:nvPr>
            <p:ph type="sldNum" sz="quarter" idx="12"/>
          </p:nvPr>
        </p:nvSpPr>
        <p:spPr/>
        <p:txBody>
          <a:bodyPr/>
          <a:lstStyle/>
          <a:p>
            <a:fld id="{D9F085D5-EC86-4F6A-B501-C1359CB39116}" type="slidenum">
              <a:rPr lang="en-GB" smtClean="0"/>
              <a:t>34</a:t>
            </a:fld>
            <a:endParaRPr lang="en-GB"/>
          </a:p>
        </p:txBody>
      </p:sp>
    </p:spTree>
    <p:extLst>
      <p:ext uri="{BB962C8B-B14F-4D97-AF65-F5344CB8AC3E}">
        <p14:creationId xmlns:p14="http://schemas.microsoft.com/office/powerpoint/2010/main" val="13165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D1F-ACD9-4A30-B562-9C5849571CB3}"/>
              </a:ext>
            </a:extLst>
          </p:cNvPr>
          <p:cNvSpPr>
            <a:spLocks noGrp="1"/>
          </p:cNvSpPr>
          <p:nvPr>
            <p:ph type="title"/>
          </p:nvPr>
        </p:nvSpPr>
        <p:spPr>
          <a:xfrm>
            <a:off x="726233" y="0"/>
            <a:ext cx="10515600" cy="1325563"/>
          </a:xfrm>
        </p:spPr>
        <p:txBody>
          <a:bodyPr/>
          <a:lstStyle/>
          <a:p>
            <a:r>
              <a:rPr lang="en-US" dirty="0">
                <a:solidFill>
                  <a:schemeClr val="bg1"/>
                </a:solidFill>
              </a:rPr>
              <a:t>We</a:t>
            </a:r>
            <a:r>
              <a:rPr lang="en-US" dirty="0">
                <a:solidFill>
                  <a:schemeClr val="accent5">
                    <a:lumMod val="50000"/>
                  </a:schemeClr>
                </a:solidFill>
              </a:rPr>
              <a:t> Have a Little Time: CBO’s Crystal Ball</a:t>
            </a:r>
            <a:endParaRPr lang="en-US" dirty="0">
              <a:solidFill>
                <a:schemeClr val="bg1"/>
              </a:solidFill>
            </a:endParaRPr>
          </a:p>
        </p:txBody>
      </p:sp>
      <p:sp>
        <p:nvSpPr>
          <p:cNvPr id="4" name="Slide Number Placeholder 3">
            <a:extLst>
              <a:ext uri="{FF2B5EF4-FFF2-40B4-BE49-F238E27FC236}">
                <a16:creationId xmlns:a16="http://schemas.microsoft.com/office/drawing/2014/main" id="{3F2C241D-C9FF-4484-BCA5-F34EA07E0B9E}"/>
              </a:ext>
            </a:extLst>
          </p:cNvPr>
          <p:cNvSpPr>
            <a:spLocks noGrp="1"/>
          </p:cNvSpPr>
          <p:nvPr>
            <p:ph type="sldNum" sz="quarter" idx="12"/>
          </p:nvPr>
        </p:nvSpPr>
        <p:spPr/>
        <p:txBody>
          <a:bodyPr/>
          <a:lstStyle/>
          <a:p>
            <a:fld id="{D9F085D5-EC86-4F6A-B501-C1359CB39116}" type="slidenum">
              <a:rPr lang="en-GB" smtClean="0"/>
              <a:t>35</a:t>
            </a:fld>
            <a:endParaRPr lang="en-GB"/>
          </a:p>
        </p:txBody>
      </p:sp>
      <p:pic>
        <p:nvPicPr>
          <p:cNvPr id="9" name="Content Placeholder 8">
            <a:extLst>
              <a:ext uri="{FF2B5EF4-FFF2-40B4-BE49-F238E27FC236}">
                <a16:creationId xmlns:a16="http://schemas.microsoft.com/office/drawing/2014/main" id="{AD571214-D67A-433C-8C62-6CF7F02406A3}"/>
              </a:ext>
            </a:extLst>
          </p:cNvPr>
          <p:cNvPicPr>
            <a:picLocks noGrp="1" noChangeAspect="1"/>
          </p:cNvPicPr>
          <p:nvPr>
            <p:ph idx="1"/>
          </p:nvPr>
        </p:nvPicPr>
        <p:blipFill>
          <a:blip r:embed="rId2"/>
          <a:stretch>
            <a:fillRect/>
          </a:stretch>
        </p:blipFill>
        <p:spPr>
          <a:xfrm>
            <a:off x="726233" y="1677432"/>
            <a:ext cx="7426094" cy="4480560"/>
          </a:xfrm>
          <a:prstGeom prst="rect">
            <a:avLst/>
          </a:prstGeom>
        </p:spPr>
      </p:pic>
      <p:grpSp>
        <p:nvGrpSpPr>
          <p:cNvPr id="5" name="Group 4">
            <a:extLst>
              <a:ext uri="{FF2B5EF4-FFF2-40B4-BE49-F238E27FC236}">
                <a16:creationId xmlns:a16="http://schemas.microsoft.com/office/drawing/2014/main" id="{FE6512CD-65B3-4ACF-BF8D-20102A6ACA69}"/>
              </a:ext>
            </a:extLst>
          </p:cNvPr>
          <p:cNvGrpSpPr/>
          <p:nvPr/>
        </p:nvGrpSpPr>
        <p:grpSpPr>
          <a:xfrm>
            <a:off x="8853055" y="1453545"/>
            <a:ext cx="2923540" cy="4338687"/>
            <a:chOff x="8853055" y="1453545"/>
            <a:chExt cx="2923540" cy="4338687"/>
          </a:xfrm>
        </p:grpSpPr>
        <p:pic>
          <p:nvPicPr>
            <p:cNvPr id="6" name="Content Placeholder 4">
              <a:extLst>
                <a:ext uri="{FF2B5EF4-FFF2-40B4-BE49-F238E27FC236}">
                  <a16:creationId xmlns:a16="http://schemas.microsoft.com/office/drawing/2014/main" id="{1EF61A76-EFD6-4043-ADE4-213D6FBF251B}"/>
                </a:ext>
              </a:extLst>
            </p:cNvPr>
            <p:cNvPicPr>
              <a:picLocks noChangeAspect="1"/>
            </p:cNvPicPr>
            <p:nvPr/>
          </p:nvPicPr>
          <p:blipFill>
            <a:blip r:embed="rId3"/>
            <a:stretch>
              <a:fillRect/>
            </a:stretch>
          </p:blipFill>
          <p:spPr>
            <a:xfrm>
              <a:off x="9120325" y="2043192"/>
              <a:ext cx="2656270" cy="3749040"/>
            </a:xfrm>
            <a:prstGeom prst="rect">
              <a:avLst/>
            </a:prstGeom>
          </p:spPr>
        </p:pic>
        <p:sp>
          <p:nvSpPr>
            <p:cNvPr id="3" name="TextBox 2">
              <a:extLst>
                <a:ext uri="{FF2B5EF4-FFF2-40B4-BE49-F238E27FC236}">
                  <a16:creationId xmlns:a16="http://schemas.microsoft.com/office/drawing/2014/main" id="{540796E5-72A8-45A2-BF08-80950575B568}"/>
                </a:ext>
              </a:extLst>
            </p:cNvPr>
            <p:cNvSpPr txBox="1"/>
            <p:nvPr/>
          </p:nvSpPr>
          <p:spPr>
            <a:xfrm>
              <a:off x="8853055" y="1453545"/>
              <a:ext cx="2830022" cy="461665"/>
            </a:xfrm>
            <a:prstGeom prst="rect">
              <a:avLst/>
            </a:prstGeom>
            <a:noFill/>
          </p:spPr>
          <p:txBody>
            <a:bodyPr wrap="square" rtlCol="0">
              <a:spAutoFit/>
            </a:bodyPr>
            <a:lstStyle/>
            <a:p>
              <a:r>
                <a:rPr lang="en-US" sz="2400" dirty="0"/>
                <a:t>But, it won’t be easy</a:t>
              </a:r>
            </a:p>
          </p:txBody>
        </p:sp>
      </p:grpSp>
    </p:spTree>
    <p:extLst>
      <p:ext uri="{BB962C8B-B14F-4D97-AF65-F5344CB8AC3E}">
        <p14:creationId xmlns:p14="http://schemas.microsoft.com/office/powerpoint/2010/main" val="19811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11F4-22AB-4490-8A48-190B2CC620A4}"/>
              </a:ext>
            </a:extLst>
          </p:cNvPr>
          <p:cNvSpPr>
            <a:spLocks noGrp="1"/>
          </p:cNvSpPr>
          <p:nvPr>
            <p:ph type="title"/>
          </p:nvPr>
        </p:nvSpPr>
        <p:spPr/>
        <p:txBody>
          <a:bodyPr/>
          <a:lstStyle/>
          <a:p>
            <a:r>
              <a:rPr lang="en-US" dirty="0">
                <a:solidFill>
                  <a:schemeClr val="bg1"/>
                </a:solidFill>
              </a:rPr>
              <a:t>Wh</a:t>
            </a:r>
            <a:r>
              <a:rPr lang="en-US" dirty="0"/>
              <a:t>at about Infrastructure and BBB? </a:t>
            </a:r>
          </a:p>
        </p:txBody>
      </p:sp>
      <p:sp>
        <p:nvSpPr>
          <p:cNvPr id="3" name="Content Placeholder 2">
            <a:extLst>
              <a:ext uri="{FF2B5EF4-FFF2-40B4-BE49-F238E27FC236}">
                <a16:creationId xmlns:a16="http://schemas.microsoft.com/office/drawing/2014/main" id="{86BFB5ED-D9CD-4F39-9E70-3B75B1CE32C2}"/>
              </a:ext>
            </a:extLst>
          </p:cNvPr>
          <p:cNvSpPr>
            <a:spLocks noGrp="1"/>
          </p:cNvSpPr>
          <p:nvPr>
            <p:ph idx="1"/>
          </p:nvPr>
        </p:nvSpPr>
        <p:spPr/>
        <p:txBody>
          <a:bodyPr/>
          <a:lstStyle/>
          <a:p>
            <a:r>
              <a:rPr lang="en-US" dirty="0"/>
              <a:t>Infrastructure $1.2t - terrible reporting</a:t>
            </a:r>
          </a:p>
          <a:p>
            <a:pPr lvl="1"/>
            <a:r>
              <a:rPr lang="en-US" dirty="0"/>
              <a:t>Net New Spending $415b over </a:t>
            </a:r>
            <a:r>
              <a:rPr lang="en-US" i="1" dirty="0"/>
              <a:t>10 years.</a:t>
            </a:r>
          </a:p>
          <a:p>
            <a:pPr lvl="1"/>
            <a:r>
              <a:rPr lang="en-US" dirty="0"/>
              <a:t>But infrastructure can be good borrowing</a:t>
            </a:r>
          </a:p>
          <a:p>
            <a:r>
              <a:rPr lang="en-US" dirty="0"/>
              <a:t>Build Back Better:  CBO Scoring</a:t>
            </a:r>
          </a:p>
          <a:p>
            <a:pPr lvl="1"/>
            <a:r>
              <a:rPr lang="en-US" dirty="0"/>
              <a:t>$160b over ten years.</a:t>
            </a:r>
          </a:p>
          <a:p>
            <a:pPr lvl="1"/>
            <a:r>
              <a:rPr lang="en-US" dirty="0"/>
              <a:t>Robert Byrd and Reconciliation Games.</a:t>
            </a:r>
          </a:p>
          <a:p>
            <a:pPr lvl="1"/>
            <a:r>
              <a:rPr lang="en-US" dirty="0"/>
              <a:t>Effect on Deficit in the first 5 years:  +$750b ; Last 5 years -$590!</a:t>
            </a:r>
          </a:p>
          <a:p>
            <a:pPr lvl="1"/>
            <a:endParaRPr lang="en-US" dirty="0"/>
          </a:p>
        </p:txBody>
      </p:sp>
      <p:sp>
        <p:nvSpPr>
          <p:cNvPr id="4" name="Slide Number Placeholder 3">
            <a:extLst>
              <a:ext uri="{FF2B5EF4-FFF2-40B4-BE49-F238E27FC236}">
                <a16:creationId xmlns:a16="http://schemas.microsoft.com/office/drawing/2014/main" id="{91891D71-DE86-4B56-907C-5D8F110C6BA0}"/>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3249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lthcare Economics: Veronika </a:t>
            </a:r>
            <a:r>
              <a:rPr lang="en-US" dirty="0" err="1"/>
              <a:t>Dolar</a:t>
            </a:r>
            <a:endParaRPr lang="en-US" dirty="0"/>
          </a:p>
        </p:txBody>
      </p:sp>
      <p:sp>
        <p:nvSpPr>
          <p:cNvPr id="3" name="Content Placeholder 2">
            <a:extLst>
              <a:ext uri="{FF2B5EF4-FFF2-40B4-BE49-F238E27FC236}">
                <a16:creationId xmlns:a16="http://schemas.microsoft.com/office/drawing/2014/main" id="{94A6239B-1605-4C30-BEE7-CDEBAA6633C6}"/>
              </a:ext>
            </a:extLst>
          </p:cNvPr>
          <p:cNvSpPr>
            <a:spLocks noGrp="1"/>
          </p:cNvSpPr>
          <p:nvPr>
            <p:ph idx="1"/>
          </p:nvPr>
        </p:nvSpPr>
        <p:spPr>
          <a:xfrm>
            <a:off x="1981200" y="1561933"/>
            <a:ext cx="8229600" cy="4525963"/>
          </a:xfrm>
        </p:spPr>
        <p:txBody>
          <a:bodyPr/>
          <a:lstStyle/>
          <a:p>
            <a:pPr marL="0" indent="0">
              <a:buNone/>
            </a:pPr>
            <a:endParaRPr lang="en-US" dirty="0"/>
          </a:p>
        </p:txBody>
      </p:sp>
      <p:pic>
        <p:nvPicPr>
          <p:cNvPr id="7" name="Picture 6">
            <a:extLst>
              <a:ext uri="{FF2B5EF4-FFF2-40B4-BE49-F238E27FC236}">
                <a16:creationId xmlns:a16="http://schemas.microsoft.com/office/drawing/2014/main" id="{AE4D625F-C7AE-4A88-BC66-495165B72B50}"/>
              </a:ext>
            </a:extLst>
          </p:cNvPr>
          <p:cNvPicPr>
            <a:picLocks noChangeAspect="1"/>
          </p:cNvPicPr>
          <p:nvPr/>
        </p:nvPicPr>
        <p:blipFill>
          <a:blip r:embed="rId3"/>
          <a:stretch>
            <a:fillRect/>
          </a:stretch>
        </p:blipFill>
        <p:spPr>
          <a:xfrm>
            <a:off x="1587062" y="896557"/>
            <a:ext cx="9443544" cy="5326077"/>
          </a:xfrm>
          <a:prstGeom prst="rect">
            <a:avLst/>
          </a:prstGeom>
        </p:spPr>
      </p:pic>
    </p:spTree>
    <p:extLst>
      <p:ext uri="{BB962C8B-B14F-4D97-AF65-F5344CB8AC3E}">
        <p14:creationId xmlns:p14="http://schemas.microsoft.com/office/powerpoint/2010/main" val="17812827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647700" y="0"/>
            <a:ext cx="10515600" cy="1325563"/>
          </a:xfrm>
        </p:spPr>
        <p:txBody>
          <a:bodyPr/>
          <a:lstStyle/>
          <a:p>
            <a:r>
              <a:rPr lang="en-US" dirty="0"/>
              <a:t> </a:t>
            </a:r>
            <a:r>
              <a:rPr lang="en-US" dirty="0">
                <a:solidFill>
                  <a:schemeClr val="bg1"/>
                </a:solidFill>
              </a:rPr>
              <a:t>Que</a:t>
            </a:r>
            <a:r>
              <a:rPr lang="en-US" dirty="0">
                <a:solidFill>
                  <a:schemeClr val="accent5">
                    <a:lumMod val="50000"/>
                  </a:schemeClr>
                </a:solidFill>
              </a:rPr>
              <a:t>stions?</a:t>
            </a:r>
            <a:endParaRPr lang="en-US" dirty="0"/>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647700" y="670559"/>
            <a:ext cx="11074608" cy="5924791"/>
          </a:xfrm>
        </p:spPr>
        <p:txBody>
          <a:bodyPr>
            <a:normAutofit fontScale="47500" lnSpcReduction="20000"/>
          </a:bodyPr>
          <a:lstStyle/>
          <a:p>
            <a:pPr marL="0" indent="0" algn="ctr">
              <a:buNone/>
            </a:pPr>
            <a:endParaRPr lang="en-US" sz="5100" dirty="0">
              <a:hlinkClick r:id="rId2"/>
            </a:endParaRPr>
          </a:p>
          <a:p>
            <a:pPr marL="0" indent="0" algn="ctr">
              <a:buNone/>
            </a:pPr>
            <a:r>
              <a:rPr lang="en-US" sz="7400" dirty="0">
                <a:hlinkClick r:id="rId2"/>
              </a:rPr>
              <a:t>www.NEEDelegation.org</a:t>
            </a:r>
            <a:endParaRPr lang="en-US" sz="7400" dirty="0"/>
          </a:p>
          <a:p>
            <a:pPr marL="0" indent="0" algn="ctr">
              <a:buNone/>
            </a:pPr>
            <a:r>
              <a:rPr lang="en-US" sz="7400" dirty="0"/>
              <a:t>Geoffrey Woglom</a:t>
            </a:r>
          </a:p>
          <a:p>
            <a:pPr marL="0" indent="0" algn="ctr">
              <a:buNone/>
            </a:pPr>
            <a:r>
              <a:rPr lang="en-US" sz="7400" dirty="0"/>
              <a:t>grwoglom@amherst.edu</a:t>
            </a:r>
          </a:p>
          <a:p>
            <a:pPr marL="0" indent="0" algn="ctr">
              <a:buNone/>
            </a:pPr>
            <a:endParaRPr lang="en-US" sz="7400" dirty="0"/>
          </a:p>
          <a:p>
            <a:pPr marL="0" indent="0" algn="ctr">
              <a:buNone/>
            </a:pPr>
            <a:r>
              <a:rPr lang="en-US" sz="7400" dirty="0"/>
              <a:t>Contact NEED: </a:t>
            </a:r>
            <a:r>
              <a:rPr lang="en-US" sz="7400" dirty="0" err="1"/>
              <a:t>I</a:t>
            </a:r>
            <a:r>
              <a:rPr lang="en-US" sz="7400" dirty="0" err="1">
                <a:hlinkClick r:id="rId3"/>
              </a:rPr>
              <a:t>nfo@NEEDelegation.org</a:t>
            </a:r>
            <a:endParaRPr lang="en-US" sz="7400" dirty="0"/>
          </a:p>
          <a:p>
            <a:pPr marL="0" indent="0" algn="ctr">
              <a:buNone/>
            </a:pPr>
            <a:endParaRPr lang="en-US" sz="7400" dirty="0"/>
          </a:p>
          <a:p>
            <a:pPr marL="0" indent="0" algn="ctr">
              <a:buNone/>
            </a:pPr>
            <a:r>
              <a:rPr lang="en-US" sz="7400" dirty="0"/>
              <a:t>Submit a testimonial:  </a:t>
            </a:r>
            <a:r>
              <a:rPr lang="en-US" sz="7400" dirty="0">
                <a:hlinkClick r:id="rId4"/>
              </a:rPr>
              <a:t>www.NEEDelegation.org/testimonials.php</a:t>
            </a:r>
            <a:endParaRPr lang="en-US" sz="7400" dirty="0"/>
          </a:p>
          <a:p>
            <a:pPr marL="0" indent="0" algn="ctr">
              <a:buNone/>
            </a:pPr>
            <a:endParaRPr lang="en-US" sz="7400" dirty="0"/>
          </a:p>
          <a:p>
            <a:pPr marL="0" indent="0" algn="ctr">
              <a:buNone/>
            </a:pPr>
            <a:r>
              <a:rPr lang="en-US" sz="7400" dirty="0"/>
              <a:t>Support NEED:  </a:t>
            </a:r>
            <a:r>
              <a:rPr lang="en-US" sz="7400" dirty="0" err="1"/>
              <a:t>www.NEEDelegation.org</a:t>
            </a:r>
            <a:r>
              <a:rPr lang="en-US" sz="7400" dirty="0"/>
              <a:t>/</a:t>
            </a:r>
            <a:r>
              <a:rPr lang="en-US" sz="7400" dirty="0" err="1"/>
              <a:t>donate.php</a:t>
            </a:r>
            <a:endParaRPr lang="en-US" sz="7400"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202812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AF01-9403-8B45-9B3D-54F69C904653}"/>
              </a:ext>
            </a:extLst>
          </p:cNvPr>
          <p:cNvSpPr>
            <a:spLocks noGrp="1"/>
          </p:cNvSpPr>
          <p:nvPr>
            <p:ph type="title"/>
          </p:nvPr>
        </p:nvSpPr>
        <p:spPr>
          <a:xfrm>
            <a:off x="756139" y="0"/>
            <a:ext cx="10515600" cy="1325563"/>
          </a:xfrm>
        </p:spPr>
        <p:txBody>
          <a:bodyPr/>
          <a:lstStyle/>
          <a:p>
            <a:r>
              <a:rPr lang="en-US" dirty="0">
                <a:solidFill>
                  <a:schemeClr val="bg1"/>
                </a:solidFill>
              </a:rPr>
              <a:t>Sub</a:t>
            </a:r>
            <a:r>
              <a:rPr lang="en-US" dirty="0"/>
              <a:t>mitting Questions</a:t>
            </a:r>
          </a:p>
        </p:txBody>
      </p:sp>
      <p:sp>
        <p:nvSpPr>
          <p:cNvPr id="3" name="Content Placeholder 2">
            <a:extLst>
              <a:ext uri="{FF2B5EF4-FFF2-40B4-BE49-F238E27FC236}">
                <a16:creationId xmlns:a16="http://schemas.microsoft.com/office/drawing/2014/main" id="{8046BCC2-1252-644F-A5FE-9BA98B69FA5F}"/>
              </a:ext>
            </a:extLst>
          </p:cNvPr>
          <p:cNvSpPr>
            <a:spLocks noGrp="1"/>
          </p:cNvSpPr>
          <p:nvPr>
            <p:ph idx="1"/>
          </p:nvPr>
        </p:nvSpPr>
        <p:spPr/>
        <p:txBody>
          <a:bodyPr/>
          <a:lstStyle/>
          <a:p>
            <a:r>
              <a:rPr lang="en-US" dirty="0"/>
              <a:t>Please submit questions of clarification in the chat.</a:t>
            </a:r>
          </a:p>
          <a:p>
            <a:pPr lvl="1"/>
            <a:r>
              <a:rPr lang="en-US" dirty="0"/>
              <a:t>I will try to handle them as they come up.</a:t>
            </a:r>
          </a:p>
          <a:p>
            <a:r>
              <a:rPr lang="en-US" dirty="0"/>
              <a:t>We will do a verbal Q&amp;A once the material has been presented.</a:t>
            </a:r>
          </a:p>
          <a:p>
            <a:r>
              <a:rPr lang="en-US" dirty="0"/>
              <a:t>OLLI allowing, we can stay beyond the end of class to have further discussion.</a:t>
            </a:r>
          </a:p>
        </p:txBody>
      </p:sp>
      <p:sp>
        <p:nvSpPr>
          <p:cNvPr id="4" name="Slide Number Placeholder 3">
            <a:extLst>
              <a:ext uri="{FF2B5EF4-FFF2-40B4-BE49-F238E27FC236}">
                <a16:creationId xmlns:a16="http://schemas.microsoft.com/office/drawing/2014/main" id="{E06E0C3F-F683-7649-B9E6-AA5563106E18}"/>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3503792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6657-5F49-4C09-BEAD-0AC8F1E613E5}"/>
              </a:ext>
            </a:extLst>
          </p:cNvPr>
          <p:cNvSpPr>
            <a:spLocks noGrp="1"/>
          </p:cNvSpPr>
          <p:nvPr>
            <p:ph type="title"/>
          </p:nvPr>
        </p:nvSpPr>
        <p:spPr/>
        <p:txBody>
          <a:bodyPr/>
          <a:lstStyle/>
          <a:p>
            <a:r>
              <a:rPr lang="en-US" dirty="0">
                <a:solidFill>
                  <a:schemeClr val="bg1"/>
                </a:solidFill>
              </a:rPr>
              <a:t>Ou</a:t>
            </a:r>
            <a:r>
              <a:rPr lang="en-US" dirty="0"/>
              <a:t>tline</a:t>
            </a:r>
          </a:p>
        </p:txBody>
      </p:sp>
      <p:sp>
        <p:nvSpPr>
          <p:cNvPr id="3" name="Content Placeholder 2">
            <a:extLst>
              <a:ext uri="{FF2B5EF4-FFF2-40B4-BE49-F238E27FC236}">
                <a16:creationId xmlns:a16="http://schemas.microsoft.com/office/drawing/2014/main" id="{7E7CB4A7-F2EA-493A-BBBD-966C996566D1}"/>
              </a:ext>
            </a:extLst>
          </p:cNvPr>
          <p:cNvSpPr>
            <a:spLocks noGrp="1"/>
          </p:cNvSpPr>
          <p:nvPr>
            <p:ph idx="1"/>
          </p:nvPr>
        </p:nvSpPr>
        <p:spPr/>
        <p:txBody>
          <a:bodyPr/>
          <a:lstStyle/>
          <a:p>
            <a:r>
              <a:rPr lang="en-US" dirty="0"/>
              <a:t>Basic Data, Definitions and History.</a:t>
            </a:r>
          </a:p>
          <a:p>
            <a:r>
              <a:rPr lang="en-US" dirty="0"/>
              <a:t>Arithmetic of Changes in the Debt.</a:t>
            </a:r>
          </a:p>
          <a:p>
            <a:r>
              <a:rPr lang="en-US" dirty="0"/>
              <a:t>Traditional Views of the Economic Costs of the Debt.</a:t>
            </a:r>
          </a:p>
          <a:p>
            <a:r>
              <a:rPr lang="en-US" dirty="0"/>
              <a:t>New Views on the Cost of the Debt.</a:t>
            </a:r>
          </a:p>
          <a:p>
            <a:r>
              <a:rPr lang="en-US" dirty="0"/>
              <a:t>The Challenges Ahead.</a:t>
            </a:r>
          </a:p>
          <a:p>
            <a:r>
              <a:rPr lang="en-US" dirty="0"/>
              <a:t>Budget Reconciliation Games.</a:t>
            </a:r>
          </a:p>
        </p:txBody>
      </p:sp>
      <p:sp>
        <p:nvSpPr>
          <p:cNvPr id="4" name="Slide Number Placeholder 3">
            <a:extLst>
              <a:ext uri="{FF2B5EF4-FFF2-40B4-BE49-F238E27FC236}">
                <a16:creationId xmlns:a16="http://schemas.microsoft.com/office/drawing/2014/main" id="{AF7049F9-A428-4DD0-BAD9-DACB78F4EC2E}"/>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388164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1778-FC60-4E3E-BC9D-913B834AD8AA}"/>
              </a:ext>
            </a:extLst>
          </p:cNvPr>
          <p:cNvSpPr>
            <a:spLocks noGrp="1"/>
          </p:cNvSpPr>
          <p:nvPr>
            <p:ph type="title"/>
          </p:nvPr>
        </p:nvSpPr>
        <p:spPr>
          <a:xfrm>
            <a:off x="904875" y="-7937"/>
            <a:ext cx="10515600" cy="1325563"/>
          </a:xfrm>
        </p:spPr>
        <p:txBody>
          <a:bodyPr/>
          <a:lstStyle/>
          <a:p>
            <a:r>
              <a:rPr lang="en-US" dirty="0">
                <a:solidFill>
                  <a:schemeClr val="bg1"/>
                </a:solidFill>
              </a:rPr>
              <a:t>Th</a:t>
            </a:r>
            <a:r>
              <a:rPr lang="en-US" dirty="0"/>
              <a:t>e Federal Budget in FY2021</a:t>
            </a:r>
          </a:p>
        </p:txBody>
      </p:sp>
      <p:pic>
        <p:nvPicPr>
          <p:cNvPr id="8" name="Content Placeholder 7">
            <a:extLst>
              <a:ext uri="{FF2B5EF4-FFF2-40B4-BE49-F238E27FC236}">
                <a16:creationId xmlns:a16="http://schemas.microsoft.com/office/drawing/2014/main" id="{688B50B2-CD1D-4F02-97B8-40860826B359}"/>
              </a:ext>
            </a:extLst>
          </p:cNvPr>
          <p:cNvPicPr>
            <a:picLocks noGrp="1" noChangeAspect="1"/>
          </p:cNvPicPr>
          <p:nvPr>
            <p:ph idx="1"/>
          </p:nvPr>
        </p:nvPicPr>
        <p:blipFill>
          <a:blip r:embed="rId2"/>
          <a:stretch>
            <a:fillRect/>
          </a:stretch>
        </p:blipFill>
        <p:spPr>
          <a:xfrm>
            <a:off x="2184156" y="1501776"/>
            <a:ext cx="7307670" cy="4351337"/>
          </a:xfrm>
        </p:spPr>
      </p:pic>
      <p:sp>
        <p:nvSpPr>
          <p:cNvPr id="4" name="Slide Number Placeholder 3">
            <a:extLst>
              <a:ext uri="{FF2B5EF4-FFF2-40B4-BE49-F238E27FC236}">
                <a16:creationId xmlns:a16="http://schemas.microsoft.com/office/drawing/2014/main" id="{EE16B272-5C0B-4445-906B-0058B3C0BF3E}"/>
              </a:ext>
            </a:extLst>
          </p:cNvPr>
          <p:cNvSpPr>
            <a:spLocks noGrp="1"/>
          </p:cNvSpPr>
          <p:nvPr>
            <p:ph type="sldNum" sz="quarter" idx="12"/>
          </p:nvPr>
        </p:nvSpPr>
        <p:spPr/>
        <p:txBody>
          <a:bodyPr/>
          <a:lstStyle/>
          <a:p>
            <a:fld id="{D9F085D5-EC86-4F6A-B501-C1359CB39116}" type="slidenum">
              <a:rPr lang="en-GB" smtClean="0"/>
              <a:t>6</a:t>
            </a:fld>
            <a:endParaRPr lang="en-GB"/>
          </a:p>
        </p:txBody>
      </p:sp>
      <p:sp>
        <p:nvSpPr>
          <p:cNvPr id="9" name="TextBox 8">
            <a:extLst>
              <a:ext uri="{FF2B5EF4-FFF2-40B4-BE49-F238E27FC236}">
                <a16:creationId xmlns:a16="http://schemas.microsoft.com/office/drawing/2014/main" id="{D6A2CC09-2EB3-4660-8A1A-D22AB1C6A839}"/>
              </a:ext>
            </a:extLst>
          </p:cNvPr>
          <p:cNvSpPr txBox="1"/>
          <p:nvPr/>
        </p:nvSpPr>
        <p:spPr>
          <a:xfrm>
            <a:off x="390524" y="2736502"/>
            <a:ext cx="1965081" cy="1384995"/>
          </a:xfrm>
          <a:prstGeom prst="rect">
            <a:avLst/>
          </a:prstGeom>
          <a:noFill/>
        </p:spPr>
        <p:txBody>
          <a:bodyPr wrap="square" rtlCol="0">
            <a:spAutoFit/>
          </a:bodyPr>
          <a:lstStyle/>
          <a:p>
            <a:r>
              <a:rPr lang="en-US" sz="2800" dirty="0"/>
              <a:t>IIT, 50.5%</a:t>
            </a:r>
          </a:p>
          <a:p>
            <a:r>
              <a:rPr lang="en-US" sz="2800" dirty="0"/>
              <a:t>SST, 32,5%</a:t>
            </a:r>
          </a:p>
          <a:p>
            <a:r>
              <a:rPr lang="en-US" sz="2800" dirty="0"/>
              <a:t>CT, 9.0%</a:t>
            </a:r>
          </a:p>
        </p:txBody>
      </p:sp>
      <p:sp>
        <p:nvSpPr>
          <p:cNvPr id="10" name="TextBox 9">
            <a:extLst>
              <a:ext uri="{FF2B5EF4-FFF2-40B4-BE49-F238E27FC236}">
                <a16:creationId xmlns:a16="http://schemas.microsoft.com/office/drawing/2014/main" id="{B39A1FB0-3A18-4E6E-BBFF-96174E182E21}"/>
              </a:ext>
            </a:extLst>
          </p:cNvPr>
          <p:cNvSpPr txBox="1"/>
          <p:nvPr/>
        </p:nvSpPr>
        <p:spPr>
          <a:xfrm>
            <a:off x="9205750" y="2388930"/>
            <a:ext cx="2595726" cy="1384995"/>
          </a:xfrm>
          <a:prstGeom prst="rect">
            <a:avLst/>
          </a:prstGeom>
          <a:noFill/>
        </p:spPr>
        <p:txBody>
          <a:bodyPr wrap="square" rtlCol="0">
            <a:spAutoFit/>
          </a:bodyPr>
          <a:lstStyle/>
          <a:p>
            <a:r>
              <a:rPr lang="en-US" sz="2800" dirty="0"/>
              <a:t>Mandatory, 71%</a:t>
            </a:r>
          </a:p>
          <a:p>
            <a:r>
              <a:rPr lang="en-US" sz="2800" dirty="0" err="1"/>
              <a:t>Discret</a:t>
            </a:r>
            <a:r>
              <a:rPr lang="en-US" sz="2800" dirty="0"/>
              <a:t>.  22%</a:t>
            </a:r>
          </a:p>
          <a:p>
            <a:r>
              <a:rPr lang="en-US" sz="2800" dirty="0"/>
              <a:t>Net Interest, 7%</a:t>
            </a:r>
          </a:p>
        </p:txBody>
      </p:sp>
      <p:sp>
        <p:nvSpPr>
          <p:cNvPr id="12" name="TextBox 11">
            <a:extLst>
              <a:ext uri="{FF2B5EF4-FFF2-40B4-BE49-F238E27FC236}">
                <a16:creationId xmlns:a16="http://schemas.microsoft.com/office/drawing/2014/main" id="{B959A913-6E1E-4211-9E4A-84463AAEABCA}"/>
              </a:ext>
            </a:extLst>
          </p:cNvPr>
          <p:cNvSpPr txBox="1"/>
          <p:nvPr/>
        </p:nvSpPr>
        <p:spPr>
          <a:xfrm>
            <a:off x="4810125" y="5867103"/>
            <a:ext cx="6629400" cy="461665"/>
          </a:xfrm>
          <a:prstGeom prst="rect">
            <a:avLst/>
          </a:prstGeom>
          <a:noFill/>
        </p:spPr>
        <p:txBody>
          <a:bodyPr wrap="square" rtlCol="0">
            <a:spAutoFit/>
          </a:bodyPr>
          <a:lstStyle/>
          <a:p>
            <a:r>
              <a:rPr lang="en-US" sz="2400" dirty="0"/>
              <a:t>Programmatic Outlays = Mandatory + Discretionary</a:t>
            </a:r>
          </a:p>
        </p:txBody>
      </p:sp>
      <p:sp>
        <p:nvSpPr>
          <p:cNvPr id="13" name="TextBox 12">
            <a:extLst>
              <a:ext uri="{FF2B5EF4-FFF2-40B4-BE49-F238E27FC236}">
                <a16:creationId xmlns:a16="http://schemas.microsoft.com/office/drawing/2014/main" id="{CC420C40-1A39-40C9-8E35-5513E0BAA9EB}"/>
              </a:ext>
            </a:extLst>
          </p:cNvPr>
          <p:cNvSpPr txBox="1"/>
          <p:nvPr/>
        </p:nvSpPr>
        <p:spPr>
          <a:xfrm>
            <a:off x="5895976" y="6532606"/>
            <a:ext cx="6012738" cy="369332"/>
          </a:xfrm>
          <a:prstGeom prst="rect">
            <a:avLst/>
          </a:prstGeom>
          <a:noFill/>
        </p:spPr>
        <p:txBody>
          <a:bodyPr wrap="square" rtlCol="0">
            <a:spAutoFit/>
          </a:bodyPr>
          <a:lstStyle/>
          <a:p>
            <a:r>
              <a:rPr lang="en-US" dirty="0"/>
              <a:t>Source:  Monthly Treasury Report, 9/2021</a:t>
            </a:r>
          </a:p>
        </p:txBody>
      </p:sp>
    </p:spTree>
    <p:extLst>
      <p:ext uri="{BB962C8B-B14F-4D97-AF65-F5344CB8AC3E}">
        <p14:creationId xmlns:p14="http://schemas.microsoft.com/office/powerpoint/2010/main" val="2357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B7B-FA17-1B42-AC55-47356A09A9A7}"/>
              </a:ext>
            </a:extLst>
          </p:cNvPr>
          <p:cNvSpPr>
            <a:spLocks noGrp="1"/>
          </p:cNvSpPr>
          <p:nvPr>
            <p:ph type="title"/>
          </p:nvPr>
        </p:nvSpPr>
        <p:spPr>
          <a:xfrm>
            <a:off x="863600" y="0"/>
            <a:ext cx="10515600" cy="1325563"/>
          </a:xfrm>
        </p:spPr>
        <p:txBody>
          <a:bodyPr/>
          <a:lstStyle/>
          <a:p>
            <a:r>
              <a:rPr lang="en-US" dirty="0">
                <a:solidFill>
                  <a:schemeClr val="bg1"/>
                </a:solidFill>
              </a:rPr>
              <a:t>Pas</a:t>
            </a:r>
            <a:r>
              <a:rPr lang="en-US" dirty="0"/>
              <a:t>t and Future of Deficits</a:t>
            </a:r>
          </a:p>
        </p:txBody>
      </p:sp>
      <p:sp>
        <p:nvSpPr>
          <p:cNvPr id="4" name="Slide Number Placeholder 3">
            <a:extLst>
              <a:ext uri="{FF2B5EF4-FFF2-40B4-BE49-F238E27FC236}">
                <a16:creationId xmlns:a16="http://schemas.microsoft.com/office/drawing/2014/main" id="{3A975E4E-5A79-3F41-9EA8-BA7F6B0C1CB9}"/>
              </a:ext>
            </a:extLst>
          </p:cNvPr>
          <p:cNvSpPr>
            <a:spLocks noGrp="1"/>
          </p:cNvSpPr>
          <p:nvPr>
            <p:ph type="sldNum" sz="quarter" idx="12"/>
          </p:nvPr>
        </p:nvSpPr>
        <p:spPr/>
        <p:txBody>
          <a:bodyPr/>
          <a:lstStyle/>
          <a:p>
            <a:fld id="{D9F085D5-EC86-4F6A-B501-C1359CB39116}" type="slidenum">
              <a:rPr lang="en-GB" smtClean="0"/>
              <a:t>7</a:t>
            </a:fld>
            <a:endParaRPr lang="en-GB"/>
          </a:p>
        </p:txBody>
      </p:sp>
      <p:sp>
        <p:nvSpPr>
          <p:cNvPr id="6" name="TextBox 5">
            <a:extLst>
              <a:ext uri="{FF2B5EF4-FFF2-40B4-BE49-F238E27FC236}">
                <a16:creationId xmlns:a16="http://schemas.microsoft.com/office/drawing/2014/main" id="{A9C39C95-3B87-C546-8DAC-C7986695A223}"/>
              </a:ext>
            </a:extLst>
          </p:cNvPr>
          <p:cNvSpPr txBox="1"/>
          <p:nvPr/>
        </p:nvSpPr>
        <p:spPr>
          <a:xfrm>
            <a:off x="5195887" y="6407314"/>
            <a:ext cx="6669133" cy="369332"/>
          </a:xfrm>
          <a:prstGeom prst="rect">
            <a:avLst/>
          </a:prstGeom>
          <a:noFill/>
        </p:spPr>
        <p:txBody>
          <a:bodyPr wrap="none" rtlCol="0">
            <a:spAutoFit/>
          </a:bodyPr>
          <a:lstStyle/>
          <a:p>
            <a:r>
              <a:rPr lang="en-US" dirty="0"/>
              <a:t>Source: CBO, Updated Budget and Econo9mic Projections, 7/15/2021</a:t>
            </a:r>
          </a:p>
        </p:txBody>
      </p:sp>
      <p:sp>
        <p:nvSpPr>
          <p:cNvPr id="8" name="TextBox 7">
            <a:extLst>
              <a:ext uri="{FF2B5EF4-FFF2-40B4-BE49-F238E27FC236}">
                <a16:creationId xmlns:a16="http://schemas.microsoft.com/office/drawing/2014/main" id="{AA5F0939-2C98-46B6-89A7-4A4102BC41C7}"/>
              </a:ext>
            </a:extLst>
          </p:cNvPr>
          <p:cNvSpPr txBox="1"/>
          <p:nvPr/>
        </p:nvSpPr>
        <p:spPr>
          <a:xfrm>
            <a:off x="7029450" y="1552188"/>
            <a:ext cx="5162550" cy="3662541"/>
          </a:xfrm>
          <a:prstGeom prst="rect">
            <a:avLst/>
          </a:prstGeom>
          <a:noFill/>
        </p:spPr>
        <p:txBody>
          <a:bodyPr wrap="square" rtlCol="0">
            <a:spAutoFit/>
          </a:bodyPr>
          <a:lstStyle/>
          <a:p>
            <a:r>
              <a:rPr lang="en-US" sz="2800" dirty="0"/>
              <a:t>Useful Deficit Decompositions:</a:t>
            </a:r>
          </a:p>
          <a:p>
            <a:endParaRPr lang="en-US" sz="2800" dirty="0"/>
          </a:p>
          <a:p>
            <a:r>
              <a:rPr lang="en-US" sz="2400" i="1" dirty="0"/>
              <a:t>Total Deficit= (Programmatic Outlays +</a:t>
            </a:r>
            <a:br>
              <a:rPr lang="en-US" sz="2400" i="1" dirty="0"/>
            </a:br>
            <a:r>
              <a:rPr lang="en-US" sz="2400" i="1" dirty="0"/>
              <a:t>Interest Expense)-Revenue</a:t>
            </a:r>
          </a:p>
          <a:p>
            <a:endParaRPr lang="en-US" sz="2400" i="1" dirty="0"/>
          </a:p>
          <a:p>
            <a:r>
              <a:rPr lang="en-US" sz="2400" i="1" dirty="0"/>
              <a:t>=(Programmatic Outlays – Revenue)+Interest Expense</a:t>
            </a:r>
          </a:p>
          <a:p>
            <a:endParaRPr lang="en-US" sz="2800" i="1" dirty="0"/>
          </a:p>
          <a:p>
            <a:r>
              <a:rPr lang="en-US" sz="2800" i="1" dirty="0"/>
              <a:t>=</a:t>
            </a:r>
            <a:r>
              <a:rPr lang="en-US" sz="2800" b="1" i="1" dirty="0">
                <a:solidFill>
                  <a:srgbClr val="7E2987"/>
                </a:solidFill>
              </a:rPr>
              <a:t>Primary Deficit + </a:t>
            </a:r>
            <a:r>
              <a:rPr lang="en-US" sz="2800" b="1" i="1" dirty="0">
                <a:solidFill>
                  <a:srgbClr val="CD78D6"/>
                </a:solidFill>
              </a:rPr>
              <a:t>Net Interest</a:t>
            </a:r>
          </a:p>
        </p:txBody>
      </p:sp>
      <p:pic>
        <p:nvPicPr>
          <p:cNvPr id="9" name="Picture 8">
            <a:extLst>
              <a:ext uri="{FF2B5EF4-FFF2-40B4-BE49-F238E27FC236}">
                <a16:creationId xmlns:a16="http://schemas.microsoft.com/office/drawing/2014/main" id="{73F60578-FFE6-48B4-9301-3AEE17B3639E}"/>
              </a:ext>
            </a:extLst>
          </p:cNvPr>
          <p:cNvPicPr>
            <a:picLocks noChangeAspect="1"/>
          </p:cNvPicPr>
          <p:nvPr/>
        </p:nvPicPr>
        <p:blipFill>
          <a:blip r:embed="rId3"/>
          <a:stretch>
            <a:fillRect/>
          </a:stretch>
        </p:blipFill>
        <p:spPr>
          <a:xfrm>
            <a:off x="369413" y="1325563"/>
            <a:ext cx="6393116" cy="4389120"/>
          </a:xfrm>
          <a:prstGeom prst="rect">
            <a:avLst/>
          </a:prstGeom>
        </p:spPr>
      </p:pic>
    </p:spTree>
    <p:extLst>
      <p:ext uri="{BB962C8B-B14F-4D97-AF65-F5344CB8AC3E}">
        <p14:creationId xmlns:p14="http://schemas.microsoft.com/office/powerpoint/2010/main" val="6588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34E15-10B2-5748-8722-FB2B426711C8}"/>
              </a:ext>
            </a:extLst>
          </p:cNvPr>
          <p:cNvSpPr>
            <a:spLocks noGrp="1"/>
          </p:cNvSpPr>
          <p:nvPr>
            <p:ph type="title"/>
          </p:nvPr>
        </p:nvSpPr>
        <p:spPr>
          <a:xfrm>
            <a:off x="727496" y="0"/>
            <a:ext cx="10515600" cy="1325563"/>
          </a:xfrm>
        </p:spPr>
        <p:txBody>
          <a:bodyPr/>
          <a:lstStyle/>
          <a:p>
            <a:r>
              <a:rPr lang="en-US" dirty="0">
                <a:solidFill>
                  <a:schemeClr val="bg1"/>
                </a:solidFill>
              </a:rPr>
              <a:t>Deb</a:t>
            </a:r>
            <a:r>
              <a:rPr lang="en-US" dirty="0"/>
              <a:t>t vs. Deficit</a:t>
            </a:r>
          </a:p>
        </p:txBody>
      </p:sp>
      <p:sp>
        <p:nvSpPr>
          <p:cNvPr id="4" name="Slide Number Placeholder 3">
            <a:extLst>
              <a:ext uri="{FF2B5EF4-FFF2-40B4-BE49-F238E27FC236}">
                <a16:creationId xmlns:a16="http://schemas.microsoft.com/office/drawing/2014/main" id="{C0CA32E9-3E02-D24B-8F2C-2C1A55E700BD}"/>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7" name="TextBox 6">
            <a:extLst>
              <a:ext uri="{FF2B5EF4-FFF2-40B4-BE49-F238E27FC236}">
                <a16:creationId xmlns:a16="http://schemas.microsoft.com/office/drawing/2014/main" id="{D2C2B21C-E670-4EDA-AB15-4D6E49482267}"/>
              </a:ext>
            </a:extLst>
          </p:cNvPr>
          <p:cNvSpPr txBox="1"/>
          <p:nvPr/>
        </p:nvSpPr>
        <p:spPr>
          <a:xfrm>
            <a:off x="1349298" y="1325563"/>
            <a:ext cx="9222058" cy="523220"/>
          </a:xfrm>
          <a:prstGeom prst="rect">
            <a:avLst/>
          </a:prstGeom>
          <a:noFill/>
        </p:spPr>
        <p:txBody>
          <a:bodyPr wrap="square" rtlCol="0">
            <a:spAutoFit/>
          </a:bodyPr>
          <a:lstStyle/>
          <a:p>
            <a:r>
              <a:rPr lang="en-US" sz="2800" b="1" dirty="0"/>
              <a:t>The Sum of All Past Deficits Less Surpluses Equals the Debt </a:t>
            </a:r>
          </a:p>
        </p:txBody>
      </p:sp>
      <p:pic>
        <p:nvPicPr>
          <p:cNvPr id="6" name="Picture 5" descr="Chart, line chart&#10;&#10;Description automatically generated">
            <a:extLst>
              <a:ext uri="{FF2B5EF4-FFF2-40B4-BE49-F238E27FC236}">
                <a16:creationId xmlns:a16="http://schemas.microsoft.com/office/drawing/2014/main" id="{192BD17E-2404-4790-82E5-C2A27BB0970F}"/>
              </a:ext>
            </a:extLst>
          </p:cNvPr>
          <p:cNvPicPr>
            <a:picLocks noChangeAspect="1"/>
          </p:cNvPicPr>
          <p:nvPr/>
        </p:nvPicPr>
        <p:blipFill>
          <a:blip r:embed="rId3"/>
          <a:stretch>
            <a:fillRect/>
          </a:stretch>
        </p:blipFill>
        <p:spPr>
          <a:xfrm>
            <a:off x="533400" y="1848783"/>
            <a:ext cx="11125200" cy="4286250"/>
          </a:xfrm>
          <a:prstGeom prst="rect">
            <a:avLst/>
          </a:prstGeom>
        </p:spPr>
      </p:pic>
      <p:sp>
        <p:nvSpPr>
          <p:cNvPr id="3" name="TextBox 2">
            <a:extLst>
              <a:ext uri="{FF2B5EF4-FFF2-40B4-BE49-F238E27FC236}">
                <a16:creationId xmlns:a16="http://schemas.microsoft.com/office/drawing/2014/main" id="{B2E55126-D5C7-48BD-88D1-65C1E5A863BB}"/>
              </a:ext>
            </a:extLst>
          </p:cNvPr>
          <p:cNvSpPr txBox="1"/>
          <p:nvPr/>
        </p:nvSpPr>
        <p:spPr>
          <a:xfrm>
            <a:off x="4119073" y="3784457"/>
            <a:ext cx="2247544" cy="830997"/>
          </a:xfrm>
          <a:prstGeom prst="rect">
            <a:avLst/>
          </a:prstGeom>
          <a:noFill/>
        </p:spPr>
        <p:txBody>
          <a:bodyPr wrap="square" rtlCol="0">
            <a:spAutoFit/>
          </a:bodyPr>
          <a:lstStyle/>
          <a:p>
            <a:r>
              <a:rPr lang="en-US" sz="2400" dirty="0"/>
              <a:t>Shaded areas are recessions</a:t>
            </a:r>
          </a:p>
        </p:txBody>
      </p:sp>
      <p:sp>
        <p:nvSpPr>
          <p:cNvPr id="9" name="TextBox 8">
            <a:extLst>
              <a:ext uri="{FF2B5EF4-FFF2-40B4-BE49-F238E27FC236}">
                <a16:creationId xmlns:a16="http://schemas.microsoft.com/office/drawing/2014/main" id="{61DB9FEE-4DD6-47C4-8335-3C1B1B54CDFC}"/>
              </a:ext>
            </a:extLst>
          </p:cNvPr>
          <p:cNvSpPr txBox="1"/>
          <p:nvPr/>
        </p:nvSpPr>
        <p:spPr>
          <a:xfrm>
            <a:off x="1660849" y="1923610"/>
            <a:ext cx="334969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1426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7A4E-0005-4039-B5A4-498C48C58350}"/>
              </a:ext>
            </a:extLst>
          </p:cNvPr>
          <p:cNvSpPr>
            <a:spLocks noGrp="1"/>
          </p:cNvSpPr>
          <p:nvPr>
            <p:ph type="title"/>
          </p:nvPr>
        </p:nvSpPr>
        <p:spPr>
          <a:xfrm>
            <a:off x="626982" y="12578"/>
            <a:ext cx="10515600" cy="1325563"/>
          </a:xfrm>
        </p:spPr>
        <p:txBody>
          <a:bodyPr/>
          <a:lstStyle/>
          <a:p>
            <a:r>
              <a:rPr lang="en-US" dirty="0">
                <a:solidFill>
                  <a:srgbClr val="FFFFFF"/>
                </a:solidFill>
              </a:rPr>
              <a:t> A B</a:t>
            </a:r>
            <a:r>
              <a:rPr lang="en-US" dirty="0">
                <a:solidFill>
                  <a:schemeClr val="accent5">
                    <a:lumMod val="50000"/>
                  </a:schemeClr>
                </a:solidFill>
              </a:rPr>
              <a:t>reakdown of the Total Federal Debt</a:t>
            </a:r>
            <a:endParaRPr lang="en-US" dirty="0"/>
          </a:p>
        </p:txBody>
      </p:sp>
      <p:sp>
        <p:nvSpPr>
          <p:cNvPr id="4" name="Slide Number Placeholder 3">
            <a:extLst>
              <a:ext uri="{FF2B5EF4-FFF2-40B4-BE49-F238E27FC236}">
                <a16:creationId xmlns:a16="http://schemas.microsoft.com/office/drawing/2014/main" id="{068130F8-9291-44EB-9B9C-55AF5D805CFD}"/>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14" name="TextBox 13">
            <a:extLst>
              <a:ext uri="{FF2B5EF4-FFF2-40B4-BE49-F238E27FC236}">
                <a16:creationId xmlns:a16="http://schemas.microsoft.com/office/drawing/2014/main" id="{A63FE975-1ACD-49A7-A80A-D68A68D4B7B5}"/>
              </a:ext>
            </a:extLst>
          </p:cNvPr>
          <p:cNvSpPr txBox="1"/>
          <p:nvPr/>
        </p:nvSpPr>
        <p:spPr>
          <a:xfrm>
            <a:off x="6564927" y="6410685"/>
            <a:ext cx="5220393" cy="369332"/>
          </a:xfrm>
          <a:prstGeom prst="rect">
            <a:avLst/>
          </a:prstGeom>
          <a:noFill/>
        </p:spPr>
        <p:txBody>
          <a:bodyPr wrap="square" rtlCol="0">
            <a:spAutoFit/>
          </a:bodyPr>
          <a:lstStyle/>
          <a:p>
            <a:r>
              <a:rPr lang="en-US" dirty="0"/>
              <a:t>Sources:  US Treasury, Federal Reserve Board</a:t>
            </a:r>
          </a:p>
        </p:txBody>
      </p:sp>
      <p:cxnSp>
        <p:nvCxnSpPr>
          <p:cNvPr id="19" name="Straight Arrow Connector 18">
            <a:extLst>
              <a:ext uri="{FF2B5EF4-FFF2-40B4-BE49-F238E27FC236}">
                <a16:creationId xmlns:a16="http://schemas.microsoft.com/office/drawing/2014/main" id="{10F8DAE5-541F-4627-95CE-EDD95448A89F}"/>
              </a:ext>
            </a:extLst>
          </p:cNvPr>
          <p:cNvCxnSpPr>
            <a:cxnSpLocks/>
          </p:cNvCxnSpPr>
          <p:nvPr/>
        </p:nvCxnSpPr>
        <p:spPr>
          <a:xfrm>
            <a:off x="5519956" y="3423062"/>
            <a:ext cx="1291904" cy="5938"/>
          </a:xfrm>
          <a:prstGeom prst="straightConnector1">
            <a:avLst/>
          </a:prstGeom>
          <a:ln w="66675">
            <a:solidFill>
              <a:schemeClr val="accent4">
                <a:lumMod val="40000"/>
                <a:lumOff val="60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3" name="TextBox 2">
            <a:extLst>
              <a:ext uri="{FF2B5EF4-FFF2-40B4-BE49-F238E27FC236}">
                <a16:creationId xmlns:a16="http://schemas.microsoft.com/office/drawing/2014/main" id="{5822D4BD-B219-4F42-BAF7-E522B97414E6}"/>
              </a:ext>
            </a:extLst>
          </p:cNvPr>
          <p:cNvSpPr txBox="1"/>
          <p:nvPr/>
        </p:nvSpPr>
        <p:spPr>
          <a:xfrm>
            <a:off x="5044509" y="4608687"/>
            <a:ext cx="3224040" cy="954107"/>
          </a:xfrm>
          <a:prstGeom prst="rect">
            <a:avLst/>
          </a:prstGeom>
          <a:noFill/>
        </p:spPr>
        <p:txBody>
          <a:bodyPr wrap="square" rtlCol="0">
            <a:spAutoFit/>
          </a:bodyPr>
          <a:lstStyle/>
          <a:p>
            <a:r>
              <a:rPr lang="en-US" sz="2800" dirty="0"/>
              <a:t>Japan, $1.3 tr</a:t>
            </a:r>
          </a:p>
          <a:p>
            <a:r>
              <a:rPr lang="en-US" sz="2800" dirty="0"/>
              <a:t>China, $1.1 tr</a:t>
            </a:r>
          </a:p>
        </p:txBody>
      </p:sp>
      <p:graphicFrame>
        <p:nvGraphicFramePr>
          <p:cNvPr id="12" name="Chart 11">
            <a:extLst>
              <a:ext uri="{FF2B5EF4-FFF2-40B4-BE49-F238E27FC236}">
                <a16:creationId xmlns:a16="http://schemas.microsoft.com/office/drawing/2014/main" id="{6CEFA1A0-BBEE-4DC0-9511-9568AFB6B918}"/>
              </a:ext>
            </a:extLst>
          </p:cNvPr>
          <p:cNvGraphicFramePr>
            <a:graphicFrameLocks/>
          </p:cNvGraphicFramePr>
          <p:nvPr>
            <p:extLst>
              <p:ext uri="{D42A27DB-BD31-4B8C-83A1-F6EECF244321}">
                <p14:modId xmlns:p14="http://schemas.microsoft.com/office/powerpoint/2010/main" val="322043767"/>
              </p:ext>
            </p:extLst>
          </p:nvPr>
        </p:nvGraphicFramePr>
        <p:xfrm>
          <a:off x="254301" y="1295206"/>
          <a:ext cx="5730875" cy="47503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59249081-7E0D-44BA-A5A5-82F4C9441777}"/>
              </a:ext>
            </a:extLst>
          </p:cNvPr>
          <p:cNvGraphicFramePr>
            <a:graphicFrameLocks/>
          </p:cNvGraphicFramePr>
          <p:nvPr>
            <p:extLst>
              <p:ext uri="{D42A27DB-BD31-4B8C-83A1-F6EECF244321}">
                <p14:modId xmlns:p14="http://schemas.microsoft.com/office/powerpoint/2010/main" val="638728710"/>
              </p:ext>
            </p:extLst>
          </p:nvPr>
        </p:nvGraphicFramePr>
        <p:xfrm>
          <a:off x="6096000" y="1338141"/>
          <a:ext cx="5922095" cy="47074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72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13362</TotalTime>
  <Words>2421</Words>
  <Application>Microsoft Macintosh PowerPoint</Application>
  <PresentationFormat>Widescreen</PresentationFormat>
  <Paragraphs>276</Paragraphs>
  <Slides>38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Courier New</vt:lpstr>
      <vt:lpstr>Custom Design</vt:lpstr>
      <vt:lpstr>PowerPoint Presentation</vt:lpstr>
      <vt:lpstr> National Economic Education Delegation</vt:lpstr>
      <vt:lpstr> Course Outline</vt:lpstr>
      <vt:lpstr>Submitting Questions</vt:lpstr>
      <vt:lpstr>Outline</vt:lpstr>
      <vt:lpstr>The Federal Budget in FY2021</vt:lpstr>
      <vt:lpstr>Past and Future of Deficits</vt:lpstr>
      <vt:lpstr>Debt vs. Deficit</vt:lpstr>
      <vt:lpstr> A Breakdown of the Total Federal Debt</vt:lpstr>
      <vt:lpstr>PowerPoint Presentation</vt:lpstr>
      <vt:lpstr>Not All Debt Is Created Equal </vt:lpstr>
      <vt:lpstr> CBO:  Budget Analysts in Chief</vt:lpstr>
      <vt:lpstr>Key Points About the U.S. Relative Debt</vt:lpstr>
      <vt:lpstr> Debt Dynamics</vt:lpstr>
      <vt:lpstr>Relative Debt Dynamics</vt:lpstr>
      <vt:lpstr> Traditional Views of the Cost of the Debt</vt:lpstr>
      <vt:lpstr> Traditional View: Debt and Deficits Raise Interest Rates</vt:lpstr>
      <vt:lpstr>Quiz!</vt:lpstr>
      <vt:lpstr>Answer to #3 in More Detail</vt:lpstr>
      <vt:lpstr>The Dog that Didn’t Bark; Rising Interest Rates?</vt:lpstr>
      <vt:lpstr>Olivier Blanchard’s Presidential Address to the AEA 1/2019 </vt:lpstr>
      <vt:lpstr>What the Traditional View Got Wrong</vt:lpstr>
      <vt:lpstr>New View: Almost a Free Lunch</vt:lpstr>
      <vt:lpstr>Blanchard’s Evidence</vt:lpstr>
      <vt:lpstr>But Why Must the Relative Debt Be Stabilized?</vt:lpstr>
      <vt:lpstr>MMT’s Free Lunch</vt:lpstr>
      <vt:lpstr>Why do Foreigners Buy US Treasuries?</vt:lpstr>
      <vt:lpstr>10-Yr Treasury Yield Over the Last Month</vt:lpstr>
      <vt:lpstr>Demand for Dollars by Central Banks</vt:lpstr>
      <vt:lpstr>What If Foreigners Lost Confidence in the $</vt:lpstr>
      <vt:lpstr>What would a Fiscal Crisis Look Like?</vt:lpstr>
      <vt:lpstr>Bottom Line:  We Need to Worry about the Debt</vt:lpstr>
      <vt:lpstr>But is this Problem Impossible?</vt:lpstr>
      <vt:lpstr>CBO to the Rescue (The 2020 Long-Term Budget Outlook, 9/2020):</vt:lpstr>
      <vt:lpstr>We Have a Little Time: CBO’s Crystal Ball</vt:lpstr>
      <vt:lpstr>What about Infrastructure and BBB? </vt:lpstr>
      <vt:lpstr>Healthcare Economics: Veronika Dolar</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309</cp:revision>
  <cp:lastPrinted>2022-02-03T15:32:11Z</cp:lastPrinted>
  <dcterms:created xsi:type="dcterms:W3CDTF">2017-05-03T22:30:38Z</dcterms:created>
  <dcterms:modified xsi:type="dcterms:W3CDTF">2022-03-01T00:19:55Z</dcterms:modified>
</cp:coreProperties>
</file>