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9"/>
  </p:notesMasterIdLst>
  <p:sldIdLst>
    <p:sldId id="1069" r:id="rId2"/>
    <p:sldId id="328" r:id="rId3"/>
    <p:sldId id="1098" r:id="rId4"/>
    <p:sldId id="1088" r:id="rId5"/>
    <p:sldId id="1152" r:id="rId6"/>
    <p:sldId id="3899" r:id="rId7"/>
    <p:sldId id="434" r:id="rId8"/>
    <p:sldId id="435" r:id="rId9"/>
    <p:sldId id="1089" r:id="rId10"/>
    <p:sldId id="327" r:id="rId11"/>
    <p:sldId id="3896" r:id="rId12"/>
    <p:sldId id="3900" r:id="rId13"/>
    <p:sldId id="3849" r:id="rId14"/>
    <p:sldId id="3898" r:id="rId15"/>
    <p:sldId id="3850" r:id="rId16"/>
    <p:sldId id="1147" r:id="rId17"/>
    <p:sldId id="1071" r:id="rId18"/>
    <p:sldId id="334" r:id="rId19"/>
    <p:sldId id="1138" r:id="rId20"/>
    <p:sldId id="3897" r:id="rId21"/>
    <p:sldId id="1121" r:id="rId22"/>
    <p:sldId id="1124" r:id="rId23"/>
    <p:sldId id="1281" r:id="rId24"/>
    <p:sldId id="1127" r:id="rId25"/>
    <p:sldId id="1134" r:id="rId26"/>
    <p:sldId id="1289" r:id="rId27"/>
    <p:sldId id="1290" r:id="rId28"/>
    <p:sldId id="3894" r:id="rId29"/>
    <p:sldId id="1291" r:id="rId30"/>
    <p:sldId id="1292" r:id="rId31"/>
    <p:sldId id="1303" r:id="rId32"/>
    <p:sldId id="1294" r:id="rId33"/>
    <p:sldId id="3857" r:id="rId34"/>
    <p:sldId id="3858" r:id="rId35"/>
    <p:sldId id="3893" r:id="rId36"/>
    <p:sldId id="3901" r:id="rId37"/>
    <p:sldId id="329" r:id="rId3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 id="2" name="haveman" initials="jdh" lastIdx="1" clrIdx="1">
    <p:extLst>
      <p:ext uri="{19B8F6BF-5375-455C-9EA6-DF929625EA0E}">
        <p15:presenceInfo xmlns:p15="http://schemas.microsoft.com/office/powerpoint/2012/main" userId="have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2987"/>
    <a:srgbClr val="CD78D6"/>
    <a:srgbClr val="0C4C88"/>
    <a:srgbClr val="2B414D"/>
    <a:srgbClr val="FAF7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549" autoAdjust="0"/>
    <p:restoredTop sz="94674"/>
  </p:normalViewPr>
  <p:slideViewPr>
    <p:cSldViewPr snapToGrid="0" snapToObjects="1">
      <p:cViewPr varScale="1">
        <p:scale>
          <a:sx n="77" d="100"/>
          <a:sy n="77" d="100"/>
        </p:scale>
        <p:origin x="200" y="792"/>
      </p:cViewPr>
      <p:guideLst>
        <p:guide orient="horz" pos="2160"/>
        <p:guide pos="3840"/>
      </p:guideLst>
    </p:cSldViewPr>
  </p:slideViewPr>
  <p:notesTextViewPr>
    <p:cViewPr>
      <p:scale>
        <a:sx n="1" d="1"/>
        <a:sy n="1" d="1"/>
      </p:scale>
      <p:origin x="0" y="0"/>
    </p:cViewPr>
  </p:notesTextViewPr>
  <p:sorterViewPr>
    <p:cViewPr varScale="1">
      <p:scale>
        <a:sx n="1" d="1"/>
        <a:sy n="1" d="1"/>
      </p:scale>
      <p:origin x="0" y="-5928"/>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rwog\Dropbox%20(Amherst%20College)\2021\NEEDTalks\Debt%20Breakdow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t>Publicly Held Debt, 9/30/, $22.3 tr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Sheet1!$A$4</c:f>
              <c:strCache>
                <c:ptCount val="1"/>
                <c:pt idx="0">
                  <c:v>Publicly Held Debt</c:v>
                </c:pt>
              </c:strCache>
            </c:strRef>
          </c:tx>
          <c:dPt>
            <c:idx val="0"/>
            <c:bubble3D val="0"/>
            <c:spPr>
              <a:solidFill>
                <a:srgbClr val="00B0F0"/>
              </a:solidFill>
              <a:ln w="25400">
                <a:solidFill>
                  <a:schemeClr val="lt1"/>
                </a:solidFill>
              </a:ln>
              <a:effectLst/>
              <a:sp3d contourW="25400">
                <a:contourClr>
                  <a:schemeClr val="lt1"/>
                </a:contourClr>
              </a:sp3d>
            </c:spPr>
            <c:extLst>
              <c:ext xmlns:c16="http://schemas.microsoft.com/office/drawing/2014/chart" uri="{C3380CC4-5D6E-409C-BE32-E72D297353CC}">
                <c16:uniqueId val="{00000001-5427-4570-93EA-456669B7C4E3}"/>
              </c:ext>
            </c:extLst>
          </c:dPt>
          <c:dPt>
            <c:idx val="1"/>
            <c:bubble3D val="0"/>
            <c:spPr>
              <a:solidFill>
                <a:srgbClr val="FF99CC"/>
              </a:solidFill>
              <a:ln w="25400">
                <a:solidFill>
                  <a:schemeClr val="lt1"/>
                </a:solidFill>
              </a:ln>
              <a:effectLst/>
              <a:sp3d contourW="25400">
                <a:contourClr>
                  <a:schemeClr val="lt1"/>
                </a:contourClr>
              </a:sp3d>
            </c:spPr>
            <c:extLst>
              <c:ext xmlns:c16="http://schemas.microsoft.com/office/drawing/2014/chart" uri="{C3380CC4-5D6E-409C-BE32-E72D297353CC}">
                <c16:uniqueId val="{00000003-5427-4570-93EA-456669B7C4E3}"/>
              </c:ext>
            </c:extLst>
          </c:dPt>
          <c:dPt>
            <c:idx val="2"/>
            <c:bubble3D val="0"/>
            <c:spPr>
              <a:solidFill>
                <a:srgbClr val="BD92DE"/>
              </a:solidFill>
              <a:ln w="25400">
                <a:solidFill>
                  <a:schemeClr val="lt1"/>
                </a:solidFill>
              </a:ln>
              <a:effectLst/>
              <a:sp3d contourW="25400">
                <a:contourClr>
                  <a:schemeClr val="lt1"/>
                </a:contourClr>
              </a:sp3d>
            </c:spPr>
            <c:extLst>
              <c:ext xmlns:c16="http://schemas.microsoft.com/office/drawing/2014/chart" uri="{C3380CC4-5D6E-409C-BE32-E72D297353CC}">
                <c16:uniqueId val="{00000005-5427-4570-93EA-456669B7C4E3}"/>
              </c:ext>
            </c:extLst>
          </c:dPt>
          <c:dLbls>
            <c:dLbl>
              <c:idx val="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427-4570-93EA-456669B7C4E3}"/>
                </c:ext>
              </c:extLst>
            </c:dLbl>
            <c:dLbl>
              <c:idx val="1"/>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427-4570-93EA-456669B7C4E3}"/>
                </c:ext>
              </c:extLst>
            </c:dLbl>
            <c:dLbl>
              <c:idx val="2"/>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5-5427-4570-93EA-456669B7C4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Sheet1!$B$3:$D$3</c:f>
              <c:strCache>
                <c:ptCount val="3"/>
                <c:pt idx="0">
                  <c:v>Domestically Held</c:v>
                </c:pt>
                <c:pt idx="1">
                  <c:v>Foreign</c:v>
                </c:pt>
                <c:pt idx="2">
                  <c:v>Federal Reserve </c:v>
                </c:pt>
              </c:strCache>
            </c:strRef>
          </c:cat>
          <c:val>
            <c:numRef>
              <c:f>Sheet1!$B$4:$D$4</c:f>
              <c:numCache>
                <c:formatCode>General</c:formatCode>
                <c:ptCount val="3"/>
                <c:pt idx="0">
                  <c:v>9315</c:v>
                </c:pt>
                <c:pt idx="1">
                  <c:v>7549</c:v>
                </c:pt>
                <c:pt idx="2">
                  <c:v>5419</c:v>
                </c:pt>
              </c:numCache>
            </c:numRef>
          </c:val>
          <c:extLst>
            <c:ext xmlns:c16="http://schemas.microsoft.com/office/drawing/2014/chart" uri="{C3380CC4-5D6E-409C-BE32-E72D297353CC}">
              <c16:uniqueId val="{00000006-5427-4570-93EA-456669B7C4E3}"/>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800" dirty="0"/>
              <a:t>Total Public Debt,  9/30,</a:t>
            </a:r>
            <a:r>
              <a:rPr lang="en-US" sz="2800" baseline="0" dirty="0"/>
              <a:t> $28.4 tr</a:t>
            </a:r>
            <a:endParaRPr lang="en-US" sz="28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2210666375036453"/>
          <c:w val="0.93888888888888888"/>
          <c:h val="0.59847112860892393"/>
        </c:manualLayout>
      </c:layout>
      <c:pie3DChart>
        <c:varyColors val="1"/>
        <c:ser>
          <c:idx val="0"/>
          <c:order val="0"/>
          <c:tx>
            <c:strRef>
              <c:f>Sheet1!$A$2</c:f>
              <c:strCache>
                <c:ptCount val="1"/>
                <c:pt idx="0">
                  <c:v>Total Public Debt</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2D3-46D2-89D4-EE0BFB5FBD5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2D3-46D2-89D4-EE0BFB5FBD50}"/>
              </c:ext>
            </c:extLst>
          </c:dPt>
          <c:dLbls>
            <c:dLbl>
              <c:idx val="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1-B2D3-46D2-89D4-EE0BFB5FBD50}"/>
                </c:ext>
              </c:extLst>
            </c:dLbl>
            <c:dLbl>
              <c:idx val="1"/>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3-B2D3-46D2-89D4-EE0BFB5FBD5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Sheet1!$B$1:$C$1</c:f>
              <c:strCache>
                <c:ptCount val="2"/>
                <c:pt idx="0">
                  <c:v>Publicly Held</c:v>
                </c:pt>
                <c:pt idx="1">
                  <c:v>Intra-gov't</c:v>
                </c:pt>
              </c:strCache>
            </c:strRef>
          </c:cat>
          <c:val>
            <c:numRef>
              <c:f>Sheet1!$B$2:$C$2</c:f>
              <c:numCache>
                <c:formatCode>General</c:formatCode>
                <c:ptCount val="2"/>
                <c:pt idx="0">
                  <c:v>22283</c:v>
                </c:pt>
                <c:pt idx="1">
                  <c:v>6146</c:v>
                </c:pt>
              </c:numCache>
            </c:numRef>
          </c:val>
          <c:extLst>
            <c:ext xmlns:c16="http://schemas.microsoft.com/office/drawing/2014/chart" uri="{C3380CC4-5D6E-409C-BE32-E72D297353CC}">
              <c16:uniqueId val="{00000004-B2D3-46D2-89D4-EE0BFB5FBD50}"/>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1" tIns="48325" rIns="96651" bIns="48325" rtlCol="0"/>
          <a:lstStyle>
            <a:lvl1pPr algn="r">
              <a:defRPr sz="1200"/>
            </a:lvl1pPr>
          </a:lstStyle>
          <a:p>
            <a:fld id="{E7EC6A77-897B-A94D-8179-085D1B4EE98D}" type="datetimeFigureOut">
              <a:rPr lang="en-US" smtClean="0"/>
              <a:t>11/17/21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1" tIns="48325" rIns="96651"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5" rIns="96651" bIns="48325"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Debt2deficit.png</a:t>
            </a:r>
          </a:p>
        </p:txBody>
      </p:sp>
      <p:sp>
        <p:nvSpPr>
          <p:cNvPr id="4" name="Slide Number Placeholder 3"/>
          <p:cNvSpPr>
            <a:spLocks noGrp="1"/>
          </p:cNvSpPr>
          <p:nvPr>
            <p:ph type="sldNum" sz="quarter" idx="5"/>
          </p:nvPr>
        </p:nvSpPr>
        <p:spPr/>
        <p:txBody>
          <a:bodyPr/>
          <a:lstStyle/>
          <a:p>
            <a:fld id="{39F294D8-753E-E842-8CF8-893A8D4FD7E5}" type="slidenum">
              <a:rPr lang="en-US" smtClean="0"/>
              <a:t>15</a:t>
            </a:fld>
            <a:endParaRPr lang="en-US"/>
          </a:p>
        </p:txBody>
      </p:sp>
    </p:spTree>
    <p:extLst>
      <p:ext uri="{BB962C8B-B14F-4D97-AF65-F5344CB8AC3E}">
        <p14:creationId xmlns:p14="http://schemas.microsoft.com/office/powerpoint/2010/main" val="231097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nfo@NEEDelegation.org" TargetMode="External"/><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 Id="rId4" Type="http://schemas.openxmlformats.org/officeDocument/2006/relationships/hyperlink" Target="http://www.needelegation.org/testimonials.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file:////Users/Jon/NEED%20Dropbox/Presentations/0Documents/Template/Delegate_Map.png"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file:////Users/Jon/NEED%20Dropbox/Presentations/0Documents/Template/legend.png"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The US Federal Debt</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a:xfrm>
            <a:off x="7621751" y="6302703"/>
            <a:ext cx="2743200" cy="365125"/>
          </a:xfrm>
        </p:spPr>
        <p:txBody>
          <a:bodyPr/>
          <a:lstStyle/>
          <a:p>
            <a:fld id="{D9F085D5-EC86-4F6A-B501-C1359CB39116}" type="slidenum">
              <a:rPr lang="en-US" smtClean="0"/>
              <a:t>1</a:t>
            </a:fld>
            <a:endParaRPr lang="en-US" dirty="0"/>
          </a:p>
        </p:txBody>
      </p:sp>
      <p:pic>
        <p:nvPicPr>
          <p:cNvPr id="4" name="Picture 3" descr="A screenshot of a cell phone&#10;&#10;Description automatically generated">
            <a:extLst>
              <a:ext uri="{FF2B5EF4-FFF2-40B4-BE49-F238E27FC236}">
                <a16:creationId xmlns:a16="http://schemas.microsoft.com/office/drawing/2014/main" id="{3CFC1856-8C08-C940-AA35-DC1F9BA80DDF}"/>
              </a:ext>
            </a:extLst>
          </p:cNvPr>
          <p:cNvPicPr>
            <a:picLocks noChangeAspect="1"/>
          </p:cNvPicPr>
          <p:nvPr/>
        </p:nvPicPr>
        <p:blipFill>
          <a:blip r:embed="rId2"/>
          <a:stretch>
            <a:fillRect/>
          </a:stretch>
        </p:blipFill>
        <p:spPr>
          <a:xfrm>
            <a:off x="443034" y="268162"/>
            <a:ext cx="3568700" cy="2273300"/>
          </a:xfrm>
          <a:prstGeom prst="rect">
            <a:avLst/>
          </a:prstGeom>
        </p:spPr>
      </p:pic>
      <p:pic>
        <p:nvPicPr>
          <p:cNvPr id="7" name="Picture 6" descr="A close up of a sign&#10;&#10;Description automatically generated">
            <a:extLst>
              <a:ext uri="{FF2B5EF4-FFF2-40B4-BE49-F238E27FC236}">
                <a16:creationId xmlns:a16="http://schemas.microsoft.com/office/drawing/2014/main" id="{98257F07-367A-E243-9A44-8EE1A2014666}"/>
              </a:ext>
            </a:extLst>
          </p:cNvPr>
          <p:cNvPicPr>
            <a:picLocks noChangeAspect="1"/>
          </p:cNvPicPr>
          <p:nvPr/>
        </p:nvPicPr>
        <p:blipFill>
          <a:blip r:embed="rId3"/>
          <a:stretch>
            <a:fillRect/>
          </a:stretch>
        </p:blipFill>
        <p:spPr>
          <a:xfrm>
            <a:off x="8661400" y="3686679"/>
            <a:ext cx="3530600" cy="2298700"/>
          </a:xfrm>
          <a:prstGeom prst="rect">
            <a:avLst/>
          </a:prstGeom>
        </p:spPr>
      </p:pic>
      <p:sp>
        <p:nvSpPr>
          <p:cNvPr id="9" name="Subtitle 2">
            <a:extLst>
              <a:ext uri="{FF2B5EF4-FFF2-40B4-BE49-F238E27FC236}">
                <a16:creationId xmlns:a16="http://schemas.microsoft.com/office/drawing/2014/main" id="{B89FE850-57BA-7948-8921-CBD1884B46E6}"/>
              </a:ext>
            </a:extLst>
          </p:cNvPr>
          <p:cNvSpPr txBox="1">
            <a:spLocks/>
          </p:cNvSpPr>
          <p:nvPr/>
        </p:nvSpPr>
        <p:spPr>
          <a:xfrm>
            <a:off x="1500351" y="4004003"/>
            <a:ext cx="9144000" cy="1482178"/>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9600" dirty="0">
                <a:solidFill>
                  <a:schemeClr val="tx2"/>
                </a:solidFill>
              </a:rPr>
              <a:t>680 Exchange</a:t>
            </a:r>
          </a:p>
          <a:p>
            <a:pPr>
              <a:lnSpc>
                <a:spcPct val="100000"/>
              </a:lnSpc>
              <a:spcBef>
                <a:spcPts val="0"/>
              </a:spcBef>
            </a:pPr>
            <a:r>
              <a:rPr lang="en-US" sz="9600" dirty="0">
                <a:solidFill>
                  <a:schemeClr val="tx2"/>
                </a:solidFill>
              </a:rPr>
              <a:t>November 17, 2021</a:t>
            </a:r>
          </a:p>
          <a:p>
            <a:pPr>
              <a:lnSpc>
                <a:spcPct val="100000"/>
              </a:lnSpc>
              <a:spcBef>
                <a:spcPts val="0"/>
              </a:spcBef>
            </a:pPr>
            <a:endParaRPr lang="en-US" sz="9600" dirty="0">
              <a:solidFill>
                <a:schemeClr val="tx2"/>
              </a:solidFill>
            </a:endParaRPr>
          </a:p>
          <a:p>
            <a:pPr>
              <a:lnSpc>
                <a:spcPct val="100000"/>
              </a:lnSpc>
              <a:spcBef>
                <a:spcPts val="0"/>
              </a:spcBef>
            </a:pPr>
            <a:r>
              <a:rPr lang="en-US" sz="9600" dirty="0">
                <a:solidFill>
                  <a:schemeClr val="tx2"/>
                </a:solidFill>
              </a:rPr>
              <a:t>Geoffrey Woglom</a:t>
            </a:r>
          </a:p>
          <a:p>
            <a:pPr>
              <a:lnSpc>
                <a:spcPct val="100000"/>
              </a:lnSpc>
              <a:spcBef>
                <a:spcPts val="0"/>
              </a:spcBef>
            </a:pPr>
            <a:r>
              <a:rPr lang="en-US" sz="9600" dirty="0">
                <a:solidFill>
                  <a:srgbClr val="7E2987"/>
                </a:solidFill>
              </a:rPr>
              <a:t>Amherst College </a:t>
            </a:r>
          </a:p>
          <a:p>
            <a:pPr>
              <a:lnSpc>
                <a:spcPct val="100000"/>
              </a:lnSpc>
              <a:spcBef>
                <a:spcPts val="0"/>
              </a:spcBef>
            </a:pPr>
            <a:r>
              <a:rPr lang="en-US" sz="9600" dirty="0">
                <a:solidFill>
                  <a:srgbClr val="7E2987"/>
                </a:solidFill>
              </a:rPr>
              <a:t>Professor of Economics (emeritus)</a:t>
            </a:r>
            <a:endParaRPr lang="en-US" sz="4400" dirty="0">
              <a:solidFill>
                <a:srgbClr val="7E2987"/>
              </a:solidFill>
            </a:endParaRPr>
          </a:p>
        </p:txBody>
      </p:sp>
    </p:spTree>
    <p:extLst>
      <p:ext uri="{BB962C8B-B14F-4D97-AF65-F5344CB8AC3E}">
        <p14:creationId xmlns:p14="http://schemas.microsoft.com/office/powerpoint/2010/main" val="4047759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a:bodyPr>
          <a:lstStyle/>
          <a:p>
            <a:r>
              <a:rPr lang="en-US" dirty="0"/>
              <a:t>This slide deck was authored by:</a:t>
            </a:r>
          </a:p>
          <a:p>
            <a:pPr lvl="1"/>
            <a:r>
              <a:rPr lang="en-US" dirty="0"/>
              <a:t>Geoffrey Woglom, Amherst College, emeritus</a:t>
            </a:r>
          </a:p>
          <a:p>
            <a:r>
              <a:rPr lang="en-US" dirty="0"/>
              <a:t>This slide deck was reviewed by:</a:t>
            </a:r>
          </a:p>
          <a:p>
            <a:pPr lvl="1"/>
            <a:r>
              <a:rPr lang="en-US" dirty="0"/>
              <a:t>Jon </a:t>
            </a:r>
            <a:r>
              <a:rPr lang="en-US" dirty="0" err="1"/>
              <a:t>Haveman</a:t>
            </a:r>
            <a:endParaRPr lang="en-US" dirty="0"/>
          </a:p>
          <a:p>
            <a:r>
              <a:rPr lang="en-US" dirty="0"/>
              <a:t>Disclaimer</a:t>
            </a:r>
          </a:p>
          <a:p>
            <a:pPr lvl="1"/>
            <a:r>
              <a:rPr lang="en-US" dirty="0"/>
              <a:t>NEED presentations are designed to be nonpartisan.</a:t>
            </a:r>
          </a:p>
          <a:p>
            <a:pPr lvl="1"/>
            <a:r>
              <a:rPr lang="en-US" dirty="0"/>
              <a:t>It is, however, inevitable that the presenter will be asked for and will provide their own views.</a:t>
            </a:r>
          </a:p>
          <a:p>
            <a:pPr lvl="1"/>
            <a:r>
              <a:rPr lang="en-US" dirty="0"/>
              <a:t>Such views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10</a:t>
            </a:fld>
            <a:endParaRPr lang="en-GB"/>
          </a:p>
        </p:txBody>
      </p:sp>
    </p:spTree>
    <p:extLst>
      <p:ext uri="{BB962C8B-B14F-4D97-AF65-F5344CB8AC3E}">
        <p14:creationId xmlns:p14="http://schemas.microsoft.com/office/powerpoint/2010/main" val="326060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84DC-9397-4980-9DFB-63C54CFE12C6}"/>
              </a:ext>
            </a:extLst>
          </p:cNvPr>
          <p:cNvSpPr>
            <a:spLocks noGrp="1"/>
          </p:cNvSpPr>
          <p:nvPr>
            <p:ph type="title"/>
          </p:nvPr>
        </p:nvSpPr>
        <p:spPr/>
        <p:txBody>
          <a:bodyPr/>
          <a:lstStyle/>
          <a:p>
            <a:r>
              <a:rPr lang="en-US" dirty="0">
                <a:solidFill>
                  <a:schemeClr val="bg1"/>
                </a:solidFill>
              </a:rPr>
              <a:t>The</a:t>
            </a:r>
            <a:r>
              <a:rPr lang="en-US" dirty="0"/>
              <a:t> Federal Budget in 2020</a:t>
            </a:r>
          </a:p>
        </p:txBody>
      </p:sp>
      <p:pic>
        <p:nvPicPr>
          <p:cNvPr id="5" name="Content Placeholder 4">
            <a:extLst>
              <a:ext uri="{FF2B5EF4-FFF2-40B4-BE49-F238E27FC236}">
                <a16:creationId xmlns:a16="http://schemas.microsoft.com/office/drawing/2014/main" id="{B8098754-311D-45D1-9C2A-C5DABE24AEB0}"/>
              </a:ext>
            </a:extLst>
          </p:cNvPr>
          <p:cNvPicPr>
            <a:picLocks noGrp="1" noChangeAspect="1"/>
          </p:cNvPicPr>
          <p:nvPr>
            <p:ph idx="1"/>
          </p:nvPr>
        </p:nvPicPr>
        <p:blipFill>
          <a:blip r:embed="rId2"/>
          <a:stretch>
            <a:fillRect/>
          </a:stretch>
        </p:blipFill>
        <p:spPr>
          <a:xfrm>
            <a:off x="0" y="1598071"/>
            <a:ext cx="6962139" cy="4351337"/>
          </a:xfrm>
          <a:prstGeom prst="rect">
            <a:avLst/>
          </a:prstGeom>
        </p:spPr>
      </p:pic>
      <p:sp>
        <p:nvSpPr>
          <p:cNvPr id="4" name="Slide Number Placeholder 3">
            <a:extLst>
              <a:ext uri="{FF2B5EF4-FFF2-40B4-BE49-F238E27FC236}">
                <a16:creationId xmlns:a16="http://schemas.microsoft.com/office/drawing/2014/main" id="{9198BF74-3808-4C87-BDC5-092FC78D8460}"/>
              </a:ext>
            </a:extLst>
          </p:cNvPr>
          <p:cNvSpPr>
            <a:spLocks noGrp="1"/>
          </p:cNvSpPr>
          <p:nvPr>
            <p:ph type="sldNum" sz="quarter" idx="12"/>
          </p:nvPr>
        </p:nvSpPr>
        <p:spPr/>
        <p:txBody>
          <a:bodyPr/>
          <a:lstStyle/>
          <a:p>
            <a:fld id="{D9F085D5-EC86-4F6A-B501-C1359CB39116}" type="slidenum">
              <a:rPr lang="en-GB" smtClean="0"/>
              <a:t>11</a:t>
            </a:fld>
            <a:endParaRPr lang="en-GB"/>
          </a:p>
        </p:txBody>
      </p:sp>
      <p:sp>
        <p:nvSpPr>
          <p:cNvPr id="9" name="TextBox 8">
            <a:extLst>
              <a:ext uri="{FF2B5EF4-FFF2-40B4-BE49-F238E27FC236}">
                <a16:creationId xmlns:a16="http://schemas.microsoft.com/office/drawing/2014/main" id="{11ADC37B-2162-49B0-828C-06D9DAA7A243}"/>
              </a:ext>
            </a:extLst>
          </p:cNvPr>
          <p:cNvSpPr txBox="1"/>
          <p:nvPr/>
        </p:nvSpPr>
        <p:spPr>
          <a:xfrm>
            <a:off x="3620278" y="1598071"/>
            <a:ext cx="1775928" cy="734582"/>
          </a:xfrm>
          <a:prstGeom prst="rect">
            <a:avLst/>
          </a:prstGeom>
          <a:solidFill>
            <a:schemeClr val="bg1"/>
          </a:solidFill>
        </p:spPr>
        <p:txBody>
          <a:bodyPr wrap="square" rtlCol="0">
            <a:spAutoFit/>
          </a:bodyPr>
          <a:lstStyle/>
          <a:p>
            <a:endParaRPr lang="en-US" dirty="0"/>
          </a:p>
        </p:txBody>
      </p:sp>
      <p:grpSp>
        <p:nvGrpSpPr>
          <p:cNvPr id="24" name="Group 23">
            <a:extLst>
              <a:ext uri="{FF2B5EF4-FFF2-40B4-BE49-F238E27FC236}">
                <a16:creationId xmlns:a16="http://schemas.microsoft.com/office/drawing/2014/main" id="{C5F5F92B-7FDA-4886-8304-6A2627AB8C1C}"/>
              </a:ext>
            </a:extLst>
          </p:cNvPr>
          <p:cNvGrpSpPr/>
          <p:nvPr/>
        </p:nvGrpSpPr>
        <p:grpSpPr>
          <a:xfrm>
            <a:off x="5396206" y="1598071"/>
            <a:ext cx="6619745" cy="4418503"/>
            <a:chOff x="5396206" y="1598071"/>
            <a:chExt cx="6619745" cy="4418503"/>
          </a:xfrm>
        </p:grpSpPr>
        <p:sp>
          <p:nvSpPr>
            <p:cNvPr id="8" name="TextBox 7">
              <a:extLst>
                <a:ext uri="{FF2B5EF4-FFF2-40B4-BE49-F238E27FC236}">
                  <a16:creationId xmlns:a16="http://schemas.microsoft.com/office/drawing/2014/main" id="{15E34A73-5F60-4AFE-86ED-F6590E6F4275}"/>
                </a:ext>
              </a:extLst>
            </p:cNvPr>
            <p:cNvSpPr txBox="1"/>
            <p:nvPr/>
          </p:nvSpPr>
          <p:spPr>
            <a:xfrm>
              <a:off x="5396206" y="1598071"/>
              <a:ext cx="1492898" cy="2246769"/>
            </a:xfrm>
            <a:prstGeom prst="rect">
              <a:avLst/>
            </a:prstGeom>
            <a:solidFill>
              <a:schemeClr val="bg1"/>
            </a:solidFill>
          </p:spPr>
          <p:txBody>
            <a:bodyPr wrap="square" rtlCol="0">
              <a:spAutoFit/>
            </a:bodyPr>
            <a:lstStyle/>
            <a:p>
              <a:endParaRPr lang="en-US" sz="2800" dirty="0"/>
            </a:p>
            <a:p>
              <a:endParaRPr lang="en-US" sz="2800" dirty="0"/>
            </a:p>
            <a:p>
              <a:endParaRPr lang="en-US" sz="2800" dirty="0"/>
            </a:p>
            <a:p>
              <a:endParaRPr lang="en-US" sz="2800" dirty="0"/>
            </a:p>
            <a:p>
              <a:pPr algn="ctr"/>
              <a:r>
                <a:rPr lang="en-US" sz="2800" dirty="0">
                  <a:ln>
                    <a:solidFill>
                      <a:schemeClr val="tx1"/>
                    </a:solidFill>
                  </a:ln>
                  <a:solidFill>
                    <a:srgbClr val="FF0000"/>
                  </a:solidFill>
                  <a:effectLst>
                    <a:outerShdw blurRad="50800" dist="38100" algn="l" rotWithShape="0">
                      <a:prstClr val="black">
                        <a:alpha val="40000"/>
                      </a:prstClr>
                    </a:outerShdw>
                  </a:effectLst>
                </a:rPr>
                <a:t>less</a:t>
              </a:r>
            </a:p>
          </p:txBody>
        </p:sp>
        <p:sp>
          <p:nvSpPr>
            <p:cNvPr id="10" name="TextBox 9">
              <a:extLst>
                <a:ext uri="{FF2B5EF4-FFF2-40B4-BE49-F238E27FC236}">
                  <a16:creationId xmlns:a16="http://schemas.microsoft.com/office/drawing/2014/main" id="{30BEF85F-A5AF-4CD3-9787-DEDF12537934}"/>
                </a:ext>
              </a:extLst>
            </p:cNvPr>
            <p:cNvSpPr txBox="1"/>
            <p:nvPr/>
          </p:nvSpPr>
          <p:spPr>
            <a:xfrm>
              <a:off x="10078597" y="1738480"/>
              <a:ext cx="1937354" cy="4278094"/>
            </a:xfrm>
            <a:prstGeom prst="rect">
              <a:avLst/>
            </a:prstGeom>
            <a:solidFill>
              <a:schemeClr val="bg1"/>
            </a:solidFill>
          </p:spPr>
          <p:txBody>
            <a:bodyPr wrap="square" rtlCol="0">
              <a:spAutoFit/>
            </a:bodyPr>
            <a:lstStyle/>
            <a:p>
              <a:endParaRPr lang="en-US" sz="2800" dirty="0"/>
            </a:p>
            <a:p>
              <a:endParaRPr lang="en-US" sz="2800" dirty="0"/>
            </a:p>
            <a:p>
              <a:endParaRPr lang="en-US" sz="2800" dirty="0"/>
            </a:p>
            <a:p>
              <a:endParaRPr lang="en-US" sz="2800" dirty="0"/>
            </a:p>
            <a:p>
              <a:r>
                <a:rPr lang="en-US" sz="2800" dirty="0">
                  <a:ln>
                    <a:solidFill>
                      <a:schemeClr val="tx1"/>
                    </a:solidFill>
                  </a:ln>
                  <a:solidFill>
                    <a:srgbClr val="FF0000"/>
                  </a:solidFill>
                  <a:effectLst>
                    <a:outerShdw blurRad="50800" dist="38100" dir="18900000" algn="bl" rotWithShape="0">
                      <a:prstClr val="black">
                        <a:alpha val="40000"/>
                      </a:prstClr>
                    </a:outerShdw>
                  </a:effectLst>
                </a:rPr>
                <a:t>Equals</a:t>
              </a:r>
            </a:p>
            <a:p>
              <a:pPr algn="ctr"/>
              <a:r>
                <a:rPr lang="en-US" sz="2800" dirty="0"/>
                <a:t>Deficit</a:t>
              </a:r>
            </a:p>
            <a:p>
              <a:pPr algn="ctr"/>
              <a:r>
                <a:rPr lang="en-US" sz="2800" dirty="0"/>
                <a:t>$3.2 </a:t>
              </a:r>
              <a:r>
                <a:rPr lang="en-US" sz="2400" dirty="0"/>
                <a:t>Trillion</a:t>
              </a:r>
            </a:p>
            <a:p>
              <a:pPr algn="ctr"/>
              <a:r>
                <a:rPr lang="en-US" sz="2400" dirty="0"/>
                <a:t>15% of GDP</a:t>
              </a:r>
            </a:p>
            <a:p>
              <a:endParaRPr lang="en-US" sz="2400" dirty="0"/>
            </a:p>
            <a:p>
              <a:pPr algn="ctr"/>
              <a:endParaRPr lang="en-US" sz="2800" dirty="0"/>
            </a:p>
          </p:txBody>
        </p:sp>
      </p:grpSp>
      <p:sp>
        <p:nvSpPr>
          <p:cNvPr id="12" name="TextBox 11">
            <a:extLst>
              <a:ext uri="{FF2B5EF4-FFF2-40B4-BE49-F238E27FC236}">
                <a16:creationId xmlns:a16="http://schemas.microsoft.com/office/drawing/2014/main" id="{1B720BD8-368B-4ADE-9AD9-3748C3F17EA1}"/>
              </a:ext>
            </a:extLst>
          </p:cNvPr>
          <p:cNvSpPr txBox="1"/>
          <p:nvPr/>
        </p:nvSpPr>
        <p:spPr>
          <a:xfrm>
            <a:off x="9064095" y="6476741"/>
            <a:ext cx="3966358" cy="369332"/>
          </a:xfrm>
          <a:prstGeom prst="rect">
            <a:avLst/>
          </a:prstGeom>
          <a:noFill/>
        </p:spPr>
        <p:txBody>
          <a:bodyPr wrap="square" rtlCol="0">
            <a:spAutoFit/>
          </a:bodyPr>
          <a:lstStyle/>
          <a:p>
            <a:r>
              <a:rPr lang="en-US" dirty="0"/>
              <a:t>Source:  CBO, 4/30/2021</a:t>
            </a:r>
          </a:p>
        </p:txBody>
      </p:sp>
      <p:sp>
        <p:nvSpPr>
          <p:cNvPr id="21" name="TextBox 20">
            <a:extLst>
              <a:ext uri="{FF2B5EF4-FFF2-40B4-BE49-F238E27FC236}">
                <a16:creationId xmlns:a16="http://schemas.microsoft.com/office/drawing/2014/main" id="{05758F32-81B3-42EF-89AB-B11B42248BC9}"/>
              </a:ext>
            </a:extLst>
          </p:cNvPr>
          <p:cNvSpPr txBox="1"/>
          <p:nvPr/>
        </p:nvSpPr>
        <p:spPr>
          <a:xfrm>
            <a:off x="4108861" y="4117348"/>
            <a:ext cx="2853277" cy="1899226"/>
          </a:xfrm>
          <a:prstGeom prst="rect">
            <a:avLst/>
          </a:prstGeom>
          <a:solidFill>
            <a:schemeClr val="bg1"/>
          </a:solidFill>
        </p:spPr>
        <p:txBody>
          <a:bodyPr wrap="square" rtlCol="0">
            <a:spAutoFit/>
          </a:bodyPr>
          <a:lstStyle/>
          <a:p>
            <a:endParaRPr lang="en-US" dirty="0"/>
          </a:p>
        </p:txBody>
      </p:sp>
      <p:sp>
        <p:nvSpPr>
          <p:cNvPr id="23" name="TextBox 22">
            <a:extLst>
              <a:ext uri="{FF2B5EF4-FFF2-40B4-BE49-F238E27FC236}">
                <a16:creationId xmlns:a16="http://schemas.microsoft.com/office/drawing/2014/main" id="{4F4FEA37-5441-4D25-BEBD-F9B2978FEE3B}"/>
              </a:ext>
            </a:extLst>
          </p:cNvPr>
          <p:cNvSpPr txBox="1"/>
          <p:nvPr/>
        </p:nvSpPr>
        <p:spPr>
          <a:xfrm>
            <a:off x="0" y="3182587"/>
            <a:ext cx="1223158" cy="662253"/>
          </a:xfrm>
          <a:prstGeom prst="rect">
            <a:avLst/>
          </a:prstGeom>
          <a:solidFill>
            <a:schemeClr val="bg1"/>
          </a:solidFill>
        </p:spPr>
        <p:txBody>
          <a:bodyPr wrap="square" rtlCol="0">
            <a:spAutoFit/>
          </a:bodyPr>
          <a:lstStyle/>
          <a:p>
            <a:endParaRPr lang="en-US" dirty="0"/>
          </a:p>
        </p:txBody>
      </p:sp>
      <p:pic>
        <p:nvPicPr>
          <p:cNvPr id="11" name="Picture 10">
            <a:extLst>
              <a:ext uri="{FF2B5EF4-FFF2-40B4-BE49-F238E27FC236}">
                <a16:creationId xmlns:a16="http://schemas.microsoft.com/office/drawing/2014/main" id="{21804686-FD58-4680-A6BE-A33E415D4CA5}"/>
              </a:ext>
            </a:extLst>
          </p:cNvPr>
          <p:cNvPicPr>
            <a:picLocks noChangeAspect="1"/>
          </p:cNvPicPr>
          <p:nvPr/>
        </p:nvPicPr>
        <p:blipFill>
          <a:blip r:embed="rId3"/>
          <a:stretch>
            <a:fillRect/>
          </a:stretch>
        </p:blipFill>
        <p:spPr>
          <a:xfrm>
            <a:off x="6685402" y="2242904"/>
            <a:ext cx="3393195" cy="4169884"/>
          </a:xfrm>
          <a:prstGeom prst="rect">
            <a:avLst/>
          </a:prstGeom>
        </p:spPr>
      </p:pic>
      <p:sp>
        <p:nvSpPr>
          <p:cNvPr id="25" name="TextBox 24">
            <a:extLst>
              <a:ext uri="{FF2B5EF4-FFF2-40B4-BE49-F238E27FC236}">
                <a16:creationId xmlns:a16="http://schemas.microsoft.com/office/drawing/2014/main" id="{61C64B0E-0FAD-49B8-9A5D-FD9D2D824F97}"/>
              </a:ext>
            </a:extLst>
          </p:cNvPr>
          <p:cNvSpPr txBox="1"/>
          <p:nvPr/>
        </p:nvSpPr>
        <p:spPr>
          <a:xfrm>
            <a:off x="4572000" y="1140031"/>
            <a:ext cx="2853277" cy="1369675"/>
          </a:xfrm>
          <a:prstGeom prst="rect">
            <a:avLst/>
          </a:prstGeom>
          <a:solidFill>
            <a:schemeClr val="bg1"/>
          </a:solidFill>
        </p:spPr>
        <p:txBody>
          <a:bodyPr wrap="square" rtlCol="0">
            <a:spAutoFit/>
          </a:bodyPr>
          <a:lstStyle/>
          <a:p>
            <a:endParaRPr lang="en-US" dirty="0"/>
          </a:p>
        </p:txBody>
      </p:sp>
      <p:grpSp>
        <p:nvGrpSpPr>
          <p:cNvPr id="20" name="Group 19">
            <a:extLst>
              <a:ext uri="{FF2B5EF4-FFF2-40B4-BE49-F238E27FC236}">
                <a16:creationId xmlns:a16="http://schemas.microsoft.com/office/drawing/2014/main" id="{88804081-69DD-4C57-A309-A7A5BAEA5B76}"/>
              </a:ext>
            </a:extLst>
          </p:cNvPr>
          <p:cNvGrpSpPr/>
          <p:nvPr/>
        </p:nvGrpSpPr>
        <p:grpSpPr>
          <a:xfrm>
            <a:off x="1496291" y="1140031"/>
            <a:ext cx="6962139" cy="1793174"/>
            <a:chOff x="1496291" y="1140031"/>
            <a:chExt cx="6962139" cy="1793174"/>
          </a:xfrm>
        </p:grpSpPr>
        <p:cxnSp>
          <p:nvCxnSpPr>
            <p:cNvPr id="14" name="Straight Arrow Connector 13">
              <a:extLst>
                <a:ext uri="{FF2B5EF4-FFF2-40B4-BE49-F238E27FC236}">
                  <a16:creationId xmlns:a16="http://schemas.microsoft.com/office/drawing/2014/main" id="{BBDD0B1C-7CA9-496B-8FB8-BA1AE61633C6}"/>
                </a:ext>
              </a:extLst>
            </p:cNvPr>
            <p:cNvCxnSpPr/>
            <p:nvPr/>
          </p:nvCxnSpPr>
          <p:spPr>
            <a:xfrm flipV="1">
              <a:off x="1496291" y="1325563"/>
              <a:ext cx="3811979" cy="52698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2C5B941-A1D9-4130-AACB-7AE2D2282D23}"/>
                </a:ext>
              </a:extLst>
            </p:cNvPr>
            <p:cNvCxnSpPr>
              <a:cxnSpLocks/>
            </p:cNvCxnSpPr>
            <p:nvPr/>
          </p:nvCxnSpPr>
          <p:spPr>
            <a:xfrm flipV="1">
              <a:off x="5396206" y="1576418"/>
              <a:ext cx="997527" cy="135678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56804B6-EE1E-4431-A3A9-15FF0D0A3FC7}"/>
                </a:ext>
              </a:extLst>
            </p:cNvPr>
            <p:cNvSpPr txBox="1"/>
            <p:nvPr/>
          </p:nvSpPr>
          <p:spPr>
            <a:xfrm>
              <a:off x="5308270" y="1140031"/>
              <a:ext cx="3150160" cy="461665"/>
            </a:xfrm>
            <a:prstGeom prst="rect">
              <a:avLst/>
            </a:prstGeom>
            <a:noFill/>
          </p:spPr>
          <p:txBody>
            <a:bodyPr wrap="square" rtlCol="0">
              <a:spAutoFit/>
            </a:bodyPr>
            <a:lstStyle/>
            <a:p>
              <a:r>
                <a:rPr lang="en-US" sz="2400" dirty="0">
                  <a:solidFill>
                    <a:srgbClr val="FF0000"/>
                  </a:solidFill>
                </a:rPr>
                <a:t>Programmatic Outlays</a:t>
              </a:r>
            </a:p>
          </p:txBody>
        </p:sp>
      </p:grpSp>
    </p:spTree>
    <p:extLst>
      <p:ext uri="{BB962C8B-B14F-4D97-AF65-F5344CB8AC3E}">
        <p14:creationId xmlns:p14="http://schemas.microsoft.com/office/powerpoint/2010/main" val="303677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A8409-B5BC-4C46-B3BC-8CC22862F481}"/>
              </a:ext>
            </a:extLst>
          </p:cNvPr>
          <p:cNvSpPr>
            <a:spLocks noGrp="1"/>
          </p:cNvSpPr>
          <p:nvPr>
            <p:ph type="title"/>
          </p:nvPr>
        </p:nvSpPr>
        <p:spPr/>
        <p:txBody>
          <a:bodyPr/>
          <a:lstStyle/>
          <a:p>
            <a:r>
              <a:rPr lang="en-US" dirty="0">
                <a:solidFill>
                  <a:schemeClr val="bg1"/>
                </a:solidFill>
              </a:rPr>
              <a:t>Fisc</a:t>
            </a:r>
            <a:r>
              <a:rPr lang="en-US" dirty="0">
                <a:solidFill>
                  <a:schemeClr val="accent5">
                    <a:lumMod val="50000"/>
                  </a:schemeClr>
                </a:solidFill>
              </a:rPr>
              <a:t>al 2021 (no fancy graphics yet)</a:t>
            </a:r>
            <a:endParaRPr lang="en-US" dirty="0">
              <a:solidFill>
                <a:schemeClr val="bg1"/>
              </a:solidFill>
            </a:endParaRPr>
          </a:p>
        </p:txBody>
      </p:sp>
      <p:sp>
        <p:nvSpPr>
          <p:cNvPr id="3" name="Content Placeholder 2">
            <a:extLst>
              <a:ext uri="{FF2B5EF4-FFF2-40B4-BE49-F238E27FC236}">
                <a16:creationId xmlns:a16="http://schemas.microsoft.com/office/drawing/2014/main" id="{FE73EA5B-55E4-4512-A935-43C9A655FF9F}"/>
              </a:ext>
            </a:extLst>
          </p:cNvPr>
          <p:cNvSpPr>
            <a:spLocks noGrp="1"/>
          </p:cNvSpPr>
          <p:nvPr>
            <p:ph idx="1"/>
          </p:nvPr>
        </p:nvSpPr>
        <p:spPr/>
        <p:txBody>
          <a:bodyPr/>
          <a:lstStyle/>
          <a:p>
            <a:r>
              <a:rPr lang="en-US" dirty="0"/>
              <a:t>Deficit, 2.8t (12.4% of GDP) =Outlays, 6.8t – Receipts, 4.0t</a:t>
            </a:r>
          </a:p>
          <a:p>
            <a:r>
              <a:rPr lang="en-US" dirty="0"/>
              <a:t>$250b more outlays; $600b more in taxes.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5CE6CF8-8755-4011-BDF8-FF00D7DB3A49}"/>
              </a:ext>
            </a:extLst>
          </p:cNvPr>
          <p:cNvSpPr>
            <a:spLocks noGrp="1"/>
          </p:cNvSpPr>
          <p:nvPr>
            <p:ph type="sldNum" sz="quarter" idx="12"/>
          </p:nvPr>
        </p:nvSpPr>
        <p:spPr/>
        <p:txBody>
          <a:bodyPr/>
          <a:lstStyle/>
          <a:p>
            <a:fld id="{D9F085D5-EC86-4F6A-B501-C1359CB39116}" type="slidenum">
              <a:rPr lang="en-GB" smtClean="0"/>
              <a:t>12</a:t>
            </a:fld>
            <a:endParaRPr lang="en-GB"/>
          </a:p>
        </p:txBody>
      </p:sp>
    </p:spTree>
    <p:extLst>
      <p:ext uri="{BB962C8B-B14F-4D97-AF65-F5344CB8AC3E}">
        <p14:creationId xmlns:p14="http://schemas.microsoft.com/office/powerpoint/2010/main" val="313742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8B7B-FA17-1B42-AC55-47356A09A9A7}"/>
              </a:ext>
            </a:extLst>
          </p:cNvPr>
          <p:cNvSpPr>
            <a:spLocks noGrp="1"/>
          </p:cNvSpPr>
          <p:nvPr>
            <p:ph type="title"/>
          </p:nvPr>
        </p:nvSpPr>
        <p:spPr>
          <a:xfrm>
            <a:off x="863600" y="0"/>
            <a:ext cx="10515600" cy="1325563"/>
          </a:xfrm>
        </p:spPr>
        <p:txBody>
          <a:bodyPr/>
          <a:lstStyle/>
          <a:p>
            <a:r>
              <a:rPr lang="en-US" dirty="0">
                <a:solidFill>
                  <a:schemeClr val="bg1"/>
                </a:solidFill>
              </a:rPr>
              <a:t>Pas</a:t>
            </a:r>
            <a:r>
              <a:rPr lang="en-US" dirty="0"/>
              <a:t>t and Future of Deficits</a:t>
            </a:r>
          </a:p>
        </p:txBody>
      </p:sp>
      <p:sp>
        <p:nvSpPr>
          <p:cNvPr id="4" name="Slide Number Placeholder 3">
            <a:extLst>
              <a:ext uri="{FF2B5EF4-FFF2-40B4-BE49-F238E27FC236}">
                <a16:creationId xmlns:a16="http://schemas.microsoft.com/office/drawing/2014/main" id="{3A975E4E-5A79-3F41-9EA8-BA7F6B0C1CB9}"/>
              </a:ext>
            </a:extLst>
          </p:cNvPr>
          <p:cNvSpPr>
            <a:spLocks noGrp="1"/>
          </p:cNvSpPr>
          <p:nvPr>
            <p:ph type="sldNum" sz="quarter" idx="12"/>
          </p:nvPr>
        </p:nvSpPr>
        <p:spPr/>
        <p:txBody>
          <a:bodyPr/>
          <a:lstStyle/>
          <a:p>
            <a:fld id="{D9F085D5-EC86-4F6A-B501-C1359CB39116}" type="slidenum">
              <a:rPr lang="en-GB" smtClean="0"/>
              <a:t>13</a:t>
            </a:fld>
            <a:endParaRPr lang="en-GB"/>
          </a:p>
        </p:txBody>
      </p:sp>
      <p:sp>
        <p:nvSpPr>
          <p:cNvPr id="6" name="TextBox 5">
            <a:extLst>
              <a:ext uri="{FF2B5EF4-FFF2-40B4-BE49-F238E27FC236}">
                <a16:creationId xmlns:a16="http://schemas.microsoft.com/office/drawing/2014/main" id="{A9C39C95-3B87-C546-8DAC-C7986695A223}"/>
              </a:ext>
            </a:extLst>
          </p:cNvPr>
          <p:cNvSpPr txBox="1"/>
          <p:nvPr/>
        </p:nvSpPr>
        <p:spPr>
          <a:xfrm>
            <a:off x="5195887" y="6407314"/>
            <a:ext cx="6669133" cy="369332"/>
          </a:xfrm>
          <a:prstGeom prst="rect">
            <a:avLst/>
          </a:prstGeom>
          <a:noFill/>
        </p:spPr>
        <p:txBody>
          <a:bodyPr wrap="none" rtlCol="0">
            <a:spAutoFit/>
          </a:bodyPr>
          <a:lstStyle/>
          <a:p>
            <a:r>
              <a:rPr lang="en-US" dirty="0"/>
              <a:t>Source: CBO, Updated Budget and Econo9mic Projections, 7/15/2021</a:t>
            </a:r>
          </a:p>
        </p:txBody>
      </p:sp>
      <p:sp>
        <p:nvSpPr>
          <p:cNvPr id="8" name="TextBox 7">
            <a:extLst>
              <a:ext uri="{FF2B5EF4-FFF2-40B4-BE49-F238E27FC236}">
                <a16:creationId xmlns:a16="http://schemas.microsoft.com/office/drawing/2014/main" id="{AA5F0939-2C98-46B6-89A7-4A4102BC41C7}"/>
              </a:ext>
            </a:extLst>
          </p:cNvPr>
          <p:cNvSpPr txBox="1"/>
          <p:nvPr/>
        </p:nvSpPr>
        <p:spPr>
          <a:xfrm>
            <a:off x="7029450" y="1552188"/>
            <a:ext cx="5162550" cy="3662541"/>
          </a:xfrm>
          <a:prstGeom prst="rect">
            <a:avLst/>
          </a:prstGeom>
          <a:noFill/>
        </p:spPr>
        <p:txBody>
          <a:bodyPr wrap="square" rtlCol="0">
            <a:spAutoFit/>
          </a:bodyPr>
          <a:lstStyle/>
          <a:p>
            <a:r>
              <a:rPr lang="en-US" sz="2800" dirty="0"/>
              <a:t>Useful Deficit Decompositions:</a:t>
            </a:r>
          </a:p>
          <a:p>
            <a:endParaRPr lang="en-US" sz="2800" dirty="0"/>
          </a:p>
          <a:p>
            <a:r>
              <a:rPr lang="en-US" sz="2400" i="1" dirty="0"/>
              <a:t>Total Deficit= (Spending on Programs +</a:t>
            </a:r>
            <a:br>
              <a:rPr lang="en-US" sz="2400" i="1" dirty="0"/>
            </a:br>
            <a:r>
              <a:rPr lang="en-US" sz="2400" i="1" dirty="0"/>
              <a:t>Interest Expense)-Revenue</a:t>
            </a:r>
          </a:p>
          <a:p>
            <a:endParaRPr lang="en-US" sz="2400" i="1" dirty="0"/>
          </a:p>
          <a:p>
            <a:r>
              <a:rPr lang="en-US" sz="2400" i="1" dirty="0"/>
              <a:t>=(Programmatic Outlays – Revenue)+Interest Expense</a:t>
            </a:r>
          </a:p>
          <a:p>
            <a:endParaRPr lang="en-US" sz="2800" i="1" dirty="0"/>
          </a:p>
          <a:p>
            <a:r>
              <a:rPr lang="en-US" sz="2800" i="1" dirty="0"/>
              <a:t>=</a:t>
            </a:r>
            <a:r>
              <a:rPr lang="en-US" sz="2800" b="1" i="1" dirty="0">
                <a:solidFill>
                  <a:srgbClr val="7E2987"/>
                </a:solidFill>
              </a:rPr>
              <a:t>Primary Deficit + </a:t>
            </a:r>
            <a:r>
              <a:rPr lang="en-US" sz="2800" b="1" i="1" dirty="0">
                <a:solidFill>
                  <a:srgbClr val="CD78D6"/>
                </a:solidFill>
              </a:rPr>
              <a:t>Net Interest</a:t>
            </a:r>
          </a:p>
        </p:txBody>
      </p:sp>
      <p:pic>
        <p:nvPicPr>
          <p:cNvPr id="9" name="Picture 8">
            <a:extLst>
              <a:ext uri="{FF2B5EF4-FFF2-40B4-BE49-F238E27FC236}">
                <a16:creationId xmlns:a16="http://schemas.microsoft.com/office/drawing/2014/main" id="{73F60578-FFE6-48B4-9301-3AEE17B3639E}"/>
              </a:ext>
            </a:extLst>
          </p:cNvPr>
          <p:cNvPicPr>
            <a:picLocks noChangeAspect="1"/>
          </p:cNvPicPr>
          <p:nvPr/>
        </p:nvPicPr>
        <p:blipFill>
          <a:blip r:embed="rId2"/>
          <a:stretch>
            <a:fillRect/>
          </a:stretch>
        </p:blipFill>
        <p:spPr>
          <a:xfrm>
            <a:off x="369413" y="1325563"/>
            <a:ext cx="6393116" cy="4389120"/>
          </a:xfrm>
          <a:prstGeom prst="rect">
            <a:avLst/>
          </a:prstGeom>
        </p:spPr>
      </p:pic>
    </p:spTree>
    <p:extLst>
      <p:ext uri="{BB962C8B-B14F-4D97-AF65-F5344CB8AC3E}">
        <p14:creationId xmlns:p14="http://schemas.microsoft.com/office/powerpoint/2010/main" val="65881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698E-EE8D-4234-BDF3-407C7B293B69}"/>
              </a:ext>
            </a:extLst>
          </p:cNvPr>
          <p:cNvSpPr>
            <a:spLocks noGrp="1"/>
          </p:cNvSpPr>
          <p:nvPr>
            <p:ph type="title"/>
          </p:nvPr>
        </p:nvSpPr>
        <p:spPr/>
        <p:txBody>
          <a:bodyPr/>
          <a:lstStyle/>
          <a:p>
            <a:r>
              <a:rPr lang="en-US" dirty="0">
                <a:solidFill>
                  <a:schemeClr val="bg1"/>
                </a:solidFill>
              </a:rPr>
              <a:t>Cur</a:t>
            </a:r>
            <a:r>
              <a:rPr lang="en-US" dirty="0"/>
              <a:t>rent Deficits in Perspective:</a:t>
            </a:r>
          </a:p>
        </p:txBody>
      </p:sp>
      <p:sp>
        <p:nvSpPr>
          <p:cNvPr id="3" name="Content Placeholder 2">
            <a:extLst>
              <a:ext uri="{FF2B5EF4-FFF2-40B4-BE49-F238E27FC236}">
                <a16:creationId xmlns:a16="http://schemas.microsoft.com/office/drawing/2014/main" id="{FEF02D1D-DDD5-4CB1-AF2E-A02CDEF75CAD}"/>
              </a:ext>
            </a:extLst>
          </p:cNvPr>
          <p:cNvSpPr>
            <a:spLocks noGrp="1"/>
          </p:cNvSpPr>
          <p:nvPr>
            <p:ph idx="1"/>
          </p:nvPr>
        </p:nvSpPr>
        <p:spPr/>
        <p:txBody>
          <a:bodyPr/>
          <a:lstStyle/>
          <a:p>
            <a:r>
              <a:rPr lang="en-US" dirty="0"/>
              <a:t>The budgetary cost of the 3 major fiscal packages during the pandemic was over $5 trillion.  As a share of the economy this is almost the size of war production in 1943 (Romer, </a:t>
            </a:r>
            <a:r>
              <a:rPr lang="en-US" i="1" dirty="0"/>
              <a:t>Brookings Papers on Economic Activity</a:t>
            </a:r>
            <a:r>
              <a:rPr lang="en-US" dirty="0"/>
              <a:t>, 3/25/2021).</a:t>
            </a:r>
          </a:p>
          <a:p>
            <a:r>
              <a:rPr lang="en-US" dirty="0"/>
              <a:t>Since March of 2021, Fed net holdings of US Treasury bonds have increased by $2.7 trillion. </a:t>
            </a:r>
          </a:p>
          <a:p>
            <a:endParaRPr lang="en-US" dirty="0"/>
          </a:p>
        </p:txBody>
      </p:sp>
      <p:sp>
        <p:nvSpPr>
          <p:cNvPr id="4" name="Slide Number Placeholder 3">
            <a:extLst>
              <a:ext uri="{FF2B5EF4-FFF2-40B4-BE49-F238E27FC236}">
                <a16:creationId xmlns:a16="http://schemas.microsoft.com/office/drawing/2014/main" id="{D2345B92-1332-4E60-9862-62556A8F63B2}"/>
              </a:ext>
            </a:extLst>
          </p:cNvPr>
          <p:cNvSpPr>
            <a:spLocks noGrp="1"/>
          </p:cNvSpPr>
          <p:nvPr>
            <p:ph type="sldNum" sz="quarter" idx="12"/>
          </p:nvPr>
        </p:nvSpPr>
        <p:spPr/>
        <p:txBody>
          <a:bodyPr/>
          <a:lstStyle/>
          <a:p>
            <a:fld id="{D9F085D5-EC86-4F6A-B501-C1359CB39116}" type="slidenum">
              <a:rPr lang="en-GB" smtClean="0"/>
              <a:t>14</a:t>
            </a:fld>
            <a:endParaRPr lang="en-GB"/>
          </a:p>
        </p:txBody>
      </p:sp>
    </p:spTree>
    <p:extLst>
      <p:ext uri="{BB962C8B-B14F-4D97-AF65-F5344CB8AC3E}">
        <p14:creationId xmlns:p14="http://schemas.microsoft.com/office/powerpoint/2010/main" val="415672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art, line chart&#10;&#10;Description automatically generated">
            <a:extLst>
              <a:ext uri="{FF2B5EF4-FFF2-40B4-BE49-F238E27FC236}">
                <a16:creationId xmlns:a16="http://schemas.microsoft.com/office/drawing/2014/main" id="{1CD6E112-FE64-4785-88DE-DC32B842906E}"/>
              </a:ext>
            </a:extLst>
          </p:cNvPr>
          <p:cNvPicPr>
            <a:picLocks noChangeAspect="1"/>
          </p:cNvPicPr>
          <p:nvPr/>
        </p:nvPicPr>
        <p:blipFill>
          <a:blip r:embed="rId3"/>
          <a:stretch>
            <a:fillRect/>
          </a:stretch>
        </p:blipFill>
        <p:spPr>
          <a:xfrm>
            <a:off x="533400" y="1894630"/>
            <a:ext cx="11125200" cy="4286250"/>
          </a:xfrm>
          <a:prstGeom prst="rect">
            <a:avLst/>
          </a:prstGeom>
        </p:spPr>
      </p:pic>
      <p:sp>
        <p:nvSpPr>
          <p:cNvPr id="2" name="Title 1">
            <a:extLst>
              <a:ext uri="{FF2B5EF4-FFF2-40B4-BE49-F238E27FC236}">
                <a16:creationId xmlns:a16="http://schemas.microsoft.com/office/drawing/2014/main" id="{A8F34E15-10B2-5748-8722-FB2B426711C8}"/>
              </a:ext>
            </a:extLst>
          </p:cNvPr>
          <p:cNvSpPr>
            <a:spLocks noGrp="1"/>
          </p:cNvSpPr>
          <p:nvPr>
            <p:ph type="title"/>
          </p:nvPr>
        </p:nvSpPr>
        <p:spPr>
          <a:xfrm>
            <a:off x="727496" y="0"/>
            <a:ext cx="10515600" cy="1325563"/>
          </a:xfrm>
        </p:spPr>
        <p:txBody>
          <a:bodyPr/>
          <a:lstStyle/>
          <a:p>
            <a:r>
              <a:rPr lang="en-US" dirty="0">
                <a:solidFill>
                  <a:schemeClr val="bg1"/>
                </a:solidFill>
              </a:rPr>
              <a:t>Deb</a:t>
            </a:r>
            <a:r>
              <a:rPr lang="en-US" dirty="0"/>
              <a:t>t vs. Deficit</a:t>
            </a:r>
          </a:p>
        </p:txBody>
      </p:sp>
      <p:sp>
        <p:nvSpPr>
          <p:cNvPr id="4" name="Slide Number Placeholder 3">
            <a:extLst>
              <a:ext uri="{FF2B5EF4-FFF2-40B4-BE49-F238E27FC236}">
                <a16:creationId xmlns:a16="http://schemas.microsoft.com/office/drawing/2014/main" id="{C0CA32E9-3E02-D24B-8F2C-2C1A55E700BD}"/>
              </a:ext>
            </a:extLst>
          </p:cNvPr>
          <p:cNvSpPr>
            <a:spLocks noGrp="1"/>
          </p:cNvSpPr>
          <p:nvPr>
            <p:ph type="sldNum" sz="quarter" idx="12"/>
          </p:nvPr>
        </p:nvSpPr>
        <p:spPr/>
        <p:txBody>
          <a:bodyPr/>
          <a:lstStyle/>
          <a:p>
            <a:fld id="{D9F085D5-EC86-4F6A-B501-C1359CB39116}" type="slidenum">
              <a:rPr lang="en-GB" smtClean="0"/>
              <a:t>15</a:t>
            </a:fld>
            <a:endParaRPr lang="en-GB"/>
          </a:p>
        </p:txBody>
      </p:sp>
      <p:sp>
        <p:nvSpPr>
          <p:cNvPr id="7" name="TextBox 6">
            <a:extLst>
              <a:ext uri="{FF2B5EF4-FFF2-40B4-BE49-F238E27FC236}">
                <a16:creationId xmlns:a16="http://schemas.microsoft.com/office/drawing/2014/main" id="{D2C2B21C-E670-4EDA-AB15-4D6E49482267}"/>
              </a:ext>
            </a:extLst>
          </p:cNvPr>
          <p:cNvSpPr txBox="1"/>
          <p:nvPr/>
        </p:nvSpPr>
        <p:spPr>
          <a:xfrm>
            <a:off x="1349298" y="1325563"/>
            <a:ext cx="9222058" cy="523220"/>
          </a:xfrm>
          <a:prstGeom prst="rect">
            <a:avLst/>
          </a:prstGeom>
          <a:noFill/>
        </p:spPr>
        <p:txBody>
          <a:bodyPr wrap="square" rtlCol="0">
            <a:spAutoFit/>
          </a:bodyPr>
          <a:lstStyle/>
          <a:p>
            <a:r>
              <a:rPr lang="en-US" sz="2800" b="1" dirty="0"/>
              <a:t>The Sum of All Past Deficits Less Surpluses Equals the Debt </a:t>
            </a:r>
          </a:p>
        </p:txBody>
      </p:sp>
      <p:sp>
        <p:nvSpPr>
          <p:cNvPr id="3" name="TextBox 2">
            <a:extLst>
              <a:ext uri="{FF2B5EF4-FFF2-40B4-BE49-F238E27FC236}">
                <a16:creationId xmlns:a16="http://schemas.microsoft.com/office/drawing/2014/main" id="{B2E55126-D5C7-48BD-88D1-65C1E5A863BB}"/>
              </a:ext>
            </a:extLst>
          </p:cNvPr>
          <p:cNvSpPr txBox="1"/>
          <p:nvPr/>
        </p:nvSpPr>
        <p:spPr>
          <a:xfrm>
            <a:off x="4119073" y="3784457"/>
            <a:ext cx="2247544" cy="830997"/>
          </a:xfrm>
          <a:prstGeom prst="rect">
            <a:avLst/>
          </a:prstGeom>
          <a:noFill/>
        </p:spPr>
        <p:txBody>
          <a:bodyPr wrap="square" rtlCol="0">
            <a:spAutoFit/>
          </a:bodyPr>
          <a:lstStyle/>
          <a:p>
            <a:r>
              <a:rPr lang="en-US" sz="2400" dirty="0"/>
              <a:t>Shaded areas are recessions</a:t>
            </a:r>
          </a:p>
        </p:txBody>
      </p:sp>
      <p:sp>
        <p:nvSpPr>
          <p:cNvPr id="9" name="TextBox 8">
            <a:extLst>
              <a:ext uri="{FF2B5EF4-FFF2-40B4-BE49-F238E27FC236}">
                <a16:creationId xmlns:a16="http://schemas.microsoft.com/office/drawing/2014/main" id="{61DB9FEE-4DD6-47C4-8335-3C1B1B54CDFC}"/>
              </a:ext>
            </a:extLst>
          </p:cNvPr>
          <p:cNvSpPr txBox="1"/>
          <p:nvPr/>
        </p:nvSpPr>
        <p:spPr>
          <a:xfrm>
            <a:off x="1660849" y="1923610"/>
            <a:ext cx="3349690" cy="369332"/>
          </a:xfrm>
          <a:prstGeom prst="rect">
            <a:avLst/>
          </a:prstGeom>
          <a:solidFill>
            <a:schemeClr val="bg1"/>
          </a:solidFill>
        </p:spPr>
        <p:txBody>
          <a:bodyPr wrap="square" rtlCol="0">
            <a:spAutoFit/>
          </a:bodyPr>
          <a:lstStyle/>
          <a:p>
            <a:r>
              <a:rPr lang="en-US" dirty="0">
                <a:solidFill>
                  <a:srgbClr val="0070C0"/>
                </a:solidFill>
              </a:rPr>
              <a:t>Blue Line Debt;  </a:t>
            </a:r>
            <a:r>
              <a:rPr lang="en-US" dirty="0">
                <a:solidFill>
                  <a:srgbClr val="C00000"/>
                </a:solidFill>
              </a:rPr>
              <a:t>Red Line Deficit</a:t>
            </a:r>
            <a:endParaRPr lang="en-US" dirty="0">
              <a:solidFill>
                <a:srgbClr val="0070C0"/>
              </a:solidFill>
            </a:endParaRPr>
          </a:p>
        </p:txBody>
      </p:sp>
    </p:spTree>
    <p:extLst>
      <p:ext uri="{BB962C8B-B14F-4D97-AF65-F5344CB8AC3E}">
        <p14:creationId xmlns:p14="http://schemas.microsoft.com/office/powerpoint/2010/main" val="142679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A281C197-EF78-4BA6-A77B-E0DBF09F2180}"/>
              </a:ext>
            </a:extLst>
          </p:cNvPr>
          <p:cNvGraphicFramePr>
            <a:graphicFrameLocks noGrp="1"/>
          </p:cNvGraphicFramePr>
          <p:nvPr>
            <p:extLst>
              <p:ext uri="{D42A27DB-BD31-4B8C-83A1-F6EECF244321}">
                <p14:modId xmlns:p14="http://schemas.microsoft.com/office/powerpoint/2010/main" val="118531200"/>
              </p:ext>
            </p:extLst>
          </p:nvPr>
        </p:nvGraphicFramePr>
        <p:xfrm>
          <a:off x="5581402" y="885143"/>
          <a:ext cx="6709559" cy="534508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4E137A4E-0005-4039-B5A4-498C48C58350}"/>
              </a:ext>
            </a:extLst>
          </p:cNvPr>
          <p:cNvSpPr>
            <a:spLocks noGrp="1"/>
          </p:cNvSpPr>
          <p:nvPr>
            <p:ph type="title"/>
          </p:nvPr>
        </p:nvSpPr>
        <p:spPr>
          <a:xfrm>
            <a:off x="626982" y="12578"/>
            <a:ext cx="10515600" cy="1325563"/>
          </a:xfrm>
        </p:spPr>
        <p:txBody>
          <a:bodyPr/>
          <a:lstStyle/>
          <a:p>
            <a:r>
              <a:rPr lang="en-US" dirty="0">
                <a:solidFill>
                  <a:srgbClr val="FFFFFF"/>
                </a:solidFill>
              </a:rPr>
              <a:t> A B</a:t>
            </a:r>
            <a:r>
              <a:rPr lang="en-US" dirty="0">
                <a:solidFill>
                  <a:schemeClr val="accent5">
                    <a:lumMod val="50000"/>
                  </a:schemeClr>
                </a:solidFill>
              </a:rPr>
              <a:t>reakdown of the Total Federal Debt</a:t>
            </a:r>
            <a:endParaRPr lang="en-US" dirty="0"/>
          </a:p>
        </p:txBody>
      </p:sp>
      <p:sp>
        <p:nvSpPr>
          <p:cNvPr id="4" name="Slide Number Placeholder 3">
            <a:extLst>
              <a:ext uri="{FF2B5EF4-FFF2-40B4-BE49-F238E27FC236}">
                <a16:creationId xmlns:a16="http://schemas.microsoft.com/office/drawing/2014/main" id="{068130F8-9291-44EB-9B9C-55AF5D805CFD}"/>
              </a:ext>
            </a:extLst>
          </p:cNvPr>
          <p:cNvSpPr>
            <a:spLocks noGrp="1"/>
          </p:cNvSpPr>
          <p:nvPr>
            <p:ph type="sldNum" sz="quarter" idx="12"/>
          </p:nvPr>
        </p:nvSpPr>
        <p:spPr/>
        <p:txBody>
          <a:bodyPr/>
          <a:lstStyle/>
          <a:p>
            <a:fld id="{D9F085D5-EC86-4F6A-B501-C1359CB39116}" type="slidenum">
              <a:rPr lang="en-GB" smtClean="0"/>
              <a:t>16</a:t>
            </a:fld>
            <a:endParaRPr lang="en-GB"/>
          </a:p>
        </p:txBody>
      </p:sp>
      <p:sp>
        <p:nvSpPr>
          <p:cNvPr id="14" name="TextBox 13">
            <a:extLst>
              <a:ext uri="{FF2B5EF4-FFF2-40B4-BE49-F238E27FC236}">
                <a16:creationId xmlns:a16="http://schemas.microsoft.com/office/drawing/2014/main" id="{A63FE975-1ACD-49A7-A80A-D68A68D4B7B5}"/>
              </a:ext>
            </a:extLst>
          </p:cNvPr>
          <p:cNvSpPr txBox="1"/>
          <p:nvPr/>
        </p:nvSpPr>
        <p:spPr>
          <a:xfrm>
            <a:off x="6564927" y="6410685"/>
            <a:ext cx="5220393" cy="369332"/>
          </a:xfrm>
          <a:prstGeom prst="rect">
            <a:avLst/>
          </a:prstGeom>
          <a:noFill/>
        </p:spPr>
        <p:txBody>
          <a:bodyPr wrap="square" rtlCol="0">
            <a:spAutoFit/>
          </a:bodyPr>
          <a:lstStyle/>
          <a:p>
            <a:r>
              <a:rPr lang="en-US" dirty="0"/>
              <a:t>Sources:  US Treasury, Federal Reserve Board</a:t>
            </a:r>
          </a:p>
        </p:txBody>
      </p:sp>
      <p:cxnSp>
        <p:nvCxnSpPr>
          <p:cNvPr id="19" name="Straight Arrow Connector 18">
            <a:extLst>
              <a:ext uri="{FF2B5EF4-FFF2-40B4-BE49-F238E27FC236}">
                <a16:creationId xmlns:a16="http://schemas.microsoft.com/office/drawing/2014/main" id="{10F8DAE5-541F-4627-95CE-EDD95448A89F}"/>
              </a:ext>
            </a:extLst>
          </p:cNvPr>
          <p:cNvCxnSpPr>
            <a:cxnSpLocks/>
          </p:cNvCxnSpPr>
          <p:nvPr/>
        </p:nvCxnSpPr>
        <p:spPr>
          <a:xfrm>
            <a:off x="4750130" y="3429000"/>
            <a:ext cx="1650669" cy="5938"/>
          </a:xfrm>
          <a:prstGeom prst="straightConnector1">
            <a:avLst/>
          </a:prstGeom>
          <a:ln w="66675">
            <a:solidFill>
              <a:schemeClr val="accent4">
                <a:lumMod val="40000"/>
                <a:lumOff val="60000"/>
              </a:schemeClr>
            </a:solidFill>
            <a:tailEnd type="triangle"/>
          </a:ln>
        </p:spPr>
        <p:style>
          <a:lnRef idx="3">
            <a:schemeClr val="accent4"/>
          </a:lnRef>
          <a:fillRef idx="0">
            <a:schemeClr val="accent4"/>
          </a:fillRef>
          <a:effectRef idx="2">
            <a:schemeClr val="accent4"/>
          </a:effectRef>
          <a:fontRef idx="minor">
            <a:schemeClr val="tx1"/>
          </a:fontRef>
        </p:style>
      </p:cxnSp>
      <p:graphicFrame>
        <p:nvGraphicFramePr>
          <p:cNvPr id="9" name="Chart 8">
            <a:extLst>
              <a:ext uri="{FF2B5EF4-FFF2-40B4-BE49-F238E27FC236}">
                <a16:creationId xmlns:a16="http://schemas.microsoft.com/office/drawing/2014/main" id="{08DFC95A-1DA3-4741-B549-3D01F44475FB}"/>
              </a:ext>
            </a:extLst>
          </p:cNvPr>
          <p:cNvGraphicFramePr>
            <a:graphicFrameLocks noGrp="1"/>
          </p:cNvGraphicFramePr>
          <p:nvPr>
            <p:extLst>
              <p:ext uri="{D42A27DB-BD31-4B8C-83A1-F6EECF244321}">
                <p14:modId xmlns:p14="http://schemas.microsoft.com/office/powerpoint/2010/main" val="2452463861"/>
              </p:ext>
            </p:extLst>
          </p:nvPr>
        </p:nvGraphicFramePr>
        <p:xfrm>
          <a:off x="-642298" y="1036744"/>
          <a:ext cx="7207226" cy="51895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72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687" y="0"/>
            <a:ext cx="10515600" cy="1325563"/>
          </a:xfrm>
        </p:spPr>
        <p:txBody>
          <a:bodyPr/>
          <a:lstStyle/>
          <a:p>
            <a:r>
              <a:rPr lang="en-US" dirty="0">
                <a:solidFill>
                  <a:srgbClr val="FFFFFF"/>
                </a:solidFill>
              </a:rPr>
              <a:t>Not </a:t>
            </a:r>
            <a:r>
              <a:rPr lang="en-US" dirty="0">
                <a:solidFill>
                  <a:schemeClr val="accent5">
                    <a:lumMod val="50000"/>
                  </a:schemeClr>
                </a:solidFill>
              </a:rPr>
              <a:t>All Debt Is Created Equal </a:t>
            </a:r>
            <a:endParaRPr lang="en-US" dirty="0"/>
          </a:p>
        </p:txBody>
      </p:sp>
      <p:sp>
        <p:nvSpPr>
          <p:cNvPr id="3" name="Content Placeholder 2"/>
          <p:cNvSpPr>
            <a:spLocks noGrp="1"/>
          </p:cNvSpPr>
          <p:nvPr>
            <p:ph idx="1"/>
          </p:nvPr>
        </p:nvSpPr>
        <p:spPr/>
        <p:txBody>
          <a:bodyPr>
            <a:normAutofit/>
          </a:bodyPr>
          <a:lstStyle/>
          <a:p>
            <a:pPr marL="0" indent="0">
              <a:buNone/>
            </a:pPr>
            <a:r>
              <a:rPr lang="en-US" dirty="0"/>
              <a:t>Intra-governmental debt is important bookkeeping.</a:t>
            </a:r>
          </a:p>
          <a:p>
            <a:pPr lvl="1"/>
            <a:r>
              <a:rPr lang="en-US" dirty="0"/>
              <a:t>This debt </a:t>
            </a:r>
            <a:r>
              <a:rPr lang="en-US" b="1" dirty="0"/>
              <a:t>DOES NOT </a:t>
            </a:r>
            <a:r>
              <a:rPr lang="en-US" dirty="0"/>
              <a:t>require funding on credit markets</a:t>
            </a:r>
          </a:p>
          <a:p>
            <a:pPr lvl="1"/>
            <a:endParaRPr lang="en-US" dirty="0"/>
          </a:p>
          <a:p>
            <a:r>
              <a:rPr lang="en-US" dirty="0"/>
              <a:t>Debt held by the public </a:t>
            </a:r>
            <a:endParaRPr lang="en-US" i="1" dirty="0"/>
          </a:p>
          <a:p>
            <a:pPr lvl="1"/>
            <a:r>
              <a:rPr lang="en-US" dirty="0"/>
              <a:t>This debt is funded by borrowing on credit markets and competes with private funding.</a:t>
            </a:r>
          </a:p>
          <a:p>
            <a:r>
              <a:rPr lang="en-US" dirty="0"/>
              <a:t>Most analyses focus on the publicly debt </a:t>
            </a:r>
            <a:r>
              <a:rPr lang="en-US" i="1" dirty="0"/>
              <a:t>relative</a:t>
            </a:r>
            <a:r>
              <a:rPr lang="en-US" dirty="0"/>
              <a:t> to GDP because:</a:t>
            </a:r>
          </a:p>
          <a:p>
            <a:pPr lvl="1"/>
            <a:r>
              <a:rPr lang="en-US" dirty="0"/>
              <a:t>To the extent that debt and deficits have burdens these burdens depend on the size of the debt </a:t>
            </a:r>
            <a:r>
              <a:rPr lang="en-US" b="1" i="1" dirty="0"/>
              <a:t>relative</a:t>
            </a:r>
            <a:r>
              <a:rPr lang="en-US" dirty="0"/>
              <a:t> to the size of the economy.</a:t>
            </a:r>
          </a:p>
          <a:p>
            <a:endParaRPr lang="en-US" dirty="0"/>
          </a:p>
        </p:txBody>
      </p:sp>
      <p:sp>
        <p:nvSpPr>
          <p:cNvPr id="4" name="Slide Number Placeholder 3"/>
          <p:cNvSpPr>
            <a:spLocks noGrp="1"/>
          </p:cNvSpPr>
          <p:nvPr>
            <p:ph type="sldNum" sz="quarter" idx="12"/>
          </p:nvPr>
        </p:nvSpPr>
        <p:spPr/>
        <p:txBody>
          <a:bodyPr/>
          <a:lstStyle/>
          <a:p>
            <a:fld id="{D9F085D5-EC86-4F6A-B501-C1359CB39116}" type="slidenum">
              <a:rPr lang="en-GB" smtClean="0"/>
              <a:t>17</a:t>
            </a:fld>
            <a:endParaRPr lang="en-GB"/>
          </a:p>
        </p:txBody>
      </p:sp>
    </p:spTree>
    <p:extLst>
      <p:ext uri="{BB962C8B-B14F-4D97-AF65-F5344CB8AC3E}">
        <p14:creationId xmlns:p14="http://schemas.microsoft.com/office/powerpoint/2010/main" val="352044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Picture 4" descr="Chart, line chart, histogram&#10;&#10;Description automatically generated">
            <a:extLst>
              <a:ext uri="{FF2B5EF4-FFF2-40B4-BE49-F238E27FC236}">
                <a16:creationId xmlns:a16="http://schemas.microsoft.com/office/drawing/2014/main" id="{8777D69A-2525-4777-81FA-976680550828}"/>
              </a:ext>
            </a:extLst>
          </p:cNvPr>
          <p:cNvPicPr>
            <a:picLocks noChangeAspect="1"/>
          </p:cNvPicPr>
          <p:nvPr/>
        </p:nvPicPr>
        <p:blipFill>
          <a:blip r:embed="rId2"/>
          <a:stretch>
            <a:fillRect/>
          </a:stretch>
        </p:blipFill>
        <p:spPr>
          <a:xfrm>
            <a:off x="242596" y="1421040"/>
            <a:ext cx="11416004" cy="4713709"/>
          </a:xfrm>
          <a:prstGeom prst="rect">
            <a:avLst/>
          </a:prstGeom>
        </p:spPr>
      </p:pic>
      <p:sp>
        <p:nvSpPr>
          <p:cNvPr id="2" name="Title 1">
            <a:extLst>
              <a:ext uri="{FF2B5EF4-FFF2-40B4-BE49-F238E27FC236}">
                <a16:creationId xmlns:a16="http://schemas.microsoft.com/office/drawing/2014/main" id="{3D610769-77CE-6944-9124-EAB6FAAFE07C}"/>
              </a:ext>
            </a:extLst>
          </p:cNvPr>
          <p:cNvSpPr>
            <a:spLocks noGrp="1"/>
          </p:cNvSpPr>
          <p:nvPr>
            <p:ph type="title"/>
          </p:nvPr>
        </p:nvSpPr>
        <p:spPr>
          <a:xfrm>
            <a:off x="927100" y="0"/>
            <a:ext cx="10515600" cy="1325563"/>
          </a:xfrm>
        </p:spPr>
        <p:txBody>
          <a:bodyPr/>
          <a:lstStyle/>
          <a:p>
            <a:r>
              <a:rPr lang="en-US" dirty="0">
                <a:solidFill>
                  <a:schemeClr val="bg1"/>
                </a:solidFill>
              </a:rPr>
              <a:t>Tw</a:t>
            </a:r>
            <a:r>
              <a:rPr lang="en-US" dirty="0"/>
              <a:t>o Measures of the Relative Debt</a:t>
            </a:r>
          </a:p>
        </p:txBody>
      </p:sp>
      <p:sp>
        <p:nvSpPr>
          <p:cNvPr id="4" name="Slide Number Placeholder 3">
            <a:extLst>
              <a:ext uri="{FF2B5EF4-FFF2-40B4-BE49-F238E27FC236}">
                <a16:creationId xmlns:a16="http://schemas.microsoft.com/office/drawing/2014/main" id="{863C2D38-C813-AF43-8848-E0AC1B8D1732}"/>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18</a:t>
            </a:fld>
            <a:endParaRPr lang="en-GB"/>
          </a:p>
        </p:txBody>
      </p:sp>
      <p:grpSp>
        <p:nvGrpSpPr>
          <p:cNvPr id="6" name="Group 5">
            <a:extLst>
              <a:ext uri="{FF2B5EF4-FFF2-40B4-BE49-F238E27FC236}">
                <a16:creationId xmlns:a16="http://schemas.microsoft.com/office/drawing/2014/main" id="{A6C2237A-F528-4567-A72A-DFE2D6E74521}"/>
              </a:ext>
            </a:extLst>
          </p:cNvPr>
          <p:cNvGrpSpPr/>
          <p:nvPr/>
        </p:nvGrpSpPr>
        <p:grpSpPr>
          <a:xfrm>
            <a:off x="7928789" y="2512722"/>
            <a:ext cx="1902589" cy="1569660"/>
            <a:chOff x="7928789" y="2512722"/>
            <a:chExt cx="1902589" cy="1569660"/>
          </a:xfrm>
        </p:grpSpPr>
        <p:cxnSp>
          <p:nvCxnSpPr>
            <p:cNvPr id="8" name="Straight Arrow Connector 7">
              <a:extLst>
                <a:ext uri="{FF2B5EF4-FFF2-40B4-BE49-F238E27FC236}">
                  <a16:creationId xmlns:a16="http://schemas.microsoft.com/office/drawing/2014/main" id="{63524642-D040-4A36-B20F-14EDB2ACC1E2}"/>
                </a:ext>
              </a:extLst>
            </p:cNvPr>
            <p:cNvCxnSpPr>
              <a:cxnSpLocks/>
            </p:cNvCxnSpPr>
            <p:nvPr/>
          </p:nvCxnSpPr>
          <p:spPr>
            <a:xfrm flipV="1">
              <a:off x="9831378" y="3088941"/>
              <a:ext cx="0" cy="894682"/>
            </a:xfrm>
            <a:prstGeom prst="straightConnector1">
              <a:avLst/>
            </a:prstGeom>
            <a:ln w="47625">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67DC8863-D3C4-4029-B5D7-804F7B3DA2B7}"/>
                </a:ext>
              </a:extLst>
            </p:cNvPr>
            <p:cNvGrpSpPr/>
            <p:nvPr/>
          </p:nvGrpSpPr>
          <p:grpSpPr>
            <a:xfrm>
              <a:off x="7928789" y="2512722"/>
              <a:ext cx="1902589" cy="1569660"/>
              <a:chOff x="7928789" y="2644170"/>
              <a:chExt cx="1902589" cy="1569660"/>
            </a:xfrm>
          </p:grpSpPr>
          <p:cxnSp>
            <p:nvCxnSpPr>
              <p:cNvPr id="10" name="Straight Arrow Connector 9">
                <a:extLst>
                  <a:ext uri="{FF2B5EF4-FFF2-40B4-BE49-F238E27FC236}">
                    <a16:creationId xmlns:a16="http://schemas.microsoft.com/office/drawing/2014/main" id="{EA1430AF-1ECF-4B35-8942-4A22DDB53F86}"/>
                  </a:ext>
                </a:extLst>
              </p:cNvPr>
              <p:cNvCxnSpPr>
                <a:cxnSpLocks/>
              </p:cNvCxnSpPr>
              <p:nvPr/>
            </p:nvCxnSpPr>
            <p:spPr>
              <a:xfrm flipH="1">
                <a:off x="8720464" y="3289300"/>
                <a:ext cx="1110914" cy="139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B2051A5-8981-4610-9331-2E2D2021DC29}"/>
                  </a:ext>
                </a:extLst>
              </p:cNvPr>
              <p:cNvSpPr txBox="1"/>
              <p:nvPr/>
            </p:nvSpPr>
            <p:spPr>
              <a:xfrm>
                <a:off x="7928789" y="2644170"/>
                <a:ext cx="1371596" cy="1569660"/>
              </a:xfrm>
              <a:prstGeom prst="rect">
                <a:avLst/>
              </a:prstGeom>
              <a:noFill/>
            </p:spPr>
            <p:txBody>
              <a:bodyPr wrap="square" rtlCol="0">
                <a:spAutoFit/>
              </a:bodyPr>
              <a:lstStyle/>
              <a:p>
                <a:r>
                  <a:rPr lang="en-US" sz="2400" dirty="0"/>
                  <a:t>SSN &amp; Medicare Trust Funds</a:t>
                </a:r>
              </a:p>
            </p:txBody>
          </p:sp>
        </p:grpSp>
      </p:grpSp>
      <p:sp>
        <p:nvSpPr>
          <p:cNvPr id="14" name="TextBox 13">
            <a:extLst>
              <a:ext uri="{FF2B5EF4-FFF2-40B4-BE49-F238E27FC236}">
                <a16:creationId xmlns:a16="http://schemas.microsoft.com/office/drawing/2014/main" id="{F954DADB-1F09-4BFF-B5DD-E02DED74B1E3}"/>
              </a:ext>
            </a:extLst>
          </p:cNvPr>
          <p:cNvSpPr txBox="1"/>
          <p:nvPr/>
        </p:nvSpPr>
        <p:spPr>
          <a:xfrm>
            <a:off x="1432249" y="1561220"/>
            <a:ext cx="3349690" cy="646331"/>
          </a:xfrm>
          <a:prstGeom prst="rect">
            <a:avLst/>
          </a:prstGeom>
          <a:solidFill>
            <a:schemeClr val="bg1"/>
          </a:solidFill>
        </p:spPr>
        <p:txBody>
          <a:bodyPr wrap="square" rtlCol="0">
            <a:spAutoFit/>
          </a:bodyPr>
          <a:lstStyle/>
          <a:p>
            <a:r>
              <a:rPr lang="en-US" dirty="0">
                <a:solidFill>
                  <a:srgbClr val="0070C0"/>
                </a:solidFill>
              </a:rPr>
              <a:t>Blue Line Total Debt;  </a:t>
            </a:r>
            <a:r>
              <a:rPr lang="en-US" dirty="0">
                <a:solidFill>
                  <a:srgbClr val="C00000"/>
                </a:solidFill>
              </a:rPr>
              <a:t>Red Line Deficit</a:t>
            </a:r>
            <a:endParaRPr lang="en-US" dirty="0">
              <a:solidFill>
                <a:srgbClr val="0070C0"/>
              </a:solidFill>
            </a:endParaRPr>
          </a:p>
        </p:txBody>
      </p:sp>
    </p:spTree>
    <p:extLst>
      <p:ext uri="{BB962C8B-B14F-4D97-AF65-F5344CB8AC3E}">
        <p14:creationId xmlns:p14="http://schemas.microsoft.com/office/powerpoint/2010/main" val="38172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D464-0A60-42FA-B251-25FD2598C758}"/>
              </a:ext>
            </a:extLst>
          </p:cNvPr>
          <p:cNvSpPr>
            <a:spLocks noGrp="1"/>
          </p:cNvSpPr>
          <p:nvPr>
            <p:ph type="title"/>
          </p:nvPr>
        </p:nvSpPr>
        <p:spPr>
          <a:xfrm>
            <a:off x="863600" y="0"/>
            <a:ext cx="10515600" cy="1325563"/>
          </a:xfrm>
        </p:spPr>
        <p:txBody>
          <a:bodyPr/>
          <a:lstStyle/>
          <a:p>
            <a:r>
              <a:rPr lang="en-US" dirty="0">
                <a:solidFill>
                  <a:schemeClr val="bg1"/>
                </a:solidFill>
              </a:rPr>
              <a:t> CB</a:t>
            </a:r>
            <a:r>
              <a:rPr lang="en-US" dirty="0">
                <a:solidFill>
                  <a:schemeClr val="accent5">
                    <a:lumMod val="50000"/>
                  </a:schemeClr>
                </a:solidFill>
              </a:rPr>
              <a:t>O:  Budget Analysts in Chief</a:t>
            </a:r>
            <a:endParaRPr lang="en-US" dirty="0">
              <a:solidFill>
                <a:schemeClr val="bg1"/>
              </a:solidFill>
            </a:endParaRPr>
          </a:p>
        </p:txBody>
      </p:sp>
      <p:sp>
        <p:nvSpPr>
          <p:cNvPr id="3" name="Content Placeholder 2">
            <a:extLst>
              <a:ext uri="{FF2B5EF4-FFF2-40B4-BE49-F238E27FC236}">
                <a16:creationId xmlns:a16="http://schemas.microsoft.com/office/drawing/2014/main" id="{91DB0187-2EFC-4F65-8DDF-C1DB47477485}"/>
              </a:ext>
            </a:extLst>
          </p:cNvPr>
          <p:cNvSpPr>
            <a:spLocks noGrp="1"/>
          </p:cNvSpPr>
          <p:nvPr>
            <p:ph idx="1"/>
          </p:nvPr>
        </p:nvSpPr>
        <p:spPr>
          <a:xfrm>
            <a:off x="615820" y="1570730"/>
            <a:ext cx="11187404" cy="4351338"/>
          </a:xfrm>
        </p:spPr>
        <p:txBody>
          <a:bodyPr/>
          <a:lstStyle/>
          <a:p>
            <a:r>
              <a:rPr lang="en-US" dirty="0"/>
              <a:t>The Congressional Budget Office was founded in 1974 to provide Congress with information about the budgetary implications of legislation.</a:t>
            </a:r>
          </a:p>
          <a:p>
            <a:r>
              <a:rPr lang="en-US" dirty="0"/>
              <a:t>Two kinds of Reports</a:t>
            </a:r>
          </a:p>
          <a:p>
            <a:pPr lvl="1"/>
            <a:r>
              <a:rPr lang="en-US" dirty="0"/>
              <a:t>Cost Estimates – H.R. 486  Ukraine Religious Freedom Support Act</a:t>
            </a:r>
          </a:p>
          <a:p>
            <a:pPr lvl="1"/>
            <a:r>
              <a:rPr lang="en-US" dirty="0"/>
              <a:t>Build Back Better Scoring this Friday!</a:t>
            </a:r>
          </a:p>
          <a:p>
            <a:pPr lvl="1"/>
            <a:r>
              <a:rPr lang="en-US" dirty="0"/>
              <a:t>Projections of Debt and Deficits – The Budget and Economic Outlook:  2020 to 2030</a:t>
            </a:r>
          </a:p>
          <a:p>
            <a:pPr lvl="1"/>
            <a:endParaRPr lang="en-US" dirty="0"/>
          </a:p>
        </p:txBody>
      </p:sp>
      <p:sp>
        <p:nvSpPr>
          <p:cNvPr id="4" name="Slide Number Placeholder 3">
            <a:extLst>
              <a:ext uri="{FF2B5EF4-FFF2-40B4-BE49-F238E27FC236}">
                <a16:creationId xmlns:a16="http://schemas.microsoft.com/office/drawing/2014/main" id="{B1A6F89A-90E6-4767-AC55-0A8BD6048596}"/>
              </a:ext>
            </a:extLst>
          </p:cNvPr>
          <p:cNvSpPr>
            <a:spLocks noGrp="1"/>
          </p:cNvSpPr>
          <p:nvPr>
            <p:ph type="sldNum" sz="quarter" idx="12"/>
          </p:nvPr>
        </p:nvSpPr>
        <p:spPr/>
        <p:txBody>
          <a:bodyPr/>
          <a:lstStyle/>
          <a:p>
            <a:fld id="{D9F085D5-EC86-4F6A-B501-C1359CB39116}" type="slidenum">
              <a:rPr lang="en-GB" smtClean="0"/>
              <a:t>19</a:t>
            </a:fld>
            <a:endParaRPr lang="en-GB"/>
          </a:p>
        </p:txBody>
      </p:sp>
    </p:spTree>
    <p:extLst>
      <p:ext uri="{BB962C8B-B14F-4D97-AF65-F5344CB8AC3E}">
        <p14:creationId xmlns:p14="http://schemas.microsoft.com/office/powerpoint/2010/main" val="68379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t>
            </a:r>
            <a:r>
              <a:rPr lang="en-US">
                <a:solidFill>
                  <a:schemeClr val="tx1"/>
                </a:solidFill>
                <a:latin typeface="Calibri" panose="020F0502020204030204" pitchFamily="34" charset="0"/>
                <a:cs typeface="Calibri" panose="020F0502020204030204" pitchFamily="34" charset="0"/>
              </a:rPr>
              <a:t>a vast </a:t>
            </a:r>
            <a:r>
              <a:rPr lang="en-US" dirty="0">
                <a:solidFill>
                  <a:schemeClr val="tx1"/>
                </a:solidFill>
                <a:latin typeface="Calibri" panose="020F0502020204030204" pitchFamily="34" charset="0"/>
                <a:cs typeface="Calibri" panose="020F0502020204030204" pitchFamily="34" charset="0"/>
              </a:rPr>
              <a:t>network of professional economists to promote understanding of the economics of policy issues in the United States.</a:t>
            </a:r>
          </a:p>
          <a:p>
            <a:pPr lvl="1"/>
            <a:endParaRPr lang="en-US" dirty="0"/>
          </a:p>
          <a:p>
            <a:r>
              <a:rPr lang="en-US" dirty="0"/>
              <a:t>NEED Presentations</a:t>
            </a:r>
          </a:p>
          <a:p>
            <a:pPr lvl="1"/>
            <a:r>
              <a:rPr lang="en-US" dirty="0"/>
              <a:t>Are </a:t>
            </a:r>
            <a:r>
              <a:rPr lang="en-US" b="1" dirty="0"/>
              <a:t>nonpartisan</a:t>
            </a:r>
            <a:r>
              <a:rPr lang="en-US" dirty="0"/>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91220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B4AF3-02D7-44AF-BD5B-CCFF9C8630B7}"/>
              </a:ext>
            </a:extLst>
          </p:cNvPr>
          <p:cNvSpPr>
            <a:spLocks noGrp="1"/>
          </p:cNvSpPr>
          <p:nvPr>
            <p:ph type="title"/>
          </p:nvPr>
        </p:nvSpPr>
        <p:spPr>
          <a:xfrm>
            <a:off x="758688" y="0"/>
            <a:ext cx="10515600" cy="1325563"/>
          </a:xfrm>
        </p:spPr>
        <p:txBody>
          <a:bodyPr/>
          <a:lstStyle/>
          <a:p>
            <a:r>
              <a:rPr lang="en-US" dirty="0">
                <a:solidFill>
                  <a:schemeClr val="bg1"/>
                </a:solidFill>
              </a:rPr>
              <a:t>Key</a:t>
            </a:r>
            <a:r>
              <a:rPr lang="en-US" dirty="0">
                <a:solidFill>
                  <a:schemeClr val="accent5">
                    <a:lumMod val="50000"/>
                  </a:schemeClr>
                </a:solidFill>
              </a:rPr>
              <a:t> Points About the U.S. Relative Debt</a:t>
            </a:r>
            <a:endParaRPr lang="en-US" dirty="0">
              <a:solidFill>
                <a:schemeClr val="bg1"/>
              </a:solidFill>
            </a:endParaRPr>
          </a:p>
        </p:txBody>
      </p:sp>
      <p:sp>
        <p:nvSpPr>
          <p:cNvPr id="3" name="Content Placeholder 2">
            <a:extLst>
              <a:ext uri="{FF2B5EF4-FFF2-40B4-BE49-F238E27FC236}">
                <a16:creationId xmlns:a16="http://schemas.microsoft.com/office/drawing/2014/main" id="{12B5D338-4951-4E9C-8DCB-E574517C7005}"/>
              </a:ext>
            </a:extLst>
          </p:cNvPr>
          <p:cNvSpPr>
            <a:spLocks noGrp="1"/>
          </p:cNvSpPr>
          <p:nvPr>
            <p:ph idx="1"/>
          </p:nvPr>
        </p:nvSpPr>
        <p:spPr>
          <a:xfrm>
            <a:off x="838200" y="3083592"/>
            <a:ext cx="10515600" cy="3379449"/>
          </a:xfrm>
        </p:spPr>
        <p:txBody>
          <a:bodyPr/>
          <a:lstStyle/>
          <a:p>
            <a:pPr marL="514350" indent="-514350">
              <a:spcBef>
                <a:spcPts val="2000"/>
              </a:spcBef>
              <a:buFont typeface="+mj-lt"/>
              <a:buAutoNum type="arabicPeriod"/>
            </a:pPr>
            <a:r>
              <a:rPr lang="en-US" dirty="0"/>
              <a:t>Relative debt peaked during WWII (106%) - followed by a steady decline until the 1980s.</a:t>
            </a:r>
          </a:p>
          <a:p>
            <a:pPr marL="514350" indent="-514350">
              <a:spcBef>
                <a:spcPts val="2000"/>
              </a:spcBef>
              <a:buFont typeface="+mj-lt"/>
              <a:buAutoNum type="arabicPeriod"/>
            </a:pPr>
            <a:r>
              <a:rPr lang="en-US" dirty="0"/>
              <a:t>Prior to 1983, relative debt rose purposefully (wars, recessions, public investment) and then fell.</a:t>
            </a:r>
          </a:p>
          <a:p>
            <a:pPr marL="514350" indent="-514350">
              <a:spcBef>
                <a:spcPts val="2000"/>
              </a:spcBef>
              <a:buFont typeface="+mj-lt"/>
              <a:buAutoNum type="arabicPeriod"/>
            </a:pPr>
            <a:r>
              <a:rPr lang="en-US" dirty="0"/>
              <a:t>What can we learn from the 46-74 period, where the relative debt fell continuously?</a:t>
            </a:r>
          </a:p>
        </p:txBody>
      </p:sp>
      <p:sp>
        <p:nvSpPr>
          <p:cNvPr id="4" name="Slide Number Placeholder 3">
            <a:extLst>
              <a:ext uri="{FF2B5EF4-FFF2-40B4-BE49-F238E27FC236}">
                <a16:creationId xmlns:a16="http://schemas.microsoft.com/office/drawing/2014/main" id="{6CE4062A-750A-43C1-8130-8E0EF714CC4F}"/>
              </a:ext>
            </a:extLst>
          </p:cNvPr>
          <p:cNvSpPr>
            <a:spLocks noGrp="1"/>
          </p:cNvSpPr>
          <p:nvPr>
            <p:ph type="sldNum" sz="quarter" idx="12"/>
          </p:nvPr>
        </p:nvSpPr>
        <p:spPr/>
        <p:txBody>
          <a:bodyPr/>
          <a:lstStyle/>
          <a:p>
            <a:fld id="{D9F085D5-EC86-4F6A-B501-C1359CB39116}" type="slidenum">
              <a:rPr lang="en-GB" smtClean="0"/>
              <a:t>20</a:t>
            </a:fld>
            <a:endParaRPr lang="en-GB"/>
          </a:p>
        </p:txBody>
      </p:sp>
      <p:pic>
        <p:nvPicPr>
          <p:cNvPr id="8" name="Picture 7">
            <a:extLst>
              <a:ext uri="{FF2B5EF4-FFF2-40B4-BE49-F238E27FC236}">
                <a16:creationId xmlns:a16="http://schemas.microsoft.com/office/drawing/2014/main" id="{2245CC3D-CF2C-4836-A788-C9298B7C7695}"/>
              </a:ext>
            </a:extLst>
          </p:cNvPr>
          <p:cNvPicPr>
            <a:picLocks noChangeAspect="1"/>
          </p:cNvPicPr>
          <p:nvPr/>
        </p:nvPicPr>
        <p:blipFill>
          <a:blip r:embed="rId2"/>
          <a:stretch>
            <a:fillRect/>
          </a:stretch>
        </p:blipFill>
        <p:spPr>
          <a:xfrm>
            <a:off x="1733266" y="989926"/>
            <a:ext cx="8270543" cy="2326480"/>
          </a:xfrm>
          <a:prstGeom prst="rect">
            <a:avLst/>
          </a:prstGeom>
        </p:spPr>
      </p:pic>
      <p:grpSp>
        <p:nvGrpSpPr>
          <p:cNvPr id="6" name="Group 5">
            <a:extLst>
              <a:ext uri="{FF2B5EF4-FFF2-40B4-BE49-F238E27FC236}">
                <a16:creationId xmlns:a16="http://schemas.microsoft.com/office/drawing/2014/main" id="{CCDD0FB3-7D99-4C84-9724-12AD7AD4A49C}"/>
              </a:ext>
            </a:extLst>
          </p:cNvPr>
          <p:cNvGrpSpPr/>
          <p:nvPr/>
        </p:nvGrpSpPr>
        <p:grpSpPr>
          <a:xfrm>
            <a:off x="7946516" y="1183411"/>
            <a:ext cx="1852667" cy="1599062"/>
            <a:chOff x="5338785" y="3226704"/>
            <a:chExt cx="3705746" cy="2179471"/>
          </a:xfrm>
        </p:grpSpPr>
        <p:sp>
          <p:nvSpPr>
            <p:cNvPr id="7" name="TextBox 6">
              <a:extLst>
                <a:ext uri="{FF2B5EF4-FFF2-40B4-BE49-F238E27FC236}">
                  <a16:creationId xmlns:a16="http://schemas.microsoft.com/office/drawing/2014/main" id="{87E12B9B-D847-4892-BE0F-B44FB5E5A9E6}"/>
                </a:ext>
              </a:extLst>
            </p:cNvPr>
            <p:cNvSpPr txBox="1"/>
            <p:nvPr/>
          </p:nvSpPr>
          <p:spPr>
            <a:xfrm>
              <a:off x="5338785" y="3419773"/>
              <a:ext cx="3705746" cy="713132"/>
            </a:xfrm>
            <a:prstGeom prst="rect">
              <a:avLst/>
            </a:prstGeom>
            <a:noFill/>
          </p:spPr>
          <p:txBody>
            <a:bodyPr wrap="square" rtlCol="0">
              <a:spAutoFit/>
            </a:bodyPr>
            <a:lstStyle/>
            <a:p>
              <a:r>
                <a:rPr lang="en-US" sz="2800" dirty="0"/>
                <a:t>1946-1974</a:t>
              </a:r>
            </a:p>
          </p:txBody>
        </p:sp>
        <p:sp>
          <p:nvSpPr>
            <p:cNvPr id="9" name="Left Brace 8">
              <a:extLst>
                <a:ext uri="{FF2B5EF4-FFF2-40B4-BE49-F238E27FC236}">
                  <a16:creationId xmlns:a16="http://schemas.microsoft.com/office/drawing/2014/main" id="{7330D26C-9EEF-4BEF-B861-6DA69A2E61C0}"/>
                </a:ext>
              </a:extLst>
            </p:cNvPr>
            <p:cNvSpPr/>
            <p:nvPr/>
          </p:nvSpPr>
          <p:spPr>
            <a:xfrm rot="8259928">
              <a:off x="5401853" y="3226704"/>
              <a:ext cx="891575" cy="21794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2472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A458-B927-4F90-8B95-53DFA63405D8}"/>
              </a:ext>
            </a:extLst>
          </p:cNvPr>
          <p:cNvSpPr>
            <a:spLocks noGrp="1"/>
          </p:cNvSpPr>
          <p:nvPr>
            <p:ph type="title"/>
          </p:nvPr>
        </p:nvSpPr>
        <p:spPr>
          <a:xfrm>
            <a:off x="627185" y="0"/>
            <a:ext cx="10515600" cy="1325563"/>
          </a:xfrm>
        </p:spPr>
        <p:txBody>
          <a:bodyPr/>
          <a:lstStyle/>
          <a:p>
            <a:r>
              <a:rPr lang="en-US" dirty="0">
                <a:solidFill>
                  <a:schemeClr val="bg1"/>
                </a:solidFill>
              </a:rPr>
              <a:t> Deb</a:t>
            </a:r>
            <a:r>
              <a:rPr lang="en-US" dirty="0">
                <a:solidFill>
                  <a:schemeClr val="accent5">
                    <a:lumMod val="50000"/>
                  </a:schemeClr>
                </a:solidFill>
              </a:rPr>
              <a:t>t Dynamics</a:t>
            </a:r>
          </a:p>
        </p:txBody>
      </p:sp>
      <p:sp>
        <p:nvSpPr>
          <p:cNvPr id="3" name="Content Placeholder 2">
            <a:extLst>
              <a:ext uri="{FF2B5EF4-FFF2-40B4-BE49-F238E27FC236}">
                <a16:creationId xmlns:a16="http://schemas.microsoft.com/office/drawing/2014/main" id="{2A515E2A-7B60-4A81-BE7B-FFBA7CC1E1A6}"/>
              </a:ext>
            </a:extLst>
          </p:cNvPr>
          <p:cNvSpPr>
            <a:spLocks noGrp="1"/>
          </p:cNvSpPr>
          <p:nvPr>
            <p:ph idx="1"/>
          </p:nvPr>
        </p:nvSpPr>
        <p:spPr/>
        <p:txBody>
          <a:bodyPr>
            <a:normAutofit/>
          </a:bodyPr>
          <a:lstStyle/>
          <a:p>
            <a:pPr marL="457200" lvl="1" indent="0">
              <a:buNone/>
            </a:pPr>
            <a:endParaRPr lang="en-US" dirty="0"/>
          </a:p>
          <a:p>
            <a:r>
              <a:rPr lang="en-US" dirty="0"/>
              <a:t>The relative debt fell </a:t>
            </a:r>
            <a:r>
              <a:rPr lang="en-US" i="1" dirty="0"/>
              <a:t>in spite of</a:t>
            </a:r>
            <a:r>
              <a:rPr lang="en-US" dirty="0"/>
              <a:t> deficits in 21 of the 29 years, with the debt increasing by 42%.  How?</a:t>
            </a:r>
          </a:p>
          <a:p>
            <a:r>
              <a:rPr lang="en-US" dirty="0"/>
              <a:t>1946-1974, deficits caused the debt to grow, but not as fast as the economy was growing.</a:t>
            </a:r>
          </a:p>
          <a:p>
            <a:r>
              <a:rPr lang="en-US" b="1" dirty="0"/>
              <a:t>While the debt grew by 42%, GDP (nominal) grew by 550%</a:t>
            </a:r>
          </a:p>
          <a:p>
            <a:pPr marL="0" indent="0">
              <a:buNone/>
            </a:pPr>
            <a:br>
              <a:rPr lang="en-US" dirty="0"/>
            </a:br>
            <a:r>
              <a:rPr lang="en-US" dirty="0"/>
              <a:t>You don’t need a surplus to reduce the </a:t>
            </a:r>
            <a:r>
              <a:rPr lang="en-US" i="1" dirty="0"/>
              <a:t>relative</a:t>
            </a:r>
            <a:r>
              <a:rPr lang="en-US" dirty="0"/>
              <a:t> debt</a:t>
            </a:r>
            <a:endParaRPr lang="en-US" b="1" dirty="0"/>
          </a:p>
          <a:p>
            <a:pPr lvl="1"/>
            <a:endParaRPr lang="en-US" dirty="0"/>
          </a:p>
        </p:txBody>
      </p:sp>
      <p:sp>
        <p:nvSpPr>
          <p:cNvPr id="4" name="Slide Number Placeholder 3">
            <a:extLst>
              <a:ext uri="{FF2B5EF4-FFF2-40B4-BE49-F238E27FC236}">
                <a16:creationId xmlns:a16="http://schemas.microsoft.com/office/drawing/2014/main" id="{BD54DEE9-3723-4EE1-85AF-2185FE779066}"/>
              </a:ext>
            </a:extLst>
          </p:cNvPr>
          <p:cNvSpPr>
            <a:spLocks noGrp="1"/>
          </p:cNvSpPr>
          <p:nvPr>
            <p:ph type="sldNum" sz="quarter" idx="12"/>
          </p:nvPr>
        </p:nvSpPr>
        <p:spPr/>
        <p:txBody>
          <a:bodyPr/>
          <a:lstStyle/>
          <a:p>
            <a:fld id="{D9F085D5-EC86-4F6A-B501-C1359CB39116}" type="slidenum">
              <a:rPr lang="en-GB" smtClean="0"/>
              <a:t>21</a:t>
            </a:fld>
            <a:endParaRPr lang="en-GB"/>
          </a:p>
        </p:txBody>
      </p:sp>
    </p:spTree>
    <p:extLst>
      <p:ext uri="{BB962C8B-B14F-4D97-AF65-F5344CB8AC3E}">
        <p14:creationId xmlns:p14="http://schemas.microsoft.com/office/powerpoint/2010/main" val="107524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0"/>
            <a:ext cx="10515600" cy="1325563"/>
          </a:xfrm>
        </p:spPr>
        <p:txBody>
          <a:bodyPr/>
          <a:lstStyle/>
          <a:p>
            <a:r>
              <a:rPr lang="en-US" dirty="0">
                <a:solidFill>
                  <a:schemeClr val="bg1"/>
                </a:solidFill>
              </a:rPr>
              <a:t> Tra</a:t>
            </a:r>
            <a:r>
              <a:rPr lang="en-US" dirty="0">
                <a:solidFill>
                  <a:schemeClr val="accent5">
                    <a:lumMod val="50000"/>
                  </a:schemeClr>
                </a:solidFill>
              </a:rPr>
              <a:t>ditional Views of the Cost of the Debt</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838200" y="1570730"/>
            <a:ext cx="10595846" cy="4351338"/>
          </a:xfrm>
        </p:spPr>
        <p:txBody>
          <a:bodyPr>
            <a:normAutofit fontScale="92500" lnSpcReduction="20000"/>
          </a:bodyPr>
          <a:lstStyle/>
          <a:p>
            <a:pPr>
              <a:spcAft>
                <a:spcPts val="1000"/>
              </a:spcAft>
            </a:pPr>
            <a:r>
              <a:rPr lang="en-US" sz="3600" dirty="0"/>
              <a:t>First a non-issue:  There is no analogy between household and government debt.</a:t>
            </a:r>
          </a:p>
          <a:p>
            <a:pPr lvl="1">
              <a:spcAft>
                <a:spcPts val="1000"/>
              </a:spcAft>
            </a:pPr>
            <a:r>
              <a:rPr lang="en-US" sz="3200" dirty="0"/>
              <a:t>The government does not have to pay back the debt.</a:t>
            </a:r>
          </a:p>
          <a:p>
            <a:pPr lvl="1">
              <a:spcAft>
                <a:spcPts val="1000"/>
              </a:spcAft>
            </a:pPr>
            <a:r>
              <a:rPr lang="en-US" sz="3200" dirty="0"/>
              <a:t>Retirees cash in maturing bonds which are financed with new bond issues sold to younger people.</a:t>
            </a:r>
          </a:p>
          <a:p>
            <a:pPr lvl="1">
              <a:spcAft>
                <a:spcPts val="1000"/>
              </a:spcAft>
            </a:pPr>
            <a:r>
              <a:rPr lang="en-US" sz="3200" dirty="0"/>
              <a:t>Interest on the debt  is essentially paid by the young to their parents</a:t>
            </a:r>
          </a:p>
          <a:p>
            <a:pPr>
              <a:spcAft>
                <a:spcPts val="1000"/>
              </a:spcAft>
            </a:pPr>
            <a:r>
              <a:rPr lang="en-US" sz="3600" dirty="0"/>
              <a:t>Economist View of the Debt circa 1980, very little cost because relative debt was falling.  That changes in 1983.</a:t>
            </a:r>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22</a:t>
            </a:fld>
            <a:endParaRPr lang="en-GB"/>
          </a:p>
        </p:txBody>
      </p:sp>
    </p:spTree>
    <p:extLst>
      <p:ext uri="{BB962C8B-B14F-4D97-AF65-F5344CB8AC3E}">
        <p14:creationId xmlns:p14="http://schemas.microsoft.com/office/powerpoint/2010/main" val="163367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241655"/>
            <a:ext cx="10515600" cy="1325563"/>
          </a:xfrm>
        </p:spPr>
        <p:txBody>
          <a:bodyPr/>
          <a:lstStyle/>
          <a:p>
            <a:r>
              <a:rPr lang="en-US" dirty="0">
                <a:solidFill>
                  <a:schemeClr val="bg1"/>
                </a:solidFill>
              </a:rPr>
              <a:t> Tra</a:t>
            </a:r>
            <a:r>
              <a:rPr lang="en-US" dirty="0">
                <a:solidFill>
                  <a:schemeClr val="accent5">
                    <a:lumMod val="50000"/>
                  </a:schemeClr>
                </a:solidFill>
              </a:rPr>
              <a:t>ditional View: Debt and Deficits Raise Interest Rates</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798077" y="1602225"/>
            <a:ext cx="10595846" cy="4351338"/>
          </a:xfrm>
        </p:spPr>
        <p:txBody>
          <a:bodyPr>
            <a:normAutofit/>
          </a:bodyPr>
          <a:lstStyle/>
          <a:p>
            <a:pPr marL="742950" indent="-742950">
              <a:spcAft>
                <a:spcPts val="1000"/>
              </a:spcAft>
              <a:buFont typeface="+mj-lt"/>
              <a:buAutoNum type="arabicPeriod"/>
            </a:pPr>
            <a:r>
              <a:rPr lang="en-US" sz="3600" dirty="0"/>
              <a:t>Crowding Out:  </a:t>
            </a:r>
            <a:r>
              <a:rPr lang="en-US" sz="3200" dirty="0"/>
              <a:t>Higher interest rates lead to less investment and over time to a smaller capital stock and reduced future output.</a:t>
            </a:r>
          </a:p>
          <a:p>
            <a:pPr marL="742950" indent="-742950">
              <a:spcAft>
                <a:spcPts val="1000"/>
              </a:spcAft>
              <a:buFont typeface="+mj-lt"/>
              <a:buAutoNum type="arabicPeriod"/>
            </a:pPr>
            <a:r>
              <a:rPr lang="en-US" sz="3600" dirty="0"/>
              <a:t>Foreign Borrowing:  Higher interest rates lead to foreign capital inflows or foreign borrowing.  With foreign borrowing, some of our GDP is paid to foreigners as interest.</a:t>
            </a:r>
          </a:p>
          <a:p>
            <a:pPr marL="0" indent="0">
              <a:spcAft>
                <a:spcPts val="1000"/>
              </a:spcAft>
              <a:buNone/>
            </a:pPr>
            <a:endParaRPr lang="en-US" dirty="0"/>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23</a:t>
            </a:fld>
            <a:endParaRPr lang="en-GB"/>
          </a:p>
        </p:txBody>
      </p:sp>
    </p:spTree>
    <p:extLst>
      <p:ext uri="{BB962C8B-B14F-4D97-AF65-F5344CB8AC3E}">
        <p14:creationId xmlns:p14="http://schemas.microsoft.com/office/powerpoint/2010/main" val="244308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Graphical user interface, chart, histogram&#10;&#10;Description automatically generated">
            <a:extLst>
              <a:ext uri="{FF2B5EF4-FFF2-40B4-BE49-F238E27FC236}">
                <a16:creationId xmlns:a16="http://schemas.microsoft.com/office/drawing/2014/main" id="{8A163398-EE14-45F6-B2D9-B783F941335C}"/>
              </a:ext>
            </a:extLst>
          </p:cNvPr>
          <p:cNvPicPr>
            <a:picLocks noGrp="1" noChangeAspect="1"/>
          </p:cNvPicPr>
          <p:nvPr>
            <p:ph idx="1"/>
          </p:nvPr>
        </p:nvPicPr>
        <p:blipFill>
          <a:blip r:embed="rId2"/>
          <a:stretch>
            <a:fillRect/>
          </a:stretch>
        </p:blipFill>
        <p:spPr>
          <a:xfrm>
            <a:off x="481263" y="1503948"/>
            <a:ext cx="10872537" cy="4726278"/>
          </a:xfrm>
        </p:spPr>
      </p:pic>
      <p:sp>
        <p:nvSpPr>
          <p:cNvPr id="2" name="Title 1">
            <a:extLst>
              <a:ext uri="{FF2B5EF4-FFF2-40B4-BE49-F238E27FC236}">
                <a16:creationId xmlns:a16="http://schemas.microsoft.com/office/drawing/2014/main" id="{EDE731B7-6D62-4D39-8367-A3E8F19D518E}"/>
              </a:ext>
            </a:extLst>
          </p:cNvPr>
          <p:cNvSpPr>
            <a:spLocks noGrp="1"/>
          </p:cNvSpPr>
          <p:nvPr>
            <p:ph type="title"/>
          </p:nvPr>
        </p:nvSpPr>
        <p:spPr>
          <a:xfrm>
            <a:off x="677336" y="0"/>
            <a:ext cx="10515600" cy="1325563"/>
          </a:xfrm>
        </p:spPr>
        <p:txBody>
          <a:bodyPr/>
          <a:lstStyle/>
          <a:p>
            <a:r>
              <a:rPr lang="en-US" dirty="0">
                <a:solidFill>
                  <a:schemeClr val="bg1"/>
                </a:solidFill>
              </a:rPr>
              <a:t>The</a:t>
            </a:r>
            <a:r>
              <a:rPr lang="en-US" dirty="0">
                <a:solidFill>
                  <a:schemeClr val="accent5">
                    <a:lumMod val="50000"/>
                  </a:schemeClr>
                </a:solidFill>
              </a:rPr>
              <a:t> Dog that Didn’t Bark; Rising Interest Rates?</a:t>
            </a:r>
            <a:endParaRPr lang="en-US" dirty="0">
              <a:solidFill>
                <a:schemeClr val="bg1"/>
              </a:solidFill>
            </a:endParaRPr>
          </a:p>
        </p:txBody>
      </p:sp>
      <p:sp>
        <p:nvSpPr>
          <p:cNvPr id="4" name="Slide Number Placeholder 3">
            <a:extLst>
              <a:ext uri="{FF2B5EF4-FFF2-40B4-BE49-F238E27FC236}">
                <a16:creationId xmlns:a16="http://schemas.microsoft.com/office/drawing/2014/main" id="{B8FC14BB-255A-4EE6-9D3C-E250EC1062AF}"/>
              </a:ext>
            </a:extLst>
          </p:cNvPr>
          <p:cNvSpPr>
            <a:spLocks noGrp="1"/>
          </p:cNvSpPr>
          <p:nvPr>
            <p:ph type="sldNum" sz="quarter" idx="12"/>
          </p:nvPr>
        </p:nvSpPr>
        <p:spPr/>
        <p:txBody>
          <a:bodyPr/>
          <a:lstStyle/>
          <a:p>
            <a:fld id="{D9F085D5-EC86-4F6A-B501-C1359CB39116}" type="slidenum">
              <a:rPr lang="en-GB" smtClean="0"/>
              <a:t>24</a:t>
            </a:fld>
            <a:endParaRPr lang="en-GB"/>
          </a:p>
        </p:txBody>
      </p:sp>
      <p:sp>
        <p:nvSpPr>
          <p:cNvPr id="3" name="TextBox 2">
            <a:extLst>
              <a:ext uri="{FF2B5EF4-FFF2-40B4-BE49-F238E27FC236}">
                <a16:creationId xmlns:a16="http://schemas.microsoft.com/office/drawing/2014/main" id="{F525888E-3EC7-429E-9B31-1378BFD2BAF9}"/>
              </a:ext>
            </a:extLst>
          </p:cNvPr>
          <p:cNvSpPr txBox="1"/>
          <p:nvPr/>
        </p:nvSpPr>
        <p:spPr>
          <a:xfrm>
            <a:off x="7999122" y="3763232"/>
            <a:ext cx="2547257" cy="830997"/>
          </a:xfrm>
          <a:prstGeom prst="rect">
            <a:avLst/>
          </a:prstGeom>
          <a:noFill/>
        </p:spPr>
        <p:txBody>
          <a:bodyPr wrap="square" rtlCol="0">
            <a:spAutoFit/>
          </a:bodyPr>
          <a:lstStyle/>
          <a:p>
            <a:r>
              <a:rPr lang="en-US" sz="2400" dirty="0"/>
              <a:t>yesterday, 10-yr: 1.63%</a:t>
            </a:r>
          </a:p>
        </p:txBody>
      </p:sp>
      <p:sp>
        <p:nvSpPr>
          <p:cNvPr id="10" name="TextBox 9">
            <a:extLst>
              <a:ext uri="{FF2B5EF4-FFF2-40B4-BE49-F238E27FC236}">
                <a16:creationId xmlns:a16="http://schemas.microsoft.com/office/drawing/2014/main" id="{2C1812F3-FFB0-439F-BB01-95D5C3DA223C}"/>
              </a:ext>
            </a:extLst>
          </p:cNvPr>
          <p:cNvSpPr txBox="1"/>
          <p:nvPr/>
        </p:nvSpPr>
        <p:spPr>
          <a:xfrm>
            <a:off x="1552565" y="1573252"/>
            <a:ext cx="5040740" cy="369332"/>
          </a:xfrm>
          <a:prstGeom prst="rect">
            <a:avLst/>
          </a:prstGeom>
          <a:solidFill>
            <a:schemeClr val="bg1"/>
          </a:solidFill>
        </p:spPr>
        <p:txBody>
          <a:bodyPr wrap="square" rtlCol="0">
            <a:spAutoFit/>
          </a:bodyPr>
          <a:lstStyle/>
          <a:p>
            <a:r>
              <a:rPr lang="en-US" dirty="0">
                <a:solidFill>
                  <a:srgbClr val="0070C0"/>
                </a:solidFill>
              </a:rPr>
              <a:t>Blue Line Debt;  </a:t>
            </a:r>
            <a:r>
              <a:rPr lang="en-US" dirty="0">
                <a:solidFill>
                  <a:srgbClr val="C00000"/>
                </a:solidFill>
              </a:rPr>
              <a:t>Red Line Rate on 10-Yr Treasury</a:t>
            </a:r>
            <a:endParaRPr lang="en-US" dirty="0">
              <a:solidFill>
                <a:srgbClr val="0070C0"/>
              </a:solidFill>
            </a:endParaRPr>
          </a:p>
        </p:txBody>
      </p:sp>
    </p:spTree>
    <p:extLst>
      <p:ext uri="{BB962C8B-B14F-4D97-AF65-F5344CB8AC3E}">
        <p14:creationId xmlns:p14="http://schemas.microsoft.com/office/powerpoint/2010/main" val="36474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A3D8C-66EC-482E-A78F-A8903943E936}"/>
              </a:ext>
            </a:extLst>
          </p:cNvPr>
          <p:cNvSpPr>
            <a:spLocks noGrp="1"/>
          </p:cNvSpPr>
          <p:nvPr>
            <p:ph type="title"/>
          </p:nvPr>
        </p:nvSpPr>
        <p:spPr>
          <a:xfrm>
            <a:off x="838200" y="345461"/>
            <a:ext cx="10515600" cy="1325563"/>
          </a:xfrm>
        </p:spPr>
        <p:txBody>
          <a:bodyPr/>
          <a:lstStyle/>
          <a:p>
            <a:r>
              <a:rPr lang="en-US" dirty="0">
                <a:solidFill>
                  <a:schemeClr val="bg1"/>
                </a:solidFill>
              </a:rPr>
              <a:t>Oli</a:t>
            </a:r>
            <a:r>
              <a:rPr lang="en-US" dirty="0">
                <a:solidFill>
                  <a:schemeClr val="accent5">
                    <a:lumMod val="50000"/>
                  </a:schemeClr>
                </a:solidFill>
              </a:rPr>
              <a:t>vier Blanchard’s Presidential Address to the AEA 1/2019 </a:t>
            </a:r>
          </a:p>
        </p:txBody>
      </p:sp>
      <p:sp>
        <p:nvSpPr>
          <p:cNvPr id="3" name="Content Placeholder 2">
            <a:extLst>
              <a:ext uri="{FF2B5EF4-FFF2-40B4-BE49-F238E27FC236}">
                <a16:creationId xmlns:a16="http://schemas.microsoft.com/office/drawing/2014/main" id="{3CBFA00C-34C6-41F2-BCA3-7BB20C0D9DD5}"/>
              </a:ext>
            </a:extLst>
          </p:cNvPr>
          <p:cNvSpPr>
            <a:spLocks noGrp="1"/>
          </p:cNvSpPr>
          <p:nvPr>
            <p:ph idx="1"/>
          </p:nvPr>
        </p:nvSpPr>
        <p:spPr>
          <a:xfrm>
            <a:off x="838200" y="1775609"/>
            <a:ext cx="10515600" cy="4351338"/>
          </a:xfrm>
        </p:spPr>
        <p:txBody>
          <a:bodyPr/>
          <a:lstStyle/>
          <a:p>
            <a:pPr marL="0" indent="0">
              <a:buNone/>
            </a:pPr>
            <a:r>
              <a:rPr lang="en-US" dirty="0"/>
              <a:t>“If the future is like the past [with low interest rates],…the issuance of debt without a later increase in taxes may well be feasible.  Put bluntly, public debt may have no fiscal cost.”</a:t>
            </a:r>
          </a:p>
          <a:p>
            <a:pPr marL="0" indent="0">
              <a:buNone/>
            </a:pPr>
            <a:r>
              <a:rPr lang="en-US" dirty="0"/>
              <a:t>But,</a:t>
            </a:r>
          </a:p>
          <a:p>
            <a:pPr marL="0" indent="0">
              <a:buNone/>
            </a:pPr>
            <a:r>
              <a:rPr lang="en-US" dirty="0"/>
              <a:t>“My purpose…is not to argue for more public debt, especially in the current political environment.  It is to have a richer discussion of the costs of debt…than is currently the case.”</a:t>
            </a:r>
          </a:p>
          <a:p>
            <a:endParaRPr lang="en-US" dirty="0"/>
          </a:p>
        </p:txBody>
      </p:sp>
      <p:sp>
        <p:nvSpPr>
          <p:cNvPr id="4" name="Slide Number Placeholder 3">
            <a:extLst>
              <a:ext uri="{FF2B5EF4-FFF2-40B4-BE49-F238E27FC236}">
                <a16:creationId xmlns:a16="http://schemas.microsoft.com/office/drawing/2014/main" id="{97570C66-4CFE-457F-A608-7A728A1D375F}"/>
              </a:ext>
            </a:extLst>
          </p:cNvPr>
          <p:cNvSpPr>
            <a:spLocks noGrp="1"/>
          </p:cNvSpPr>
          <p:nvPr>
            <p:ph type="sldNum" sz="quarter" idx="12"/>
          </p:nvPr>
        </p:nvSpPr>
        <p:spPr/>
        <p:txBody>
          <a:bodyPr/>
          <a:lstStyle/>
          <a:p>
            <a:fld id="{D9F085D5-EC86-4F6A-B501-C1359CB39116}" type="slidenum">
              <a:rPr lang="en-GB" smtClean="0"/>
              <a:t>25</a:t>
            </a:fld>
            <a:endParaRPr lang="en-GB"/>
          </a:p>
        </p:txBody>
      </p:sp>
    </p:spTree>
    <p:extLst>
      <p:ext uri="{BB962C8B-B14F-4D97-AF65-F5344CB8AC3E}">
        <p14:creationId xmlns:p14="http://schemas.microsoft.com/office/powerpoint/2010/main" val="348198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at the Traditional View Got Wrong</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a:xfrm>
            <a:off x="838199" y="1570730"/>
            <a:ext cx="10703767" cy="4351338"/>
          </a:xfrm>
        </p:spPr>
        <p:txBody>
          <a:bodyPr>
            <a:normAutofit/>
          </a:bodyPr>
          <a:lstStyle/>
          <a:p>
            <a:r>
              <a:rPr lang="en-US" dirty="0"/>
              <a:t>The growth rate in debt :</a:t>
            </a:r>
            <a:endParaRPr lang="en-US" dirty="0">
              <a:solidFill>
                <a:schemeClr val="accent5">
                  <a:lumMod val="50000"/>
                </a:schemeClr>
              </a:solidFill>
            </a:endParaRPr>
          </a:p>
          <a:p>
            <a:pPr lvl="1"/>
            <a:r>
              <a:rPr lang="en-US" dirty="0">
                <a:solidFill>
                  <a:schemeClr val="accent5">
                    <a:lumMod val="50000"/>
                  </a:schemeClr>
                </a:solidFill>
              </a:rPr>
              <a:t>One part of the debt grows at the interest rate.</a:t>
            </a:r>
          </a:p>
          <a:p>
            <a:pPr lvl="1"/>
            <a:r>
              <a:rPr lang="en-US" dirty="0">
                <a:solidFill>
                  <a:schemeClr val="accent5">
                    <a:lumMod val="50000"/>
                  </a:schemeClr>
                </a:solidFill>
              </a:rPr>
              <a:t>Total debt grows </a:t>
            </a:r>
            <a:r>
              <a:rPr lang="en-US" b="1" i="1" dirty="0">
                <a:solidFill>
                  <a:schemeClr val="accent5">
                    <a:lumMod val="50000"/>
                  </a:schemeClr>
                </a:solidFill>
              </a:rPr>
              <a:t>by more </a:t>
            </a:r>
            <a:r>
              <a:rPr lang="en-US" dirty="0">
                <a:solidFill>
                  <a:schemeClr val="accent5">
                    <a:lumMod val="50000"/>
                  </a:schemeClr>
                </a:solidFill>
              </a:rPr>
              <a:t>than the interest rate when there is a primary deficit.</a:t>
            </a:r>
          </a:p>
          <a:p>
            <a:r>
              <a:rPr lang="en-US" dirty="0">
                <a:solidFill>
                  <a:schemeClr val="accent5">
                    <a:lumMod val="50000"/>
                  </a:schemeClr>
                </a:solidFill>
              </a:rPr>
              <a:t>The traditional view assumes that the interest rate on debt is greater than the growth rate of GDP</a:t>
            </a:r>
          </a:p>
          <a:p>
            <a:pPr lvl="1"/>
            <a:r>
              <a:rPr lang="en-US" dirty="0">
                <a:solidFill>
                  <a:schemeClr val="accent5">
                    <a:lumMod val="50000"/>
                  </a:schemeClr>
                </a:solidFill>
              </a:rPr>
              <a:t>So, there must be a </a:t>
            </a:r>
            <a:r>
              <a:rPr lang="en-US" b="1" i="1" dirty="0">
                <a:solidFill>
                  <a:schemeClr val="accent5">
                    <a:lumMod val="50000"/>
                  </a:schemeClr>
                </a:solidFill>
              </a:rPr>
              <a:t>primary surplus</a:t>
            </a:r>
            <a:r>
              <a:rPr lang="en-US" b="1" dirty="0">
                <a:solidFill>
                  <a:schemeClr val="accent5">
                    <a:lumMod val="50000"/>
                  </a:schemeClr>
                </a:solidFill>
              </a:rPr>
              <a:t> </a:t>
            </a:r>
            <a:r>
              <a:rPr lang="en-US" dirty="0">
                <a:solidFill>
                  <a:schemeClr val="accent5">
                    <a:lumMod val="50000"/>
                  </a:schemeClr>
                </a:solidFill>
              </a:rPr>
              <a:t> to offset the interest rate</a:t>
            </a:r>
          </a:p>
          <a:p>
            <a:pPr lvl="1"/>
            <a:r>
              <a:rPr lang="en-US" dirty="0">
                <a:solidFill>
                  <a:schemeClr val="accent5">
                    <a:lumMod val="50000"/>
                  </a:schemeClr>
                </a:solidFill>
              </a:rPr>
              <a:t>i.e., programmatic outlays must be less than revenues to stabilize the debt. </a:t>
            </a:r>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26</a:t>
            </a:fld>
            <a:endParaRPr lang="en-GB"/>
          </a:p>
        </p:txBody>
      </p:sp>
    </p:spTree>
    <p:extLst>
      <p:ext uri="{BB962C8B-B14F-4D97-AF65-F5344CB8AC3E}">
        <p14:creationId xmlns:p14="http://schemas.microsoft.com/office/powerpoint/2010/main" val="4951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An </a:t>
            </a:r>
            <a:r>
              <a:rPr lang="en-US" dirty="0">
                <a:solidFill>
                  <a:schemeClr val="accent5">
                    <a:lumMod val="50000"/>
                  </a:schemeClr>
                </a:solidFill>
              </a:rPr>
              <a:t>Almost Free Lunch</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p:txBody>
          <a:bodyPr/>
          <a:lstStyle/>
          <a:p>
            <a:r>
              <a:rPr lang="en-US" dirty="0"/>
              <a:t>If the interest rate is </a:t>
            </a:r>
            <a:r>
              <a:rPr lang="en-US" i="1" dirty="0">
                <a:solidFill>
                  <a:srgbClr val="FF0000"/>
                </a:solidFill>
              </a:rPr>
              <a:t>less</a:t>
            </a:r>
            <a:r>
              <a:rPr lang="en-US" dirty="0"/>
              <a:t> than the growth rate of GDP, then Debt to GDP can be stabilized with a (small) </a:t>
            </a:r>
            <a:r>
              <a:rPr lang="en-US" i="1" dirty="0">
                <a:solidFill>
                  <a:srgbClr val="FF0000"/>
                </a:solidFill>
              </a:rPr>
              <a:t>primary deficit:</a:t>
            </a:r>
            <a:r>
              <a:rPr lang="en-US" dirty="0">
                <a:solidFill>
                  <a:schemeClr val="accent5">
                    <a:lumMod val="50000"/>
                  </a:schemeClr>
                </a:solidFill>
              </a:rPr>
              <a:t> programmatic outlays can be less than revenues!</a:t>
            </a:r>
            <a:endParaRPr lang="en-US" b="0" dirty="0"/>
          </a:p>
          <a:p>
            <a:r>
              <a:rPr lang="en-US" dirty="0"/>
              <a:t>Blanchard does believe that the relative debt must be stabilized</a:t>
            </a:r>
          </a:p>
          <a:p>
            <a:pPr marL="914400" lvl="1" indent="-457200">
              <a:buFont typeface="+mj-lt"/>
              <a:buAutoNum type="arabicPeriod"/>
            </a:pPr>
            <a:r>
              <a:rPr lang="en-US" dirty="0"/>
              <a:t>At some point deficits must be reduced.</a:t>
            </a:r>
          </a:p>
          <a:p>
            <a:pPr marL="914400" lvl="1" indent="-457200">
              <a:buFont typeface="+mj-lt"/>
              <a:buAutoNum type="arabicPeriod"/>
            </a:pPr>
            <a:r>
              <a:rPr lang="en-US" dirty="0"/>
              <a:t>But it may not be crucial at what level of debt we stabilize.</a:t>
            </a:r>
          </a:p>
          <a:p>
            <a:pPr marL="0" indent="0">
              <a:buNone/>
            </a:pPr>
            <a:endParaRPr lang="en-US" dirty="0"/>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27</a:t>
            </a:fld>
            <a:endParaRPr lang="en-GB"/>
          </a:p>
        </p:txBody>
      </p:sp>
    </p:spTree>
    <p:extLst>
      <p:ext uri="{BB962C8B-B14F-4D97-AF65-F5344CB8AC3E}">
        <p14:creationId xmlns:p14="http://schemas.microsoft.com/office/powerpoint/2010/main" val="428218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BA998-757D-4301-A4D6-63C15B3E2298}"/>
              </a:ext>
            </a:extLst>
          </p:cNvPr>
          <p:cNvSpPr>
            <a:spLocks noGrp="1"/>
          </p:cNvSpPr>
          <p:nvPr>
            <p:ph type="title"/>
          </p:nvPr>
        </p:nvSpPr>
        <p:spPr/>
        <p:txBody>
          <a:bodyPr/>
          <a:lstStyle/>
          <a:p>
            <a:r>
              <a:rPr lang="en-US" dirty="0">
                <a:solidFill>
                  <a:schemeClr val="bg1"/>
                </a:solidFill>
              </a:rPr>
              <a:t>Bla</a:t>
            </a:r>
            <a:r>
              <a:rPr lang="en-US" dirty="0">
                <a:solidFill>
                  <a:schemeClr val="accent5">
                    <a:lumMod val="50000"/>
                  </a:schemeClr>
                </a:solidFill>
              </a:rPr>
              <a:t>nchard’s Evidence</a:t>
            </a:r>
            <a:endParaRPr lang="en-US" dirty="0">
              <a:solidFill>
                <a:schemeClr val="bg1"/>
              </a:solidFill>
            </a:endParaRPr>
          </a:p>
        </p:txBody>
      </p:sp>
      <p:sp>
        <p:nvSpPr>
          <p:cNvPr id="4" name="Slide Number Placeholder 3">
            <a:extLst>
              <a:ext uri="{FF2B5EF4-FFF2-40B4-BE49-F238E27FC236}">
                <a16:creationId xmlns:a16="http://schemas.microsoft.com/office/drawing/2014/main" id="{BB37BD15-A9F0-4A89-90DF-A1FB667DAD45}"/>
              </a:ext>
            </a:extLst>
          </p:cNvPr>
          <p:cNvSpPr>
            <a:spLocks noGrp="1"/>
          </p:cNvSpPr>
          <p:nvPr>
            <p:ph type="sldNum" sz="quarter" idx="12"/>
          </p:nvPr>
        </p:nvSpPr>
        <p:spPr/>
        <p:txBody>
          <a:bodyPr/>
          <a:lstStyle/>
          <a:p>
            <a:fld id="{D9F085D5-EC86-4F6A-B501-C1359CB39116}" type="slidenum">
              <a:rPr lang="en-GB" smtClean="0"/>
              <a:t>28</a:t>
            </a:fld>
            <a:endParaRPr lang="en-GB"/>
          </a:p>
        </p:txBody>
      </p:sp>
      <p:sp>
        <p:nvSpPr>
          <p:cNvPr id="3" name="TextBox 2">
            <a:extLst>
              <a:ext uri="{FF2B5EF4-FFF2-40B4-BE49-F238E27FC236}">
                <a16:creationId xmlns:a16="http://schemas.microsoft.com/office/drawing/2014/main" id="{AC8F21C8-5BD1-4ACC-8D7B-F0655036EE40}"/>
              </a:ext>
            </a:extLst>
          </p:cNvPr>
          <p:cNvSpPr txBox="1"/>
          <p:nvPr/>
        </p:nvSpPr>
        <p:spPr>
          <a:xfrm>
            <a:off x="496461" y="3150740"/>
            <a:ext cx="3769568" cy="1200329"/>
          </a:xfrm>
          <a:prstGeom prst="rect">
            <a:avLst/>
          </a:prstGeom>
          <a:noFill/>
        </p:spPr>
        <p:txBody>
          <a:bodyPr wrap="square" rtlCol="0">
            <a:spAutoFit/>
          </a:bodyPr>
          <a:lstStyle/>
          <a:p>
            <a:r>
              <a:rPr lang="en-US" sz="2400" dirty="0"/>
              <a:t>But, why have interest rates fallen and how long will low rates continue?</a:t>
            </a:r>
          </a:p>
        </p:txBody>
      </p:sp>
      <p:sp>
        <p:nvSpPr>
          <p:cNvPr id="11" name="TextBox 10">
            <a:extLst>
              <a:ext uri="{FF2B5EF4-FFF2-40B4-BE49-F238E27FC236}">
                <a16:creationId xmlns:a16="http://schemas.microsoft.com/office/drawing/2014/main" id="{23740508-136B-4DFF-84D2-4B6FA892DB31}"/>
              </a:ext>
            </a:extLst>
          </p:cNvPr>
          <p:cNvSpPr txBox="1"/>
          <p:nvPr/>
        </p:nvSpPr>
        <p:spPr>
          <a:xfrm>
            <a:off x="615820" y="4351070"/>
            <a:ext cx="3769568" cy="830997"/>
          </a:xfrm>
          <a:prstGeom prst="rect">
            <a:avLst/>
          </a:prstGeom>
          <a:noFill/>
        </p:spPr>
        <p:txBody>
          <a:bodyPr wrap="square" rtlCol="0">
            <a:spAutoFit/>
          </a:bodyPr>
          <a:lstStyle/>
          <a:p>
            <a:r>
              <a:rPr lang="en-US" sz="2400" dirty="0"/>
              <a:t>Sadly, we don’t know the answer to either question</a:t>
            </a:r>
          </a:p>
        </p:txBody>
      </p:sp>
      <p:sp>
        <p:nvSpPr>
          <p:cNvPr id="14" name="TextBox 13">
            <a:extLst>
              <a:ext uri="{FF2B5EF4-FFF2-40B4-BE49-F238E27FC236}">
                <a16:creationId xmlns:a16="http://schemas.microsoft.com/office/drawing/2014/main" id="{46261302-B13B-41BC-9A8F-D1ED3D06CFB5}"/>
              </a:ext>
            </a:extLst>
          </p:cNvPr>
          <p:cNvSpPr txBox="1"/>
          <p:nvPr/>
        </p:nvSpPr>
        <p:spPr>
          <a:xfrm>
            <a:off x="493226" y="1888250"/>
            <a:ext cx="3769568" cy="1200329"/>
          </a:xfrm>
          <a:prstGeom prst="rect">
            <a:avLst/>
          </a:prstGeom>
          <a:noFill/>
        </p:spPr>
        <p:txBody>
          <a:bodyPr wrap="square" rtlCol="0">
            <a:spAutoFit/>
          </a:bodyPr>
          <a:lstStyle/>
          <a:p>
            <a:r>
              <a:rPr lang="en-US" sz="2400" dirty="0"/>
              <a:t>Except for recessions, interest rates have been </a:t>
            </a:r>
            <a:r>
              <a:rPr lang="en-US" sz="2400" b="1" i="1" dirty="0"/>
              <a:t>less</a:t>
            </a:r>
            <a:r>
              <a:rPr lang="en-US" sz="2400" dirty="0"/>
              <a:t>  than GDP growth</a:t>
            </a:r>
          </a:p>
        </p:txBody>
      </p:sp>
      <p:pic>
        <p:nvPicPr>
          <p:cNvPr id="9" name="Content Placeholder 8" descr="Chart, line chart&#10;&#10;Description automatically generated">
            <a:extLst>
              <a:ext uri="{FF2B5EF4-FFF2-40B4-BE49-F238E27FC236}">
                <a16:creationId xmlns:a16="http://schemas.microsoft.com/office/drawing/2014/main" id="{E7DEF13B-25D2-4075-9F09-037809299739}"/>
              </a:ext>
            </a:extLst>
          </p:cNvPr>
          <p:cNvPicPr>
            <a:picLocks noGrp="1" noChangeAspect="1"/>
          </p:cNvPicPr>
          <p:nvPr>
            <p:ph idx="1"/>
          </p:nvPr>
        </p:nvPicPr>
        <p:blipFill>
          <a:blip r:embed="rId2"/>
          <a:stretch>
            <a:fillRect/>
          </a:stretch>
        </p:blipFill>
        <p:spPr>
          <a:xfrm>
            <a:off x="4620126" y="1325562"/>
            <a:ext cx="6733674" cy="4738353"/>
          </a:xfrm>
        </p:spPr>
      </p:pic>
      <p:sp>
        <p:nvSpPr>
          <p:cNvPr id="12" name="TextBox 11">
            <a:extLst>
              <a:ext uri="{FF2B5EF4-FFF2-40B4-BE49-F238E27FC236}">
                <a16:creationId xmlns:a16="http://schemas.microsoft.com/office/drawing/2014/main" id="{C695A916-9411-40FD-B13F-867AEA24D6C7}"/>
              </a:ext>
            </a:extLst>
          </p:cNvPr>
          <p:cNvSpPr txBox="1"/>
          <p:nvPr/>
        </p:nvSpPr>
        <p:spPr>
          <a:xfrm>
            <a:off x="5294386" y="1388586"/>
            <a:ext cx="5040740" cy="369332"/>
          </a:xfrm>
          <a:prstGeom prst="rect">
            <a:avLst/>
          </a:prstGeom>
          <a:solidFill>
            <a:schemeClr val="bg1"/>
          </a:solidFill>
        </p:spPr>
        <p:txBody>
          <a:bodyPr wrap="square" rtlCol="0">
            <a:spAutoFit/>
          </a:bodyPr>
          <a:lstStyle/>
          <a:p>
            <a:r>
              <a:rPr lang="en-US" dirty="0">
                <a:solidFill>
                  <a:schemeClr val="accent5">
                    <a:lumMod val="50000"/>
                  </a:schemeClr>
                </a:solidFill>
              </a:rPr>
              <a:t>Blue: Rate on 10-Yr Treasury; </a:t>
            </a:r>
            <a:r>
              <a:rPr lang="en-US" dirty="0">
                <a:solidFill>
                  <a:srgbClr val="C00000"/>
                </a:solidFill>
              </a:rPr>
              <a:t>Red: GDP Growth</a:t>
            </a:r>
            <a:endParaRPr lang="en-US" dirty="0">
              <a:solidFill>
                <a:schemeClr val="accent5">
                  <a:lumMod val="50000"/>
                </a:schemeClr>
              </a:solidFill>
            </a:endParaRPr>
          </a:p>
        </p:txBody>
      </p:sp>
    </p:spTree>
    <p:extLst>
      <p:ext uri="{BB962C8B-B14F-4D97-AF65-F5344CB8AC3E}">
        <p14:creationId xmlns:p14="http://schemas.microsoft.com/office/powerpoint/2010/main" val="74349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68A22-92D6-4FCF-9B98-A03A7E4CCF9B}"/>
              </a:ext>
            </a:extLst>
          </p:cNvPr>
          <p:cNvSpPr>
            <a:spLocks noGrp="1"/>
          </p:cNvSpPr>
          <p:nvPr>
            <p:ph type="title"/>
          </p:nvPr>
        </p:nvSpPr>
        <p:spPr/>
        <p:txBody>
          <a:bodyPr/>
          <a:lstStyle/>
          <a:p>
            <a:r>
              <a:rPr lang="en-US" dirty="0">
                <a:solidFill>
                  <a:schemeClr val="bg1"/>
                </a:solidFill>
              </a:rPr>
              <a:t>But</a:t>
            </a:r>
            <a:r>
              <a:rPr lang="en-US" dirty="0">
                <a:solidFill>
                  <a:schemeClr val="accent5">
                    <a:lumMod val="50000"/>
                  </a:schemeClr>
                </a:solidFill>
              </a:rPr>
              <a:t> why must the relative debt be stabilized</a:t>
            </a:r>
            <a:endParaRPr lang="en-US" dirty="0">
              <a:solidFill>
                <a:schemeClr val="bg1"/>
              </a:solidFill>
            </a:endParaRPr>
          </a:p>
        </p:txBody>
      </p:sp>
      <p:sp>
        <p:nvSpPr>
          <p:cNvPr id="3" name="Content Placeholder 2">
            <a:extLst>
              <a:ext uri="{FF2B5EF4-FFF2-40B4-BE49-F238E27FC236}">
                <a16:creationId xmlns:a16="http://schemas.microsoft.com/office/drawing/2014/main" id="{5B57F28D-BEA6-45CA-90FB-9A72B1B0E10E}"/>
              </a:ext>
            </a:extLst>
          </p:cNvPr>
          <p:cNvSpPr>
            <a:spLocks noGrp="1"/>
          </p:cNvSpPr>
          <p:nvPr>
            <p:ph idx="1"/>
          </p:nvPr>
        </p:nvSpPr>
        <p:spPr/>
        <p:txBody>
          <a:bodyPr/>
          <a:lstStyle/>
          <a:p>
            <a:r>
              <a:rPr lang="en-US" dirty="0"/>
              <a:t>For practical purposes, the US cannot default on its debt, but…</a:t>
            </a:r>
          </a:p>
          <a:p>
            <a:r>
              <a:rPr lang="en-US" dirty="0"/>
              <a:t>International investors, however, can still lose if the exchange value of the dollar falls. </a:t>
            </a:r>
          </a:p>
          <a:p>
            <a:r>
              <a:rPr lang="en-US" dirty="0"/>
              <a:t>Remember, foreign holdings of the public debt amount to almost one-third of the total.</a:t>
            </a:r>
          </a:p>
        </p:txBody>
      </p:sp>
      <p:sp>
        <p:nvSpPr>
          <p:cNvPr id="4" name="Slide Number Placeholder 3">
            <a:extLst>
              <a:ext uri="{FF2B5EF4-FFF2-40B4-BE49-F238E27FC236}">
                <a16:creationId xmlns:a16="http://schemas.microsoft.com/office/drawing/2014/main" id="{BC3E53CE-D569-4804-A8A2-70BFA4C92EA6}"/>
              </a:ext>
            </a:extLst>
          </p:cNvPr>
          <p:cNvSpPr>
            <a:spLocks noGrp="1"/>
          </p:cNvSpPr>
          <p:nvPr>
            <p:ph type="sldNum" sz="quarter" idx="12"/>
          </p:nvPr>
        </p:nvSpPr>
        <p:spPr/>
        <p:txBody>
          <a:bodyPr/>
          <a:lstStyle/>
          <a:p>
            <a:fld id="{D9F085D5-EC86-4F6A-B501-C1359CB39116}" type="slidenum">
              <a:rPr lang="en-GB" smtClean="0"/>
              <a:t>29</a:t>
            </a:fld>
            <a:endParaRPr lang="en-GB"/>
          </a:p>
        </p:txBody>
      </p:sp>
    </p:spTree>
    <p:extLst>
      <p:ext uri="{BB962C8B-B14F-4D97-AF65-F5344CB8AC3E}">
        <p14:creationId xmlns:p14="http://schemas.microsoft.com/office/powerpoint/2010/main" val="397492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01C3-FF41-4249-9398-889388F4BD6B}"/>
              </a:ext>
            </a:extLst>
          </p:cNvPr>
          <p:cNvSpPr>
            <a:spLocks noGrp="1"/>
          </p:cNvSpPr>
          <p:nvPr>
            <p:ph type="title"/>
          </p:nvPr>
        </p:nvSpPr>
        <p:spPr>
          <a:xfrm>
            <a:off x="812800" y="0"/>
            <a:ext cx="10515600" cy="1325563"/>
          </a:xfrm>
        </p:spPr>
        <p:txBody>
          <a:bodyPr/>
          <a:lstStyle/>
          <a:p>
            <a:r>
              <a:rPr lang="en-US" dirty="0">
                <a:solidFill>
                  <a:schemeClr val="bg1"/>
                </a:solidFill>
              </a:rPr>
              <a:t>Wh</a:t>
            </a:r>
            <a:r>
              <a:rPr lang="en-US" dirty="0"/>
              <a:t>o Are We?</a:t>
            </a:r>
          </a:p>
        </p:txBody>
      </p:sp>
      <p:sp>
        <p:nvSpPr>
          <p:cNvPr id="3" name="Content Placeholder 2">
            <a:extLst>
              <a:ext uri="{FF2B5EF4-FFF2-40B4-BE49-F238E27FC236}">
                <a16:creationId xmlns:a16="http://schemas.microsoft.com/office/drawing/2014/main" id="{2B04F465-072B-E84A-A927-098D0F973836}"/>
              </a:ext>
            </a:extLst>
          </p:cNvPr>
          <p:cNvSpPr>
            <a:spLocks noGrp="1"/>
          </p:cNvSpPr>
          <p:nvPr>
            <p:ph idx="1"/>
          </p:nvPr>
        </p:nvSpPr>
        <p:spPr>
          <a:xfrm>
            <a:off x="838200" y="1177447"/>
            <a:ext cx="10515600" cy="4960306"/>
          </a:xfrm>
        </p:spPr>
        <p:txBody>
          <a:bodyPr>
            <a:normAutofit fontScale="92500" lnSpcReduction="10000"/>
          </a:bodyPr>
          <a:lstStyle/>
          <a:p>
            <a:r>
              <a:rPr lang="en-US" dirty="0"/>
              <a:t>Honorary Board: 54 members</a:t>
            </a:r>
          </a:p>
          <a:p>
            <a:pPr lvl="1"/>
            <a:r>
              <a:rPr lang="en-US" dirty="0"/>
              <a:t>2 Fed Chairs: Janet Yellen, Ben Bernanke</a:t>
            </a:r>
          </a:p>
          <a:p>
            <a:pPr lvl="1"/>
            <a:r>
              <a:rPr lang="en-US" dirty="0"/>
              <a:t>1 Secretary of the Treasury: Yellen (D)</a:t>
            </a:r>
          </a:p>
          <a:p>
            <a:pPr lvl="1"/>
            <a:r>
              <a:rPr lang="en-US" dirty="0"/>
              <a:t>6 Chairs Council of Economic Advisers</a:t>
            </a:r>
          </a:p>
          <a:p>
            <a:pPr lvl="2"/>
            <a:r>
              <a:rPr lang="en-US" dirty="0"/>
              <a:t>Furman (D), Rosen (R), Bernanke (R), Yellen (D), Tyson (D), </a:t>
            </a:r>
            <a:r>
              <a:rPr lang="en-US" dirty="0" err="1"/>
              <a:t>Goolsbee</a:t>
            </a:r>
            <a:r>
              <a:rPr lang="en-US" dirty="0"/>
              <a:t> (D)</a:t>
            </a:r>
          </a:p>
          <a:p>
            <a:pPr lvl="1"/>
            <a:r>
              <a:rPr lang="en-US" dirty="0"/>
              <a:t>3 Nobel Prize Winners</a:t>
            </a:r>
          </a:p>
          <a:p>
            <a:pPr lvl="2"/>
            <a:r>
              <a:rPr lang="en-US" dirty="0" err="1"/>
              <a:t>Akerlof</a:t>
            </a:r>
            <a:r>
              <a:rPr lang="en-US" dirty="0"/>
              <a:t>, Smith, </a:t>
            </a:r>
            <a:r>
              <a:rPr lang="en-US" dirty="0" err="1"/>
              <a:t>Maskin</a:t>
            </a:r>
            <a:endParaRPr lang="en-US" dirty="0"/>
          </a:p>
          <a:p>
            <a:r>
              <a:rPr lang="en-US" dirty="0"/>
              <a:t>Delegates</a:t>
            </a:r>
            <a:r>
              <a:rPr lang="en-US"/>
              <a:t>: 590+ </a:t>
            </a:r>
            <a:r>
              <a:rPr lang="en-US" dirty="0"/>
              <a:t>members</a:t>
            </a:r>
          </a:p>
          <a:p>
            <a:pPr lvl="1"/>
            <a:r>
              <a:rPr lang="en-US" dirty="0"/>
              <a:t>At all levels of academia and some in government service</a:t>
            </a:r>
          </a:p>
          <a:p>
            <a:pPr lvl="1"/>
            <a:r>
              <a:rPr lang="en-US" dirty="0"/>
              <a:t>All have a Ph.D. in economics</a:t>
            </a:r>
          </a:p>
          <a:p>
            <a:pPr lvl="1"/>
            <a:r>
              <a:rPr lang="en-US" dirty="0"/>
              <a:t>Crowdsource slide decks</a:t>
            </a:r>
          </a:p>
          <a:p>
            <a:pPr lvl="1"/>
            <a:r>
              <a:rPr lang="en-US" dirty="0"/>
              <a:t>Give presentations</a:t>
            </a:r>
          </a:p>
          <a:p>
            <a:r>
              <a:rPr lang="en-US" dirty="0"/>
              <a:t>Global Partners: 45 Ph.D. Economists</a:t>
            </a:r>
          </a:p>
          <a:p>
            <a:pPr lvl="1"/>
            <a:r>
              <a:rPr lang="en-US" dirty="0"/>
              <a:t>Aid in slide deck development</a:t>
            </a:r>
          </a:p>
          <a:p>
            <a:pPr marL="457200" lvl="1" indent="0">
              <a:buNone/>
            </a:pPr>
            <a:endParaRPr lang="en-US" dirty="0"/>
          </a:p>
        </p:txBody>
      </p:sp>
      <p:sp>
        <p:nvSpPr>
          <p:cNvPr id="4" name="Slide Number Placeholder 3">
            <a:extLst>
              <a:ext uri="{FF2B5EF4-FFF2-40B4-BE49-F238E27FC236}">
                <a16:creationId xmlns:a16="http://schemas.microsoft.com/office/drawing/2014/main" id="{E4A7D279-C637-1E48-898C-9051ECD0374E}"/>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1321392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5AF6-52E9-4A03-A70C-11C11371DE6D}"/>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y do Foreigners Buy US Treasuries?</a:t>
            </a:r>
            <a:endParaRPr lang="en-US" dirty="0">
              <a:solidFill>
                <a:schemeClr val="bg1"/>
              </a:solidFill>
            </a:endParaRPr>
          </a:p>
        </p:txBody>
      </p:sp>
      <p:sp>
        <p:nvSpPr>
          <p:cNvPr id="3" name="Content Placeholder 2">
            <a:extLst>
              <a:ext uri="{FF2B5EF4-FFF2-40B4-BE49-F238E27FC236}">
                <a16:creationId xmlns:a16="http://schemas.microsoft.com/office/drawing/2014/main" id="{FBA09AED-1629-4712-BA99-E990B5B22B11}"/>
              </a:ext>
            </a:extLst>
          </p:cNvPr>
          <p:cNvSpPr>
            <a:spLocks noGrp="1"/>
          </p:cNvSpPr>
          <p:nvPr>
            <p:ph idx="1"/>
          </p:nvPr>
        </p:nvSpPr>
        <p:spPr/>
        <p:txBody>
          <a:bodyPr>
            <a:normAutofit/>
          </a:bodyPr>
          <a:lstStyle/>
          <a:p>
            <a:r>
              <a:rPr lang="en-US" dirty="0"/>
              <a:t>Market for Treasuries is the deepest, the most liquid and safest capital market in the world.</a:t>
            </a:r>
          </a:p>
          <a:p>
            <a:r>
              <a:rPr lang="en-US" dirty="0"/>
              <a:t>What would happen if foreigners lost confidence in the stability of the dollar?</a:t>
            </a:r>
          </a:p>
          <a:p>
            <a:pPr marL="0" indent="0">
              <a:buNone/>
            </a:pPr>
            <a:r>
              <a:rPr lang="en-US" dirty="0"/>
              <a:t>CBO, </a:t>
            </a:r>
            <a:r>
              <a:rPr lang="en-US" i="1" dirty="0"/>
              <a:t>The 2020 Long-Term Budget Outlook, </a:t>
            </a:r>
            <a:r>
              <a:rPr lang="en-US" dirty="0"/>
              <a:t>9/2020</a:t>
            </a:r>
          </a:p>
          <a:p>
            <a:pPr marL="0" indent="0">
              <a:buNone/>
            </a:pPr>
            <a:r>
              <a:rPr lang="en-US" b="0" dirty="0"/>
              <a:t>The risk of  a fiscal crisis appears to be low in the short run despite the higher deficits and debt stemming from the pandemic…. Nonetheless, the much higher debt over time would raise the risk of a fiscal crisis in the years ahead.</a:t>
            </a:r>
          </a:p>
          <a:p>
            <a:pPr marL="0" indent="0">
              <a:buNone/>
            </a:pPr>
            <a:endParaRPr lang="en-US" dirty="0"/>
          </a:p>
        </p:txBody>
      </p:sp>
      <p:sp>
        <p:nvSpPr>
          <p:cNvPr id="4" name="Slide Number Placeholder 3">
            <a:extLst>
              <a:ext uri="{FF2B5EF4-FFF2-40B4-BE49-F238E27FC236}">
                <a16:creationId xmlns:a16="http://schemas.microsoft.com/office/drawing/2014/main" id="{E00DAE5F-4177-4847-A763-056464C91970}"/>
              </a:ext>
            </a:extLst>
          </p:cNvPr>
          <p:cNvSpPr>
            <a:spLocks noGrp="1"/>
          </p:cNvSpPr>
          <p:nvPr>
            <p:ph type="sldNum" sz="quarter" idx="12"/>
          </p:nvPr>
        </p:nvSpPr>
        <p:spPr/>
        <p:txBody>
          <a:bodyPr/>
          <a:lstStyle/>
          <a:p>
            <a:fld id="{D9F085D5-EC86-4F6A-B501-C1359CB39116}" type="slidenum">
              <a:rPr lang="en-GB" smtClean="0"/>
              <a:t>30</a:t>
            </a:fld>
            <a:endParaRPr lang="en-GB"/>
          </a:p>
        </p:txBody>
      </p:sp>
    </p:spTree>
    <p:extLst>
      <p:ext uri="{BB962C8B-B14F-4D97-AF65-F5344CB8AC3E}">
        <p14:creationId xmlns:p14="http://schemas.microsoft.com/office/powerpoint/2010/main" val="243654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32E7-A25F-43DD-B4E2-564A320F44A5}"/>
              </a:ext>
            </a:extLst>
          </p:cNvPr>
          <p:cNvSpPr>
            <a:spLocks noGrp="1"/>
          </p:cNvSpPr>
          <p:nvPr>
            <p:ph type="title"/>
          </p:nvPr>
        </p:nvSpPr>
        <p:spPr/>
        <p:txBody>
          <a:bodyPr/>
          <a:lstStyle/>
          <a:p>
            <a:r>
              <a:rPr lang="en-US" dirty="0">
                <a:solidFill>
                  <a:schemeClr val="bg1"/>
                </a:solidFill>
              </a:rPr>
              <a:t>Wh</a:t>
            </a:r>
            <a:r>
              <a:rPr lang="en-US" dirty="0"/>
              <a:t>at would a Fiscal Crisis Look Like?</a:t>
            </a:r>
          </a:p>
        </p:txBody>
      </p:sp>
      <p:sp>
        <p:nvSpPr>
          <p:cNvPr id="3" name="Content Placeholder 2">
            <a:extLst>
              <a:ext uri="{FF2B5EF4-FFF2-40B4-BE49-F238E27FC236}">
                <a16:creationId xmlns:a16="http://schemas.microsoft.com/office/drawing/2014/main" id="{8D6F96BF-B8C9-4D5F-82E0-4327073E7879}"/>
              </a:ext>
            </a:extLst>
          </p:cNvPr>
          <p:cNvSpPr>
            <a:spLocks noGrp="1"/>
          </p:cNvSpPr>
          <p:nvPr>
            <p:ph idx="1"/>
          </p:nvPr>
        </p:nvSpPr>
        <p:spPr>
          <a:xfrm>
            <a:off x="838200" y="1570730"/>
            <a:ext cx="10515600" cy="4659496"/>
          </a:xfrm>
        </p:spPr>
        <p:txBody>
          <a:bodyPr>
            <a:normAutofit/>
          </a:bodyPr>
          <a:lstStyle/>
          <a:p>
            <a:pPr marL="0" indent="0">
              <a:buNone/>
            </a:pPr>
            <a:r>
              <a:rPr lang="en-US" dirty="0"/>
              <a:t>Foreigners lose confidence in the dollar and sell Treasuries in exchange for assets denominated in their own currency,</a:t>
            </a:r>
          </a:p>
          <a:p>
            <a:pPr marL="971550" lvl="1" indent="-514350">
              <a:buFont typeface="+mj-lt"/>
              <a:buAutoNum type="arabicPeriod"/>
            </a:pPr>
            <a:r>
              <a:rPr lang="en-US" dirty="0"/>
              <a:t>Sale of Treasuries raises interest rates, worsening our fiscal outlook.</a:t>
            </a:r>
          </a:p>
          <a:p>
            <a:pPr marL="971550" lvl="1" indent="-514350">
              <a:buFont typeface="+mj-lt"/>
              <a:buAutoNum type="arabicPeriod"/>
            </a:pPr>
            <a:r>
              <a:rPr lang="en-US" dirty="0"/>
              <a:t>Trading of Foreign for US assets lowers US exchange rate.</a:t>
            </a:r>
          </a:p>
          <a:p>
            <a:pPr marL="1428750" lvl="2" indent="-514350">
              <a:buFont typeface="+mj-lt"/>
              <a:buAutoNum type="alphaLcPeriod"/>
            </a:pPr>
            <a:r>
              <a:rPr lang="en-US" dirty="0"/>
              <a:t>Raising the price of imports thereby increasing inflation.</a:t>
            </a:r>
          </a:p>
          <a:p>
            <a:pPr marL="1428750" lvl="2" indent="-514350">
              <a:buFont typeface="+mj-lt"/>
              <a:buAutoNum type="alphaLcPeriod"/>
            </a:pPr>
            <a:r>
              <a:rPr lang="en-US" dirty="0"/>
              <a:t>Lowering the foreign currency returns on all US assets, exacerbating 1.</a:t>
            </a:r>
          </a:p>
          <a:p>
            <a:pPr marL="1428750" lvl="2" indent="-514350">
              <a:buFont typeface="+mj-lt"/>
              <a:buAutoNum type="alphaLcPeriod"/>
            </a:pPr>
            <a:endParaRPr lang="en-US" dirty="0"/>
          </a:p>
          <a:p>
            <a:pPr marL="0" indent="0">
              <a:buNone/>
            </a:pPr>
            <a:r>
              <a:rPr lang="en-US" dirty="0"/>
              <a:t>Could the Fed Bail us Out?</a:t>
            </a:r>
          </a:p>
          <a:p>
            <a:pPr marL="914400" lvl="1" indent="-457200">
              <a:buFont typeface="+mj-lt"/>
              <a:buAutoNum type="arabicPeriod"/>
            </a:pPr>
            <a:r>
              <a:rPr lang="en-US" dirty="0"/>
              <a:t>It could buy Treasuries and prevent the rise in interest rates.</a:t>
            </a:r>
          </a:p>
          <a:p>
            <a:pPr marL="914400" lvl="1" indent="-457200">
              <a:buFont typeface="+mj-lt"/>
              <a:buAutoNum type="arabicPeriod"/>
            </a:pPr>
            <a:r>
              <a:rPr lang="en-US" dirty="0"/>
              <a:t>Insufficient foreign assets to prevent the fall in the exchange rate,	</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990BE4E4-39D2-44E7-B9CF-AC17A50833AE}"/>
              </a:ext>
            </a:extLst>
          </p:cNvPr>
          <p:cNvSpPr>
            <a:spLocks noGrp="1"/>
          </p:cNvSpPr>
          <p:nvPr>
            <p:ph type="sldNum" sz="quarter" idx="12"/>
          </p:nvPr>
        </p:nvSpPr>
        <p:spPr/>
        <p:txBody>
          <a:bodyPr/>
          <a:lstStyle/>
          <a:p>
            <a:fld id="{D9F085D5-EC86-4F6A-B501-C1359CB39116}" type="slidenum">
              <a:rPr lang="en-GB" smtClean="0"/>
              <a:t>31</a:t>
            </a:fld>
            <a:endParaRPr lang="en-GB"/>
          </a:p>
        </p:txBody>
      </p:sp>
    </p:spTree>
    <p:extLst>
      <p:ext uri="{BB962C8B-B14F-4D97-AF65-F5344CB8AC3E}">
        <p14:creationId xmlns:p14="http://schemas.microsoft.com/office/powerpoint/2010/main" val="261268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D9D72-298B-4895-B2DE-26494D0DB579}"/>
              </a:ext>
            </a:extLst>
          </p:cNvPr>
          <p:cNvSpPr>
            <a:spLocks noGrp="1"/>
          </p:cNvSpPr>
          <p:nvPr>
            <p:ph type="title"/>
          </p:nvPr>
        </p:nvSpPr>
        <p:spPr/>
        <p:txBody>
          <a:bodyPr/>
          <a:lstStyle/>
          <a:p>
            <a:r>
              <a:rPr lang="en-US" dirty="0">
                <a:solidFill>
                  <a:schemeClr val="bg1"/>
                </a:solidFill>
              </a:rPr>
              <a:t>Bot</a:t>
            </a:r>
            <a:r>
              <a:rPr lang="en-US" dirty="0">
                <a:solidFill>
                  <a:schemeClr val="accent5">
                    <a:lumMod val="50000"/>
                  </a:schemeClr>
                </a:solidFill>
              </a:rPr>
              <a:t>tom Line:  We Need to Worry about the Debt</a:t>
            </a:r>
            <a:endParaRPr lang="en-US" dirty="0">
              <a:solidFill>
                <a:schemeClr val="bg1"/>
              </a:solidFill>
            </a:endParaRPr>
          </a:p>
        </p:txBody>
      </p:sp>
      <p:sp>
        <p:nvSpPr>
          <p:cNvPr id="3" name="Content Placeholder 2">
            <a:extLst>
              <a:ext uri="{FF2B5EF4-FFF2-40B4-BE49-F238E27FC236}">
                <a16:creationId xmlns:a16="http://schemas.microsoft.com/office/drawing/2014/main" id="{610820EC-7A47-4FA9-8934-17D49D567EF5}"/>
              </a:ext>
            </a:extLst>
          </p:cNvPr>
          <p:cNvSpPr>
            <a:spLocks noGrp="1"/>
          </p:cNvSpPr>
          <p:nvPr>
            <p:ph idx="1"/>
          </p:nvPr>
        </p:nvSpPr>
        <p:spPr>
          <a:xfrm>
            <a:off x="838199" y="1570730"/>
            <a:ext cx="8254665" cy="4351338"/>
          </a:xfrm>
        </p:spPr>
        <p:txBody>
          <a:bodyPr>
            <a:normAutofit/>
          </a:bodyPr>
          <a:lstStyle/>
          <a:p>
            <a:pPr marL="514350" indent="-514350">
              <a:buFont typeface="+mj-lt"/>
              <a:buAutoNum type="arabicPeriod"/>
            </a:pPr>
            <a:r>
              <a:rPr lang="en-US" sz="3200" dirty="0"/>
              <a:t>Interest rates may not stay this low forever.</a:t>
            </a:r>
          </a:p>
          <a:p>
            <a:pPr marL="514350" indent="-514350">
              <a:buFont typeface="+mj-lt"/>
              <a:buAutoNum type="arabicPeriod"/>
            </a:pPr>
            <a:r>
              <a:rPr lang="en-US" sz="3200" dirty="0"/>
              <a:t>A fiscal crisis should be avoided at all costs.</a:t>
            </a:r>
          </a:p>
          <a:p>
            <a:pPr marL="514350" indent="-514350">
              <a:buFont typeface="+mj-lt"/>
              <a:buAutoNum type="arabicPeriod"/>
            </a:pPr>
            <a:r>
              <a:rPr lang="en-US" sz="3200" dirty="0"/>
              <a:t>The good news is we may be able to stabilize the relative debt without a running a surplus.</a:t>
            </a:r>
          </a:p>
        </p:txBody>
      </p:sp>
      <p:sp>
        <p:nvSpPr>
          <p:cNvPr id="4" name="Slide Number Placeholder 3">
            <a:extLst>
              <a:ext uri="{FF2B5EF4-FFF2-40B4-BE49-F238E27FC236}">
                <a16:creationId xmlns:a16="http://schemas.microsoft.com/office/drawing/2014/main" id="{8EE93746-C873-412E-869B-1AB5455988F6}"/>
              </a:ext>
            </a:extLst>
          </p:cNvPr>
          <p:cNvSpPr>
            <a:spLocks noGrp="1"/>
          </p:cNvSpPr>
          <p:nvPr>
            <p:ph type="sldNum" sz="quarter" idx="12"/>
          </p:nvPr>
        </p:nvSpPr>
        <p:spPr/>
        <p:txBody>
          <a:bodyPr/>
          <a:lstStyle/>
          <a:p>
            <a:fld id="{D9F085D5-EC86-4F6A-B501-C1359CB39116}" type="slidenum">
              <a:rPr lang="en-GB" smtClean="0"/>
              <a:t>32</a:t>
            </a:fld>
            <a:endParaRPr lang="en-GB"/>
          </a:p>
        </p:txBody>
      </p:sp>
    </p:spTree>
    <p:extLst>
      <p:ext uri="{BB962C8B-B14F-4D97-AF65-F5344CB8AC3E}">
        <p14:creationId xmlns:p14="http://schemas.microsoft.com/office/powerpoint/2010/main" val="151728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DA1C-24CE-4C8B-9CC2-A0DC89E9E21D}"/>
              </a:ext>
            </a:extLst>
          </p:cNvPr>
          <p:cNvSpPr>
            <a:spLocks noGrp="1"/>
          </p:cNvSpPr>
          <p:nvPr>
            <p:ph type="title"/>
          </p:nvPr>
        </p:nvSpPr>
        <p:spPr/>
        <p:txBody>
          <a:bodyPr/>
          <a:lstStyle/>
          <a:p>
            <a:r>
              <a:rPr lang="en-US" dirty="0">
                <a:solidFill>
                  <a:schemeClr val="bg1"/>
                </a:solidFill>
              </a:rPr>
              <a:t>But </a:t>
            </a:r>
            <a:r>
              <a:rPr lang="en-US" dirty="0">
                <a:solidFill>
                  <a:schemeClr val="accent5">
                    <a:lumMod val="50000"/>
                  </a:schemeClr>
                </a:solidFill>
              </a:rPr>
              <a:t>is this Problem Impossible?</a:t>
            </a:r>
            <a:endParaRPr lang="en-US" dirty="0">
              <a:solidFill>
                <a:schemeClr val="bg1"/>
              </a:solidFill>
            </a:endParaRPr>
          </a:p>
        </p:txBody>
      </p:sp>
      <p:sp>
        <p:nvSpPr>
          <p:cNvPr id="4" name="Slide Number Placeholder 3">
            <a:extLst>
              <a:ext uri="{FF2B5EF4-FFF2-40B4-BE49-F238E27FC236}">
                <a16:creationId xmlns:a16="http://schemas.microsoft.com/office/drawing/2014/main" id="{58F1663E-12C0-4120-A92A-BCF53AC34331}"/>
              </a:ext>
            </a:extLst>
          </p:cNvPr>
          <p:cNvSpPr>
            <a:spLocks noGrp="1"/>
          </p:cNvSpPr>
          <p:nvPr>
            <p:ph type="sldNum" sz="quarter" idx="12"/>
          </p:nvPr>
        </p:nvSpPr>
        <p:spPr/>
        <p:txBody>
          <a:bodyPr/>
          <a:lstStyle/>
          <a:p>
            <a:fld id="{D9F085D5-EC86-4F6A-B501-C1359CB39116}" type="slidenum">
              <a:rPr lang="en-GB" smtClean="0"/>
              <a:t>33</a:t>
            </a:fld>
            <a:endParaRPr lang="en-GB"/>
          </a:p>
        </p:txBody>
      </p:sp>
      <p:pic>
        <p:nvPicPr>
          <p:cNvPr id="5" name="Content Placeholder 7">
            <a:extLst>
              <a:ext uri="{FF2B5EF4-FFF2-40B4-BE49-F238E27FC236}">
                <a16:creationId xmlns:a16="http://schemas.microsoft.com/office/drawing/2014/main" id="{08CBD99A-D561-45F9-8AD8-7E2DA5873DB0}"/>
              </a:ext>
            </a:extLst>
          </p:cNvPr>
          <p:cNvPicPr>
            <a:picLocks noGrp="1" noChangeAspect="1"/>
          </p:cNvPicPr>
          <p:nvPr>
            <p:ph idx="1"/>
          </p:nvPr>
        </p:nvPicPr>
        <p:blipFill>
          <a:blip r:embed="rId2"/>
          <a:stretch>
            <a:fillRect/>
          </a:stretch>
        </p:blipFill>
        <p:spPr>
          <a:xfrm>
            <a:off x="418405" y="1903374"/>
            <a:ext cx="10335454" cy="3749040"/>
          </a:xfrm>
          <a:prstGeom prst="rect">
            <a:avLst/>
          </a:prstGeom>
        </p:spPr>
      </p:pic>
    </p:spTree>
    <p:extLst>
      <p:ext uri="{BB962C8B-B14F-4D97-AF65-F5344CB8AC3E}">
        <p14:creationId xmlns:p14="http://schemas.microsoft.com/office/powerpoint/2010/main" val="2353730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EB2A3-66EA-4B4F-A979-8EF08B45A493}"/>
              </a:ext>
            </a:extLst>
          </p:cNvPr>
          <p:cNvSpPr>
            <a:spLocks noGrp="1"/>
          </p:cNvSpPr>
          <p:nvPr>
            <p:ph type="title"/>
          </p:nvPr>
        </p:nvSpPr>
        <p:spPr/>
        <p:txBody>
          <a:bodyPr/>
          <a:lstStyle/>
          <a:p>
            <a:r>
              <a:rPr lang="en-US" dirty="0">
                <a:solidFill>
                  <a:schemeClr val="bg1"/>
                </a:solidFill>
              </a:rPr>
              <a:t>CB</a:t>
            </a:r>
            <a:r>
              <a:rPr lang="en-US" dirty="0"/>
              <a:t>O to the Rescue </a:t>
            </a:r>
            <a:r>
              <a:rPr lang="en-US" sz="2400" dirty="0"/>
              <a:t>(</a:t>
            </a:r>
            <a:r>
              <a:rPr lang="en-US" sz="2400" i="1" dirty="0"/>
              <a:t>The 2020 Long-Term Budget Outlook, </a:t>
            </a:r>
            <a:r>
              <a:rPr lang="en-US" sz="2400" dirty="0"/>
              <a:t>9/2020):</a:t>
            </a:r>
          </a:p>
        </p:txBody>
      </p:sp>
      <p:sp>
        <p:nvSpPr>
          <p:cNvPr id="3" name="Content Placeholder 2">
            <a:extLst>
              <a:ext uri="{FF2B5EF4-FFF2-40B4-BE49-F238E27FC236}">
                <a16:creationId xmlns:a16="http://schemas.microsoft.com/office/drawing/2014/main" id="{D58D27EE-BAFA-48E9-8D55-7B2519F51574}"/>
              </a:ext>
            </a:extLst>
          </p:cNvPr>
          <p:cNvSpPr>
            <a:spLocks noGrp="1"/>
          </p:cNvSpPr>
          <p:nvPr>
            <p:ph idx="1"/>
          </p:nvPr>
        </p:nvSpPr>
        <p:spPr/>
        <p:txBody>
          <a:bodyPr/>
          <a:lstStyle/>
          <a:p>
            <a:pPr marL="0" indent="0">
              <a:buNone/>
            </a:pPr>
            <a:r>
              <a:rPr lang="en-US" dirty="0"/>
              <a:t>First a note on CBO projections:</a:t>
            </a:r>
          </a:p>
          <a:p>
            <a:pPr lvl="1"/>
            <a:r>
              <a:rPr lang="en-US" dirty="0"/>
              <a:t>The “baseline projections” (such as on the previous slide) are based on the law as currently written; they are </a:t>
            </a:r>
            <a:r>
              <a:rPr lang="en-US" b="1" i="1" dirty="0"/>
              <a:t>not</a:t>
            </a:r>
            <a:r>
              <a:rPr lang="en-US" dirty="0"/>
              <a:t> forecasts of what will happen.</a:t>
            </a:r>
          </a:p>
          <a:p>
            <a:pPr lvl="1"/>
            <a:r>
              <a:rPr lang="en-US" dirty="0"/>
              <a:t>E.g., The 2017 tax cuts that reduced personal and estate taxes will be phased out in 2025.</a:t>
            </a:r>
          </a:p>
          <a:p>
            <a:pPr marL="0" indent="0">
              <a:buNone/>
            </a:pPr>
            <a:r>
              <a:rPr lang="en-US" dirty="0"/>
              <a:t>But, CBO is allowed to project alternate scenarios: </a:t>
            </a:r>
          </a:p>
          <a:p>
            <a:pPr marL="457200" lvl="1" indent="0">
              <a:buNone/>
            </a:pPr>
            <a:r>
              <a:rPr lang="en-US" dirty="0"/>
              <a:t>CBO (9/2020) suggests deficits in 2025 be reduced from 5 to 2.1 percent of GDP, but it won’t be  easy:  about $700b or 2.9% of GDP	</a:t>
            </a:r>
          </a:p>
          <a:p>
            <a:endParaRPr lang="en-US" dirty="0"/>
          </a:p>
        </p:txBody>
      </p:sp>
      <p:sp>
        <p:nvSpPr>
          <p:cNvPr id="4" name="Slide Number Placeholder 3">
            <a:extLst>
              <a:ext uri="{FF2B5EF4-FFF2-40B4-BE49-F238E27FC236}">
                <a16:creationId xmlns:a16="http://schemas.microsoft.com/office/drawing/2014/main" id="{5BE641FB-BCDC-4C1A-9C82-F9CFDA8182D7}"/>
              </a:ext>
            </a:extLst>
          </p:cNvPr>
          <p:cNvSpPr>
            <a:spLocks noGrp="1"/>
          </p:cNvSpPr>
          <p:nvPr>
            <p:ph type="sldNum" sz="quarter" idx="12"/>
          </p:nvPr>
        </p:nvSpPr>
        <p:spPr/>
        <p:txBody>
          <a:bodyPr/>
          <a:lstStyle/>
          <a:p>
            <a:fld id="{D9F085D5-EC86-4F6A-B501-C1359CB39116}" type="slidenum">
              <a:rPr lang="en-GB" smtClean="0"/>
              <a:t>34</a:t>
            </a:fld>
            <a:endParaRPr lang="en-GB"/>
          </a:p>
        </p:txBody>
      </p:sp>
    </p:spTree>
    <p:extLst>
      <p:ext uri="{BB962C8B-B14F-4D97-AF65-F5344CB8AC3E}">
        <p14:creationId xmlns:p14="http://schemas.microsoft.com/office/powerpoint/2010/main" val="131657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FD1F-ACD9-4A30-B562-9C5849571CB3}"/>
              </a:ext>
            </a:extLst>
          </p:cNvPr>
          <p:cNvSpPr>
            <a:spLocks noGrp="1"/>
          </p:cNvSpPr>
          <p:nvPr>
            <p:ph type="title"/>
          </p:nvPr>
        </p:nvSpPr>
        <p:spPr>
          <a:xfrm>
            <a:off x="726233" y="0"/>
            <a:ext cx="10515600" cy="1325563"/>
          </a:xfrm>
        </p:spPr>
        <p:txBody>
          <a:bodyPr/>
          <a:lstStyle/>
          <a:p>
            <a:r>
              <a:rPr lang="en-US" dirty="0">
                <a:solidFill>
                  <a:schemeClr val="bg1"/>
                </a:solidFill>
              </a:rPr>
              <a:t>We</a:t>
            </a:r>
            <a:r>
              <a:rPr lang="en-US" dirty="0">
                <a:solidFill>
                  <a:schemeClr val="accent5">
                    <a:lumMod val="50000"/>
                  </a:schemeClr>
                </a:solidFill>
              </a:rPr>
              <a:t> Have a Little Time: CBO’s Crystal Ball</a:t>
            </a:r>
            <a:endParaRPr lang="en-US" dirty="0">
              <a:solidFill>
                <a:schemeClr val="bg1"/>
              </a:solidFill>
            </a:endParaRPr>
          </a:p>
        </p:txBody>
      </p:sp>
      <p:sp>
        <p:nvSpPr>
          <p:cNvPr id="4" name="Slide Number Placeholder 3">
            <a:extLst>
              <a:ext uri="{FF2B5EF4-FFF2-40B4-BE49-F238E27FC236}">
                <a16:creationId xmlns:a16="http://schemas.microsoft.com/office/drawing/2014/main" id="{3F2C241D-C9FF-4484-BCA5-F34EA07E0B9E}"/>
              </a:ext>
            </a:extLst>
          </p:cNvPr>
          <p:cNvSpPr>
            <a:spLocks noGrp="1"/>
          </p:cNvSpPr>
          <p:nvPr>
            <p:ph type="sldNum" sz="quarter" idx="12"/>
          </p:nvPr>
        </p:nvSpPr>
        <p:spPr/>
        <p:txBody>
          <a:bodyPr/>
          <a:lstStyle/>
          <a:p>
            <a:fld id="{D9F085D5-EC86-4F6A-B501-C1359CB39116}" type="slidenum">
              <a:rPr lang="en-GB" smtClean="0"/>
              <a:t>35</a:t>
            </a:fld>
            <a:endParaRPr lang="en-GB"/>
          </a:p>
        </p:txBody>
      </p:sp>
      <p:pic>
        <p:nvPicPr>
          <p:cNvPr id="9" name="Content Placeholder 8">
            <a:extLst>
              <a:ext uri="{FF2B5EF4-FFF2-40B4-BE49-F238E27FC236}">
                <a16:creationId xmlns:a16="http://schemas.microsoft.com/office/drawing/2014/main" id="{AD571214-D67A-433C-8C62-6CF7F02406A3}"/>
              </a:ext>
            </a:extLst>
          </p:cNvPr>
          <p:cNvPicPr>
            <a:picLocks noGrp="1" noChangeAspect="1"/>
          </p:cNvPicPr>
          <p:nvPr>
            <p:ph idx="1"/>
          </p:nvPr>
        </p:nvPicPr>
        <p:blipFill>
          <a:blip r:embed="rId2"/>
          <a:stretch>
            <a:fillRect/>
          </a:stretch>
        </p:blipFill>
        <p:spPr>
          <a:xfrm>
            <a:off x="726233" y="1677432"/>
            <a:ext cx="7426094" cy="4480560"/>
          </a:xfrm>
          <a:prstGeom prst="rect">
            <a:avLst/>
          </a:prstGeom>
        </p:spPr>
      </p:pic>
      <p:grpSp>
        <p:nvGrpSpPr>
          <p:cNvPr id="5" name="Group 4">
            <a:extLst>
              <a:ext uri="{FF2B5EF4-FFF2-40B4-BE49-F238E27FC236}">
                <a16:creationId xmlns:a16="http://schemas.microsoft.com/office/drawing/2014/main" id="{FE6512CD-65B3-4ACF-BF8D-20102A6ACA69}"/>
              </a:ext>
            </a:extLst>
          </p:cNvPr>
          <p:cNvGrpSpPr/>
          <p:nvPr/>
        </p:nvGrpSpPr>
        <p:grpSpPr>
          <a:xfrm>
            <a:off x="8853055" y="1453545"/>
            <a:ext cx="2923540" cy="4338687"/>
            <a:chOff x="8853055" y="1453545"/>
            <a:chExt cx="2923540" cy="4338687"/>
          </a:xfrm>
        </p:grpSpPr>
        <p:pic>
          <p:nvPicPr>
            <p:cNvPr id="6" name="Content Placeholder 4">
              <a:extLst>
                <a:ext uri="{FF2B5EF4-FFF2-40B4-BE49-F238E27FC236}">
                  <a16:creationId xmlns:a16="http://schemas.microsoft.com/office/drawing/2014/main" id="{1EF61A76-EFD6-4043-ADE4-213D6FBF251B}"/>
                </a:ext>
              </a:extLst>
            </p:cNvPr>
            <p:cNvPicPr>
              <a:picLocks noChangeAspect="1"/>
            </p:cNvPicPr>
            <p:nvPr/>
          </p:nvPicPr>
          <p:blipFill>
            <a:blip r:embed="rId3"/>
            <a:stretch>
              <a:fillRect/>
            </a:stretch>
          </p:blipFill>
          <p:spPr>
            <a:xfrm>
              <a:off x="9120325" y="2043192"/>
              <a:ext cx="2656270" cy="3749040"/>
            </a:xfrm>
            <a:prstGeom prst="rect">
              <a:avLst/>
            </a:prstGeom>
          </p:spPr>
        </p:pic>
        <p:sp>
          <p:nvSpPr>
            <p:cNvPr id="3" name="TextBox 2">
              <a:extLst>
                <a:ext uri="{FF2B5EF4-FFF2-40B4-BE49-F238E27FC236}">
                  <a16:creationId xmlns:a16="http://schemas.microsoft.com/office/drawing/2014/main" id="{540796E5-72A8-45A2-BF08-80950575B568}"/>
                </a:ext>
              </a:extLst>
            </p:cNvPr>
            <p:cNvSpPr txBox="1"/>
            <p:nvPr/>
          </p:nvSpPr>
          <p:spPr>
            <a:xfrm>
              <a:off x="8853055" y="1453545"/>
              <a:ext cx="2830022" cy="461665"/>
            </a:xfrm>
            <a:prstGeom prst="rect">
              <a:avLst/>
            </a:prstGeom>
            <a:noFill/>
          </p:spPr>
          <p:txBody>
            <a:bodyPr wrap="square" rtlCol="0">
              <a:spAutoFit/>
            </a:bodyPr>
            <a:lstStyle/>
            <a:p>
              <a:r>
                <a:rPr lang="en-US" sz="2400" dirty="0"/>
                <a:t>But, it won’t be easy</a:t>
              </a:r>
            </a:p>
          </p:txBody>
        </p:sp>
      </p:grpSp>
    </p:spTree>
    <p:extLst>
      <p:ext uri="{BB962C8B-B14F-4D97-AF65-F5344CB8AC3E}">
        <p14:creationId xmlns:p14="http://schemas.microsoft.com/office/powerpoint/2010/main" val="198116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11F4-22AB-4490-8A48-190B2CC620A4}"/>
              </a:ext>
            </a:extLst>
          </p:cNvPr>
          <p:cNvSpPr>
            <a:spLocks noGrp="1"/>
          </p:cNvSpPr>
          <p:nvPr>
            <p:ph type="title"/>
          </p:nvPr>
        </p:nvSpPr>
        <p:spPr/>
        <p:txBody>
          <a:bodyPr/>
          <a:lstStyle/>
          <a:p>
            <a:r>
              <a:rPr lang="en-US" dirty="0">
                <a:solidFill>
                  <a:schemeClr val="bg1"/>
                </a:solidFill>
              </a:rPr>
              <a:t>Wh</a:t>
            </a:r>
            <a:r>
              <a:rPr lang="en-US" dirty="0"/>
              <a:t>at about Infrastructure and BBB? </a:t>
            </a:r>
          </a:p>
        </p:txBody>
      </p:sp>
      <p:sp>
        <p:nvSpPr>
          <p:cNvPr id="3" name="Content Placeholder 2">
            <a:extLst>
              <a:ext uri="{FF2B5EF4-FFF2-40B4-BE49-F238E27FC236}">
                <a16:creationId xmlns:a16="http://schemas.microsoft.com/office/drawing/2014/main" id="{86BFB5ED-D9CD-4F39-9E70-3B75B1CE32C2}"/>
              </a:ext>
            </a:extLst>
          </p:cNvPr>
          <p:cNvSpPr>
            <a:spLocks noGrp="1"/>
          </p:cNvSpPr>
          <p:nvPr>
            <p:ph idx="1"/>
          </p:nvPr>
        </p:nvSpPr>
        <p:spPr/>
        <p:txBody>
          <a:bodyPr/>
          <a:lstStyle/>
          <a:p>
            <a:r>
              <a:rPr lang="en-US" dirty="0"/>
              <a:t>Infrastructure $1.2t - terrible reporting</a:t>
            </a:r>
          </a:p>
          <a:p>
            <a:pPr lvl="1"/>
            <a:r>
              <a:rPr lang="en-US" dirty="0"/>
              <a:t>Net New Spending $415b over </a:t>
            </a:r>
            <a:r>
              <a:rPr lang="en-US" i="1" dirty="0"/>
              <a:t>10 years.</a:t>
            </a:r>
          </a:p>
          <a:p>
            <a:r>
              <a:rPr lang="en-US" dirty="0"/>
              <a:t>Build Back Better:  CBO this Friday</a:t>
            </a:r>
          </a:p>
          <a:p>
            <a:pPr lvl="1"/>
            <a:r>
              <a:rPr lang="en-US" dirty="0"/>
              <a:t>Joint Committee on Taxation (11/4/21) estimates that the $1.7 trillion is spending is paid for on 10 years</a:t>
            </a:r>
          </a:p>
          <a:p>
            <a:pPr lvl="1"/>
            <a:r>
              <a:rPr lang="en-US" dirty="0"/>
              <a:t>Problem:  spending is equally spread;  tax increases occur in the last 5 years.</a:t>
            </a:r>
          </a:p>
        </p:txBody>
      </p:sp>
      <p:sp>
        <p:nvSpPr>
          <p:cNvPr id="4" name="Slide Number Placeholder 3">
            <a:extLst>
              <a:ext uri="{FF2B5EF4-FFF2-40B4-BE49-F238E27FC236}">
                <a16:creationId xmlns:a16="http://schemas.microsoft.com/office/drawing/2014/main" id="{91891D71-DE86-4B56-907C-5D8F110C6BA0}"/>
              </a:ext>
            </a:extLst>
          </p:cNvPr>
          <p:cNvSpPr>
            <a:spLocks noGrp="1"/>
          </p:cNvSpPr>
          <p:nvPr>
            <p:ph type="sldNum" sz="quarter" idx="12"/>
          </p:nvPr>
        </p:nvSpPr>
        <p:spPr/>
        <p:txBody>
          <a:bodyPr/>
          <a:lstStyle/>
          <a:p>
            <a:fld id="{D9F085D5-EC86-4F6A-B501-C1359CB39116}" type="slidenum">
              <a:rPr lang="en-GB" smtClean="0"/>
              <a:t>36</a:t>
            </a:fld>
            <a:endParaRPr lang="en-GB"/>
          </a:p>
        </p:txBody>
      </p:sp>
    </p:spTree>
    <p:extLst>
      <p:ext uri="{BB962C8B-B14F-4D97-AF65-F5344CB8AC3E}">
        <p14:creationId xmlns:p14="http://schemas.microsoft.com/office/powerpoint/2010/main" val="32493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a:xfrm>
            <a:off x="647700" y="0"/>
            <a:ext cx="10515600" cy="1325563"/>
          </a:xfrm>
        </p:spPr>
        <p:txBody>
          <a:bodyPr/>
          <a:lstStyle/>
          <a:p>
            <a:r>
              <a:rPr lang="en-US" dirty="0"/>
              <a:t> </a:t>
            </a:r>
            <a:r>
              <a:rPr lang="en-US" dirty="0">
                <a:solidFill>
                  <a:schemeClr val="bg1"/>
                </a:solidFill>
              </a:rPr>
              <a:t>Tha</a:t>
            </a:r>
            <a:r>
              <a:rPr lang="en-US" dirty="0"/>
              <a:t>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1006997"/>
            <a:ext cx="10515600" cy="4915071"/>
          </a:xfrm>
        </p:spPr>
        <p:txBody>
          <a:bodyPr>
            <a:normAutofit fontScale="70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www.NEEDelegation.org</a:t>
            </a:r>
            <a:endParaRPr lang="en-US" dirty="0"/>
          </a:p>
          <a:p>
            <a:pPr marL="0" indent="0" algn="ctr">
              <a:buNone/>
            </a:pPr>
            <a:r>
              <a:rPr lang="en-US" dirty="0"/>
              <a:t>&lt;Geoffrey Woglom&gt;</a:t>
            </a:r>
          </a:p>
          <a:p>
            <a:pPr marL="0" indent="0" algn="ctr">
              <a:buNone/>
            </a:pPr>
            <a:r>
              <a:rPr lang="en-US" dirty="0"/>
              <a:t>&lt;</a:t>
            </a:r>
            <a:r>
              <a:rPr lang="en-US" dirty="0" err="1"/>
              <a:t>grwoglom@</a:t>
            </a:r>
            <a:r>
              <a:rPr lang="en-US" err="1"/>
              <a:t>amherst</a:t>
            </a:r>
            <a:r>
              <a:rPr lang="en-US"/>
              <a:t>.edu&gt;</a:t>
            </a:r>
            <a:endParaRPr lang="en-US" dirty="0"/>
          </a:p>
          <a:p>
            <a:pPr marL="0" indent="0" algn="ctr">
              <a:buNone/>
            </a:pPr>
            <a:endParaRPr lang="en-US" dirty="0"/>
          </a:p>
          <a:p>
            <a:pPr marL="0" indent="0" algn="ctr">
              <a:buNone/>
            </a:pPr>
            <a:r>
              <a:rPr lang="en-US" dirty="0"/>
              <a:t>Contact NEED: </a:t>
            </a:r>
            <a:r>
              <a:rPr lang="en-US" dirty="0" err="1"/>
              <a:t>I</a:t>
            </a:r>
            <a:r>
              <a:rPr lang="en-US" dirty="0" err="1">
                <a:hlinkClick r:id="rId3"/>
              </a:rPr>
              <a:t>nfo@NEEDelegation.org</a:t>
            </a:r>
            <a:endParaRPr lang="en-US" dirty="0"/>
          </a:p>
          <a:p>
            <a:pPr marL="0" indent="0" algn="ctr">
              <a:buNone/>
            </a:pPr>
            <a:endParaRPr lang="en-US" dirty="0"/>
          </a:p>
          <a:p>
            <a:pPr marL="0" indent="0" algn="ctr">
              <a:buNone/>
            </a:pPr>
            <a:r>
              <a:rPr lang="en-US" dirty="0"/>
              <a:t>Submit a testimonial:  </a:t>
            </a:r>
            <a:r>
              <a:rPr lang="en-US" dirty="0">
                <a:hlinkClick r:id="rId4"/>
              </a:rPr>
              <a:t>www.NEEDelegation.org/testimonials.php</a:t>
            </a:r>
            <a:endParaRPr lang="en-US" dirty="0"/>
          </a:p>
          <a:p>
            <a:pPr marL="0" indent="0" algn="ctr">
              <a:buNone/>
            </a:pPr>
            <a:endParaRPr lang="en-US" dirty="0"/>
          </a:p>
          <a:p>
            <a:pPr marL="0" indent="0" algn="ctr">
              <a:buNone/>
            </a:pPr>
            <a:r>
              <a:rPr lang="en-US" dirty="0"/>
              <a:t>Support NEED:  </a:t>
            </a:r>
            <a:r>
              <a:rPr lang="en-US" dirty="0" err="1"/>
              <a:t>www.NEEDelegation.org</a:t>
            </a:r>
            <a:r>
              <a:rPr lang="en-US" dirty="0"/>
              <a:t>/</a:t>
            </a:r>
            <a:r>
              <a:rPr lang="en-US" dirty="0" err="1"/>
              <a:t>donate.php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37</a:t>
            </a:fld>
            <a:endParaRPr lang="en-GB"/>
          </a:p>
        </p:txBody>
      </p:sp>
    </p:spTree>
    <p:extLst>
      <p:ext uri="{BB962C8B-B14F-4D97-AF65-F5344CB8AC3E}">
        <p14:creationId xmlns:p14="http://schemas.microsoft.com/office/powerpoint/2010/main" val="203566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1759-DACC-8946-9598-490F34C9E810}"/>
              </a:ext>
            </a:extLst>
          </p:cNvPr>
          <p:cNvSpPr>
            <a:spLocks noGrp="1"/>
          </p:cNvSpPr>
          <p:nvPr>
            <p:ph type="title"/>
          </p:nvPr>
        </p:nvSpPr>
        <p:spPr>
          <a:xfrm>
            <a:off x="838200" y="0"/>
            <a:ext cx="10515600" cy="1325563"/>
          </a:xfrm>
        </p:spPr>
        <p:txBody>
          <a:bodyPr/>
          <a:lstStyle/>
          <a:p>
            <a:r>
              <a:rPr lang="en-US" dirty="0"/>
              <a:t> </a:t>
            </a:r>
            <a:r>
              <a:rPr lang="en-US" dirty="0">
                <a:solidFill>
                  <a:schemeClr val="bg1"/>
                </a:solidFill>
              </a:rPr>
              <a:t>Av</a:t>
            </a:r>
            <a:r>
              <a:rPr lang="en-US" dirty="0"/>
              <a:t>ailable NEED Topics Include:</a:t>
            </a:r>
          </a:p>
        </p:txBody>
      </p:sp>
      <p:sp>
        <p:nvSpPr>
          <p:cNvPr id="3" name="Content Placeholder 2">
            <a:extLst>
              <a:ext uri="{FF2B5EF4-FFF2-40B4-BE49-F238E27FC236}">
                <a16:creationId xmlns:a16="http://schemas.microsoft.com/office/drawing/2014/main" id="{424EE1CF-F5DE-3540-AED9-1599FABB82DF}"/>
              </a:ext>
            </a:extLst>
          </p:cNvPr>
          <p:cNvSpPr>
            <a:spLocks noGrp="1"/>
          </p:cNvSpPr>
          <p:nvPr>
            <p:ph sz="half" idx="1"/>
          </p:nvPr>
        </p:nvSpPr>
        <p:spPr>
          <a:xfrm>
            <a:off x="838200" y="1357868"/>
            <a:ext cx="5181600" cy="4189162"/>
          </a:xfrm>
        </p:spPr>
        <p:txBody>
          <a:bodyPr>
            <a:normAutofit lnSpcReduction="10000"/>
          </a:bodyPr>
          <a:lstStyle/>
          <a:p>
            <a:pPr>
              <a:spcAft>
                <a:spcPts val="1000"/>
              </a:spcAft>
            </a:pPr>
            <a:r>
              <a:rPr lang="en-US" dirty="0"/>
              <a:t>US Economy</a:t>
            </a:r>
          </a:p>
          <a:p>
            <a:pPr>
              <a:spcAft>
                <a:spcPts val="1000"/>
              </a:spcAft>
            </a:pPr>
            <a:r>
              <a:rPr lang="en-US" dirty="0"/>
              <a:t>Climate Change</a:t>
            </a:r>
          </a:p>
          <a:p>
            <a:pPr>
              <a:spcAft>
                <a:spcPts val="1000"/>
              </a:spcAft>
            </a:pPr>
            <a:r>
              <a:rPr lang="en-US" dirty="0"/>
              <a:t>Economic Inequality</a:t>
            </a:r>
          </a:p>
          <a:p>
            <a:pPr>
              <a:spcAft>
                <a:spcPts val="1000"/>
              </a:spcAft>
            </a:pPr>
            <a:r>
              <a:rPr lang="en-US" dirty="0"/>
              <a:t>Economic Mobility</a:t>
            </a:r>
          </a:p>
          <a:p>
            <a:pPr>
              <a:spcAft>
                <a:spcPts val="1000"/>
              </a:spcAft>
            </a:pPr>
            <a:r>
              <a:rPr lang="en-US" dirty="0"/>
              <a:t>US Social Policy</a:t>
            </a:r>
          </a:p>
          <a:p>
            <a:pPr>
              <a:spcAft>
                <a:spcPts val="1000"/>
              </a:spcAft>
            </a:pPr>
            <a:r>
              <a:rPr lang="en-US" dirty="0"/>
              <a:t>Trade and Globalization</a:t>
            </a:r>
          </a:p>
          <a:p>
            <a:pPr>
              <a:spcAft>
                <a:spcPts val="1000"/>
              </a:spcAft>
            </a:pPr>
            <a:r>
              <a:rPr lang="en-US" dirty="0"/>
              <a:t>Trade Wars</a:t>
            </a:r>
          </a:p>
        </p:txBody>
      </p:sp>
      <p:sp>
        <p:nvSpPr>
          <p:cNvPr id="4" name="Content Placeholder 3">
            <a:extLst>
              <a:ext uri="{FF2B5EF4-FFF2-40B4-BE49-F238E27FC236}">
                <a16:creationId xmlns:a16="http://schemas.microsoft.com/office/drawing/2014/main" id="{F9836DEF-5C7A-D74F-8694-7D6688B404ED}"/>
              </a:ext>
            </a:extLst>
          </p:cNvPr>
          <p:cNvSpPr>
            <a:spLocks noGrp="1"/>
          </p:cNvSpPr>
          <p:nvPr>
            <p:ph sz="half" idx="2"/>
          </p:nvPr>
        </p:nvSpPr>
        <p:spPr>
          <a:xfrm>
            <a:off x="6172200" y="1357868"/>
            <a:ext cx="5181600" cy="4189162"/>
          </a:xfrm>
        </p:spPr>
        <p:txBody>
          <a:bodyPr>
            <a:normAutofit lnSpcReduction="10000"/>
          </a:bodyPr>
          <a:lstStyle/>
          <a:p>
            <a:pPr>
              <a:spcAft>
                <a:spcPts val="1000"/>
              </a:spcAft>
            </a:pPr>
            <a:r>
              <a:rPr lang="en-US" dirty="0"/>
              <a:t>Immigration Economics</a:t>
            </a:r>
          </a:p>
          <a:p>
            <a:pPr>
              <a:spcAft>
                <a:spcPts val="1000"/>
              </a:spcAft>
            </a:pPr>
            <a:r>
              <a:rPr lang="en-US" dirty="0"/>
              <a:t>Housing Policy</a:t>
            </a:r>
          </a:p>
          <a:p>
            <a:pPr>
              <a:spcAft>
                <a:spcPts val="1000"/>
              </a:spcAft>
            </a:pPr>
            <a:r>
              <a:rPr lang="en-US" dirty="0"/>
              <a:t>Federal Budgets</a:t>
            </a:r>
          </a:p>
          <a:p>
            <a:pPr>
              <a:spcAft>
                <a:spcPts val="1000"/>
              </a:spcAft>
            </a:pPr>
            <a:r>
              <a:rPr lang="en-US" dirty="0"/>
              <a:t>Federal Debt</a:t>
            </a:r>
          </a:p>
          <a:p>
            <a:pPr>
              <a:spcAft>
                <a:spcPts val="1000"/>
              </a:spcAft>
            </a:pPr>
            <a:r>
              <a:rPr lang="en-US" dirty="0"/>
              <a:t>2017 Tax Law</a:t>
            </a:r>
          </a:p>
          <a:p>
            <a:pPr>
              <a:spcAft>
                <a:spcPts val="1000"/>
              </a:spcAft>
            </a:pPr>
            <a:r>
              <a:rPr lang="en-US" dirty="0"/>
              <a:t>Autonomous Vehicles</a:t>
            </a:r>
          </a:p>
        </p:txBody>
      </p:sp>
      <p:sp>
        <p:nvSpPr>
          <p:cNvPr id="5" name="Slide Number Placeholder 4">
            <a:extLst>
              <a:ext uri="{FF2B5EF4-FFF2-40B4-BE49-F238E27FC236}">
                <a16:creationId xmlns:a16="http://schemas.microsoft.com/office/drawing/2014/main" id="{BCAECF3A-738D-534F-9B20-5C34452E16B4}"/>
              </a:ext>
            </a:extLst>
          </p:cNvPr>
          <p:cNvSpPr>
            <a:spLocks noGrp="1"/>
          </p:cNvSpPr>
          <p:nvPr>
            <p:ph type="sldNum" sz="quarter" idx="12"/>
          </p:nvPr>
        </p:nvSpPr>
        <p:spPr/>
        <p:txBody>
          <a:bodyPr/>
          <a:lstStyle/>
          <a:p>
            <a:fld id="{D9F085D5-EC86-4F6A-B501-C1359CB39116}" type="slidenum">
              <a:rPr lang="en-GB" smtClean="0"/>
              <a:t>4</a:t>
            </a:fld>
            <a:endParaRPr lang="en-GB"/>
          </a:p>
        </p:txBody>
      </p:sp>
    </p:spTree>
    <p:extLst>
      <p:ext uri="{BB962C8B-B14F-4D97-AF65-F5344CB8AC3E}">
        <p14:creationId xmlns:p14="http://schemas.microsoft.com/office/powerpoint/2010/main" val="1124505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a:bodyPr>
          <a:lstStyle/>
          <a:p>
            <a:r>
              <a:rPr lang="en-US" dirty="0"/>
              <a:t>This slide deck was authored by:</a:t>
            </a:r>
          </a:p>
          <a:p>
            <a:pPr lvl="1"/>
            <a:r>
              <a:rPr lang="en-US" dirty="0"/>
              <a:t>Jon </a:t>
            </a:r>
            <a:r>
              <a:rPr lang="en-US" dirty="0" err="1"/>
              <a:t>Haveman</a:t>
            </a:r>
            <a:r>
              <a:rPr lang="en-US" dirty="0"/>
              <a:t>, Executive Director, NEED</a:t>
            </a:r>
          </a:p>
          <a:p>
            <a:pPr lvl="1"/>
            <a:r>
              <a:rPr lang="en-US" dirty="0"/>
              <a:t>Geoffrey Woglom, Amherst College, Emeritus</a:t>
            </a:r>
          </a:p>
          <a:p>
            <a:r>
              <a:rPr lang="en-US" dirty="0"/>
              <a:t>Disclaimer</a:t>
            </a:r>
          </a:p>
          <a:p>
            <a:pPr lvl="1"/>
            <a:r>
              <a:rPr lang="en-US" dirty="0"/>
              <a:t>NEED presentations are designed to be nonpartisan.</a:t>
            </a:r>
          </a:p>
          <a:p>
            <a:pPr lvl="1"/>
            <a:r>
              <a:rPr lang="en-US" dirty="0"/>
              <a:t>It is, however, inevitable that the presenter will be asked for and will provide their own views.</a:t>
            </a:r>
          </a:p>
          <a:p>
            <a:pPr lvl="1"/>
            <a:r>
              <a:rPr lang="en-US" dirty="0"/>
              <a:t>Such views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5</a:t>
            </a:fld>
            <a:endParaRPr lang="en-GB"/>
          </a:p>
        </p:txBody>
      </p:sp>
    </p:spTree>
    <p:extLst>
      <p:ext uri="{BB962C8B-B14F-4D97-AF65-F5344CB8AC3E}">
        <p14:creationId xmlns:p14="http://schemas.microsoft.com/office/powerpoint/2010/main" val="2268122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latin typeface="Calibri" panose="020F0502020204030204" pitchFamily="34" charset="0"/>
                <a:cs typeface="Calibri" panose="020F0502020204030204" pitchFamily="34" charset="0"/>
              </a:rPr>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 vast network of professional economists to promote understanding of the economics of policy issues in the United States.</a:t>
            </a:r>
          </a:p>
          <a:p>
            <a:pPr lvl="1"/>
            <a:endParaRPr lang="en-US" dirty="0"/>
          </a:p>
          <a:p>
            <a:r>
              <a:rPr lang="en-US" dirty="0"/>
              <a:t>NEED Presentations</a:t>
            </a:r>
          </a:p>
          <a:p>
            <a:pPr lvl="1"/>
            <a:r>
              <a:rPr lang="en-US" dirty="0">
                <a:latin typeface="Calibri" panose="020F0502020204030204" pitchFamily="34" charset="0"/>
                <a:cs typeface="Calibri" panose="020F0502020204030204" pitchFamily="34" charset="0"/>
              </a:rPr>
              <a:t>Are </a:t>
            </a:r>
            <a:r>
              <a:rPr lang="en-US" b="1" dirty="0">
                <a:latin typeface="Calibri" panose="020F0502020204030204" pitchFamily="34" charset="0"/>
                <a:cs typeface="Calibri" panose="020F0502020204030204" pitchFamily="34" charset="0"/>
              </a:rPr>
              <a:t>nonpartisan</a:t>
            </a:r>
            <a:r>
              <a:rPr lang="en-US" dirty="0">
                <a:latin typeface="Calibri" panose="020F0502020204030204" pitchFamily="34" charset="0"/>
                <a:cs typeface="Calibri" panose="020F0502020204030204" pitchFamily="34" charset="0"/>
              </a:rPr>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GB" smtClean="0"/>
              <a:t>6</a:t>
            </a:fld>
            <a:endParaRPr lang="en-GB"/>
          </a:p>
        </p:txBody>
      </p:sp>
    </p:spTree>
    <p:extLst>
      <p:ext uri="{BB962C8B-B14F-4D97-AF65-F5344CB8AC3E}">
        <p14:creationId xmlns:p14="http://schemas.microsoft.com/office/powerpoint/2010/main" val="3596202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01C3-FF41-4249-9398-889388F4BD6B}"/>
              </a:ext>
            </a:extLst>
          </p:cNvPr>
          <p:cNvSpPr>
            <a:spLocks noGrp="1"/>
          </p:cNvSpPr>
          <p:nvPr>
            <p:ph type="title"/>
          </p:nvPr>
        </p:nvSpPr>
        <p:spPr/>
        <p:txBody>
          <a:bodyPr/>
          <a:lstStyle/>
          <a:p>
            <a:r>
              <a:rPr lang="en-US" dirty="0">
                <a:solidFill>
                  <a:schemeClr val="bg1"/>
                </a:solidFill>
              </a:rPr>
              <a:t>Wh</a:t>
            </a:r>
            <a:r>
              <a:rPr lang="en-US" dirty="0"/>
              <a:t>o Are We?</a:t>
            </a:r>
          </a:p>
        </p:txBody>
      </p:sp>
      <p:sp>
        <p:nvSpPr>
          <p:cNvPr id="3" name="Content Placeholder 2">
            <a:extLst>
              <a:ext uri="{FF2B5EF4-FFF2-40B4-BE49-F238E27FC236}">
                <a16:creationId xmlns:a16="http://schemas.microsoft.com/office/drawing/2014/main" id="{2B04F465-072B-E84A-A927-098D0F973836}"/>
              </a:ext>
            </a:extLst>
          </p:cNvPr>
          <p:cNvSpPr>
            <a:spLocks noGrp="1"/>
          </p:cNvSpPr>
          <p:nvPr>
            <p:ph idx="1"/>
          </p:nvPr>
        </p:nvSpPr>
        <p:spPr>
          <a:xfrm>
            <a:off x="838200" y="1177447"/>
            <a:ext cx="10515600" cy="4960306"/>
          </a:xfrm>
        </p:spPr>
        <p:txBody>
          <a:bodyPr>
            <a:normAutofit lnSpcReduction="10000"/>
          </a:bodyPr>
          <a:lstStyle/>
          <a:p>
            <a:r>
              <a:rPr lang="en-US" dirty="0"/>
              <a:t>Honorary Board: 54 members</a:t>
            </a:r>
          </a:p>
          <a:p>
            <a:pPr lvl="1"/>
            <a:r>
              <a:rPr lang="en-US" dirty="0"/>
              <a:t>2 Fed Chairs: Janet Yellen, Ben Bernanke</a:t>
            </a:r>
          </a:p>
          <a:p>
            <a:pPr lvl="1"/>
            <a:r>
              <a:rPr lang="en-US" dirty="0"/>
              <a:t>6 Chairs Council of Economic Advisers</a:t>
            </a:r>
          </a:p>
          <a:p>
            <a:pPr lvl="2"/>
            <a:r>
              <a:rPr lang="en-US" dirty="0"/>
              <a:t>Furman (D), Rosen (R), Bernanke (R), Yellen (D), Tyson (D), </a:t>
            </a:r>
            <a:r>
              <a:rPr lang="en-US" dirty="0" err="1"/>
              <a:t>Goolsbee</a:t>
            </a:r>
            <a:r>
              <a:rPr lang="en-US" dirty="0"/>
              <a:t> (D)</a:t>
            </a:r>
          </a:p>
          <a:p>
            <a:pPr lvl="1"/>
            <a:r>
              <a:rPr lang="en-US" dirty="0"/>
              <a:t>3 Nobel Prize Winners</a:t>
            </a:r>
          </a:p>
          <a:p>
            <a:pPr lvl="2"/>
            <a:r>
              <a:rPr lang="en-US" dirty="0" err="1"/>
              <a:t>Akerlof</a:t>
            </a:r>
            <a:r>
              <a:rPr lang="en-US" dirty="0"/>
              <a:t>, Smith, </a:t>
            </a:r>
            <a:r>
              <a:rPr lang="en-US" dirty="0" err="1"/>
              <a:t>Maskin</a:t>
            </a:r>
            <a:endParaRPr lang="en-US" dirty="0"/>
          </a:p>
          <a:p>
            <a:r>
              <a:rPr lang="en-US" dirty="0"/>
              <a:t>Delegates</a:t>
            </a:r>
            <a:r>
              <a:rPr lang="en-US"/>
              <a:t>: 600</a:t>
            </a:r>
            <a:r>
              <a:rPr lang="en-US" dirty="0"/>
              <a:t>+ members</a:t>
            </a:r>
          </a:p>
          <a:p>
            <a:pPr lvl="1"/>
            <a:r>
              <a:rPr lang="en-US" dirty="0"/>
              <a:t>At all levels of academia and some in government service</a:t>
            </a:r>
          </a:p>
          <a:p>
            <a:pPr lvl="1"/>
            <a:r>
              <a:rPr lang="en-US" dirty="0"/>
              <a:t>All have a Ph.D. in economics</a:t>
            </a:r>
          </a:p>
          <a:p>
            <a:pPr lvl="1"/>
            <a:r>
              <a:rPr lang="en-US" dirty="0"/>
              <a:t>Crowdsource slide decks</a:t>
            </a:r>
          </a:p>
          <a:p>
            <a:pPr lvl="1"/>
            <a:r>
              <a:rPr lang="en-US" dirty="0"/>
              <a:t>Give presentations</a:t>
            </a:r>
          </a:p>
          <a:p>
            <a:r>
              <a:rPr lang="en-US" dirty="0"/>
              <a:t>Global Partners: 44 Ph.D. Economists</a:t>
            </a:r>
          </a:p>
          <a:p>
            <a:pPr lvl="1"/>
            <a:r>
              <a:rPr lang="en-US" dirty="0"/>
              <a:t>Aid in slide deck development</a:t>
            </a:r>
          </a:p>
          <a:p>
            <a:pPr marL="457200" lvl="1" indent="0">
              <a:buNone/>
            </a:pPr>
            <a:endParaRPr lang="en-US" dirty="0"/>
          </a:p>
        </p:txBody>
      </p:sp>
      <p:sp>
        <p:nvSpPr>
          <p:cNvPr id="4" name="Slide Number Placeholder 3">
            <a:extLst>
              <a:ext uri="{FF2B5EF4-FFF2-40B4-BE49-F238E27FC236}">
                <a16:creationId xmlns:a16="http://schemas.microsoft.com/office/drawing/2014/main" id="{E4A7D279-C637-1E48-898C-9051ECD0374E}"/>
              </a:ext>
            </a:extLst>
          </p:cNvPr>
          <p:cNvSpPr>
            <a:spLocks noGrp="1"/>
          </p:cNvSpPr>
          <p:nvPr>
            <p:ph type="sldNum" sz="quarter" idx="12"/>
          </p:nvPr>
        </p:nvSpPr>
        <p:spPr/>
        <p:txBody>
          <a:bodyPr/>
          <a:lstStyle/>
          <a:p>
            <a:fld id="{D9F085D5-EC86-4F6A-B501-C1359CB39116}" type="slidenum">
              <a:rPr lang="en-GB" smtClean="0"/>
              <a:t>7</a:t>
            </a:fld>
            <a:endParaRPr lang="en-GB"/>
          </a:p>
        </p:txBody>
      </p:sp>
    </p:spTree>
    <p:extLst>
      <p:ext uri="{BB962C8B-B14F-4D97-AF65-F5344CB8AC3E}">
        <p14:creationId xmlns:p14="http://schemas.microsoft.com/office/powerpoint/2010/main" val="2730439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B23E-7084-7944-A45B-C6D0E0A6BF2E}"/>
              </a:ext>
            </a:extLst>
          </p:cNvPr>
          <p:cNvSpPr>
            <a:spLocks noGrp="1"/>
          </p:cNvSpPr>
          <p:nvPr>
            <p:ph type="title"/>
          </p:nvPr>
        </p:nvSpPr>
        <p:spPr/>
        <p:txBody>
          <a:bodyPr/>
          <a:lstStyle/>
          <a:p>
            <a:r>
              <a:rPr lang="en-US" dirty="0">
                <a:solidFill>
                  <a:schemeClr val="bg1"/>
                </a:solidFill>
              </a:rPr>
              <a:t>Wh</a:t>
            </a:r>
            <a:r>
              <a:rPr lang="en-US" dirty="0"/>
              <a:t>ere Are We?</a:t>
            </a:r>
          </a:p>
        </p:txBody>
      </p:sp>
      <p:pic>
        <p:nvPicPr>
          <p:cNvPr id="6" name="Content Placeholder 5">
            <a:extLst>
              <a:ext uri="{FF2B5EF4-FFF2-40B4-BE49-F238E27FC236}">
                <a16:creationId xmlns:a16="http://schemas.microsoft.com/office/drawing/2014/main" id="{C4594F58-9AA6-F24A-964E-3AC22CA41A9A}"/>
              </a:ext>
            </a:extLst>
          </p:cNvPr>
          <p:cNvPicPr>
            <a:picLocks noGrp="1" noChangeAspect="1"/>
          </p:cNvPicPr>
          <p:nvPr>
            <p:ph idx="1"/>
          </p:nvPr>
        </p:nvPicPr>
        <p:blipFill>
          <a:blip r:embed="rId2" r:link="rId3"/>
          <a:srcRect/>
          <a:stretch>
            <a:fillRect/>
          </a:stretch>
        </p:blipFill>
        <p:spPr>
          <a:xfrm>
            <a:off x="1744845" y="1047352"/>
            <a:ext cx="7728643" cy="4786033"/>
          </a:xfrm>
        </p:spPr>
      </p:pic>
      <p:sp>
        <p:nvSpPr>
          <p:cNvPr id="4" name="Slide Number Placeholder 3">
            <a:extLst>
              <a:ext uri="{FF2B5EF4-FFF2-40B4-BE49-F238E27FC236}">
                <a16:creationId xmlns:a16="http://schemas.microsoft.com/office/drawing/2014/main" id="{B35876C4-A3D6-7242-9D80-C8D64A70ECD1}"/>
              </a:ext>
            </a:extLst>
          </p:cNvPr>
          <p:cNvSpPr>
            <a:spLocks noGrp="1"/>
          </p:cNvSpPr>
          <p:nvPr>
            <p:ph type="sldNum" sz="quarter" idx="12"/>
          </p:nvPr>
        </p:nvSpPr>
        <p:spPr/>
        <p:txBody>
          <a:bodyPr/>
          <a:lstStyle/>
          <a:p>
            <a:fld id="{D9F085D5-EC86-4F6A-B501-C1359CB39116}" type="slidenum">
              <a:rPr lang="en-GB" smtClean="0"/>
              <a:t>8</a:t>
            </a:fld>
            <a:endParaRPr lang="en-GB"/>
          </a:p>
        </p:txBody>
      </p:sp>
      <p:pic>
        <p:nvPicPr>
          <p:cNvPr id="8" name="Picture 7">
            <a:extLst>
              <a:ext uri="{FF2B5EF4-FFF2-40B4-BE49-F238E27FC236}">
                <a16:creationId xmlns:a16="http://schemas.microsoft.com/office/drawing/2014/main" id="{657DAB63-0268-1544-985C-0D4232ED6F4E}"/>
              </a:ext>
            </a:extLst>
          </p:cNvPr>
          <p:cNvPicPr>
            <a:picLocks noChangeAspect="1"/>
          </p:cNvPicPr>
          <p:nvPr/>
        </p:nvPicPr>
        <p:blipFill>
          <a:blip r:embed="rId4" r:link="rId5"/>
          <a:srcRect/>
          <a:stretch>
            <a:fillRect/>
          </a:stretch>
        </p:blipFill>
        <p:spPr>
          <a:xfrm>
            <a:off x="8806449" y="3937439"/>
            <a:ext cx="2241495" cy="1498600"/>
          </a:xfrm>
          <a:prstGeom prst="rect">
            <a:avLst/>
          </a:prstGeom>
        </p:spPr>
      </p:pic>
    </p:spTree>
    <p:extLst>
      <p:ext uri="{BB962C8B-B14F-4D97-AF65-F5344CB8AC3E}">
        <p14:creationId xmlns:p14="http://schemas.microsoft.com/office/powerpoint/2010/main" val="2902705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1759-DACC-8946-9598-490F34C9E810}"/>
              </a:ext>
            </a:extLst>
          </p:cNvPr>
          <p:cNvSpPr>
            <a:spLocks noGrp="1"/>
          </p:cNvSpPr>
          <p:nvPr>
            <p:ph type="title"/>
          </p:nvPr>
        </p:nvSpPr>
        <p:spPr>
          <a:xfrm>
            <a:off x="877956" y="0"/>
            <a:ext cx="10515600" cy="1325563"/>
          </a:xfrm>
        </p:spPr>
        <p:txBody>
          <a:bodyPr/>
          <a:lstStyle/>
          <a:p>
            <a:r>
              <a:rPr lang="en-US" dirty="0"/>
              <a:t> </a:t>
            </a:r>
            <a:r>
              <a:rPr lang="en-US" dirty="0">
                <a:solidFill>
                  <a:schemeClr val="bg1"/>
                </a:solidFill>
              </a:rPr>
              <a:t>Av</a:t>
            </a:r>
            <a:r>
              <a:rPr lang="en-US" dirty="0"/>
              <a:t>ailable NEED Topics Include:</a:t>
            </a:r>
          </a:p>
        </p:txBody>
      </p:sp>
      <p:sp>
        <p:nvSpPr>
          <p:cNvPr id="3" name="Content Placeholder 2">
            <a:extLst>
              <a:ext uri="{FF2B5EF4-FFF2-40B4-BE49-F238E27FC236}">
                <a16:creationId xmlns:a16="http://schemas.microsoft.com/office/drawing/2014/main" id="{424EE1CF-F5DE-3540-AED9-1599FABB82DF}"/>
              </a:ext>
            </a:extLst>
          </p:cNvPr>
          <p:cNvSpPr>
            <a:spLocks noGrp="1"/>
          </p:cNvSpPr>
          <p:nvPr>
            <p:ph sz="half" idx="1"/>
          </p:nvPr>
        </p:nvSpPr>
        <p:spPr>
          <a:xfrm>
            <a:off x="838200" y="1357868"/>
            <a:ext cx="5181600" cy="4189162"/>
          </a:xfrm>
        </p:spPr>
        <p:txBody>
          <a:bodyPr>
            <a:normAutofit lnSpcReduction="10000"/>
          </a:bodyPr>
          <a:lstStyle/>
          <a:p>
            <a:pPr>
              <a:spcAft>
                <a:spcPts val="1000"/>
              </a:spcAft>
            </a:pPr>
            <a:r>
              <a:rPr lang="en-US" dirty="0"/>
              <a:t>Coronavirus Economics</a:t>
            </a:r>
          </a:p>
          <a:p>
            <a:pPr>
              <a:spcAft>
                <a:spcPts val="1000"/>
              </a:spcAft>
            </a:pPr>
            <a:r>
              <a:rPr lang="en-US" dirty="0"/>
              <a:t>US Economy</a:t>
            </a:r>
          </a:p>
          <a:p>
            <a:pPr>
              <a:spcAft>
                <a:spcPts val="1000"/>
              </a:spcAft>
            </a:pPr>
            <a:r>
              <a:rPr lang="en-US" dirty="0"/>
              <a:t>Climate Change</a:t>
            </a:r>
          </a:p>
          <a:p>
            <a:pPr>
              <a:spcAft>
                <a:spcPts val="1000"/>
              </a:spcAft>
            </a:pPr>
            <a:r>
              <a:rPr lang="en-US" dirty="0"/>
              <a:t>Economic Inequality</a:t>
            </a:r>
          </a:p>
          <a:p>
            <a:pPr>
              <a:spcAft>
                <a:spcPts val="1000"/>
              </a:spcAft>
            </a:pPr>
            <a:r>
              <a:rPr lang="en-US" dirty="0"/>
              <a:t>Economic Mobility</a:t>
            </a:r>
          </a:p>
          <a:p>
            <a:pPr>
              <a:spcAft>
                <a:spcPts val="1000"/>
              </a:spcAft>
            </a:pPr>
            <a:r>
              <a:rPr lang="en-US" dirty="0"/>
              <a:t>Trade and Globalization</a:t>
            </a:r>
          </a:p>
          <a:p>
            <a:pPr>
              <a:spcAft>
                <a:spcPts val="1000"/>
              </a:spcAft>
            </a:pPr>
            <a:r>
              <a:rPr lang="en-US" dirty="0"/>
              <a:t>Minimum Wages</a:t>
            </a:r>
          </a:p>
        </p:txBody>
      </p:sp>
      <p:sp>
        <p:nvSpPr>
          <p:cNvPr id="4" name="Content Placeholder 3">
            <a:extLst>
              <a:ext uri="{FF2B5EF4-FFF2-40B4-BE49-F238E27FC236}">
                <a16:creationId xmlns:a16="http://schemas.microsoft.com/office/drawing/2014/main" id="{F9836DEF-5C7A-D74F-8694-7D6688B404ED}"/>
              </a:ext>
            </a:extLst>
          </p:cNvPr>
          <p:cNvSpPr>
            <a:spLocks noGrp="1"/>
          </p:cNvSpPr>
          <p:nvPr>
            <p:ph sz="half" idx="2"/>
          </p:nvPr>
        </p:nvSpPr>
        <p:spPr>
          <a:xfrm>
            <a:off x="6172200" y="1357868"/>
            <a:ext cx="5181600" cy="4189162"/>
          </a:xfrm>
        </p:spPr>
        <p:txBody>
          <a:bodyPr>
            <a:normAutofit lnSpcReduction="10000"/>
          </a:bodyPr>
          <a:lstStyle/>
          <a:p>
            <a:pPr>
              <a:spcAft>
                <a:spcPts val="1000"/>
              </a:spcAft>
            </a:pPr>
            <a:r>
              <a:rPr lang="en-US" dirty="0"/>
              <a:t>Immigration Economics</a:t>
            </a:r>
          </a:p>
          <a:p>
            <a:pPr>
              <a:spcAft>
                <a:spcPts val="1000"/>
              </a:spcAft>
            </a:pPr>
            <a:r>
              <a:rPr lang="en-US" dirty="0"/>
              <a:t>Housing Policy</a:t>
            </a:r>
          </a:p>
          <a:p>
            <a:pPr>
              <a:spcAft>
                <a:spcPts val="1000"/>
              </a:spcAft>
            </a:pPr>
            <a:r>
              <a:rPr lang="en-US" dirty="0"/>
              <a:t>Federal Budgets</a:t>
            </a:r>
          </a:p>
          <a:p>
            <a:pPr>
              <a:spcAft>
                <a:spcPts val="1000"/>
              </a:spcAft>
            </a:pPr>
            <a:r>
              <a:rPr lang="en-US" dirty="0"/>
              <a:t>Federal Debt</a:t>
            </a:r>
          </a:p>
          <a:p>
            <a:pPr>
              <a:spcAft>
                <a:spcPts val="1000"/>
              </a:spcAft>
            </a:pPr>
            <a:r>
              <a:rPr lang="en-US" dirty="0"/>
              <a:t>Black-White Wealth Gap</a:t>
            </a:r>
          </a:p>
          <a:p>
            <a:pPr>
              <a:spcAft>
                <a:spcPts val="1000"/>
              </a:spcAft>
            </a:pPr>
            <a:r>
              <a:rPr lang="en-US" dirty="0"/>
              <a:t>Autonomous Vehicles</a:t>
            </a:r>
          </a:p>
          <a:p>
            <a:pPr>
              <a:spcAft>
                <a:spcPts val="1000"/>
              </a:spcAft>
            </a:pPr>
            <a:r>
              <a:rPr lang="en-US" dirty="0"/>
              <a:t>US Monetary Policy</a:t>
            </a:r>
          </a:p>
        </p:txBody>
      </p:sp>
      <p:sp>
        <p:nvSpPr>
          <p:cNvPr id="5" name="Slide Number Placeholder 4">
            <a:extLst>
              <a:ext uri="{FF2B5EF4-FFF2-40B4-BE49-F238E27FC236}">
                <a16:creationId xmlns:a16="http://schemas.microsoft.com/office/drawing/2014/main" id="{BCAECF3A-738D-534F-9B20-5C34452E16B4}"/>
              </a:ext>
            </a:extLst>
          </p:cNvPr>
          <p:cNvSpPr>
            <a:spLocks noGrp="1"/>
          </p:cNvSpPr>
          <p:nvPr>
            <p:ph type="sldNum" sz="quarter" idx="12"/>
          </p:nvPr>
        </p:nvSpPr>
        <p:spPr/>
        <p:txBody>
          <a:bodyPr/>
          <a:lstStyle/>
          <a:p>
            <a:fld id="{D9F085D5-EC86-4F6A-B501-C1359CB39116}" type="slidenum">
              <a:rPr lang="en-GB" smtClean="0"/>
              <a:t>9</a:t>
            </a:fld>
            <a:endParaRPr lang="en-GB"/>
          </a:p>
        </p:txBody>
      </p:sp>
    </p:spTree>
    <p:extLst>
      <p:ext uri="{BB962C8B-B14F-4D97-AF65-F5344CB8AC3E}">
        <p14:creationId xmlns:p14="http://schemas.microsoft.com/office/powerpoint/2010/main" val="1413614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39600</TotalTime>
  <Words>2206</Words>
  <Application>Microsoft Macintosh PowerPoint</Application>
  <PresentationFormat>Widescreen</PresentationFormat>
  <Paragraphs>293</Paragraphs>
  <Slides>37</Slides>
  <Notes>1</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Courier New</vt:lpstr>
      <vt:lpstr>Custom Design</vt:lpstr>
      <vt:lpstr>PowerPoint Presentation</vt:lpstr>
      <vt:lpstr> National Economic Education Delegation</vt:lpstr>
      <vt:lpstr>Who Are We?</vt:lpstr>
      <vt:lpstr> Available NEED Topics Include:</vt:lpstr>
      <vt:lpstr>Credits and Disclaimer</vt:lpstr>
      <vt:lpstr> National Economic Education Delegation</vt:lpstr>
      <vt:lpstr>Who Are We?</vt:lpstr>
      <vt:lpstr>Where Are We?</vt:lpstr>
      <vt:lpstr> Available NEED Topics Include:</vt:lpstr>
      <vt:lpstr>Credits and Disclaimer</vt:lpstr>
      <vt:lpstr>The Federal Budget in 2020</vt:lpstr>
      <vt:lpstr>Fiscal 2021 (no fancy graphics yet)</vt:lpstr>
      <vt:lpstr>Past and Future of Deficits</vt:lpstr>
      <vt:lpstr>Current Deficits in Perspective:</vt:lpstr>
      <vt:lpstr>Debt vs. Deficit</vt:lpstr>
      <vt:lpstr> A Breakdown of the Total Federal Debt</vt:lpstr>
      <vt:lpstr>Not All Debt Is Created Equal </vt:lpstr>
      <vt:lpstr>Two Measures of the Relative Debt</vt:lpstr>
      <vt:lpstr> CBO:  Budget Analysts in Chief</vt:lpstr>
      <vt:lpstr>Key Points About the U.S. Relative Debt</vt:lpstr>
      <vt:lpstr> Debt Dynamics</vt:lpstr>
      <vt:lpstr> Traditional Views of the Cost of the Debt</vt:lpstr>
      <vt:lpstr> Traditional View: Debt and Deficits Raise Interest Rates</vt:lpstr>
      <vt:lpstr>The Dog that Didn’t Bark; Rising Interest Rates?</vt:lpstr>
      <vt:lpstr>Olivier Blanchard’s Presidential Address to the AEA 1/2019 </vt:lpstr>
      <vt:lpstr>What the Traditional View Got Wrong</vt:lpstr>
      <vt:lpstr>An Almost Free Lunch</vt:lpstr>
      <vt:lpstr>Blanchard’s Evidence</vt:lpstr>
      <vt:lpstr>But why must the relative debt be stabilized</vt:lpstr>
      <vt:lpstr>Why do Foreigners Buy US Treasuries?</vt:lpstr>
      <vt:lpstr>What would a Fiscal Crisis Look Like?</vt:lpstr>
      <vt:lpstr>Bottom Line:  We Need to Worry about the Debt</vt:lpstr>
      <vt:lpstr>But is this Problem Impossible?</vt:lpstr>
      <vt:lpstr>CBO to the Rescue (The 2020 Long-Term Budget Outlook, 9/2020):</vt:lpstr>
      <vt:lpstr>We Have a Little Time: CBO’s Crystal Ball</vt:lpstr>
      <vt:lpstr>What about Infrastructure and BBB? </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514</cp:revision>
  <cp:lastPrinted>2021-04-06T18:03:23Z</cp:lastPrinted>
  <dcterms:created xsi:type="dcterms:W3CDTF">2017-05-03T22:30:38Z</dcterms:created>
  <dcterms:modified xsi:type="dcterms:W3CDTF">2021-11-17T18:25:36Z</dcterms:modified>
</cp:coreProperties>
</file>