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6"/>
  </p:notesMasterIdLst>
  <p:sldIdLst>
    <p:sldId id="4761" r:id="rId2"/>
    <p:sldId id="4670" r:id="rId3"/>
    <p:sldId id="4182" r:id="rId4"/>
    <p:sldId id="4001" r:id="rId5"/>
    <p:sldId id="4100" r:id="rId6"/>
    <p:sldId id="4179" r:id="rId7"/>
    <p:sldId id="4099" r:id="rId8"/>
    <p:sldId id="4095" r:id="rId9"/>
    <p:sldId id="4681" r:id="rId10"/>
    <p:sldId id="4683" r:id="rId11"/>
    <p:sldId id="3849" r:id="rId12"/>
    <p:sldId id="3850" r:id="rId13"/>
    <p:sldId id="4539" r:id="rId14"/>
    <p:sldId id="4186" r:id="rId15"/>
    <p:sldId id="4540" r:id="rId16"/>
    <p:sldId id="1071" r:id="rId17"/>
    <p:sldId id="1138" r:id="rId18"/>
    <p:sldId id="3897" r:id="rId19"/>
    <p:sldId id="1121" r:id="rId20"/>
    <p:sldId id="1281" r:id="rId21"/>
    <p:sldId id="1127" r:id="rId22"/>
    <p:sldId id="3904" r:id="rId23"/>
    <p:sldId id="3905" r:id="rId24"/>
    <p:sldId id="4779" r:id="rId25"/>
    <p:sldId id="4169" r:id="rId26"/>
    <p:sldId id="4185" r:id="rId27"/>
    <p:sldId id="1303" r:id="rId28"/>
    <p:sldId id="1294" r:id="rId29"/>
    <p:sldId id="3857" r:id="rId30"/>
    <p:sldId id="4170" r:id="rId31"/>
    <p:sldId id="4679" r:id="rId32"/>
    <p:sldId id="4680" r:id="rId33"/>
    <p:sldId id="4672" r:id="rId34"/>
    <p:sldId id="4673" r:id="rId35"/>
    <p:sldId id="4778" r:id="rId36"/>
    <p:sldId id="4780" r:id="rId37"/>
    <p:sldId id="4682" r:id="rId38"/>
    <p:sldId id="4781" r:id="rId39"/>
    <p:sldId id="4782" r:id="rId40"/>
    <p:sldId id="4783" r:id="rId41"/>
    <p:sldId id="4784" r:id="rId42"/>
    <p:sldId id="4785" r:id="rId43"/>
    <p:sldId id="4786" r:id="rId44"/>
    <p:sldId id="4787" r:id="rId45"/>
    <p:sldId id="4788" r:id="rId46"/>
    <p:sldId id="4678" r:id="rId47"/>
    <p:sldId id="4171" r:id="rId48"/>
    <p:sldId id="4172" r:id="rId49"/>
    <p:sldId id="4777" r:id="rId50"/>
    <p:sldId id="4774" r:id="rId51"/>
    <p:sldId id="4775" r:id="rId52"/>
    <p:sldId id="4178" r:id="rId53"/>
    <p:sldId id="1154" r:id="rId54"/>
    <p:sldId id="329"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6C2"/>
    <a:srgbClr val="800080"/>
    <a:srgbClr val="89438D"/>
    <a:srgbClr val="943C7D"/>
    <a:srgbClr val="990099"/>
    <a:srgbClr val="89BEC5"/>
    <a:srgbClr val="6600CC"/>
    <a:srgbClr val="9933FF"/>
    <a:srgbClr val="70DED4"/>
    <a:srgbClr val="F05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6" autoAdjust="0"/>
    <p:restoredTop sz="91515"/>
  </p:normalViewPr>
  <p:slideViewPr>
    <p:cSldViewPr snapToGrid="0" snapToObjects="1">
      <p:cViewPr varScale="1">
        <p:scale>
          <a:sx n="67" d="100"/>
          <a:sy n="67" d="100"/>
        </p:scale>
        <p:origin x="56" y="126"/>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Publicly Held Debt:</a:t>
            </a:r>
            <a:r>
              <a:rPr lang="en-US" sz="2800" baseline="0"/>
              <a:t>  $28.8 tr, 12/1</a:t>
            </a:r>
            <a:endParaRPr lang="en-US" sz="2800"/>
          </a:p>
        </c:rich>
      </c:tx>
      <c:overlay val="1"/>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spPr>
            <a:ln>
              <a:solidFill>
                <a:srgbClr val="FF99CC"/>
              </a:solidFill>
            </a:ln>
          </c:spPr>
          <c:dPt>
            <c:idx val="0"/>
            <c:bubble3D val="0"/>
            <c:spPr>
              <a:solidFill>
                <a:srgbClr val="00B0F0"/>
              </a:solidFill>
              <a:ln w="25400">
                <a:solidFill>
                  <a:srgbClr val="00B0F0"/>
                </a:solidFill>
              </a:ln>
              <a:effectLst/>
              <a:sp3d contourW="25400">
                <a:contourClr>
                  <a:srgbClr val="00B0F0"/>
                </a:contourClr>
              </a:sp3d>
            </c:spPr>
            <c:extLst>
              <c:ext xmlns:c16="http://schemas.microsoft.com/office/drawing/2014/chart" uri="{C3380CC4-5D6E-409C-BE32-E72D297353CC}">
                <c16:uniqueId val="{00000001-996A-4958-83E3-DEF5299E0AAD}"/>
              </c:ext>
            </c:extLst>
          </c:dPt>
          <c:dPt>
            <c:idx val="1"/>
            <c:bubble3D val="0"/>
            <c:spPr>
              <a:solidFill>
                <a:srgbClr val="FF99CC"/>
              </a:solidFill>
              <a:ln w="25400">
                <a:solidFill>
                  <a:srgbClr val="FF99CC"/>
                </a:solidFill>
              </a:ln>
              <a:effectLst/>
              <a:sp3d contourW="25400">
                <a:contourClr>
                  <a:srgbClr val="FF99CC"/>
                </a:contourClr>
              </a:sp3d>
            </c:spPr>
            <c:extLst>
              <c:ext xmlns:c16="http://schemas.microsoft.com/office/drawing/2014/chart" uri="{C3380CC4-5D6E-409C-BE32-E72D297353CC}">
                <c16:uniqueId val="{00000003-996A-4958-83E3-DEF5299E0AAD}"/>
              </c:ext>
            </c:extLst>
          </c:dPt>
          <c:dPt>
            <c:idx val="2"/>
            <c:bubble3D val="0"/>
            <c:spPr>
              <a:solidFill>
                <a:srgbClr val="BD92DE"/>
              </a:solidFill>
              <a:ln w="25400">
                <a:solidFill>
                  <a:srgbClr val="FF99CC"/>
                </a:solidFill>
              </a:ln>
              <a:effectLst/>
              <a:sp3d contourW="25400">
                <a:contourClr>
                  <a:srgbClr val="FF99CC"/>
                </a:contourClr>
              </a:sp3d>
            </c:spPr>
            <c:extLst>
              <c:ext xmlns:c16="http://schemas.microsoft.com/office/drawing/2014/chart" uri="{C3380CC4-5D6E-409C-BE32-E72D297353CC}">
                <c16:uniqueId val="{00000005-996A-4958-83E3-DEF5299E0AAD}"/>
              </c:ext>
            </c:extLst>
          </c:dPt>
          <c:dLbls>
            <c:dLbl>
              <c:idx val="0"/>
              <c:tx>
                <c:rich>
                  <a:bodyPr/>
                  <a:lstStyle/>
                  <a:p>
                    <a:fld id="{27CF090B-98DD-4539-9B97-35EFCAE2576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96A-4958-83E3-DEF5299E0AAD}"/>
                </c:ext>
              </c:extLst>
            </c:dLbl>
            <c:dLbl>
              <c:idx val="1"/>
              <c:tx>
                <c:rich>
                  <a:bodyPr/>
                  <a:lstStyle/>
                  <a:p>
                    <a:fld id="{72F08689-8E66-4F1B-90DA-463AA4139C4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96A-4958-83E3-DEF5299E0AAD}"/>
                </c:ext>
              </c:extLst>
            </c:dLbl>
            <c:dLbl>
              <c:idx val="2"/>
              <c:tx>
                <c:rich>
                  <a:bodyPr/>
                  <a:lstStyle/>
                  <a:p>
                    <a:fld id="{41FE8839-9DB6-445B-9A08-5D06140FE3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96A-4958-83E3-DEF5299E0AAD}"/>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Sheet1!$B$3:$D$3</c:f>
              <c:strCache>
                <c:ptCount val="3"/>
                <c:pt idx="0">
                  <c:v>Domestically Held</c:v>
                </c:pt>
                <c:pt idx="1">
                  <c:v>Foreign</c:v>
                </c:pt>
                <c:pt idx="2">
                  <c:v>Federal Reserve </c:v>
                </c:pt>
              </c:strCache>
            </c:strRef>
          </c:cat>
          <c:val>
            <c:numRef>
              <c:f>Sheet1!$B$4:$D$4</c:f>
              <c:numCache>
                <c:formatCode>General</c:formatCode>
                <c:ptCount val="3"/>
                <c:pt idx="0">
                  <c:v>15832</c:v>
                </c:pt>
                <c:pt idx="1">
                  <c:v>8635</c:v>
                </c:pt>
                <c:pt idx="2">
                  <c:v>4323</c:v>
                </c:pt>
              </c:numCache>
            </c:numRef>
          </c:val>
          <c:extLst>
            <c:ext xmlns:c15="http://schemas.microsoft.com/office/drawing/2012/chart" uri="{02D57815-91ED-43cb-92C2-25804820EDAC}">
              <c15:datalabelsRange>
                <c15:f>Sheet1!$G$10:$I$10</c15:f>
                <c15:dlblRangeCache>
                  <c:ptCount val="3"/>
                  <c:pt idx="0">
                    <c:v>55%</c:v>
                  </c:pt>
                  <c:pt idx="1">
                    <c:v>30%</c:v>
                  </c:pt>
                  <c:pt idx="2">
                    <c:v>15%</c:v>
                  </c:pt>
                </c15:dlblRangeCache>
              </c15:datalabelsRange>
            </c:ext>
            <c:ext xmlns:c16="http://schemas.microsoft.com/office/drawing/2014/chart" uri="{C3380CC4-5D6E-409C-BE32-E72D297353CC}">
              <c16:uniqueId val="{00000006-996A-4958-83E3-DEF5299E0AA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Total Public Debt: $36.1 tr, 12/1</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767-402A-A10D-CB1A0DFA899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767-402A-A10D-CB1A0DFA8996}"/>
              </c:ext>
            </c:extLst>
          </c:dPt>
          <c:dLbls>
            <c:dLbl>
              <c:idx val="0"/>
              <c:tx>
                <c:rich>
                  <a:bodyPr/>
                  <a:lstStyle/>
                  <a:p>
                    <a:fld id="{DB6CB064-C5E8-4922-A997-7EBA77F99B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767-402A-A10D-CB1A0DFA8996}"/>
                </c:ext>
              </c:extLst>
            </c:dLbl>
            <c:dLbl>
              <c:idx val="1"/>
              <c:tx>
                <c:rich>
                  <a:bodyPr/>
                  <a:lstStyle/>
                  <a:p>
                    <a:fld id="{18F7DAAE-E384-4B09-925B-EA7CAF9519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767-402A-A10D-CB1A0DFA8996}"/>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Sheet1!$B$1:$C$1</c:f>
              <c:strCache>
                <c:ptCount val="2"/>
                <c:pt idx="0">
                  <c:v>Publicly Held</c:v>
                </c:pt>
                <c:pt idx="1">
                  <c:v>Intra-gov't</c:v>
                </c:pt>
              </c:strCache>
            </c:strRef>
          </c:cat>
          <c:val>
            <c:numRef>
              <c:f>Sheet1!$B$2:$C$2</c:f>
              <c:numCache>
                <c:formatCode>General</c:formatCode>
                <c:ptCount val="2"/>
                <c:pt idx="0">
                  <c:v>28790</c:v>
                </c:pt>
                <c:pt idx="1">
                  <c:v>7297</c:v>
                </c:pt>
              </c:numCache>
            </c:numRef>
          </c:val>
          <c:extLst>
            <c:ext xmlns:c15="http://schemas.microsoft.com/office/drawing/2012/chart" uri="{02D57815-91ED-43cb-92C2-25804820EDAC}">
              <c15:datalabelsRange>
                <c15:f>Sheet1!$F$7:$G$7</c15:f>
                <c15:dlblRangeCache>
                  <c:ptCount val="2"/>
                  <c:pt idx="0">
                    <c:v>80%</c:v>
                  </c:pt>
                  <c:pt idx="1">
                    <c:v>20%</c:v>
                  </c:pt>
                </c15:dlblRangeCache>
              </c15:datalabelsRange>
            </c:ext>
            <c:ext xmlns:c16="http://schemas.microsoft.com/office/drawing/2014/chart" uri="{C3380CC4-5D6E-409C-BE32-E72D297353CC}">
              <c16:uniqueId val="{00000004-F767-402A-A10D-CB1A0DFA899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Net Interest as a Percent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4051504431511E-2"/>
          <c:y val="0.13972254566725584"/>
          <c:w val="0.9339512723952984"/>
          <c:h val="0.71942700242605861"/>
        </c:manualLayout>
      </c:layout>
      <c:lineChart>
        <c:grouping val="standard"/>
        <c:varyColors val="0"/>
        <c:ser>
          <c:idx val="0"/>
          <c:order val="0"/>
          <c:tx>
            <c:strRef>
              <c:f>Sheet1!$A$30</c:f>
              <c:strCache>
                <c:ptCount val="1"/>
                <c:pt idx="0">
                  <c:v>2.5%</c:v>
                </c:pt>
              </c:strCache>
            </c:strRef>
          </c:tx>
          <c:spPr>
            <a:ln w="28575" cap="rnd">
              <a:solidFill>
                <a:schemeClr val="accent1"/>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Sheet1!$C$30:$M$30</c:f>
              <c:numCache>
                <c:formatCode>General</c:formatCode>
                <c:ptCount val="11"/>
                <c:pt idx="0" formatCode="0.00%">
                  <c:v>3.3230698033806995E-2</c:v>
                </c:pt>
                <c:pt idx="1">
                  <c:v>2.3871768413146234E-2</c:v>
                </c:pt>
                <c:pt idx="2">
                  <c:v>2.2964837487488805E-2</c:v>
                </c:pt>
                <c:pt idx="3">
                  <c:v>2.2992920598842882E-2</c:v>
                </c:pt>
                <c:pt idx="4">
                  <c:v>2.3078242592497709E-2</c:v>
                </c:pt>
                <c:pt idx="5">
                  <c:v>2.3637920388676709E-2</c:v>
                </c:pt>
                <c:pt idx="6">
                  <c:v>2.4303672064472284E-2</c:v>
                </c:pt>
                <c:pt idx="7">
                  <c:v>2.5338794124054986E-2</c:v>
                </c:pt>
                <c:pt idx="8">
                  <c:v>2.6118413224850763E-2</c:v>
                </c:pt>
                <c:pt idx="9">
                  <c:v>2.6805585964553336E-2</c:v>
                </c:pt>
                <c:pt idx="10">
                  <c:v>2.7258617956667716E-2</c:v>
                </c:pt>
              </c:numCache>
              <c:extLst/>
            </c:numRef>
          </c:val>
          <c:smooth val="0"/>
          <c:extLst>
            <c:ext xmlns:c16="http://schemas.microsoft.com/office/drawing/2014/chart" uri="{C3380CC4-5D6E-409C-BE32-E72D297353CC}">
              <c16:uniqueId val="{00000000-1CEA-4CC6-8886-8DF7426F2996}"/>
            </c:ext>
          </c:extLst>
        </c:ser>
        <c:ser>
          <c:idx val="1"/>
          <c:order val="1"/>
          <c:tx>
            <c:strRef>
              <c:f>Sheet1!$A$31</c:f>
              <c:strCache>
                <c:ptCount val="1"/>
                <c:pt idx="0">
                  <c:v>baseline(3.5%)</c:v>
                </c:pt>
              </c:strCache>
            </c:strRef>
          </c:tx>
          <c:spPr>
            <a:ln w="28575" cap="rnd">
              <a:solidFill>
                <a:schemeClr val="accent2"/>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Sheet1!$C$31:$M$31</c:f>
              <c:numCache>
                <c:formatCode>0.0%</c:formatCode>
                <c:ptCount val="11"/>
                <c:pt idx="0">
                  <c:v>3.3230698033806995E-2</c:v>
                </c:pt>
                <c:pt idx="1">
                  <c:v>3.3364878130398561E-2</c:v>
                </c:pt>
                <c:pt idx="2">
                  <c:v>3.2942529274227521E-2</c:v>
                </c:pt>
                <c:pt idx="3">
                  <c:v>3.3410419674117592E-2</c:v>
                </c:pt>
                <c:pt idx="4">
                  <c:v>3.3894323839450152E-2</c:v>
                </c:pt>
                <c:pt idx="5">
                  <c:v>3.4883169033863237E-2</c:v>
                </c:pt>
                <c:pt idx="6">
                  <c:v>3.596216944528928E-2</c:v>
                </c:pt>
                <c:pt idx="7">
                  <c:v>3.7474997691754441E-2</c:v>
                </c:pt>
                <c:pt idx="8">
                  <c:v>3.8729999103710611E-2</c:v>
                </c:pt>
                <c:pt idx="9">
                  <c:v>3.9916178797025276E-2</c:v>
                </c:pt>
                <c:pt idx="10">
                  <c:v>4.0898311543778182E-2</c:v>
                </c:pt>
              </c:numCache>
              <c:extLst/>
            </c:numRef>
          </c:val>
          <c:smooth val="0"/>
          <c:extLst>
            <c:ext xmlns:c16="http://schemas.microsoft.com/office/drawing/2014/chart" uri="{C3380CC4-5D6E-409C-BE32-E72D297353CC}">
              <c16:uniqueId val="{00000001-1CEA-4CC6-8886-8DF7426F2996}"/>
            </c:ext>
          </c:extLst>
        </c:ser>
        <c:ser>
          <c:idx val="2"/>
          <c:order val="2"/>
          <c:tx>
            <c:strRef>
              <c:f>Sheet1!$A$32</c:f>
              <c:strCache>
                <c:ptCount val="1"/>
                <c:pt idx="0">
                  <c:v>4.5%</c:v>
                </c:pt>
              </c:strCache>
            </c:strRef>
          </c:tx>
          <c:spPr>
            <a:ln w="28575" cap="rnd">
              <a:solidFill>
                <a:schemeClr val="accent3"/>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Sheet1!$C$32:$M$32</c:f>
              <c:numCache>
                <c:formatCode>0.0%</c:formatCode>
                <c:ptCount val="11"/>
                <c:pt idx="0" formatCode="0.00%">
                  <c:v>3.3230698033806995E-2</c:v>
                </c:pt>
                <c:pt idx="1">
                  <c:v>4.2857987847650894E-2</c:v>
                </c:pt>
                <c:pt idx="2">
                  <c:v>4.3103037876372818E-2</c:v>
                </c:pt>
                <c:pt idx="3">
                  <c:v>4.4204610777600961E-2</c:v>
                </c:pt>
                <c:pt idx="4">
                  <c:v>4.5290996682957343E-2</c:v>
                </c:pt>
                <c:pt idx="5">
                  <c:v>4.6921374925818979E-2</c:v>
                </c:pt>
                <c:pt idx="6">
                  <c:v>4.8635427814460182E-2</c:v>
                </c:pt>
                <c:pt idx="7">
                  <c:v>5.0858353044570377E-2</c:v>
                </c:pt>
                <c:pt idx="8">
                  <c:v>5.2832501473612715E-2</c:v>
                </c:pt>
                <c:pt idx="9">
                  <c:v>5.4773217707376781E-2</c:v>
                </c:pt>
                <c:pt idx="10">
                  <c:v>5.6550499892936916E-2</c:v>
                </c:pt>
              </c:numCache>
              <c:extLst/>
            </c:numRef>
          </c:val>
          <c:smooth val="0"/>
          <c:extLst>
            <c:ext xmlns:c16="http://schemas.microsoft.com/office/drawing/2014/chart" uri="{C3380CC4-5D6E-409C-BE32-E72D297353CC}">
              <c16:uniqueId val="{00000002-1CEA-4CC6-8886-8DF7426F2996}"/>
            </c:ext>
          </c:extLst>
        </c:ser>
        <c:ser>
          <c:idx val="3"/>
          <c:order val="3"/>
          <c:tx>
            <c:strRef>
              <c:f>Sheet1!$A$33</c:f>
              <c:strCache>
                <c:ptCount val="1"/>
                <c:pt idx="0">
                  <c:v>5.5%</c:v>
                </c:pt>
              </c:strCache>
            </c:strRef>
          </c:tx>
          <c:spPr>
            <a:ln w="28575" cap="rnd">
              <a:solidFill>
                <a:schemeClr val="accent4"/>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Sheet1!$C$33:$M$33</c:f>
              <c:numCache>
                <c:formatCode>0.0%</c:formatCode>
                <c:ptCount val="11"/>
                <c:pt idx="0">
                  <c:v>3.3230698033806995E-2</c:v>
                </c:pt>
                <c:pt idx="1">
                  <c:v>5.2351097564903221E-2</c:v>
                </c:pt>
                <c:pt idx="2">
                  <c:v>5.3446363293924708E-2</c:v>
                </c:pt>
                <c:pt idx="3">
                  <c:v>5.5380786974152447E-2</c:v>
                </c:pt>
                <c:pt idx="4">
                  <c:v>5.72845547952886E-2</c:v>
                </c:pt>
                <c:pt idx="5">
                  <c:v>5.9785885827863337E-2</c:v>
                </c:pt>
                <c:pt idx="6">
                  <c:v>6.2380237080662822E-2</c:v>
                </c:pt>
                <c:pt idx="7">
                  <c:v>6.5575919976884722E-2</c:v>
                </c:pt>
                <c:pt idx="8">
                  <c:v>6.8550512067562547E-2</c:v>
                </c:pt>
                <c:pt idx="9">
                  <c:v>7.1546588579041448E-2</c:v>
                </c:pt>
                <c:pt idx="10">
                  <c:v>7.4438493075150935E-2</c:v>
                </c:pt>
              </c:numCache>
              <c:extLst/>
            </c:numRef>
          </c:val>
          <c:smooth val="0"/>
          <c:extLst>
            <c:ext xmlns:c16="http://schemas.microsoft.com/office/drawing/2014/chart" uri="{C3380CC4-5D6E-409C-BE32-E72D297353CC}">
              <c16:uniqueId val="{00000003-1CEA-4CC6-8886-8DF7426F2996}"/>
            </c:ext>
          </c:extLst>
        </c:ser>
        <c:ser>
          <c:idx val="4"/>
          <c:order val="4"/>
          <c:tx>
            <c:strRef>
              <c:f>Sheet1!$A$34</c:f>
              <c:strCache>
                <c:ptCount val="1"/>
                <c:pt idx="0">
                  <c:v>6.5%</c:v>
                </c:pt>
              </c:strCache>
            </c:strRef>
          </c:tx>
          <c:spPr>
            <a:ln w="28575" cap="rnd">
              <a:solidFill>
                <a:schemeClr val="accent5"/>
              </a:solidFill>
              <a:round/>
            </a:ln>
            <a:effectLst/>
          </c:spPr>
          <c:marker>
            <c:symbol val="none"/>
          </c:marker>
          <c:cat>
            <c:numRef>
              <c:f>Sheet1!$D$1:$M$1</c:f>
              <c:numCache>
                <c:formatCode>General</c:formatCode>
                <c:ptCount val="10"/>
                <c:pt idx="0">
                  <c:v>2025</c:v>
                </c:pt>
                <c:pt idx="1">
                  <c:v>2026</c:v>
                </c:pt>
                <c:pt idx="2">
                  <c:v>2027</c:v>
                </c:pt>
                <c:pt idx="3">
                  <c:v>2028</c:v>
                </c:pt>
                <c:pt idx="4">
                  <c:v>2029</c:v>
                </c:pt>
                <c:pt idx="5">
                  <c:v>2030</c:v>
                </c:pt>
                <c:pt idx="6">
                  <c:v>2031</c:v>
                </c:pt>
                <c:pt idx="7">
                  <c:v>2032</c:v>
                </c:pt>
                <c:pt idx="8">
                  <c:v>2033</c:v>
                </c:pt>
                <c:pt idx="9">
                  <c:v>2034</c:v>
                </c:pt>
              </c:numCache>
              <c:extLst/>
            </c:numRef>
          </c:cat>
          <c:val>
            <c:numRef>
              <c:f>Sheet1!$C$34:$M$34</c:f>
              <c:numCache>
                <c:formatCode>0.0%</c:formatCode>
                <c:ptCount val="11"/>
                <c:pt idx="0" formatCode="0.00%">
                  <c:v>3.3230698033806995E-2</c:v>
                </c:pt>
                <c:pt idx="1">
                  <c:v>6.184420728215554E-2</c:v>
                </c:pt>
                <c:pt idx="2">
                  <c:v>6.3972505526883175E-2</c:v>
                </c:pt>
                <c:pt idx="3">
                  <c:v>6.6944241328631415E-2</c:v>
                </c:pt>
                <c:pt idx="4">
                  <c:v>6.9891496263473504E-2</c:v>
                </c:pt>
                <c:pt idx="5">
                  <c:v>7.3510887526302485E-2</c:v>
                </c:pt>
                <c:pt idx="6">
                  <c:v>7.7255531292123106E-2</c:v>
                </c:pt>
                <c:pt idx="7">
                  <c:v>8.1719146087968417E-2</c:v>
                </c:pt>
                <c:pt idx="8">
                  <c:v>8.6016481162223546E-2</c:v>
                </c:pt>
                <c:pt idx="9">
                  <c:v>9.0419050405598084E-2</c:v>
                </c:pt>
                <c:pt idx="10">
                  <c:v>9.4805368940290971E-2</c:v>
                </c:pt>
              </c:numCache>
              <c:extLst/>
            </c:numRef>
          </c:val>
          <c:smooth val="0"/>
          <c:extLst>
            <c:ext xmlns:c16="http://schemas.microsoft.com/office/drawing/2014/chart" uri="{C3380CC4-5D6E-409C-BE32-E72D297353CC}">
              <c16:uniqueId val="{00000004-1CEA-4CC6-8886-8DF7426F2996}"/>
            </c:ext>
          </c:extLst>
        </c:ser>
        <c:dLbls>
          <c:showLegendKey val="0"/>
          <c:showVal val="0"/>
          <c:showCatName val="0"/>
          <c:showSerName val="0"/>
          <c:showPercent val="0"/>
          <c:showBubbleSize val="0"/>
        </c:dLbls>
        <c:smooth val="0"/>
        <c:axId val="250846912"/>
        <c:axId val="250847392"/>
      </c:lineChart>
      <c:catAx>
        <c:axId val="25084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47392"/>
        <c:crosses val="autoZero"/>
        <c:auto val="1"/>
        <c:lblAlgn val="ctr"/>
        <c:lblOffset val="100"/>
        <c:noMultiLvlLbl val="0"/>
      </c:catAx>
      <c:valAx>
        <c:axId val="250847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4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a:t>China's</a:t>
            </a:r>
            <a:r>
              <a:rPr lang="en-US" sz="2600" baseline="0"/>
              <a:t> "Real" Exchange Rate and Current Account</a:t>
            </a:r>
            <a:endParaRPr lang="en-US" sz="26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v>Real Effective Exchange Rate</c:v>
          </c:tx>
          <c:spPr>
            <a:ln w="28575" cap="rnd">
              <a:solidFill>
                <a:schemeClr val="accent2"/>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Sheet1!$O$10:$AT$10</c:f>
              <c:numCache>
                <c:formatCode>General</c:formatCode>
                <c:ptCount val="32"/>
                <c:pt idx="1">
                  <c:v>55.66</c:v>
                </c:pt>
                <c:pt idx="2">
                  <c:v>62.04</c:v>
                </c:pt>
                <c:pt idx="3">
                  <c:v>68.62</c:v>
                </c:pt>
                <c:pt idx="4">
                  <c:v>73.94</c:v>
                </c:pt>
                <c:pt idx="5">
                  <c:v>78.3</c:v>
                </c:pt>
                <c:pt idx="6">
                  <c:v>74.41</c:v>
                </c:pt>
                <c:pt idx="7">
                  <c:v>74.75</c:v>
                </c:pt>
                <c:pt idx="8">
                  <c:v>78.17</c:v>
                </c:pt>
                <c:pt idx="9">
                  <c:v>76.150000000000006</c:v>
                </c:pt>
                <c:pt idx="10">
                  <c:v>70.73</c:v>
                </c:pt>
                <c:pt idx="11">
                  <c:v>68.56</c:v>
                </c:pt>
                <c:pt idx="12">
                  <c:v>67.84</c:v>
                </c:pt>
                <c:pt idx="13">
                  <c:v>68.739999999999995</c:v>
                </c:pt>
                <c:pt idx="14">
                  <c:v>71.17</c:v>
                </c:pt>
                <c:pt idx="15">
                  <c:v>77.3</c:v>
                </c:pt>
                <c:pt idx="16">
                  <c:v>80.849999999999994</c:v>
                </c:pt>
                <c:pt idx="17">
                  <c:v>80.209999999999994</c:v>
                </c:pt>
                <c:pt idx="18">
                  <c:v>82.27</c:v>
                </c:pt>
                <c:pt idx="19">
                  <c:v>87.22</c:v>
                </c:pt>
                <c:pt idx="20">
                  <c:v>92.81</c:v>
                </c:pt>
                <c:pt idx="21">
                  <c:v>94.98</c:v>
                </c:pt>
                <c:pt idx="22">
                  <c:v>103.89</c:v>
                </c:pt>
                <c:pt idx="23">
                  <c:v>100.02</c:v>
                </c:pt>
                <c:pt idx="24">
                  <c:v>97.03</c:v>
                </c:pt>
                <c:pt idx="25">
                  <c:v>98.26</c:v>
                </c:pt>
                <c:pt idx="26">
                  <c:v>97.87</c:v>
                </c:pt>
                <c:pt idx="27">
                  <c:v>100</c:v>
                </c:pt>
                <c:pt idx="28">
                  <c:v>103.06</c:v>
                </c:pt>
                <c:pt idx="29">
                  <c:v>102.11</c:v>
                </c:pt>
                <c:pt idx="30">
                  <c:v>93.82</c:v>
                </c:pt>
                <c:pt idx="31">
                  <c:v>91.64</c:v>
                </c:pt>
              </c:numCache>
            </c:numRef>
          </c:val>
          <c:smooth val="0"/>
          <c:extLst>
            <c:ext xmlns:c16="http://schemas.microsoft.com/office/drawing/2014/chart" uri="{C3380CC4-5D6E-409C-BE32-E72D297353CC}">
              <c16:uniqueId val="{00000000-2419-417D-8591-124EB9385578}"/>
            </c:ext>
          </c:extLst>
        </c:ser>
        <c:dLbls>
          <c:showLegendKey val="0"/>
          <c:showVal val="0"/>
          <c:showCatName val="0"/>
          <c:showSerName val="0"/>
          <c:showPercent val="0"/>
          <c:showBubbleSize val="0"/>
        </c:dLbls>
        <c:marker val="1"/>
        <c:smooth val="0"/>
        <c:axId val="123313072"/>
        <c:axId val="121467264"/>
      </c:lineChart>
      <c:lineChart>
        <c:grouping val="standard"/>
        <c:varyColors val="0"/>
        <c:ser>
          <c:idx val="0"/>
          <c:order val="0"/>
          <c:tx>
            <c:v>Current Account Balance</c:v>
          </c:tx>
          <c:spPr>
            <a:ln w="28575" cap="rnd">
              <a:solidFill>
                <a:schemeClr val="accent1"/>
              </a:solidFill>
              <a:round/>
            </a:ln>
            <a:effectLst/>
          </c:spPr>
          <c:marker>
            <c:symbol val="none"/>
          </c:marker>
          <c:cat>
            <c:numRef>
              <c:f>Sheet1!$O$6:$AT$6</c:f>
              <c:numCache>
                <c:formatCode>General</c:formatCode>
                <c:ptCount val="3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Sheet1!$O$9:$AT$9</c:f>
              <c:numCache>
                <c:formatCode>General</c:formatCode>
                <c:ptCount val="32"/>
                <c:pt idx="0">
                  <c:v>-1.1480000000000032</c:v>
                </c:pt>
                <c:pt idx="1">
                  <c:v>3.1430000000000007</c:v>
                </c:pt>
                <c:pt idx="2">
                  <c:v>2.919000000000004</c:v>
                </c:pt>
                <c:pt idx="3">
                  <c:v>3.3919999999999959</c:v>
                </c:pt>
                <c:pt idx="4">
                  <c:v>3.8580000000000001</c:v>
                </c:pt>
                <c:pt idx="5">
                  <c:v>3.073</c:v>
                </c:pt>
                <c:pt idx="6">
                  <c:v>1.94</c:v>
                </c:pt>
                <c:pt idx="7">
                  <c:v>1.6950000000000001</c:v>
                </c:pt>
                <c:pt idx="8">
                  <c:v>1.3049999999999999</c:v>
                </c:pt>
                <c:pt idx="9">
                  <c:v>2.4169999999999998</c:v>
                </c:pt>
                <c:pt idx="10">
                  <c:v>2.5979999999999999</c:v>
                </c:pt>
                <c:pt idx="11">
                  <c:v>3.536</c:v>
                </c:pt>
                <c:pt idx="12">
                  <c:v>5.7809999999999997</c:v>
                </c:pt>
                <c:pt idx="13">
                  <c:v>8.4179999999999993</c:v>
                </c:pt>
                <c:pt idx="14">
                  <c:v>9.9329999999999998</c:v>
                </c:pt>
                <c:pt idx="15">
                  <c:v>9.1880000000000006</c:v>
                </c:pt>
                <c:pt idx="16">
                  <c:v>4.78</c:v>
                </c:pt>
                <c:pt idx="17">
                  <c:v>3.9409999999999998</c:v>
                </c:pt>
                <c:pt idx="18">
                  <c:v>1.8169999999999999</c:v>
                </c:pt>
                <c:pt idx="19">
                  <c:v>2.5219999999999998</c:v>
                </c:pt>
                <c:pt idx="20">
                  <c:v>1.54</c:v>
                </c:pt>
                <c:pt idx="21">
                  <c:v>2.2429999999999999</c:v>
                </c:pt>
                <c:pt idx="22">
                  <c:v>2.637</c:v>
                </c:pt>
                <c:pt idx="23">
                  <c:v>1.704</c:v>
                </c:pt>
                <c:pt idx="24">
                  <c:v>1.538</c:v>
                </c:pt>
                <c:pt idx="25">
                  <c:v>0.17399999999999999</c:v>
                </c:pt>
                <c:pt idx="26">
                  <c:v>0.71799999999999997</c:v>
                </c:pt>
                <c:pt idx="27">
                  <c:v>1.6739999999999999</c:v>
                </c:pt>
                <c:pt idx="28">
                  <c:v>1.9870000000000001</c:v>
                </c:pt>
                <c:pt idx="29">
                  <c:v>2.484</c:v>
                </c:pt>
                <c:pt idx="30">
                  <c:v>1.425</c:v>
                </c:pt>
                <c:pt idx="31">
                  <c:v>1.4430000000000001</c:v>
                </c:pt>
              </c:numCache>
            </c:numRef>
          </c:val>
          <c:smooth val="0"/>
          <c:extLst>
            <c:ext xmlns:c16="http://schemas.microsoft.com/office/drawing/2014/chart" uri="{C3380CC4-5D6E-409C-BE32-E72D297353CC}">
              <c16:uniqueId val="{00000001-2419-417D-8591-124EB9385578}"/>
            </c:ext>
          </c:extLst>
        </c:ser>
        <c:dLbls>
          <c:showLegendKey val="0"/>
          <c:showVal val="0"/>
          <c:showCatName val="0"/>
          <c:showSerName val="0"/>
          <c:showPercent val="0"/>
          <c:showBubbleSize val="0"/>
        </c:dLbls>
        <c:marker val="1"/>
        <c:smooth val="0"/>
        <c:axId val="120818624"/>
        <c:axId val="112987488"/>
      </c:lineChart>
      <c:catAx>
        <c:axId val="1233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467264"/>
        <c:crosses val="autoZero"/>
        <c:auto val="1"/>
        <c:lblAlgn val="ctr"/>
        <c:lblOffset val="100"/>
        <c:noMultiLvlLbl val="0"/>
      </c:catAx>
      <c:valAx>
        <c:axId val="12146726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313072"/>
        <c:crosses val="autoZero"/>
        <c:crossBetween val="between"/>
      </c:valAx>
      <c:valAx>
        <c:axId val="112987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818624"/>
        <c:crosses val="max"/>
        <c:crossBetween val="between"/>
      </c:valAx>
      <c:catAx>
        <c:axId val="120818624"/>
        <c:scaling>
          <c:orientation val="minMax"/>
        </c:scaling>
        <c:delete val="1"/>
        <c:axPos val="b"/>
        <c:numFmt formatCode="General" sourceLinked="1"/>
        <c:majorTickMark val="out"/>
        <c:minorTickMark val="none"/>
        <c:tickLblPos val="nextTo"/>
        <c:crossAx val="112987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v>Real Effective Exchange Rate</c:v>
          </c:tx>
          <c:spPr>
            <a:ln w="28575" cap="rnd">
              <a:solidFill>
                <a:schemeClr val="accent2"/>
              </a:solidFill>
              <a:round/>
            </a:ln>
            <a:effectLst/>
          </c:spPr>
          <c:marker>
            <c:symbol val="none"/>
          </c:marker>
          <c:cat>
            <c:numRef>
              <c:f>Sheet1!$W$6:$AT$6</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Sheet1!$W$10:$AT$10</c:f>
              <c:numCache>
                <c:formatCode>General</c:formatCode>
                <c:ptCount val="24"/>
                <c:pt idx="0">
                  <c:v>78.17</c:v>
                </c:pt>
                <c:pt idx="1">
                  <c:v>76.150000000000006</c:v>
                </c:pt>
                <c:pt idx="2">
                  <c:v>70.73</c:v>
                </c:pt>
                <c:pt idx="3">
                  <c:v>68.56</c:v>
                </c:pt>
                <c:pt idx="4">
                  <c:v>67.84</c:v>
                </c:pt>
                <c:pt idx="5">
                  <c:v>68.739999999999995</c:v>
                </c:pt>
                <c:pt idx="6">
                  <c:v>71.17</c:v>
                </c:pt>
                <c:pt idx="7">
                  <c:v>77.3</c:v>
                </c:pt>
                <c:pt idx="8">
                  <c:v>80.849999999999994</c:v>
                </c:pt>
                <c:pt idx="9">
                  <c:v>80.209999999999994</c:v>
                </c:pt>
                <c:pt idx="10">
                  <c:v>82.27</c:v>
                </c:pt>
                <c:pt idx="11">
                  <c:v>87.22</c:v>
                </c:pt>
                <c:pt idx="12">
                  <c:v>92.81</c:v>
                </c:pt>
                <c:pt idx="13">
                  <c:v>94.98</c:v>
                </c:pt>
                <c:pt idx="14">
                  <c:v>103.89</c:v>
                </c:pt>
                <c:pt idx="15">
                  <c:v>100.02</c:v>
                </c:pt>
                <c:pt idx="16">
                  <c:v>97.03</c:v>
                </c:pt>
                <c:pt idx="17">
                  <c:v>98.26</c:v>
                </c:pt>
                <c:pt idx="18">
                  <c:v>97.87</c:v>
                </c:pt>
                <c:pt idx="19">
                  <c:v>100</c:v>
                </c:pt>
                <c:pt idx="20">
                  <c:v>103.06</c:v>
                </c:pt>
                <c:pt idx="21">
                  <c:v>102.11</c:v>
                </c:pt>
                <c:pt idx="22">
                  <c:v>93.82</c:v>
                </c:pt>
                <c:pt idx="23">
                  <c:v>91.64</c:v>
                </c:pt>
              </c:numCache>
            </c:numRef>
          </c:val>
          <c:smooth val="0"/>
          <c:extLst>
            <c:ext xmlns:c16="http://schemas.microsoft.com/office/drawing/2014/chart" uri="{C3380CC4-5D6E-409C-BE32-E72D297353CC}">
              <c16:uniqueId val="{00000000-F50E-49DB-B852-C9F53EA954C6}"/>
            </c:ext>
          </c:extLst>
        </c:ser>
        <c:dLbls>
          <c:showLegendKey val="0"/>
          <c:showVal val="0"/>
          <c:showCatName val="0"/>
          <c:showSerName val="0"/>
          <c:showPercent val="0"/>
          <c:showBubbleSize val="0"/>
        </c:dLbls>
        <c:marker val="1"/>
        <c:smooth val="0"/>
        <c:axId val="123313072"/>
        <c:axId val="121467264"/>
      </c:lineChart>
      <c:lineChart>
        <c:grouping val="standard"/>
        <c:varyColors val="0"/>
        <c:ser>
          <c:idx val="0"/>
          <c:order val="0"/>
          <c:tx>
            <c:v>Net Purchase of US Treasuries</c:v>
          </c:tx>
          <c:spPr>
            <a:ln w="28575" cap="rnd">
              <a:solidFill>
                <a:schemeClr val="accent1"/>
              </a:solidFill>
              <a:round/>
            </a:ln>
            <a:effectLst/>
          </c:spPr>
          <c:marker>
            <c:symbol val="none"/>
          </c:marker>
          <c:cat>
            <c:numRef>
              <c:f>'Chinese Treasuries'!$B$1:$Y$1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'Chinese Treasuries'!$B$3:$Y$3</c:f>
              <c:numCache>
                <c:formatCode>General</c:formatCode>
                <c:ptCount val="24"/>
                <c:pt idx="0">
                  <c:v>2.1000000000000014</c:v>
                </c:pt>
                <c:pt idx="1">
                  <c:v>16</c:v>
                </c:pt>
                <c:pt idx="2">
                  <c:v>43.2</c:v>
                </c:pt>
                <c:pt idx="3">
                  <c:v>36.899999999999991</c:v>
                </c:pt>
                <c:pt idx="4">
                  <c:v>65.900000000000006</c:v>
                </c:pt>
                <c:pt idx="5">
                  <c:v>90.399999999999977</c:v>
                </c:pt>
                <c:pt idx="6">
                  <c:v>87.100000000000023</c:v>
                </c:pt>
                <c:pt idx="7">
                  <c:v>92</c:v>
                </c:pt>
                <c:pt idx="8">
                  <c:v>246.60000000000002</c:v>
                </c:pt>
                <c:pt idx="9">
                  <c:v>149.39999999999998</c:v>
                </c:pt>
                <c:pt idx="10">
                  <c:v>265.70000000000005</c:v>
                </c:pt>
                <c:pt idx="11">
                  <c:v>11.5</c:v>
                </c:pt>
                <c:pt idx="12">
                  <c:v>48</c:v>
                </c:pt>
                <c:pt idx="13">
                  <c:v>61.399999999999864</c:v>
                </c:pt>
                <c:pt idx="14">
                  <c:v>-36.5</c:v>
                </c:pt>
                <c:pt idx="15">
                  <c:v>-1.0999999999999091</c:v>
                </c:pt>
                <c:pt idx="16">
                  <c:v>-186.90000000000009</c:v>
                </c:pt>
                <c:pt idx="17">
                  <c:v>117.10000000000014</c:v>
                </c:pt>
                <c:pt idx="18">
                  <c:v>-41.5</c:v>
                </c:pt>
                <c:pt idx="19">
                  <c:v>-48.100000000000136</c:v>
                </c:pt>
                <c:pt idx="20">
                  <c:v>16.400000000000091</c:v>
                </c:pt>
                <c:pt idx="21">
                  <c:v>-62</c:v>
                </c:pt>
                <c:pt idx="22">
                  <c:v>-174</c:v>
                </c:pt>
                <c:pt idx="23">
                  <c:v>-61.299999999999955</c:v>
                </c:pt>
              </c:numCache>
            </c:numRef>
          </c:val>
          <c:smooth val="0"/>
          <c:extLst>
            <c:ext xmlns:c16="http://schemas.microsoft.com/office/drawing/2014/chart" uri="{C3380CC4-5D6E-409C-BE32-E72D297353CC}">
              <c16:uniqueId val="{00000001-F50E-49DB-B852-C9F53EA954C6}"/>
            </c:ext>
          </c:extLst>
        </c:ser>
        <c:dLbls>
          <c:showLegendKey val="0"/>
          <c:showVal val="0"/>
          <c:showCatName val="0"/>
          <c:showSerName val="0"/>
          <c:showPercent val="0"/>
          <c:showBubbleSize val="0"/>
        </c:dLbls>
        <c:marker val="1"/>
        <c:smooth val="0"/>
        <c:axId val="120818624"/>
        <c:axId val="112987488"/>
      </c:lineChart>
      <c:catAx>
        <c:axId val="12331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467264"/>
        <c:crosses val="autoZero"/>
        <c:auto val="1"/>
        <c:lblAlgn val="ctr"/>
        <c:lblOffset val="100"/>
        <c:noMultiLvlLbl val="0"/>
      </c:catAx>
      <c:valAx>
        <c:axId val="12146726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3313072"/>
        <c:crosses val="autoZero"/>
        <c:crossBetween val="between"/>
      </c:valAx>
      <c:valAx>
        <c:axId val="112987488"/>
        <c:scaling>
          <c:orientation val="minMax"/>
          <c:min val="-2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0818624"/>
        <c:crosses val="max"/>
        <c:crossBetween val="between"/>
      </c:valAx>
      <c:catAx>
        <c:axId val="120818624"/>
        <c:scaling>
          <c:orientation val="minMax"/>
        </c:scaling>
        <c:delete val="1"/>
        <c:axPos val="b"/>
        <c:numFmt formatCode="General" sourceLinked="1"/>
        <c:majorTickMark val="out"/>
        <c:minorTickMark val="none"/>
        <c:tickLblPos val="nextTo"/>
        <c:crossAx val="112987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Projected Deficits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Baseline Deficit</c:v>
          </c:tx>
          <c:spPr>
            <a:ln w="28575" cap="rnd">
              <a:solidFill>
                <a:schemeClr val="accent1"/>
              </a:solidFill>
              <a:round/>
            </a:ln>
            <a:effectLst/>
          </c:spPr>
          <c:marker>
            <c:symbol val="none"/>
          </c:marker>
          <c:cat>
            <c:numRef>
              <c:f>Sheet1!$C$1:$M$1</c:f>
              <c:numCache>
                <c:formatCode>General</c:formatCode>
                <c:ptCount val="11"/>
                <c:pt idx="0">
                  <c:v>2025</c:v>
                </c:pt>
                <c:pt idx="1">
                  <c:v>2026</c:v>
                </c:pt>
                <c:pt idx="2">
                  <c:v>2027</c:v>
                </c:pt>
                <c:pt idx="3">
                  <c:v>2028</c:v>
                </c:pt>
                <c:pt idx="4">
                  <c:v>2029</c:v>
                </c:pt>
                <c:pt idx="5">
                  <c:v>2030</c:v>
                </c:pt>
                <c:pt idx="6">
                  <c:v>2031</c:v>
                </c:pt>
                <c:pt idx="7">
                  <c:v>2032</c:v>
                </c:pt>
                <c:pt idx="8">
                  <c:v>2033</c:v>
                </c:pt>
                <c:pt idx="9">
                  <c:v>2034</c:v>
                </c:pt>
                <c:pt idx="10">
                  <c:v>2035</c:v>
                </c:pt>
              </c:numCache>
            </c:numRef>
          </c:cat>
          <c:val>
            <c:numRef>
              <c:f>Sheet1!$C$9:$M$9</c:f>
              <c:numCache>
                <c:formatCode>General</c:formatCode>
                <c:ptCount val="11"/>
                <c:pt idx="0">
                  <c:v>-1865</c:v>
                </c:pt>
                <c:pt idx="1">
                  <c:v>-1713</c:v>
                </c:pt>
                <c:pt idx="2">
                  <c:v>-1687</c:v>
                </c:pt>
                <c:pt idx="3">
                  <c:v>-1911</c:v>
                </c:pt>
                <c:pt idx="4">
                  <c:v>-1938</c:v>
                </c:pt>
                <c:pt idx="5">
                  <c:v>-2140</c:v>
                </c:pt>
                <c:pt idx="6">
                  <c:v>-2233</c:v>
                </c:pt>
                <c:pt idx="7">
                  <c:v>-2371</c:v>
                </c:pt>
                <c:pt idx="8">
                  <c:v>-2637</c:v>
                </c:pt>
                <c:pt idx="9">
                  <c:v>-2637</c:v>
                </c:pt>
                <c:pt idx="10">
                  <c:v>-2531</c:v>
                </c:pt>
              </c:numCache>
            </c:numRef>
          </c:val>
          <c:smooth val="0"/>
          <c:extLst>
            <c:ext xmlns:c16="http://schemas.microsoft.com/office/drawing/2014/chart" uri="{C3380CC4-5D6E-409C-BE32-E72D297353CC}">
              <c16:uniqueId val="{00000000-5057-486C-82FA-4861C3A0AA27}"/>
            </c:ext>
          </c:extLst>
        </c:ser>
        <c:ser>
          <c:idx val="2"/>
          <c:order val="1"/>
          <c:tx>
            <c:v>ExtendTCJA</c:v>
          </c:tx>
          <c:spPr>
            <a:ln w="28575" cap="rnd">
              <a:solidFill>
                <a:srgbClr val="FF0000"/>
              </a:solidFill>
              <a:round/>
            </a:ln>
            <a:effectLst/>
          </c:spPr>
          <c:marker>
            <c:symbol val="none"/>
          </c:marker>
          <c:cat>
            <c:numRef>
              <c:f>Sheet1!$C$1:$M$1</c:f>
              <c:numCache>
                <c:formatCode>General</c:formatCode>
                <c:ptCount val="11"/>
                <c:pt idx="0">
                  <c:v>2025</c:v>
                </c:pt>
                <c:pt idx="1">
                  <c:v>2026</c:v>
                </c:pt>
                <c:pt idx="2">
                  <c:v>2027</c:v>
                </c:pt>
                <c:pt idx="3">
                  <c:v>2028</c:v>
                </c:pt>
                <c:pt idx="4">
                  <c:v>2029</c:v>
                </c:pt>
                <c:pt idx="5">
                  <c:v>2030</c:v>
                </c:pt>
                <c:pt idx="6">
                  <c:v>2031</c:v>
                </c:pt>
                <c:pt idx="7">
                  <c:v>2032</c:v>
                </c:pt>
                <c:pt idx="8">
                  <c:v>2033</c:v>
                </c:pt>
                <c:pt idx="9">
                  <c:v>2034</c:v>
                </c:pt>
                <c:pt idx="10">
                  <c:v>2035</c:v>
                </c:pt>
              </c:numCache>
            </c:numRef>
          </c:cat>
          <c:val>
            <c:numRef>
              <c:f>Sheet1!$C$11:$M$11</c:f>
              <c:numCache>
                <c:formatCode>#,##0</c:formatCode>
                <c:ptCount val="11"/>
                <c:pt idx="0" formatCode="General">
                  <c:v>-1865</c:v>
                </c:pt>
                <c:pt idx="1">
                  <c:v>-1863</c:v>
                </c:pt>
                <c:pt idx="2">
                  <c:v>-2067</c:v>
                </c:pt>
                <c:pt idx="3">
                  <c:v>-2290</c:v>
                </c:pt>
                <c:pt idx="4">
                  <c:v>-2347</c:v>
                </c:pt>
                <c:pt idx="5">
                  <c:v>-2575</c:v>
                </c:pt>
                <c:pt idx="6">
                  <c:v>-2682</c:v>
                </c:pt>
                <c:pt idx="7">
                  <c:v>-2851</c:v>
                </c:pt>
                <c:pt idx="8">
                  <c:v>-3150</c:v>
                </c:pt>
                <c:pt idx="9">
                  <c:v>-3182</c:v>
                </c:pt>
                <c:pt idx="10">
                  <c:v>-3076</c:v>
                </c:pt>
              </c:numCache>
            </c:numRef>
          </c:val>
          <c:smooth val="0"/>
          <c:extLst>
            <c:ext xmlns:c16="http://schemas.microsoft.com/office/drawing/2014/chart" uri="{C3380CC4-5D6E-409C-BE32-E72D297353CC}">
              <c16:uniqueId val="{00000001-5057-486C-82FA-4861C3A0AA27}"/>
            </c:ext>
          </c:extLst>
        </c:ser>
        <c:dLbls>
          <c:showLegendKey val="0"/>
          <c:showVal val="0"/>
          <c:showCatName val="0"/>
          <c:showSerName val="0"/>
          <c:showPercent val="0"/>
          <c:showBubbleSize val="0"/>
        </c:dLbls>
        <c:smooth val="0"/>
        <c:axId val="78769391"/>
        <c:axId val="78766031"/>
      </c:lineChart>
      <c:catAx>
        <c:axId val="7876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766031"/>
        <c:crosses val="autoZero"/>
        <c:auto val="1"/>
        <c:lblAlgn val="ctr"/>
        <c:lblOffset val="100"/>
        <c:noMultiLvlLbl val="0"/>
      </c:catAx>
      <c:valAx>
        <c:axId val="78766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76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0.77536</cdr:x>
      <cdr:y>0.06182</cdr:y>
    </cdr:from>
    <cdr:to>
      <cdr:x>0.98913</cdr:x>
      <cdr:y>0.18029</cdr:y>
    </cdr:to>
    <cdr:sp macro="" textlink="">
      <cdr:nvSpPr>
        <cdr:cNvPr id="2" name="TextBox 1">
          <a:extLst xmlns:a="http://schemas.openxmlformats.org/drawingml/2006/main">
            <a:ext uri="{FF2B5EF4-FFF2-40B4-BE49-F238E27FC236}">
              <a16:creationId xmlns:a16="http://schemas.microsoft.com/office/drawing/2014/main" id="{AD1843B5-81E3-5C7E-840D-06E57B43A7A2}"/>
            </a:ext>
          </a:extLst>
        </cdr:cNvPr>
        <cdr:cNvSpPr txBox="1"/>
      </cdr:nvSpPr>
      <cdr:spPr>
        <a:xfrm xmlns:a="http://schemas.openxmlformats.org/drawingml/2006/main">
          <a:off x="8153401" y="303213"/>
          <a:ext cx="2247900" cy="581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2034 percent of GDP:</a:t>
          </a:r>
        </a:p>
        <a:p xmlns:a="http://schemas.openxmlformats.org/drawingml/2006/main">
          <a:r>
            <a:rPr lang="en-US" sz="1400" kern="1200" dirty="0"/>
            <a:t>Debt = 156%, Deficit =12.3%</a:t>
          </a:r>
        </a:p>
      </cdr:txBody>
    </cdr:sp>
  </cdr:relSizeAnchor>
  <cdr:relSizeAnchor xmlns:cdr="http://schemas.openxmlformats.org/drawingml/2006/chartDrawing">
    <cdr:from>
      <cdr:x>0.52174</cdr:x>
      <cdr:y>0.09289</cdr:y>
    </cdr:from>
    <cdr:to>
      <cdr:x>0.6087</cdr:x>
      <cdr:y>0.27933</cdr:y>
    </cdr:to>
    <cdr:sp macro="" textlink="">
      <cdr:nvSpPr>
        <cdr:cNvPr id="3" name="TextBox 2">
          <a:extLst xmlns:a="http://schemas.openxmlformats.org/drawingml/2006/main">
            <a:ext uri="{FF2B5EF4-FFF2-40B4-BE49-F238E27FC236}">
              <a16:creationId xmlns:a16="http://schemas.microsoft.com/office/drawing/2014/main" id="{813F9FE2-BA1B-F208-8CD2-ABC69BF651CD}"/>
            </a:ext>
          </a:extLst>
        </cdr:cNvPr>
        <cdr:cNvSpPr txBox="1"/>
      </cdr:nvSpPr>
      <cdr:spPr>
        <a:xfrm xmlns:a="http://schemas.openxmlformats.org/drawingml/2006/main">
          <a:off x="5486401" y="4556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0.78125</cdr:x>
      <cdr:y>0.45961</cdr:y>
    </cdr:from>
    <cdr:to>
      <cdr:x>1</cdr:x>
      <cdr:y>0.56643</cdr:y>
    </cdr:to>
    <cdr:sp macro="" textlink="">
      <cdr:nvSpPr>
        <cdr:cNvPr id="6" name="TextBox 5">
          <a:extLst xmlns:a="http://schemas.openxmlformats.org/drawingml/2006/main">
            <a:ext uri="{FF2B5EF4-FFF2-40B4-BE49-F238E27FC236}">
              <a16:creationId xmlns:a16="http://schemas.microsoft.com/office/drawing/2014/main" id="{7C27FFBC-E112-C3D4-A13D-C0F40E4C25A6}"/>
            </a:ext>
          </a:extLst>
        </cdr:cNvPr>
        <cdr:cNvSpPr txBox="1"/>
      </cdr:nvSpPr>
      <cdr:spPr>
        <a:xfrm xmlns:a="http://schemas.openxmlformats.org/drawingml/2006/main">
          <a:off x="8215313" y="2254250"/>
          <a:ext cx="2300287" cy="523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kern="1200" dirty="0"/>
            <a:t>2034:percent of GDP:</a:t>
          </a:r>
        </a:p>
        <a:p xmlns:a="http://schemas.openxmlformats.org/drawingml/2006/main">
          <a:r>
            <a:rPr lang="en-US" sz="1400" kern="1200" dirty="0"/>
            <a:t>Debt = 121%; Deficit = 6.9%</a:t>
          </a:r>
          <a:r>
            <a:rPr lang="en-US" kern="1200" dirty="0"/>
            <a:t> </a:t>
          </a:r>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5/6/2025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2/3rds of total income reported to the IRS for 2019 returns was </a:t>
            </a:r>
            <a:r>
              <a:rPr lang="en-US"/>
              <a:t>earned income.</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05921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Stein’s father and Chair Council under Nixon</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17122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  </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  What will the war in Ukraine do to </a:t>
            </a:r>
            <a:r>
              <a:rPr lang="en-US"/>
              <a:t>these numbers.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155587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&amp; 2 are part of my traditional costs. 3-5 are new and related</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1051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409953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78775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exception:  assumes SS will be paid</a:t>
            </a:r>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96681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edelegation.org/delivered_presentation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rookings.edu/articles/what-are-the-risks-of-a-rising-federal-deb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eedec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s://sites.google.com/view/macro-current-issues/debt" TargetMode="External"/><Relationship Id="rId4" Type="http://schemas.openxmlformats.org/officeDocument/2006/relationships/hyperlink" Target="mailto:grwoglom@amherst.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reasurydirect.gov/auc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Spring  2025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Washington University of St. Louis	</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Jon Haveman, Ph.D.</a:t>
            </a:r>
          </a:p>
          <a:p>
            <a:pPr>
              <a:lnSpc>
                <a:spcPct val="100000"/>
              </a:lnSpc>
              <a:spcBef>
                <a:spcPts val="0"/>
              </a:spcBef>
            </a:pPr>
            <a:r>
              <a:rPr lang="en-US" sz="3000" dirty="0">
                <a:solidFill>
                  <a:schemeClr val="tx2"/>
                </a:solidFill>
              </a:rPr>
              <a:t>Executive Director, 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7518-AC7B-C4C0-AAC4-316679140BA0}"/>
              </a:ext>
            </a:extLst>
          </p:cNvPr>
          <p:cNvSpPr>
            <a:spLocks noGrp="1"/>
          </p:cNvSpPr>
          <p:nvPr>
            <p:ph type="title"/>
          </p:nvPr>
        </p:nvSpPr>
        <p:spPr/>
        <p:txBody>
          <a:bodyPr/>
          <a:lstStyle/>
          <a:p>
            <a:r>
              <a:rPr lang="en-US" dirty="0">
                <a:solidFill>
                  <a:schemeClr val="bg1"/>
                </a:solidFill>
              </a:rPr>
              <a:t>Wh</a:t>
            </a:r>
            <a:r>
              <a:rPr lang="en-US" dirty="0"/>
              <a:t>ere Do Federal Dollars Go?</a:t>
            </a:r>
          </a:p>
        </p:txBody>
      </p:sp>
      <p:sp>
        <p:nvSpPr>
          <p:cNvPr id="4" name="Slide Number Placeholder 3">
            <a:extLst>
              <a:ext uri="{FF2B5EF4-FFF2-40B4-BE49-F238E27FC236}">
                <a16:creationId xmlns:a16="http://schemas.microsoft.com/office/drawing/2014/main" id="{37B1EA9B-237D-209E-5034-127FA6C807F7}"/>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3" name="TextBox 2">
            <a:extLst>
              <a:ext uri="{FF2B5EF4-FFF2-40B4-BE49-F238E27FC236}">
                <a16:creationId xmlns:a16="http://schemas.microsoft.com/office/drawing/2014/main" id="{71F8BD7A-A195-CE99-EF1A-19DA5D67299E}"/>
              </a:ext>
            </a:extLst>
          </p:cNvPr>
          <p:cNvSpPr txBox="1"/>
          <p:nvPr/>
        </p:nvSpPr>
        <p:spPr>
          <a:xfrm>
            <a:off x="6812732" y="5489458"/>
            <a:ext cx="5336406" cy="1015663"/>
          </a:xfrm>
          <a:prstGeom prst="rect">
            <a:avLst/>
          </a:prstGeom>
          <a:noFill/>
        </p:spPr>
        <p:txBody>
          <a:bodyPr wrap="square" rtlCol="0">
            <a:spAutoFit/>
          </a:bodyPr>
          <a:lstStyle/>
          <a:p>
            <a:r>
              <a:rPr lang="en-US" sz="2000" dirty="0"/>
              <a:t>Paul Krugman, “The Federal government is basically an insurance company with an Army.”</a:t>
            </a:r>
          </a:p>
          <a:p>
            <a:r>
              <a:rPr lang="en-US" sz="2000" dirty="0"/>
              <a:t>1.8+1.5+0.4+0.2+0.9= 4.8; 4.8/5.9=0.81=81%</a:t>
            </a:r>
          </a:p>
        </p:txBody>
      </p:sp>
      <p:sp>
        <p:nvSpPr>
          <p:cNvPr id="5" name="TextBox 4">
            <a:extLst>
              <a:ext uri="{FF2B5EF4-FFF2-40B4-BE49-F238E27FC236}">
                <a16:creationId xmlns:a16="http://schemas.microsoft.com/office/drawing/2014/main" id="{E2789EFA-C9AC-B54D-13F5-D2402D3F3911}"/>
              </a:ext>
            </a:extLst>
          </p:cNvPr>
          <p:cNvSpPr txBox="1"/>
          <p:nvPr/>
        </p:nvSpPr>
        <p:spPr>
          <a:xfrm>
            <a:off x="-85725" y="5576420"/>
            <a:ext cx="6543675" cy="461665"/>
          </a:xfrm>
          <a:prstGeom prst="rect">
            <a:avLst/>
          </a:prstGeom>
          <a:noFill/>
        </p:spPr>
        <p:txBody>
          <a:bodyPr wrap="square" rtlCol="0">
            <a:spAutoFit/>
          </a:bodyPr>
          <a:lstStyle/>
          <a:p>
            <a:r>
              <a:rPr lang="en-US" sz="2400" dirty="0"/>
              <a:t>Programmatic Outlays = Mandatory + Discretionary</a:t>
            </a:r>
          </a:p>
        </p:txBody>
      </p:sp>
      <p:pic>
        <p:nvPicPr>
          <p:cNvPr id="10" name="Content Placeholder 9">
            <a:extLst>
              <a:ext uri="{FF2B5EF4-FFF2-40B4-BE49-F238E27FC236}">
                <a16:creationId xmlns:a16="http://schemas.microsoft.com/office/drawing/2014/main" id="{FCF0819B-64BB-15C2-5F74-1F8DA86D156D}"/>
              </a:ext>
            </a:extLst>
          </p:cNvPr>
          <p:cNvPicPr>
            <a:picLocks noGrp="1" noChangeAspect="1"/>
          </p:cNvPicPr>
          <p:nvPr>
            <p:ph idx="1"/>
          </p:nvPr>
        </p:nvPicPr>
        <p:blipFill>
          <a:blip r:embed="rId2"/>
          <a:stretch>
            <a:fillRect/>
          </a:stretch>
        </p:blipFill>
        <p:spPr>
          <a:xfrm>
            <a:off x="638175" y="1452360"/>
            <a:ext cx="10843823" cy="3931920"/>
          </a:xfrm>
        </p:spPr>
      </p:pic>
    </p:spTree>
    <p:extLst>
      <p:ext uri="{BB962C8B-B14F-4D97-AF65-F5344CB8AC3E}">
        <p14:creationId xmlns:p14="http://schemas.microsoft.com/office/powerpoint/2010/main" val="2368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2677656"/>
          </a:xfrm>
          <a:prstGeom prst="rect">
            <a:avLst/>
          </a:prstGeom>
          <a:noFill/>
        </p:spPr>
        <p:txBody>
          <a:bodyPr wrap="square" rtlCol="0">
            <a:spAutoFit/>
          </a:bodyPr>
          <a:lstStyle/>
          <a:p>
            <a:r>
              <a:rPr lang="en-US" sz="2800" dirty="0"/>
              <a:t>Useful Deficit Decompositions:</a:t>
            </a:r>
            <a:br>
              <a:rPr lang="en-US" sz="2800" dirty="0"/>
            </a:br>
            <a:r>
              <a:rPr lang="en-US" sz="2800" dirty="0"/>
              <a:t>Total </a:t>
            </a:r>
            <a:r>
              <a:rPr lang="en-US" sz="2800" b="1" i="1" dirty="0"/>
              <a:t>Deficit=</a:t>
            </a:r>
            <a:br>
              <a:rPr lang="en-US" sz="2800" dirty="0"/>
            </a:br>
            <a:r>
              <a:rPr lang="en-US" sz="2800" b="1" i="1" dirty="0">
                <a:solidFill>
                  <a:srgbClr val="7E2987"/>
                </a:solidFill>
              </a:rPr>
              <a:t>Primary Deficit + </a:t>
            </a:r>
            <a:r>
              <a:rPr lang="en-US" sz="2800" b="1" i="1" dirty="0">
                <a:solidFill>
                  <a:srgbClr val="C886C2"/>
                </a:solidFill>
              </a:rPr>
              <a:t>Net Interest</a:t>
            </a:r>
            <a:r>
              <a:rPr lang="en-US" sz="2800" b="1" i="1" dirty="0">
                <a:solidFill>
                  <a:srgbClr val="7030A0"/>
                </a:solidFill>
              </a:rPr>
              <a:t>,</a:t>
            </a:r>
            <a:endParaRPr lang="en-US" sz="2800" b="1" i="1" dirty="0">
              <a:solidFill>
                <a:srgbClr val="800080"/>
              </a:solidFill>
            </a:endParaRPr>
          </a:p>
          <a:p>
            <a:endParaRPr lang="en-US" sz="2800" b="1" i="1" dirty="0">
              <a:solidFill>
                <a:srgbClr val="800080"/>
              </a:solidFill>
            </a:endParaRPr>
          </a:p>
          <a:p>
            <a:r>
              <a:rPr lang="en-US" sz="2800" b="1" i="1" dirty="0">
                <a:solidFill>
                  <a:srgbClr val="800080"/>
                </a:solidFill>
              </a:rPr>
              <a:t>Primary Deficit =</a:t>
            </a:r>
          </a:p>
          <a:p>
            <a:r>
              <a:rPr lang="en-US" sz="2800" b="1" i="1" dirty="0">
                <a:solidFill>
                  <a:srgbClr val="800080"/>
                </a:solidFill>
              </a:rPr>
              <a:t>Programmatic Outlays less Taxes</a:t>
            </a:r>
            <a:r>
              <a:rPr lang="en-US" sz="2800" b="1" i="1" dirty="0">
                <a:solidFill>
                  <a:srgbClr val="990099"/>
                </a:solidFill>
              </a:rPr>
              <a:t> </a:t>
            </a:r>
          </a:p>
        </p:txBody>
      </p:sp>
      <p:pic>
        <p:nvPicPr>
          <p:cNvPr id="5" name="Picture 4">
            <a:extLst>
              <a:ext uri="{FF2B5EF4-FFF2-40B4-BE49-F238E27FC236}">
                <a16:creationId xmlns:a16="http://schemas.microsoft.com/office/drawing/2014/main" id="{5809FFD0-8F81-8079-309E-93256AB1CF8C}"/>
              </a:ext>
            </a:extLst>
          </p:cNvPr>
          <p:cNvPicPr>
            <a:picLocks noChangeAspect="1"/>
          </p:cNvPicPr>
          <p:nvPr/>
        </p:nvPicPr>
        <p:blipFill>
          <a:blip r:embed="rId3"/>
          <a:stretch>
            <a:fillRect/>
          </a:stretch>
        </p:blipFill>
        <p:spPr>
          <a:xfrm>
            <a:off x="377079" y="1681556"/>
            <a:ext cx="6147959" cy="3657600"/>
          </a:xfrm>
          <a:prstGeom prst="rect">
            <a:avLst/>
          </a:prstGeom>
        </p:spPr>
      </p:pic>
      <p:grpSp>
        <p:nvGrpSpPr>
          <p:cNvPr id="14" name="Group 13">
            <a:extLst>
              <a:ext uri="{FF2B5EF4-FFF2-40B4-BE49-F238E27FC236}">
                <a16:creationId xmlns:a16="http://schemas.microsoft.com/office/drawing/2014/main" id="{9DAE0A56-5B32-57E6-05B0-6417C3E76735}"/>
              </a:ext>
            </a:extLst>
          </p:cNvPr>
          <p:cNvGrpSpPr/>
          <p:nvPr/>
        </p:nvGrpSpPr>
        <p:grpSpPr>
          <a:xfrm>
            <a:off x="3726589" y="2157104"/>
            <a:ext cx="638506" cy="2452708"/>
            <a:chOff x="4136164" y="2085109"/>
            <a:chExt cx="638506" cy="2452708"/>
          </a:xfrm>
        </p:grpSpPr>
        <p:cxnSp>
          <p:nvCxnSpPr>
            <p:cNvPr id="12" name="Straight Connector 11">
              <a:extLst>
                <a:ext uri="{FF2B5EF4-FFF2-40B4-BE49-F238E27FC236}">
                  <a16:creationId xmlns:a16="http://schemas.microsoft.com/office/drawing/2014/main" id="{FB45A14B-067E-5CE5-8AC6-F00F20BFC3DA}"/>
                </a:ext>
              </a:extLst>
            </p:cNvPr>
            <p:cNvCxnSpPr/>
            <p:nvPr/>
          </p:nvCxnSpPr>
          <p:spPr>
            <a:xfrm flipV="1">
              <a:off x="4136164" y="2238998"/>
              <a:ext cx="0" cy="2298819"/>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22204F-713B-2604-8E0A-F91DFD5D38B9}"/>
                </a:ext>
              </a:extLst>
            </p:cNvPr>
            <p:cNvSpPr txBox="1"/>
            <p:nvPr/>
          </p:nvSpPr>
          <p:spPr>
            <a:xfrm>
              <a:off x="4136164" y="2085109"/>
              <a:ext cx="638506" cy="307777"/>
            </a:xfrm>
            <a:prstGeom prst="rect">
              <a:avLst/>
            </a:prstGeom>
            <a:noFill/>
          </p:spPr>
          <p:txBody>
            <a:bodyPr wrap="square" rtlCol="0">
              <a:spAutoFit/>
            </a:bodyPr>
            <a:lstStyle/>
            <a:p>
              <a:r>
                <a:rPr lang="en-US" sz="1400" dirty="0">
                  <a:solidFill>
                    <a:srgbClr val="FF0000"/>
                  </a:solidFill>
                </a:rPr>
                <a:t>2007</a:t>
              </a:r>
            </a:p>
          </p:txBody>
        </p:sp>
      </p:grpSp>
      <p:sp>
        <p:nvSpPr>
          <p:cNvPr id="3" name="TextBox 2">
            <a:extLst>
              <a:ext uri="{FF2B5EF4-FFF2-40B4-BE49-F238E27FC236}">
                <a16:creationId xmlns:a16="http://schemas.microsoft.com/office/drawing/2014/main" id="{DAF2B100-C3D0-4B5A-3717-9B887E3B8D35}"/>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sp>
        <p:nvSpPr>
          <p:cNvPr id="6" name="TextBox 5">
            <a:extLst>
              <a:ext uri="{FF2B5EF4-FFF2-40B4-BE49-F238E27FC236}">
                <a16:creationId xmlns:a16="http://schemas.microsoft.com/office/drawing/2014/main" id="{C7F85093-B687-E958-2408-669700097338}"/>
              </a:ext>
            </a:extLst>
          </p:cNvPr>
          <p:cNvSpPr txBox="1"/>
          <p:nvPr/>
        </p:nvSpPr>
        <p:spPr>
          <a:xfrm>
            <a:off x="7133058" y="4354736"/>
            <a:ext cx="4920830" cy="830997"/>
          </a:xfrm>
          <a:prstGeom prst="rect">
            <a:avLst/>
          </a:prstGeom>
          <a:noFill/>
        </p:spPr>
        <p:txBody>
          <a:bodyPr wrap="square" rtlCol="0">
            <a:spAutoFit/>
          </a:bodyPr>
          <a:lstStyle/>
          <a:p>
            <a:r>
              <a:rPr lang="en-US" sz="2400" dirty="0"/>
              <a:t>E.g., 2007: 1.1 = (17.4+1.7) -18.0 =1.1</a:t>
            </a:r>
          </a:p>
          <a:p>
            <a:r>
              <a:rPr lang="en-US" sz="2400" dirty="0"/>
              <a:t>	       1.1 = (</a:t>
            </a:r>
            <a:r>
              <a:rPr lang="en-US" sz="2400" b="1" dirty="0">
                <a:solidFill>
                  <a:srgbClr val="800080"/>
                </a:solidFill>
              </a:rPr>
              <a:t>17.4-18.0)+</a:t>
            </a:r>
            <a:r>
              <a:rPr lang="en-US" sz="2400" b="1" dirty="0">
                <a:solidFill>
                  <a:srgbClr val="C886C2"/>
                </a:solidFill>
              </a:rPr>
              <a:t>1.7</a:t>
            </a:r>
            <a:r>
              <a:rPr lang="en-US" sz="2400" b="1" dirty="0"/>
              <a:t> =1.1</a:t>
            </a:r>
            <a:r>
              <a:rPr lang="en-US" sz="2400" b="1" dirty="0">
                <a:solidFill>
                  <a:srgbClr val="89438D"/>
                </a:solidFill>
              </a:rPr>
              <a:t> </a:t>
            </a:r>
          </a:p>
        </p:txBody>
      </p:sp>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6" name="Picture 5">
            <a:extLst>
              <a:ext uri="{FF2B5EF4-FFF2-40B4-BE49-F238E27FC236}">
                <a16:creationId xmlns:a16="http://schemas.microsoft.com/office/drawing/2014/main" id="{9C5B9C80-95FB-E02E-0D1C-91CC27EE4645}"/>
              </a:ext>
            </a:extLst>
          </p:cNvPr>
          <p:cNvPicPr>
            <a:picLocks noChangeAspect="1"/>
          </p:cNvPicPr>
          <p:nvPr/>
        </p:nvPicPr>
        <p:blipFill>
          <a:blip r:embed="rId3"/>
          <a:stretch>
            <a:fillRect/>
          </a:stretch>
        </p:blipFill>
        <p:spPr>
          <a:xfrm>
            <a:off x="419099" y="1753505"/>
            <a:ext cx="11660135" cy="4476721"/>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sp>
        <p:nvSpPr>
          <p:cNvPr id="9" name="TextBox 8">
            <a:extLst>
              <a:ext uri="{FF2B5EF4-FFF2-40B4-BE49-F238E27FC236}">
                <a16:creationId xmlns:a16="http://schemas.microsoft.com/office/drawing/2014/main" id="{61DB9FEE-4DD6-47C4-8335-3C1B1B54CDFC}"/>
              </a:ext>
            </a:extLst>
          </p:cNvPr>
          <p:cNvSpPr txBox="1"/>
          <p:nvPr/>
        </p:nvSpPr>
        <p:spPr>
          <a:xfrm>
            <a:off x="1570362" y="1883157"/>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cxnSp>
        <p:nvCxnSpPr>
          <p:cNvPr id="8" name="Straight Connector 7">
            <a:extLst>
              <a:ext uri="{FF2B5EF4-FFF2-40B4-BE49-F238E27FC236}">
                <a16:creationId xmlns:a16="http://schemas.microsoft.com/office/drawing/2014/main" id="{F3297D8D-F211-93BF-4967-39C5B9BF90CD}"/>
              </a:ext>
            </a:extLst>
          </p:cNvPr>
          <p:cNvCxnSpPr/>
          <p:nvPr/>
        </p:nvCxnSpPr>
        <p:spPr>
          <a:xfrm flipH="1">
            <a:off x="1911391" y="3156155"/>
            <a:ext cx="8659965" cy="0"/>
          </a:xfrm>
          <a:prstGeom prst="line">
            <a:avLst/>
          </a:prstGeom>
          <a:ln w="25400">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5B88-B47A-DB73-7C40-0257FF22035D}"/>
              </a:ext>
            </a:extLst>
          </p:cNvPr>
          <p:cNvSpPr>
            <a:spLocks noGrp="1"/>
          </p:cNvSpPr>
          <p:nvPr>
            <p:ph type="title"/>
          </p:nvPr>
        </p:nvSpPr>
        <p:spPr>
          <a:xfrm>
            <a:off x="742950" y="-31038"/>
            <a:ext cx="10515600" cy="1325563"/>
          </a:xfrm>
        </p:spPr>
        <p:txBody>
          <a:bodyPr/>
          <a:lstStyle/>
          <a:p>
            <a:r>
              <a:rPr lang="en-US" sz="4400" dirty="0">
                <a:solidFill>
                  <a:schemeClr val="bg1"/>
                </a:solidFill>
              </a:rPr>
              <a:t>A B</a:t>
            </a:r>
            <a:r>
              <a:rPr lang="en-US" dirty="0"/>
              <a:t>reakdown of the Total Federal Debt</a:t>
            </a:r>
          </a:p>
        </p:txBody>
      </p:sp>
      <p:sp>
        <p:nvSpPr>
          <p:cNvPr id="4" name="Slide Number Placeholder 3">
            <a:extLst>
              <a:ext uri="{FF2B5EF4-FFF2-40B4-BE49-F238E27FC236}">
                <a16:creationId xmlns:a16="http://schemas.microsoft.com/office/drawing/2014/main" id="{1D9ECADA-AD6D-9688-40D0-1CDE0BBFEB5F}"/>
              </a:ext>
            </a:extLst>
          </p:cNvPr>
          <p:cNvSpPr>
            <a:spLocks noGrp="1"/>
          </p:cNvSpPr>
          <p:nvPr>
            <p:ph type="sldNum" sz="quarter" idx="12"/>
          </p:nvPr>
        </p:nvSpPr>
        <p:spPr/>
        <p:txBody>
          <a:bodyPr/>
          <a:lstStyle/>
          <a:p>
            <a:fld id="{D9F085D5-EC86-4F6A-B501-C1359CB39116}" type="slidenum">
              <a:rPr lang="en-GB" smtClean="0"/>
              <a:t>13</a:t>
            </a:fld>
            <a:endParaRPr lang="en-GB"/>
          </a:p>
        </p:txBody>
      </p:sp>
      <p:graphicFrame>
        <p:nvGraphicFramePr>
          <p:cNvPr id="5" name="Content Placeholder 4">
            <a:extLst>
              <a:ext uri="{FF2B5EF4-FFF2-40B4-BE49-F238E27FC236}">
                <a16:creationId xmlns:a16="http://schemas.microsoft.com/office/drawing/2014/main" id="{55C69F98-0E41-9751-50F1-184F1061FF0E}"/>
              </a:ext>
            </a:extLst>
          </p:cNvPr>
          <p:cNvGraphicFramePr>
            <a:graphicFrameLocks noGrp="1"/>
          </p:cNvGraphicFramePr>
          <p:nvPr>
            <p:ph idx="1"/>
            <p:extLst>
              <p:ext uri="{D42A27DB-BD31-4B8C-83A1-F6EECF244321}">
                <p14:modId xmlns:p14="http://schemas.microsoft.com/office/powerpoint/2010/main" val="342559484"/>
              </p:ext>
            </p:extLst>
          </p:nvPr>
        </p:nvGraphicFramePr>
        <p:xfrm>
          <a:off x="5562600" y="1570038"/>
          <a:ext cx="6453351" cy="474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3E63CED9-7FC9-633C-924D-02C99FCE0156}"/>
              </a:ext>
            </a:extLst>
          </p:cNvPr>
          <p:cNvGraphicFramePr/>
          <p:nvPr>
            <p:extLst>
              <p:ext uri="{D42A27DB-BD31-4B8C-83A1-F6EECF244321}">
                <p14:modId xmlns:p14="http://schemas.microsoft.com/office/powerpoint/2010/main" val="2510313247"/>
              </p:ext>
            </p:extLst>
          </p:nvPr>
        </p:nvGraphicFramePr>
        <p:xfrm>
          <a:off x="-28995" y="1647825"/>
          <a:ext cx="5943600" cy="458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5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49EE-B3DB-3114-16C6-CDD3DE26A13F}"/>
              </a:ext>
            </a:extLst>
          </p:cNvPr>
          <p:cNvSpPr>
            <a:spLocks noGrp="1"/>
          </p:cNvSpPr>
          <p:nvPr>
            <p:ph type="title"/>
          </p:nvPr>
        </p:nvSpPr>
        <p:spPr>
          <a:xfrm>
            <a:off x="838200" y="261422"/>
            <a:ext cx="11067288" cy="1325563"/>
          </a:xfrm>
        </p:spPr>
        <p:txBody>
          <a:bodyPr/>
          <a:lstStyle/>
          <a:p>
            <a:r>
              <a:rPr lang="en-US" dirty="0">
                <a:solidFill>
                  <a:schemeClr val="bg1"/>
                </a:solidFill>
              </a:rPr>
              <a:t>Ow</a:t>
            </a:r>
            <a:r>
              <a:rPr lang="en-US" dirty="0">
                <a:solidFill>
                  <a:schemeClr val="accent5">
                    <a:lumMod val="50000"/>
                  </a:schemeClr>
                </a:solidFill>
              </a:rPr>
              <a:t>nership of $27 trillion Publicly Held Debt</a:t>
            </a:r>
            <a:br>
              <a:rPr lang="en-US" dirty="0">
                <a:solidFill>
                  <a:schemeClr val="accent5">
                    <a:lumMod val="50000"/>
                  </a:schemeClr>
                </a:solidFill>
              </a:rPr>
            </a:br>
            <a:r>
              <a:rPr lang="en-US" dirty="0">
                <a:solidFill>
                  <a:schemeClr val="accent5">
                    <a:lumMod val="50000"/>
                  </a:schemeClr>
                </a:solidFill>
              </a:rPr>
              <a:t>                                    (12/23)</a:t>
            </a:r>
            <a:endParaRPr lang="en-US" dirty="0"/>
          </a:p>
        </p:txBody>
      </p:sp>
      <p:sp>
        <p:nvSpPr>
          <p:cNvPr id="4" name="Slide Number Placeholder 3">
            <a:extLst>
              <a:ext uri="{FF2B5EF4-FFF2-40B4-BE49-F238E27FC236}">
                <a16:creationId xmlns:a16="http://schemas.microsoft.com/office/drawing/2014/main" id="{34D4F32F-6985-0E3F-1BA3-91163577DF00}"/>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Content Placeholder 7">
            <a:extLst>
              <a:ext uri="{FF2B5EF4-FFF2-40B4-BE49-F238E27FC236}">
                <a16:creationId xmlns:a16="http://schemas.microsoft.com/office/drawing/2014/main" id="{5269B731-21D8-F6BE-133E-E72EEEB64EF3}"/>
              </a:ext>
            </a:extLst>
          </p:cNvPr>
          <p:cNvPicPr>
            <a:picLocks noGrp="1" noChangeAspect="1"/>
          </p:cNvPicPr>
          <p:nvPr>
            <p:ph idx="1"/>
          </p:nvPr>
        </p:nvPicPr>
        <p:blipFill>
          <a:blip r:embed="rId2"/>
          <a:stretch>
            <a:fillRect/>
          </a:stretch>
        </p:blipFill>
        <p:spPr>
          <a:xfrm>
            <a:off x="838200" y="1645920"/>
            <a:ext cx="10787133" cy="5577840"/>
          </a:xfrm>
        </p:spPr>
      </p:pic>
      <p:sp>
        <p:nvSpPr>
          <p:cNvPr id="9" name="TextBox 8">
            <a:extLst>
              <a:ext uri="{FF2B5EF4-FFF2-40B4-BE49-F238E27FC236}">
                <a16:creationId xmlns:a16="http://schemas.microsoft.com/office/drawing/2014/main" id="{197C8263-64A1-1BE6-912F-AFF1B127CC70}"/>
              </a:ext>
            </a:extLst>
          </p:cNvPr>
          <p:cNvSpPr txBox="1"/>
          <p:nvPr/>
        </p:nvSpPr>
        <p:spPr>
          <a:xfrm>
            <a:off x="3839909" y="5675540"/>
            <a:ext cx="4195761" cy="461665"/>
          </a:xfrm>
          <a:prstGeom prst="rect">
            <a:avLst/>
          </a:prstGeom>
          <a:noFill/>
        </p:spPr>
        <p:txBody>
          <a:bodyPr wrap="square" rtlCol="0">
            <a:spAutoFit/>
          </a:bodyPr>
          <a:lstStyle/>
          <a:p>
            <a:r>
              <a:rPr lang="en-US" sz="2400" dirty="0"/>
              <a:t>US Savings Bonds, $120 billion</a:t>
            </a:r>
          </a:p>
        </p:txBody>
      </p:sp>
    </p:spTree>
    <p:extLst>
      <p:ext uri="{BB962C8B-B14F-4D97-AF65-F5344CB8AC3E}">
        <p14:creationId xmlns:p14="http://schemas.microsoft.com/office/powerpoint/2010/main" val="40252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6BF3-1EA0-8EE6-8A3D-14B73DC78C87}"/>
              </a:ext>
            </a:extLst>
          </p:cNvPr>
          <p:cNvSpPr>
            <a:spLocks noGrp="1"/>
          </p:cNvSpPr>
          <p:nvPr>
            <p:ph type="title"/>
          </p:nvPr>
        </p:nvSpPr>
        <p:spPr/>
        <p:txBody>
          <a:bodyPr/>
          <a:lstStyle/>
          <a:p>
            <a:r>
              <a:rPr lang="en-US" sz="4400" dirty="0">
                <a:solidFill>
                  <a:schemeClr val="bg1"/>
                </a:solidFill>
              </a:rPr>
              <a:t>The</a:t>
            </a:r>
            <a:r>
              <a:rPr lang="en-US" dirty="0"/>
              <a:t> Growing Importance of Foreign Held Debt</a:t>
            </a:r>
          </a:p>
        </p:txBody>
      </p:sp>
      <p:pic>
        <p:nvPicPr>
          <p:cNvPr id="6" name="Content Placeholder 5">
            <a:extLst>
              <a:ext uri="{FF2B5EF4-FFF2-40B4-BE49-F238E27FC236}">
                <a16:creationId xmlns:a16="http://schemas.microsoft.com/office/drawing/2014/main" id="{A4083A0E-8223-CFF6-7DF4-5F1264ED6A37}"/>
              </a:ext>
            </a:extLst>
          </p:cNvPr>
          <p:cNvPicPr>
            <a:picLocks noGrp="1" noChangeAspect="1"/>
          </p:cNvPicPr>
          <p:nvPr>
            <p:ph idx="1"/>
          </p:nvPr>
        </p:nvPicPr>
        <p:blipFill>
          <a:blip r:embed="rId2"/>
          <a:stretch>
            <a:fillRect/>
          </a:stretch>
        </p:blipFill>
        <p:spPr>
          <a:xfrm>
            <a:off x="1305428" y="1016204"/>
            <a:ext cx="9173025" cy="5029200"/>
          </a:xfrm>
        </p:spPr>
      </p:pic>
      <p:sp>
        <p:nvSpPr>
          <p:cNvPr id="4" name="Slide Number Placeholder 3">
            <a:extLst>
              <a:ext uri="{FF2B5EF4-FFF2-40B4-BE49-F238E27FC236}">
                <a16:creationId xmlns:a16="http://schemas.microsoft.com/office/drawing/2014/main" id="{058CE923-A4D9-5EF6-EE93-72D5263733C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68521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held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5409, Safeguarding American Farms from Foreign Influence Act</a:t>
            </a:r>
          </a:p>
          <a:p>
            <a:pPr lvl="2"/>
            <a:r>
              <a:rPr lang="en-US" dirty="0"/>
              <a:t>Build Back Better Scoring.</a:t>
            </a:r>
          </a:p>
          <a:p>
            <a:pPr fontAlgn="base"/>
            <a:r>
              <a:rPr lang="en-US" dirty="0"/>
              <a:t>Projections of Debt and Deficits – </a:t>
            </a:r>
            <a:r>
              <a:rPr lang="en-US" sz="2400" dirty="0"/>
              <a:t>The Budget and Economic Outlook: 2025 to 2035, </a:t>
            </a:r>
          </a:p>
          <a:p>
            <a:pPr lvl="1"/>
            <a:r>
              <a:rPr lang="en-US" dirty="0"/>
              <a:t>https://www.cbo.gov/publication/60870</a:t>
            </a:r>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p>
          <a:p>
            <a:pPr lvl="1">
              <a:spcAft>
                <a:spcPts val="1000"/>
              </a:spcAft>
            </a:pPr>
            <a:r>
              <a:rPr lang="en-US" dirty="0"/>
              <a:t>Week 1 (4/29):  Economic Update (Geoffrey Woglom, Amherst College) </a:t>
            </a:r>
          </a:p>
          <a:p>
            <a:pPr lvl="1">
              <a:spcAft>
                <a:spcPts val="1000"/>
              </a:spcAft>
            </a:pPr>
            <a:r>
              <a:rPr lang="en-US" b="1" dirty="0"/>
              <a:t>Week 2 (5/6):  Federal Debt and Deficits (Geoffrey Woglom, )</a:t>
            </a:r>
          </a:p>
          <a:p>
            <a:pPr lvl="1">
              <a:spcAft>
                <a:spcPts val="1000"/>
              </a:spcAft>
            </a:pPr>
            <a:r>
              <a:rPr lang="en-US" dirty="0"/>
              <a:t>Week 3 (5/13):  Economics of Immigration (Jon Haveman, NEED)</a:t>
            </a:r>
          </a:p>
          <a:p>
            <a:pPr lvl="1">
              <a:spcAft>
                <a:spcPts val="1000"/>
              </a:spcAft>
            </a:pPr>
            <a:r>
              <a:rPr lang="en-US" dirty="0"/>
              <a:t>Week 4 (5/20):   Autonomous Vehicles (Jon Haveman,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980565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fontScale="92500" lnSpcReduction="10000"/>
          </a:bodyPr>
          <a:lstStyle/>
          <a:p>
            <a:pPr marL="742950" indent="-742950">
              <a:spcAft>
                <a:spcPts val="1000"/>
              </a:spcAft>
              <a:buFont typeface="+mj-lt"/>
              <a:buAutoNum type="arabicPeriod"/>
            </a:pPr>
            <a:r>
              <a:rPr lang="en-US" sz="3600" dirty="0"/>
              <a:t>Crowding Out via higher interest rates:  </a:t>
            </a:r>
          </a:p>
          <a:p>
            <a:pPr marL="1200150" lvl="1" indent="-742950">
              <a:spcAft>
                <a:spcPts val="1000"/>
              </a:spcAft>
              <a:buFont typeface="+mj-lt"/>
              <a:buAutoNum type="arabicPeriod"/>
            </a:pPr>
            <a:r>
              <a:rPr lang="en-US" sz="2800" b="1" dirty="0"/>
              <a:t>Private:  less investment and over time leads to a smaller capital stock and reduced future output.</a:t>
            </a:r>
          </a:p>
          <a:p>
            <a:pPr marL="1200150" lvl="1" indent="-742950">
              <a:spcAft>
                <a:spcPts val="1000"/>
              </a:spcAft>
              <a:buFont typeface="+mj-lt"/>
              <a:buAutoNum type="arabicPeriod"/>
            </a:pPr>
            <a:r>
              <a:rPr lang="en-US" sz="2800" b="1" dirty="0"/>
              <a:t>Government:  primary surplus needed to stabilize the debt is larger; i.e., less programmatic outlays or higher taxes</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Content Placeholder 7">
            <a:extLst>
              <a:ext uri="{FF2B5EF4-FFF2-40B4-BE49-F238E27FC236}">
                <a16:creationId xmlns:a16="http://schemas.microsoft.com/office/drawing/2014/main" id="{60294621-F92A-D0BC-0352-1F2B3453D982}"/>
              </a:ext>
            </a:extLst>
          </p:cNvPr>
          <p:cNvPicPr>
            <a:picLocks noGrp="1" noChangeAspect="1"/>
          </p:cNvPicPr>
          <p:nvPr>
            <p:ph idx="1"/>
          </p:nvPr>
        </p:nvPicPr>
        <p:blipFill>
          <a:blip r:embed="rId2"/>
          <a:stretch>
            <a:fillRect/>
          </a:stretch>
        </p:blipFill>
        <p:spPr>
          <a:xfrm>
            <a:off x="320148" y="1143000"/>
            <a:ext cx="11660136" cy="4572000"/>
          </a:xfrm>
        </p:spPr>
      </p:pic>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7091875" cy="369332"/>
          </a:xfrm>
          <a:prstGeom prst="rect">
            <a:avLst/>
          </a:prstGeom>
          <a:solidFill>
            <a:schemeClr val="bg1"/>
          </a:solidFill>
        </p:spPr>
        <p:txBody>
          <a:bodyPr wrap="square" rtlCol="0">
            <a:spAutoFit/>
          </a:bodyPr>
          <a:lstStyle/>
          <a:p>
            <a:r>
              <a:rPr lang="en-US" dirty="0">
                <a:solidFill>
                  <a:srgbClr val="FF0000"/>
                </a:solidFill>
              </a:rPr>
              <a:t>Red Line Rate on 10-Yr Treasury Bonds;  </a:t>
            </a:r>
            <a:r>
              <a:rPr lang="en-US" dirty="0">
                <a:solidFill>
                  <a:schemeClr val="accent1"/>
                </a:solidFill>
              </a:rPr>
              <a:t>Blue Line Relative Debt</a:t>
            </a:r>
          </a:p>
        </p:txBody>
      </p:sp>
    </p:spTree>
    <p:extLst>
      <p:ext uri="{BB962C8B-B14F-4D97-AF65-F5344CB8AC3E}">
        <p14:creationId xmlns:p14="http://schemas.microsoft.com/office/powerpoint/2010/main" val="364744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a:p>
            <a:r>
              <a:rPr lang="en-US" dirty="0"/>
              <a:t>World has(d?) an insatiable demand for safe US assets.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410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024314" y="6241408"/>
            <a:ext cx="7838824" cy="707886"/>
          </a:xfrm>
          <a:prstGeom prst="rect">
            <a:avLst/>
          </a:prstGeom>
          <a:noFill/>
        </p:spPr>
        <p:txBody>
          <a:bodyPr wrap="square" rtlCol="0">
            <a:spAutoFit/>
          </a:bodyPr>
          <a:lstStyle/>
          <a:p>
            <a:r>
              <a:rPr lang="en-US" sz="2000" dirty="0"/>
              <a:t>https://www.imf.org/en/Blogs/Articles/2024/06/11/dollar-dominance-in-the-international-reserve-system-an-update</a:t>
            </a:r>
          </a:p>
        </p:txBody>
      </p:sp>
      <p:pic>
        <p:nvPicPr>
          <p:cNvPr id="9" name="Content Placeholder 8">
            <a:extLst>
              <a:ext uri="{FF2B5EF4-FFF2-40B4-BE49-F238E27FC236}">
                <a16:creationId xmlns:a16="http://schemas.microsoft.com/office/drawing/2014/main" id="{2C47882C-9367-F99C-5B00-2F421356AC4E}"/>
              </a:ext>
            </a:extLst>
          </p:cNvPr>
          <p:cNvPicPr>
            <a:picLocks noGrp="1" noChangeAspect="1"/>
          </p:cNvPicPr>
          <p:nvPr>
            <p:ph idx="1"/>
          </p:nvPr>
        </p:nvPicPr>
        <p:blipFill>
          <a:blip r:embed="rId3"/>
          <a:stretch>
            <a:fillRect/>
          </a:stretch>
        </p:blipFill>
        <p:spPr>
          <a:xfrm>
            <a:off x="1925095" y="1201026"/>
            <a:ext cx="7543801" cy="5029200"/>
          </a:xfrm>
        </p:spPr>
      </p:pic>
    </p:spTree>
    <p:extLst>
      <p:ext uri="{BB962C8B-B14F-4D97-AF65-F5344CB8AC3E}">
        <p14:creationId xmlns:p14="http://schemas.microsoft.com/office/powerpoint/2010/main" val="60608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96B2-8A35-F0F9-E0D5-9C16F9F5A5D9}"/>
              </a:ext>
            </a:extLst>
          </p:cNvPr>
          <p:cNvSpPr>
            <a:spLocks noGrp="1"/>
          </p:cNvSpPr>
          <p:nvPr>
            <p:ph type="title"/>
          </p:nvPr>
        </p:nvSpPr>
        <p:spPr/>
        <p:txBody>
          <a:bodyPr/>
          <a:lstStyle/>
          <a:p>
            <a:r>
              <a:rPr lang="en-US" dirty="0">
                <a:solidFill>
                  <a:schemeClr val="bg1"/>
                </a:solidFill>
              </a:rPr>
              <a:t>Ref</a:t>
            </a:r>
            <a:r>
              <a:rPr lang="en-US" dirty="0"/>
              <a:t>lections of “Privilege”</a:t>
            </a:r>
          </a:p>
        </p:txBody>
      </p:sp>
      <p:sp>
        <p:nvSpPr>
          <p:cNvPr id="4" name="Slide Number Placeholder 3">
            <a:extLst>
              <a:ext uri="{FF2B5EF4-FFF2-40B4-BE49-F238E27FC236}">
                <a16:creationId xmlns:a16="http://schemas.microsoft.com/office/drawing/2014/main" id="{2208C430-CE6D-214A-9CA0-6341784DD8C3}"/>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6" name="Picture 5">
            <a:extLst>
              <a:ext uri="{FF2B5EF4-FFF2-40B4-BE49-F238E27FC236}">
                <a16:creationId xmlns:a16="http://schemas.microsoft.com/office/drawing/2014/main" id="{E146D68A-EFBB-B8EE-94F4-6742C9A513E7}"/>
              </a:ext>
            </a:extLst>
          </p:cNvPr>
          <p:cNvPicPr>
            <a:picLocks noChangeAspect="1"/>
          </p:cNvPicPr>
          <p:nvPr/>
        </p:nvPicPr>
        <p:blipFill>
          <a:blip r:embed="rId2"/>
          <a:stretch>
            <a:fillRect/>
          </a:stretch>
        </p:blipFill>
        <p:spPr>
          <a:xfrm>
            <a:off x="61916" y="2115426"/>
            <a:ext cx="5664096" cy="4114800"/>
          </a:xfrm>
          <a:prstGeom prst="rect">
            <a:avLst/>
          </a:prstGeom>
        </p:spPr>
      </p:pic>
      <p:sp>
        <p:nvSpPr>
          <p:cNvPr id="8" name="TextBox 7">
            <a:extLst>
              <a:ext uri="{FF2B5EF4-FFF2-40B4-BE49-F238E27FC236}">
                <a16:creationId xmlns:a16="http://schemas.microsoft.com/office/drawing/2014/main" id="{67AA14E8-E478-18EF-A85C-BFC00E8D2B6E}"/>
              </a:ext>
            </a:extLst>
          </p:cNvPr>
          <p:cNvSpPr txBox="1"/>
          <p:nvPr/>
        </p:nvSpPr>
        <p:spPr>
          <a:xfrm>
            <a:off x="6643688" y="6405566"/>
            <a:ext cx="6096000" cy="369332"/>
          </a:xfrm>
          <a:prstGeom prst="rect">
            <a:avLst/>
          </a:prstGeom>
          <a:noFill/>
        </p:spPr>
        <p:txBody>
          <a:bodyPr wrap="square">
            <a:spAutoFit/>
          </a:bodyPr>
          <a:lstStyle/>
          <a:p>
            <a:r>
              <a:rPr lang="en-US" dirty="0"/>
              <a:t>https://www.cfr.org/blog/us-income-balance-puzzle</a:t>
            </a:r>
          </a:p>
        </p:txBody>
      </p:sp>
      <p:pic>
        <p:nvPicPr>
          <p:cNvPr id="9" name="Picture 8">
            <a:extLst>
              <a:ext uri="{FF2B5EF4-FFF2-40B4-BE49-F238E27FC236}">
                <a16:creationId xmlns:a16="http://schemas.microsoft.com/office/drawing/2014/main" id="{32F11472-4A8F-42FB-DC1B-E243A1016AF9}"/>
              </a:ext>
            </a:extLst>
          </p:cNvPr>
          <p:cNvPicPr>
            <a:picLocks noChangeAspect="1"/>
          </p:cNvPicPr>
          <p:nvPr/>
        </p:nvPicPr>
        <p:blipFill>
          <a:blip r:embed="rId3"/>
          <a:stretch>
            <a:fillRect/>
          </a:stretch>
        </p:blipFill>
        <p:spPr>
          <a:xfrm>
            <a:off x="5991228" y="1820151"/>
            <a:ext cx="5664096" cy="4114800"/>
          </a:xfrm>
          <a:prstGeom prst="rect">
            <a:avLst/>
          </a:prstGeom>
        </p:spPr>
      </p:pic>
      <p:sp>
        <p:nvSpPr>
          <p:cNvPr id="10" name="TextBox 9">
            <a:extLst>
              <a:ext uri="{FF2B5EF4-FFF2-40B4-BE49-F238E27FC236}">
                <a16:creationId xmlns:a16="http://schemas.microsoft.com/office/drawing/2014/main" id="{1C7F3D31-CC23-E98B-8311-748404DC868E}"/>
              </a:ext>
            </a:extLst>
          </p:cNvPr>
          <p:cNvSpPr txBox="1"/>
          <p:nvPr/>
        </p:nvSpPr>
        <p:spPr>
          <a:xfrm>
            <a:off x="1181100" y="2845833"/>
            <a:ext cx="3190875" cy="369332"/>
          </a:xfrm>
          <a:prstGeom prst="rect">
            <a:avLst/>
          </a:prstGeom>
          <a:noFill/>
        </p:spPr>
        <p:txBody>
          <a:bodyPr wrap="square" rtlCol="0">
            <a:spAutoFit/>
          </a:bodyPr>
          <a:lstStyle/>
          <a:p>
            <a:r>
              <a:rPr lang="en-US" dirty="0"/>
              <a:t>2024:$36- $62= -$26trillion</a:t>
            </a:r>
          </a:p>
        </p:txBody>
      </p:sp>
      <p:sp>
        <p:nvSpPr>
          <p:cNvPr id="11" name="TextBox 10">
            <a:extLst>
              <a:ext uri="{FF2B5EF4-FFF2-40B4-BE49-F238E27FC236}">
                <a16:creationId xmlns:a16="http://schemas.microsoft.com/office/drawing/2014/main" id="{D54E432C-3DD8-1CB3-F104-67062993395F}"/>
              </a:ext>
            </a:extLst>
          </p:cNvPr>
          <p:cNvSpPr txBox="1"/>
          <p:nvPr/>
        </p:nvSpPr>
        <p:spPr>
          <a:xfrm>
            <a:off x="1327254" y="1342869"/>
            <a:ext cx="3852862" cy="646331"/>
          </a:xfrm>
          <a:prstGeom prst="rect">
            <a:avLst/>
          </a:prstGeom>
          <a:noFill/>
        </p:spPr>
        <p:txBody>
          <a:bodyPr wrap="square" rtlCol="0">
            <a:spAutoFit/>
          </a:bodyPr>
          <a:lstStyle/>
          <a:p>
            <a:pPr algn="ctr"/>
            <a:r>
              <a:rPr lang="en-US" dirty="0"/>
              <a:t>Includes over $1 trillion in US currency, 45% of total</a:t>
            </a:r>
          </a:p>
        </p:txBody>
      </p:sp>
    </p:spTree>
    <p:extLst>
      <p:ext uri="{BB962C8B-B14F-4D97-AF65-F5344CB8AC3E}">
        <p14:creationId xmlns:p14="http://schemas.microsoft.com/office/powerpoint/2010/main" val="13833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1C8B-C6B4-B097-6CAB-12368D76B67E}"/>
              </a:ext>
            </a:extLst>
          </p:cNvPr>
          <p:cNvSpPr>
            <a:spLocks noGrp="1"/>
          </p:cNvSpPr>
          <p:nvPr>
            <p:ph type="title"/>
          </p:nvPr>
        </p:nvSpPr>
        <p:spPr>
          <a:xfrm>
            <a:off x="911452" y="0"/>
            <a:ext cx="10515600" cy="1325563"/>
          </a:xfrm>
        </p:spPr>
        <p:txBody>
          <a:bodyPr/>
          <a:lstStyle/>
          <a:p>
            <a:r>
              <a:rPr lang="en-US" dirty="0">
                <a:solidFill>
                  <a:schemeClr val="bg1"/>
                </a:solidFill>
              </a:rPr>
              <a:t>CB</a:t>
            </a:r>
            <a:r>
              <a:rPr lang="en-US" dirty="0">
                <a:solidFill>
                  <a:schemeClr val="accent5">
                    <a:lumMod val="50000"/>
                  </a:schemeClr>
                </a:solidFill>
              </a:rPr>
              <a:t>O</a:t>
            </a:r>
            <a:r>
              <a:rPr lang="en-US" dirty="0">
                <a:solidFill>
                  <a:schemeClr val="bg1"/>
                </a:solidFill>
              </a:rPr>
              <a:t> </a:t>
            </a:r>
            <a:r>
              <a:rPr lang="en-US" dirty="0"/>
              <a:t>on the Costs of “High and Rising Debt”</a:t>
            </a:r>
          </a:p>
        </p:txBody>
      </p:sp>
      <p:sp>
        <p:nvSpPr>
          <p:cNvPr id="3" name="Content Placeholder 2">
            <a:extLst>
              <a:ext uri="{FF2B5EF4-FFF2-40B4-BE49-F238E27FC236}">
                <a16:creationId xmlns:a16="http://schemas.microsoft.com/office/drawing/2014/main" id="{4C918B99-148F-0D68-D99D-FD79166202AE}"/>
              </a:ext>
            </a:extLst>
          </p:cNvPr>
          <p:cNvSpPr>
            <a:spLocks noGrp="1"/>
          </p:cNvSpPr>
          <p:nvPr>
            <p:ph idx="1"/>
          </p:nvPr>
        </p:nvSpPr>
        <p:spPr/>
        <p:txBody>
          <a:bodyPr>
            <a:normAutofit/>
          </a:bodyPr>
          <a:lstStyle/>
          <a:p>
            <a:pPr marL="514350" indent="-514350">
              <a:buFont typeface="+mj-lt"/>
              <a:buAutoNum type="arabicPeriod"/>
            </a:pPr>
            <a:r>
              <a:rPr lang="en-US" dirty="0"/>
              <a:t>The interest expense portion of the deficit will rise, including payments to foreigners.</a:t>
            </a:r>
          </a:p>
          <a:p>
            <a:pPr marL="514350" indent="-514350">
              <a:buFont typeface="+mj-lt"/>
              <a:buAutoNum type="arabicPeriod"/>
            </a:pPr>
            <a:r>
              <a:rPr lang="en-US" dirty="0"/>
              <a:t>Crowding out of private investment.</a:t>
            </a:r>
          </a:p>
          <a:p>
            <a:pPr marL="514350" indent="-514350">
              <a:buFont typeface="+mj-lt"/>
              <a:buAutoNum type="arabicPeriod"/>
            </a:pPr>
            <a:r>
              <a:rPr lang="en-US" dirty="0">
                <a:solidFill>
                  <a:srgbClr val="FF0000"/>
                </a:solidFill>
              </a:rPr>
              <a:t>“The likelihood of a fiscal crisis in the United States would increase.”</a:t>
            </a:r>
          </a:p>
          <a:p>
            <a:pPr marL="514350" indent="-514350">
              <a:buFont typeface="+mj-lt"/>
              <a:buAutoNum type="arabicPeriod"/>
            </a:pPr>
            <a:r>
              <a:rPr lang="en-US" dirty="0"/>
              <a:t>Slow erosion of confidence in the U.S. dollar as an international reserve currency leading to higher interest rates.</a:t>
            </a:r>
          </a:p>
          <a:p>
            <a:pPr marL="514350" indent="-514350">
              <a:buFont typeface="+mj-lt"/>
              <a:buAutoNum type="arabicPeriod"/>
            </a:pPr>
            <a:r>
              <a:rPr lang="en-US" dirty="0"/>
              <a:t>Policymaker constraint in using deficit-financed fiscal policy to respond to unforeseen events.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F03B63D-C7A0-C80B-9622-CD5AEE47569B}"/>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13F82BD-FFDD-9DB9-92F4-55EABA962C46}"/>
              </a:ext>
            </a:extLst>
          </p:cNvPr>
          <p:cNvSpPr txBox="1"/>
          <p:nvPr/>
        </p:nvSpPr>
        <p:spPr>
          <a:xfrm>
            <a:off x="1934988" y="5614482"/>
            <a:ext cx="9285587" cy="461665"/>
          </a:xfrm>
          <a:prstGeom prst="rect">
            <a:avLst/>
          </a:prstGeom>
          <a:noFill/>
        </p:spPr>
        <p:txBody>
          <a:bodyPr wrap="square" rtlCol="0">
            <a:spAutoFit/>
          </a:bodyPr>
          <a:lstStyle/>
          <a:p>
            <a:r>
              <a:rPr lang="en-US" sz="2400" dirty="0"/>
              <a:t>CBO, “Budget and Economic Outlook:  2022-2032,” May 2022, pp15-16.</a:t>
            </a:r>
          </a:p>
        </p:txBody>
      </p:sp>
    </p:spTree>
    <p:extLst>
      <p:ext uri="{BB962C8B-B14F-4D97-AF65-F5344CB8AC3E}">
        <p14:creationId xmlns:p14="http://schemas.microsoft.com/office/powerpoint/2010/main" val="28807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68CF-5052-3ECD-6C2C-C13E7DE0D806}"/>
              </a:ext>
            </a:extLst>
          </p:cNvPr>
          <p:cNvSpPr>
            <a:spLocks noGrp="1"/>
          </p:cNvSpPr>
          <p:nvPr>
            <p:ph type="title"/>
          </p:nvPr>
        </p:nvSpPr>
        <p:spPr/>
        <p:txBody>
          <a:bodyPr/>
          <a:lstStyle/>
          <a:p>
            <a:r>
              <a:rPr lang="en-US" dirty="0">
                <a:solidFill>
                  <a:schemeClr val="bg1"/>
                </a:solidFill>
              </a:rPr>
              <a:t>Fis</a:t>
            </a:r>
            <a:r>
              <a:rPr lang="en-US" dirty="0">
                <a:solidFill>
                  <a:schemeClr val="accent5">
                    <a:lumMod val="50000"/>
                  </a:schemeClr>
                </a:solidFill>
              </a:rPr>
              <a:t>cal Crisis Preview: Liz Truss &amp; Head </a:t>
            </a:r>
            <a:r>
              <a:rPr lang="en-US">
                <a:solidFill>
                  <a:schemeClr val="accent5">
                    <a:lumMod val="50000"/>
                  </a:schemeClr>
                </a:solidFill>
              </a:rPr>
              <a:t>of Lettuce</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96C2621-6C60-E41B-7788-73C6370A42F6}"/>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Google Shape;54;p13">
            <a:extLst>
              <a:ext uri="{FF2B5EF4-FFF2-40B4-BE49-F238E27FC236}">
                <a16:creationId xmlns:a16="http://schemas.microsoft.com/office/drawing/2014/main" id="{C4AF38B0-9651-182A-C56E-8363A9101D59}"/>
              </a:ext>
            </a:extLst>
          </p:cNvPr>
          <p:cNvPicPr preferRelativeResize="0">
            <a:picLocks noGrp="1"/>
          </p:cNvPicPr>
          <p:nvPr>
            <p:ph idx="1"/>
          </p:nvPr>
        </p:nvPicPr>
        <p:blipFill>
          <a:blip r:embed="rId2">
            <a:alphaModFix/>
          </a:blip>
          <a:stretch>
            <a:fillRect/>
          </a:stretch>
        </p:blipFill>
        <p:spPr>
          <a:xfrm>
            <a:off x="806110" y="1506315"/>
            <a:ext cx="10227355" cy="4351337"/>
          </a:xfrm>
          <a:prstGeom prst="rect">
            <a:avLst/>
          </a:prstGeom>
          <a:noFill/>
          <a:ln>
            <a:noFill/>
          </a:ln>
        </p:spPr>
      </p:pic>
      <p:sp>
        <p:nvSpPr>
          <p:cNvPr id="6" name="TextBox 5">
            <a:extLst>
              <a:ext uri="{FF2B5EF4-FFF2-40B4-BE49-F238E27FC236}">
                <a16:creationId xmlns:a16="http://schemas.microsoft.com/office/drawing/2014/main" id="{E1E826EC-7B81-ACBE-D65C-5A21EA14C1FB}"/>
              </a:ext>
            </a:extLst>
          </p:cNvPr>
          <p:cNvSpPr txBox="1"/>
          <p:nvPr/>
        </p:nvSpPr>
        <p:spPr>
          <a:xfrm>
            <a:off x="5919788" y="1647825"/>
            <a:ext cx="3276600" cy="461665"/>
          </a:xfrm>
          <a:prstGeom prst="rect">
            <a:avLst/>
          </a:prstGeom>
          <a:noFill/>
        </p:spPr>
        <p:txBody>
          <a:bodyPr wrap="square" rtlCol="0">
            <a:spAutoFit/>
          </a:bodyPr>
          <a:lstStyle/>
          <a:p>
            <a:r>
              <a:rPr lang="en-US" sz="2400" dirty="0"/>
              <a:t>“A Political Misstep”</a:t>
            </a:r>
          </a:p>
        </p:txBody>
      </p:sp>
    </p:spTree>
    <p:extLst>
      <p:ext uri="{BB962C8B-B14F-4D97-AF65-F5344CB8AC3E}">
        <p14:creationId xmlns:p14="http://schemas.microsoft.com/office/powerpoint/2010/main" val="30883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10837986" cy="4351338"/>
          </a:xfrm>
        </p:spPr>
        <p:txBody>
          <a:bodyPr>
            <a:normAutofit/>
          </a:bodyPr>
          <a:lstStyle/>
          <a:p>
            <a:pPr marL="514350" indent="-514350">
              <a:buFont typeface="+mj-lt"/>
              <a:buAutoNum type="arabicPeriod"/>
            </a:pPr>
            <a:r>
              <a:rPr lang="en-US" sz="3200" dirty="0"/>
              <a:t>Economist don’t really know why they fell to such low levels over the past 20 years.  What will they be in the next 20?</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9" name="TextBox 8">
            <a:extLst>
              <a:ext uri="{FF2B5EF4-FFF2-40B4-BE49-F238E27FC236}">
                <a16:creationId xmlns:a16="http://schemas.microsoft.com/office/drawing/2014/main" id="{00E4D2E1-BA4D-0BE9-E7C5-96A91FF51413}"/>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pic>
        <p:nvPicPr>
          <p:cNvPr id="8" name="Content Placeholder 7">
            <a:extLst>
              <a:ext uri="{FF2B5EF4-FFF2-40B4-BE49-F238E27FC236}">
                <a16:creationId xmlns:a16="http://schemas.microsoft.com/office/drawing/2014/main" id="{ACAAD45C-D448-D2FA-7665-E18DB53E73C6}"/>
              </a:ext>
            </a:extLst>
          </p:cNvPr>
          <p:cNvPicPr>
            <a:picLocks noGrp="1" noChangeAspect="1"/>
          </p:cNvPicPr>
          <p:nvPr>
            <p:ph idx="1"/>
          </p:nvPr>
        </p:nvPicPr>
        <p:blipFill>
          <a:blip r:embed="rId3"/>
          <a:stretch>
            <a:fillRect/>
          </a:stretch>
        </p:blipFill>
        <p:spPr>
          <a:xfrm>
            <a:off x="1242270" y="1658226"/>
            <a:ext cx="7570460" cy="4572000"/>
          </a:xfrm>
        </p:spPr>
      </p:pic>
      <p:sp>
        <p:nvSpPr>
          <p:cNvPr id="10" name="TextBox 9">
            <a:extLst>
              <a:ext uri="{FF2B5EF4-FFF2-40B4-BE49-F238E27FC236}">
                <a16:creationId xmlns:a16="http://schemas.microsoft.com/office/drawing/2014/main" id="{B0794390-E27D-8838-57B9-07B47A48E268}"/>
              </a:ext>
            </a:extLst>
          </p:cNvPr>
          <p:cNvSpPr txBox="1"/>
          <p:nvPr/>
        </p:nvSpPr>
        <p:spPr>
          <a:xfrm>
            <a:off x="9272751" y="2577565"/>
            <a:ext cx="2081049" cy="1200329"/>
          </a:xfrm>
          <a:prstGeom prst="rect">
            <a:avLst/>
          </a:prstGeom>
          <a:noFill/>
        </p:spPr>
        <p:txBody>
          <a:bodyPr wrap="square" rtlCol="0">
            <a:spAutoFit/>
          </a:bodyPr>
          <a:lstStyle/>
          <a:p>
            <a:r>
              <a:rPr lang="en-US" dirty="0"/>
              <a:t>By 2054, CBO publicly-held debt will rise to 166% of GDP</a:t>
            </a:r>
          </a:p>
        </p:txBody>
      </p:sp>
    </p:spTree>
    <p:extLst>
      <p:ext uri="{BB962C8B-B14F-4D97-AF65-F5344CB8AC3E}">
        <p14:creationId xmlns:p14="http://schemas.microsoft.com/office/powerpoint/2010/main" val="23537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r>
              <a:rPr lang="en-US" dirty="0"/>
              <a:t>Submit questions in the chat or by raising your digital hand.</a:t>
            </a:r>
          </a:p>
          <a:p>
            <a:pPr lvl="1"/>
            <a:r>
              <a:rPr lang="en-US" dirty="0"/>
              <a:t>I will try to handle them as they come up.</a:t>
            </a:r>
          </a:p>
          <a:p>
            <a:r>
              <a:rPr lang="en-US" dirty="0"/>
              <a:t>We will do a verbal Q&amp;A once the material has been presented.</a:t>
            </a:r>
          </a:p>
          <a:p>
            <a:endParaRPr lang="en-US" dirty="0"/>
          </a:p>
          <a:p>
            <a:r>
              <a:rPr lang="en-US" dirty="0"/>
              <a:t>Slides will be available from the NEED website tonight. (</a:t>
            </a:r>
            <a:r>
              <a:rPr lang="en-US" dirty="0">
                <a:hlinkClick r:id="rId2"/>
              </a:rPr>
              <a:t>https://needelegation.org/delivered_presentations.php</a:t>
            </a:r>
            <a:r>
              <a:rPr lang="en-US"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7018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E904-ECEC-5903-7E15-5CD9C8FF795F}"/>
              </a:ext>
            </a:extLst>
          </p:cNvPr>
          <p:cNvSpPr>
            <a:spLocks noGrp="1"/>
          </p:cNvSpPr>
          <p:nvPr>
            <p:ph type="title"/>
          </p:nvPr>
        </p:nvSpPr>
        <p:spPr/>
        <p:txBody>
          <a:bodyPr/>
          <a:lstStyle/>
          <a:p>
            <a:r>
              <a:rPr lang="en-US" dirty="0">
                <a:solidFill>
                  <a:schemeClr val="bg1"/>
                </a:solidFill>
              </a:rPr>
              <a:t>The</a:t>
            </a:r>
            <a:r>
              <a:rPr lang="en-US" dirty="0"/>
              <a:t> Blueprint for a Crisis?</a:t>
            </a:r>
          </a:p>
        </p:txBody>
      </p:sp>
      <p:sp>
        <p:nvSpPr>
          <p:cNvPr id="4" name="Slide Number Placeholder 3">
            <a:extLst>
              <a:ext uri="{FF2B5EF4-FFF2-40B4-BE49-F238E27FC236}">
                <a16:creationId xmlns:a16="http://schemas.microsoft.com/office/drawing/2014/main" id="{E2F737E2-329E-4C12-DB8B-45B739C47E4C}"/>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8" name="TextBox 7">
            <a:extLst>
              <a:ext uri="{FF2B5EF4-FFF2-40B4-BE49-F238E27FC236}">
                <a16:creationId xmlns:a16="http://schemas.microsoft.com/office/drawing/2014/main" id="{8CE90981-2AB1-BDE3-CC6F-889C1518305F}"/>
              </a:ext>
            </a:extLst>
          </p:cNvPr>
          <p:cNvSpPr txBox="1"/>
          <p:nvPr/>
        </p:nvSpPr>
        <p:spPr>
          <a:xfrm>
            <a:off x="2705653" y="5694483"/>
            <a:ext cx="6416753" cy="523220"/>
          </a:xfrm>
          <a:prstGeom prst="rect">
            <a:avLst/>
          </a:prstGeom>
          <a:noFill/>
        </p:spPr>
        <p:txBody>
          <a:bodyPr wrap="square" rtlCol="0">
            <a:spAutoFit/>
          </a:bodyPr>
          <a:lstStyle/>
          <a:p>
            <a:r>
              <a:rPr lang="en-US" sz="2800" dirty="0"/>
              <a:t>But, these are “projections,” not forecasts!</a:t>
            </a:r>
          </a:p>
        </p:txBody>
      </p:sp>
      <p:pic>
        <p:nvPicPr>
          <p:cNvPr id="10" name="Content Placeholder 9">
            <a:extLst>
              <a:ext uri="{FF2B5EF4-FFF2-40B4-BE49-F238E27FC236}">
                <a16:creationId xmlns:a16="http://schemas.microsoft.com/office/drawing/2014/main" id="{7A83715A-C692-DB2B-C63C-23453E078463}"/>
              </a:ext>
            </a:extLst>
          </p:cNvPr>
          <p:cNvPicPr>
            <a:picLocks noGrp="1" noChangeAspect="1"/>
          </p:cNvPicPr>
          <p:nvPr>
            <p:ph idx="1"/>
          </p:nvPr>
        </p:nvPicPr>
        <p:blipFill>
          <a:blip r:embed="rId3"/>
          <a:stretch>
            <a:fillRect/>
          </a:stretch>
        </p:blipFill>
        <p:spPr>
          <a:xfrm>
            <a:off x="489803" y="1696388"/>
            <a:ext cx="5164372" cy="3851279"/>
          </a:xfrm>
        </p:spPr>
      </p:pic>
      <p:pic>
        <p:nvPicPr>
          <p:cNvPr id="11" name="Content Placeholder 5">
            <a:extLst>
              <a:ext uri="{FF2B5EF4-FFF2-40B4-BE49-F238E27FC236}">
                <a16:creationId xmlns:a16="http://schemas.microsoft.com/office/drawing/2014/main" id="{FC4377CE-F070-81DF-2549-ADE6BC121CDF}"/>
              </a:ext>
            </a:extLst>
          </p:cNvPr>
          <p:cNvPicPr>
            <a:picLocks noChangeAspect="1"/>
          </p:cNvPicPr>
          <p:nvPr/>
        </p:nvPicPr>
        <p:blipFill>
          <a:blip r:embed="rId4"/>
          <a:stretch>
            <a:fillRect/>
          </a:stretch>
        </p:blipFill>
        <p:spPr>
          <a:xfrm>
            <a:off x="5590439" y="1666268"/>
            <a:ext cx="5394008" cy="3926319"/>
          </a:xfrm>
          <a:prstGeom prst="rect">
            <a:avLst/>
          </a:prstGeom>
        </p:spPr>
      </p:pic>
      <p:sp>
        <p:nvSpPr>
          <p:cNvPr id="12" name="TextBox 11">
            <a:extLst>
              <a:ext uri="{FF2B5EF4-FFF2-40B4-BE49-F238E27FC236}">
                <a16:creationId xmlns:a16="http://schemas.microsoft.com/office/drawing/2014/main" id="{ED0E4FBB-D176-5A41-BFE1-FE0B7568A323}"/>
              </a:ext>
            </a:extLst>
          </p:cNvPr>
          <p:cNvSpPr txBox="1"/>
          <p:nvPr/>
        </p:nvSpPr>
        <p:spPr>
          <a:xfrm>
            <a:off x="4005661" y="6364518"/>
            <a:ext cx="7745855" cy="461665"/>
          </a:xfrm>
          <a:prstGeom prst="rect">
            <a:avLst/>
          </a:prstGeom>
          <a:noFill/>
        </p:spPr>
        <p:txBody>
          <a:bodyPr wrap="square" rtlCol="0">
            <a:spAutoFit/>
          </a:bodyPr>
          <a:lstStyle/>
          <a:p>
            <a:r>
              <a:rPr lang="en-US" sz="2400" dirty="0"/>
              <a:t>CBO, “The Budget and Economic Outlook,” Jan 2025</a:t>
            </a:r>
          </a:p>
        </p:txBody>
      </p:sp>
    </p:spTree>
    <p:extLst>
      <p:ext uri="{BB962C8B-B14F-4D97-AF65-F5344CB8AC3E}">
        <p14:creationId xmlns:p14="http://schemas.microsoft.com/office/powerpoint/2010/main" val="14801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6E57-9777-7AAD-33B2-4C3FD86F3239}"/>
              </a:ext>
            </a:extLst>
          </p:cNvPr>
          <p:cNvSpPr>
            <a:spLocks noGrp="1"/>
          </p:cNvSpPr>
          <p:nvPr>
            <p:ph type="title"/>
          </p:nvPr>
        </p:nvSpPr>
        <p:spPr/>
        <p:txBody>
          <a:bodyPr/>
          <a:lstStyle/>
          <a:p>
            <a:r>
              <a:rPr lang="en-US" dirty="0">
                <a:solidFill>
                  <a:schemeClr val="bg1"/>
                </a:solidFill>
              </a:rPr>
              <a:t>CB</a:t>
            </a:r>
            <a:r>
              <a:rPr lang="en-US" dirty="0"/>
              <a:t>O Spending Options</a:t>
            </a:r>
          </a:p>
        </p:txBody>
      </p:sp>
      <p:pic>
        <p:nvPicPr>
          <p:cNvPr id="6" name="Content Placeholder 5">
            <a:extLst>
              <a:ext uri="{FF2B5EF4-FFF2-40B4-BE49-F238E27FC236}">
                <a16:creationId xmlns:a16="http://schemas.microsoft.com/office/drawing/2014/main" id="{0502E8CE-4D01-01FE-DF05-8FDE7CA48E5C}"/>
              </a:ext>
            </a:extLst>
          </p:cNvPr>
          <p:cNvPicPr>
            <a:picLocks noGrp="1" noChangeAspect="1"/>
          </p:cNvPicPr>
          <p:nvPr>
            <p:ph idx="1"/>
          </p:nvPr>
        </p:nvPicPr>
        <p:blipFill>
          <a:blip r:embed="rId2"/>
          <a:stretch>
            <a:fillRect/>
          </a:stretch>
        </p:blipFill>
        <p:spPr>
          <a:xfrm>
            <a:off x="1478279" y="1325563"/>
            <a:ext cx="7315200" cy="2629275"/>
          </a:xfrm>
        </p:spPr>
      </p:pic>
      <p:sp>
        <p:nvSpPr>
          <p:cNvPr id="4" name="Slide Number Placeholder 3">
            <a:extLst>
              <a:ext uri="{FF2B5EF4-FFF2-40B4-BE49-F238E27FC236}">
                <a16:creationId xmlns:a16="http://schemas.microsoft.com/office/drawing/2014/main" id="{049B49C1-D832-36FF-AB93-A8B20C73E9E1}"/>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8" name="Picture 7">
            <a:extLst>
              <a:ext uri="{FF2B5EF4-FFF2-40B4-BE49-F238E27FC236}">
                <a16:creationId xmlns:a16="http://schemas.microsoft.com/office/drawing/2014/main" id="{D07BE7C7-A93C-95E6-61D2-BABA8B403E2C}"/>
              </a:ext>
            </a:extLst>
          </p:cNvPr>
          <p:cNvPicPr>
            <a:picLocks noChangeAspect="1"/>
          </p:cNvPicPr>
          <p:nvPr/>
        </p:nvPicPr>
        <p:blipFill>
          <a:blip r:embed="rId3"/>
          <a:stretch>
            <a:fillRect/>
          </a:stretch>
        </p:blipFill>
        <p:spPr>
          <a:xfrm>
            <a:off x="1584411" y="3954838"/>
            <a:ext cx="7001805" cy="1978702"/>
          </a:xfrm>
          <a:prstGeom prst="rect">
            <a:avLst/>
          </a:prstGeom>
        </p:spPr>
      </p:pic>
      <p:sp>
        <p:nvSpPr>
          <p:cNvPr id="9" name="TextBox 8">
            <a:extLst>
              <a:ext uri="{FF2B5EF4-FFF2-40B4-BE49-F238E27FC236}">
                <a16:creationId xmlns:a16="http://schemas.microsoft.com/office/drawing/2014/main" id="{9F97003E-5C67-8959-5D0A-DED494C5EC8A}"/>
              </a:ext>
            </a:extLst>
          </p:cNvPr>
          <p:cNvSpPr txBox="1"/>
          <p:nvPr/>
        </p:nvSpPr>
        <p:spPr>
          <a:xfrm>
            <a:off x="9515067" y="2673883"/>
            <a:ext cx="2258568" cy="923330"/>
          </a:xfrm>
          <a:prstGeom prst="rect">
            <a:avLst/>
          </a:prstGeom>
          <a:noFill/>
        </p:spPr>
        <p:txBody>
          <a:bodyPr wrap="square" rtlCol="0">
            <a:spAutoFit/>
          </a:bodyPr>
          <a:lstStyle/>
          <a:p>
            <a:r>
              <a:rPr lang="en-US" dirty="0"/>
              <a:t>We need $700 billion </a:t>
            </a:r>
            <a:r>
              <a:rPr lang="en-US" b="1" i="1" dirty="0"/>
              <a:t>per year</a:t>
            </a:r>
            <a:r>
              <a:rPr lang="en-US" dirty="0"/>
              <a:t> to stabilize relative debt.</a:t>
            </a:r>
          </a:p>
        </p:txBody>
      </p:sp>
    </p:spTree>
    <p:extLst>
      <p:ext uri="{BB962C8B-B14F-4D97-AF65-F5344CB8AC3E}">
        <p14:creationId xmlns:p14="http://schemas.microsoft.com/office/powerpoint/2010/main" val="356706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62F0-EF4C-EA46-6166-EECD2470CCCE}"/>
              </a:ext>
            </a:extLst>
          </p:cNvPr>
          <p:cNvSpPr>
            <a:spLocks noGrp="1"/>
          </p:cNvSpPr>
          <p:nvPr>
            <p:ph type="title"/>
          </p:nvPr>
        </p:nvSpPr>
        <p:spPr/>
        <p:txBody>
          <a:bodyPr/>
          <a:lstStyle/>
          <a:p>
            <a:r>
              <a:rPr lang="en-US" dirty="0">
                <a:solidFill>
                  <a:schemeClr val="bg1"/>
                </a:solidFill>
              </a:rPr>
              <a:t>Ho</a:t>
            </a:r>
            <a:r>
              <a:rPr lang="en-US" dirty="0"/>
              <a:t>w about Revenue “Enhancement?”</a:t>
            </a:r>
          </a:p>
        </p:txBody>
      </p:sp>
      <p:pic>
        <p:nvPicPr>
          <p:cNvPr id="6" name="Content Placeholder 5">
            <a:extLst>
              <a:ext uri="{FF2B5EF4-FFF2-40B4-BE49-F238E27FC236}">
                <a16:creationId xmlns:a16="http://schemas.microsoft.com/office/drawing/2014/main" id="{FB017256-9E2B-75F3-2FCC-8435646D2237}"/>
              </a:ext>
            </a:extLst>
          </p:cNvPr>
          <p:cNvPicPr>
            <a:picLocks noGrp="1" noChangeAspect="1"/>
          </p:cNvPicPr>
          <p:nvPr>
            <p:ph idx="1"/>
          </p:nvPr>
        </p:nvPicPr>
        <p:blipFill>
          <a:blip r:embed="rId2"/>
          <a:stretch>
            <a:fillRect/>
          </a:stretch>
        </p:blipFill>
        <p:spPr>
          <a:xfrm>
            <a:off x="1019580" y="1245946"/>
            <a:ext cx="8050649" cy="2834640"/>
          </a:xfrm>
        </p:spPr>
      </p:pic>
      <p:sp>
        <p:nvSpPr>
          <p:cNvPr id="4" name="Slide Number Placeholder 3">
            <a:extLst>
              <a:ext uri="{FF2B5EF4-FFF2-40B4-BE49-F238E27FC236}">
                <a16:creationId xmlns:a16="http://schemas.microsoft.com/office/drawing/2014/main" id="{B9088695-72E5-DC31-75A4-F7309D42F6FA}"/>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Picture 7">
            <a:extLst>
              <a:ext uri="{FF2B5EF4-FFF2-40B4-BE49-F238E27FC236}">
                <a16:creationId xmlns:a16="http://schemas.microsoft.com/office/drawing/2014/main" id="{66E0B33E-2CB9-2D17-739A-0AA4D9118368}"/>
              </a:ext>
            </a:extLst>
          </p:cNvPr>
          <p:cNvPicPr>
            <a:picLocks noChangeAspect="1"/>
          </p:cNvPicPr>
          <p:nvPr/>
        </p:nvPicPr>
        <p:blipFill>
          <a:blip r:embed="rId3"/>
          <a:stretch>
            <a:fillRect/>
          </a:stretch>
        </p:blipFill>
        <p:spPr>
          <a:xfrm>
            <a:off x="837494" y="4080586"/>
            <a:ext cx="8232735" cy="2377440"/>
          </a:xfrm>
          <a:prstGeom prst="rect">
            <a:avLst/>
          </a:prstGeom>
        </p:spPr>
      </p:pic>
    </p:spTree>
    <p:extLst>
      <p:ext uri="{BB962C8B-B14F-4D97-AF65-F5344CB8AC3E}">
        <p14:creationId xmlns:p14="http://schemas.microsoft.com/office/powerpoint/2010/main" val="136060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C8314-1C8E-E48A-4960-C1FC5B738A1C}"/>
              </a:ext>
            </a:extLst>
          </p:cNvPr>
          <p:cNvSpPr>
            <a:spLocks noGrp="1"/>
          </p:cNvSpPr>
          <p:nvPr>
            <p:ph type="title"/>
          </p:nvPr>
        </p:nvSpPr>
        <p:spPr>
          <a:xfrm>
            <a:off x="742950" y="-12700"/>
            <a:ext cx="10515600" cy="1325563"/>
          </a:xfrm>
        </p:spPr>
        <p:txBody>
          <a:bodyPr/>
          <a:lstStyle/>
          <a:p>
            <a:r>
              <a:rPr lang="en-US" dirty="0">
                <a:solidFill>
                  <a:schemeClr val="bg1"/>
                </a:solidFill>
              </a:rPr>
              <a:t>And</a:t>
            </a:r>
            <a:r>
              <a:rPr lang="en-US" dirty="0">
                <a:solidFill>
                  <a:schemeClr val="accent5">
                    <a:lumMod val="50000"/>
                  </a:schemeClr>
                </a:solidFill>
              </a:rPr>
              <a:t>, It Gets Worse</a:t>
            </a:r>
          </a:p>
        </p:txBody>
      </p:sp>
      <p:sp>
        <p:nvSpPr>
          <p:cNvPr id="3" name="Content Placeholder 2">
            <a:extLst>
              <a:ext uri="{FF2B5EF4-FFF2-40B4-BE49-F238E27FC236}">
                <a16:creationId xmlns:a16="http://schemas.microsoft.com/office/drawing/2014/main" id="{B2ABF7B9-D067-39DB-351F-99DEBF420890}"/>
              </a:ext>
            </a:extLst>
          </p:cNvPr>
          <p:cNvSpPr>
            <a:spLocks noGrp="1"/>
          </p:cNvSpPr>
          <p:nvPr>
            <p:ph idx="1"/>
          </p:nvPr>
        </p:nvSpPr>
        <p:spPr/>
        <p:txBody>
          <a:bodyPr/>
          <a:lstStyle/>
          <a:p>
            <a:r>
              <a:rPr lang="en-US" dirty="0"/>
              <a:t>CBO Projections have to be based on forecasted future interest rates.</a:t>
            </a:r>
          </a:p>
          <a:p>
            <a:r>
              <a:rPr lang="en-US" dirty="0"/>
              <a:t>Remember, nobody really understands why interest rates fell from 2000-2020.</a:t>
            </a:r>
          </a:p>
          <a:p>
            <a:r>
              <a:rPr lang="en-US" dirty="0"/>
              <a:t>What if interest rates rise (and they have been)?</a:t>
            </a:r>
          </a:p>
        </p:txBody>
      </p:sp>
      <p:sp>
        <p:nvSpPr>
          <p:cNvPr id="4" name="Slide Number Placeholder 3">
            <a:extLst>
              <a:ext uri="{FF2B5EF4-FFF2-40B4-BE49-F238E27FC236}">
                <a16:creationId xmlns:a16="http://schemas.microsoft.com/office/drawing/2014/main" id="{A7DFFC48-4D67-4D7C-3554-0CE2E08DF3D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2348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363E-E7BB-DDBD-031A-289CACD252E0}"/>
              </a:ext>
            </a:extLst>
          </p:cNvPr>
          <p:cNvSpPr>
            <a:spLocks noGrp="1"/>
          </p:cNvSpPr>
          <p:nvPr>
            <p:ph type="title"/>
          </p:nvPr>
        </p:nvSpPr>
        <p:spPr/>
        <p:txBody>
          <a:bodyPr/>
          <a:lstStyle/>
          <a:p>
            <a:r>
              <a:rPr lang="en-US" dirty="0">
                <a:solidFill>
                  <a:schemeClr val="bg1"/>
                </a:solidFill>
              </a:rPr>
              <a:t>Pre</a:t>
            </a:r>
            <a:r>
              <a:rPr lang="en-US" dirty="0"/>
              <a:t>tty Bad</a:t>
            </a:r>
          </a:p>
        </p:txBody>
      </p:sp>
      <p:sp>
        <p:nvSpPr>
          <p:cNvPr id="4" name="Slide Number Placeholder 3">
            <a:extLst>
              <a:ext uri="{FF2B5EF4-FFF2-40B4-BE49-F238E27FC236}">
                <a16:creationId xmlns:a16="http://schemas.microsoft.com/office/drawing/2014/main" id="{229DB242-99F4-3D56-7538-6B294E04AB15}"/>
              </a:ext>
            </a:extLst>
          </p:cNvPr>
          <p:cNvSpPr>
            <a:spLocks noGrp="1"/>
          </p:cNvSpPr>
          <p:nvPr>
            <p:ph type="sldNum" sz="quarter" idx="12"/>
          </p:nvPr>
        </p:nvSpPr>
        <p:spPr/>
        <p:txBody>
          <a:bodyPr/>
          <a:lstStyle/>
          <a:p>
            <a:fld id="{D9F085D5-EC86-4F6A-B501-C1359CB39116}" type="slidenum">
              <a:rPr lang="en-GB" smtClean="0"/>
              <a:t>34</a:t>
            </a:fld>
            <a:endParaRPr lang="en-GB"/>
          </a:p>
        </p:txBody>
      </p:sp>
      <p:graphicFrame>
        <p:nvGraphicFramePr>
          <p:cNvPr id="5" name="Content Placeholder 4">
            <a:extLst>
              <a:ext uri="{FF2B5EF4-FFF2-40B4-BE49-F238E27FC236}">
                <a16:creationId xmlns:a16="http://schemas.microsoft.com/office/drawing/2014/main" id="{86A82FC2-044B-BA75-5F33-A713BEBCE589}"/>
              </a:ext>
            </a:extLst>
          </p:cNvPr>
          <p:cNvGraphicFramePr>
            <a:graphicFrameLocks noGrp="1"/>
          </p:cNvGraphicFramePr>
          <p:nvPr>
            <p:ph idx="1"/>
            <p:extLst>
              <p:ext uri="{D42A27DB-BD31-4B8C-83A1-F6EECF244321}">
                <p14:modId xmlns:p14="http://schemas.microsoft.com/office/powerpoint/2010/main" val="3709053844"/>
              </p:ext>
            </p:extLst>
          </p:nvPr>
        </p:nvGraphicFramePr>
        <p:xfrm>
          <a:off x="1009650" y="1508125"/>
          <a:ext cx="10515600" cy="490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1FED287-149D-0BC2-705A-E09F46D1F61B}"/>
              </a:ext>
            </a:extLst>
          </p:cNvPr>
          <p:cNvSpPr txBox="1"/>
          <p:nvPr/>
        </p:nvSpPr>
        <p:spPr>
          <a:xfrm>
            <a:off x="1619087" y="2286000"/>
            <a:ext cx="1300326" cy="1200329"/>
          </a:xfrm>
          <a:prstGeom prst="rect">
            <a:avLst/>
          </a:prstGeom>
          <a:noFill/>
        </p:spPr>
        <p:txBody>
          <a:bodyPr wrap="square" rtlCol="0">
            <a:spAutoFit/>
          </a:bodyPr>
          <a:lstStyle/>
          <a:p>
            <a:r>
              <a:rPr lang="en-US" dirty="0"/>
              <a:t>And 2034 is when SS Trust Fund runs Out!</a:t>
            </a:r>
          </a:p>
        </p:txBody>
      </p:sp>
    </p:spTree>
    <p:extLst>
      <p:ext uri="{BB962C8B-B14F-4D97-AF65-F5344CB8AC3E}">
        <p14:creationId xmlns:p14="http://schemas.microsoft.com/office/powerpoint/2010/main" val="3038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9249-41DC-1EFA-D572-56455DF6AAFF}"/>
              </a:ext>
            </a:extLst>
          </p:cNvPr>
          <p:cNvSpPr>
            <a:spLocks noGrp="1"/>
          </p:cNvSpPr>
          <p:nvPr>
            <p:ph type="title"/>
          </p:nvPr>
        </p:nvSpPr>
        <p:spPr/>
        <p:txBody>
          <a:bodyPr/>
          <a:lstStyle/>
          <a:p>
            <a:r>
              <a:rPr lang="en-US" dirty="0">
                <a:solidFill>
                  <a:schemeClr val="bg1"/>
                </a:solidFill>
              </a:rPr>
              <a:t>The</a:t>
            </a:r>
            <a:r>
              <a:rPr lang="en-US" dirty="0"/>
              <a:t> Future of Interest on the Debt?</a:t>
            </a:r>
          </a:p>
        </p:txBody>
      </p:sp>
      <p:sp>
        <p:nvSpPr>
          <p:cNvPr id="4" name="Slide Number Placeholder 3">
            <a:extLst>
              <a:ext uri="{FF2B5EF4-FFF2-40B4-BE49-F238E27FC236}">
                <a16:creationId xmlns:a16="http://schemas.microsoft.com/office/drawing/2014/main" id="{31DD8996-8E27-B87A-7BEC-F4DCC27E63A5}"/>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Picture 4">
            <a:extLst>
              <a:ext uri="{FF2B5EF4-FFF2-40B4-BE49-F238E27FC236}">
                <a16:creationId xmlns:a16="http://schemas.microsoft.com/office/drawing/2014/main" id="{CB530F7B-0132-A630-7318-117A30F7D9F9}"/>
              </a:ext>
            </a:extLst>
          </p:cNvPr>
          <p:cNvPicPr>
            <a:picLocks noChangeAspect="1"/>
          </p:cNvPicPr>
          <p:nvPr/>
        </p:nvPicPr>
        <p:blipFill>
          <a:blip r:embed="rId2"/>
          <a:stretch>
            <a:fillRect/>
          </a:stretch>
        </p:blipFill>
        <p:spPr>
          <a:xfrm>
            <a:off x="2050118" y="1323239"/>
            <a:ext cx="7281869" cy="4846320"/>
          </a:xfrm>
          <a:prstGeom prst="rect">
            <a:avLst/>
          </a:prstGeom>
        </p:spPr>
      </p:pic>
    </p:spTree>
    <p:extLst>
      <p:ext uri="{BB962C8B-B14F-4D97-AF65-F5344CB8AC3E}">
        <p14:creationId xmlns:p14="http://schemas.microsoft.com/office/powerpoint/2010/main" val="195114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03FC-858C-9D46-DE6E-C5014F859934}"/>
              </a:ext>
            </a:extLst>
          </p:cNvPr>
          <p:cNvSpPr>
            <a:spLocks noGrp="1"/>
          </p:cNvSpPr>
          <p:nvPr>
            <p:ph type="title"/>
          </p:nvPr>
        </p:nvSpPr>
        <p:spPr/>
        <p:txBody>
          <a:bodyPr/>
          <a:lstStyle/>
          <a:p>
            <a:r>
              <a:rPr lang="en-US" dirty="0">
                <a:solidFill>
                  <a:schemeClr val="bg1"/>
                </a:solidFill>
              </a:rPr>
              <a:t>Wh</a:t>
            </a:r>
            <a:r>
              <a:rPr lang="en-US" dirty="0"/>
              <a:t>at About Those Gloomy Signals?</a:t>
            </a:r>
          </a:p>
        </p:txBody>
      </p:sp>
      <p:sp>
        <p:nvSpPr>
          <p:cNvPr id="4" name="Slide Number Placeholder 3">
            <a:extLst>
              <a:ext uri="{FF2B5EF4-FFF2-40B4-BE49-F238E27FC236}">
                <a16:creationId xmlns:a16="http://schemas.microsoft.com/office/drawing/2014/main" id="{892375A2-A99C-FFCF-EA75-490CDE40373F}"/>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6" name="Picture 5">
            <a:extLst>
              <a:ext uri="{FF2B5EF4-FFF2-40B4-BE49-F238E27FC236}">
                <a16:creationId xmlns:a16="http://schemas.microsoft.com/office/drawing/2014/main" id="{E9DF8A6F-28B9-4AD7-980B-4C4DEB384F63}"/>
              </a:ext>
            </a:extLst>
          </p:cNvPr>
          <p:cNvPicPr>
            <a:picLocks noChangeAspect="1"/>
          </p:cNvPicPr>
          <p:nvPr/>
        </p:nvPicPr>
        <p:blipFill>
          <a:blip r:embed="rId2"/>
          <a:stretch>
            <a:fillRect/>
          </a:stretch>
        </p:blipFill>
        <p:spPr>
          <a:xfrm>
            <a:off x="0" y="1281545"/>
            <a:ext cx="12192000" cy="4876368"/>
          </a:xfrm>
          <a:prstGeom prst="rect">
            <a:avLst/>
          </a:prstGeom>
        </p:spPr>
      </p:pic>
      <p:sp>
        <p:nvSpPr>
          <p:cNvPr id="7" name="TextBox 6">
            <a:extLst>
              <a:ext uri="{FF2B5EF4-FFF2-40B4-BE49-F238E27FC236}">
                <a16:creationId xmlns:a16="http://schemas.microsoft.com/office/drawing/2014/main" id="{1B8CED55-9EE4-2D14-D4E5-F6EE09DFA4D8}"/>
              </a:ext>
            </a:extLst>
          </p:cNvPr>
          <p:cNvSpPr txBox="1"/>
          <p:nvPr/>
        </p:nvSpPr>
        <p:spPr>
          <a:xfrm>
            <a:off x="9648825" y="1438275"/>
            <a:ext cx="2314575" cy="461665"/>
          </a:xfrm>
          <a:prstGeom prst="rect">
            <a:avLst/>
          </a:prstGeom>
          <a:noFill/>
        </p:spPr>
        <p:txBody>
          <a:bodyPr wrap="square" rtlCol="0">
            <a:spAutoFit/>
          </a:bodyPr>
          <a:lstStyle/>
          <a:p>
            <a:r>
              <a:rPr lang="en-US" sz="2400" dirty="0"/>
              <a:t>Look Familiar?</a:t>
            </a:r>
          </a:p>
        </p:txBody>
      </p:sp>
      <p:sp>
        <p:nvSpPr>
          <p:cNvPr id="8" name="Oval 7">
            <a:extLst>
              <a:ext uri="{FF2B5EF4-FFF2-40B4-BE49-F238E27FC236}">
                <a16:creationId xmlns:a16="http://schemas.microsoft.com/office/drawing/2014/main" id="{65109A88-A9F7-64B4-E247-44F89BBAB806}"/>
              </a:ext>
            </a:extLst>
          </p:cNvPr>
          <p:cNvSpPr/>
          <p:nvPr/>
        </p:nvSpPr>
        <p:spPr>
          <a:xfrm>
            <a:off x="10544175" y="2100263"/>
            <a:ext cx="809625" cy="2800350"/>
          </a:xfrm>
          <a:prstGeom prst="ellipse">
            <a:avLst/>
          </a:prstGeom>
          <a:noFill/>
          <a:ln w="317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4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AD7B-5A77-AD04-665D-4F8A130CECB1}"/>
              </a:ext>
            </a:extLst>
          </p:cNvPr>
          <p:cNvSpPr>
            <a:spLocks noGrp="1"/>
          </p:cNvSpPr>
          <p:nvPr>
            <p:ph type="title"/>
          </p:nvPr>
        </p:nvSpPr>
        <p:spPr/>
        <p:txBody>
          <a:bodyPr/>
          <a:lstStyle/>
          <a:p>
            <a:r>
              <a:rPr lang="en-US" dirty="0">
                <a:solidFill>
                  <a:schemeClr val="bg1"/>
                </a:solidFill>
              </a:rPr>
              <a:t>Bro</a:t>
            </a:r>
            <a:r>
              <a:rPr lang="en-US" dirty="0"/>
              <a:t>okings on a Fiscal Crisis (2/12/2025)</a:t>
            </a:r>
          </a:p>
        </p:txBody>
      </p:sp>
      <p:sp>
        <p:nvSpPr>
          <p:cNvPr id="3" name="Content Placeholder 2">
            <a:extLst>
              <a:ext uri="{FF2B5EF4-FFF2-40B4-BE49-F238E27FC236}">
                <a16:creationId xmlns:a16="http://schemas.microsoft.com/office/drawing/2014/main" id="{7116B641-770A-314E-097B-FEC79EB51FC1}"/>
              </a:ext>
            </a:extLst>
          </p:cNvPr>
          <p:cNvSpPr>
            <a:spLocks noGrp="1"/>
          </p:cNvSpPr>
          <p:nvPr>
            <p:ph idx="1"/>
          </p:nvPr>
        </p:nvSpPr>
        <p:spPr/>
        <p:txBody>
          <a:bodyPr>
            <a:normAutofit/>
          </a:bodyPr>
          <a:lstStyle/>
          <a:p>
            <a:pPr marL="0" indent="0">
              <a:buNone/>
            </a:pPr>
            <a:r>
              <a:rPr lang="en-US" dirty="0"/>
              <a:t>In most … scenarios, it is likely within policymakers’ power to avoid a crisis altogether, even given the projected increase in federal borrowing. In other words, a fiscal crisis is more likely to result from political missteps. These missteps include threats to default or efforts to undermine credibility of the Federal Reserve as well as enactment of policies that sharply increase deficits and thus raise the specter of strategic default.</a:t>
            </a:r>
          </a:p>
          <a:p>
            <a:pPr marL="0" indent="0">
              <a:buNone/>
            </a:pPr>
            <a:endParaRPr lang="en-US" dirty="0"/>
          </a:p>
        </p:txBody>
      </p:sp>
      <p:sp>
        <p:nvSpPr>
          <p:cNvPr id="4" name="Slide Number Placeholder 3">
            <a:extLst>
              <a:ext uri="{FF2B5EF4-FFF2-40B4-BE49-F238E27FC236}">
                <a16:creationId xmlns:a16="http://schemas.microsoft.com/office/drawing/2014/main" id="{F44AC7D3-B7AE-22BD-8995-5EC2C124067C}"/>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4FC8B0B8-4436-2F78-0837-1392EEB2BD86}"/>
              </a:ext>
            </a:extLst>
          </p:cNvPr>
          <p:cNvSpPr txBox="1"/>
          <p:nvPr/>
        </p:nvSpPr>
        <p:spPr>
          <a:xfrm>
            <a:off x="3248025" y="5672138"/>
            <a:ext cx="8553450" cy="369332"/>
          </a:xfrm>
          <a:prstGeom prst="rect">
            <a:avLst/>
          </a:prstGeom>
          <a:noFill/>
        </p:spPr>
        <p:txBody>
          <a:bodyPr wrap="square" rtlCol="0">
            <a:spAutoFit/>
          </a:bodyPr>
          <a:lstStyle/>
          <a:p>
            <a:r>
              <a:rPr lang="en-US" b="1" dirty="0">
                <a:hlinkClick r:id="rId2"/>
              </a:rPr>
              <a:t>https://www.brookings.edu/articles/what-are-the-risks-of-a-rising-federal-debt/</a:t>
            </a:r>
            <a:endParaRPr lang="en-US" dirty="0"/>
          </a:p>
        </p:txBody>
      </p:sp>
    </p:spTree>
    <p:extLst>
      <p:ext uri="{BB962C8B-B14F-4D97-AF65-F5344CB8AC3E}">
        <p14:creationId xmlns:p14="http://schemas.microsoft.com/office/powerpoint/2010/main" val="122465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B4A4-23DE-B5D0-3DC1-078871B88B8E}"/>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Get in This Mess?</a:t>
            </a:r>
            <a:endParaRPr lang="en-US" dirty="0">
              <a:solidFill>
                <a:schemeClr val="bg1"/>
              </a:solidFill>
            </a:endParaRPr>
          </a:p>
        </p:txBody>
      </p:sp>
      <p:sp>
        <p:nvSpPr>
          <p:cNvPr id="3" name="Content Placeholder 2">
            <a:extLst>
              <a:ext uri="{FF2B5EF4-FFF2-40B4-BE49-F238E27FC236}">
                <a16:creationId xmlns:a16="http://schemas.microsoft.com/office/drawing/2014/main" id="{7EE252DB-1DA0-59A7-8BEE-7DC7721D1213}"/>
              </a:ext>
            </a:extLst>
          </p:cNvPr>
          <p:cNvSpPr>
            <a:spLocks noGrp="1"/>
          </p:cNvSpPr>
          <p:nvPr>
            <p:ph idx="1"/>
          </p:nvPr>
        </p:nvSpPr>
        <p:spPr/>
        <p:txBody>
          <a:bodyPr/>
          <a:lstStyle/>
          <a:p>
            <a:r>
              <a:rPr lang="en-US" dirty="0"/>
              <a:t>Partly, because of the “exorbitant” privilege combined with industrializing Asia.</a:t>
            </a:r>
          </a:p>
          <a:p>
            <a:r>
              <a:rPr lang="en-US" dirty="0"/>
              <a:t>Japan, South Korea and China followed a similar playbook.</a:t>
            </a:r>
          </a:p>
          <a:p>
            <a:r>
              <a:rPr lang="en-US" dirty="0"/>
              <a:t>Develop the industrial sector through subsidies and an “undervalued” currency.</a:t>
            </a:r>
          </a:p>
          <a:p>
            <a:r>
              <a:rPr lang="en-US" dirty="0"/>
              <a:t>Sort of an “Infant Industry” argument.</a:t>
            </a:r>
          </a:p>
        </p:txBody>
      </p:sp>
      <p:sp>
        <p:nvSpPr>
          <p:cNvPr id="4" name="Slide Number Placeholder 3">
            <a:extLst>
              <a:ext uri="{FF2B5EF4-FFF2-40B4-BE49-F238E27FC236}">
                <a16:creationId xmlns:a16="http://schemas.microsoft.com/office/drawing/2014/main" id="{61F6ECD0-0BE9-9D3D-E6DA-5FDFDD289C57}"/>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0785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6CD-2600-5964-5952-CB6E335243A7}"/>
              </a:ext>
            </a:extLst>
          </p:cNvPr>
          <p:cNvSpPr>
            <a:spLocks noGrp="1"/>
          </p:cNvSpPr>
          <p:nvPr>
            <p:ph type="title"/>
          </p:nvPr>
        </p:nvSpPr>
        <p:spPr/>
        <p:txBody>
          <a:bodyPr/>
          <a:lstStyle/>
          <a:p>
            <a:r>
              <a:rPr lang="en-US" dirty="0">
                <a:solidFill>
                  <a:schemeClr val="bg1"/>
                </a:solidFill>
              </a:rPr>
              <a:t>Ho</a:t>
            </a:r>
            <a:r>
              <a:rPr lang="en-US" dirty="0"/>
              <a:t>w to Undervalue Your Currency</a:t>
            </a:r>
          </a:p>
        </p:txBody>
      </p:sp>
      <p:sp>
        <p:nvSpPr>
          <p:cNvPr id="3" name="Content Placeholder 2">
            <a:extLst>
              <a:ext uri="{FF2B5EF4-FFF2-40B4-BE49-F238E27FC236}">
                <a16:creationId xmlns:a16="http://schemas.microsoft.com/office/drawing/2014/main" id="{CA83F5B3-2A8D-8E73-C053-26FD0ABFDC83}"/>
              </a:ext>
            </a:extLst>
          </p:cNvPr>
          <p:cNvSpPr>
            <a:spLocks noGrp="1"/>
          </p:cNvSpPr>
          <p:nvPr>
            <p:ph idx="1"/>
          </p:nvPr>
        </p:nvSpPr>
        <p:spPr/>
        <p:txBody>
          <a:bodyPr/>
          <a:lstStyle/>
          <a:p>
            <a:pPr marL="514350" indent="-514350">
              <a:buFont typeface="+mj-lt"/>
              <a:buAutoNum type="arabicPeriod"/>
            </a:pPr>
            <a:r>
              <a:rPr lang="en-US" dirty="0">
                <a:solidFill>
                  <a:schemeClr val="accent5">
                    <a:lumMod val="50000"/>
                  </a:schemeClr>
                </a:solidFill>
              </a:rPr>
              <a:t>Restrict domestic consumption to generate an increase in National saving and a trade surplus.</a:t>
            </a:r>
          </a:p>
          <a:p>
            <a:pPr marL="514350" indent="-514350">
              <a:buFont typeface="+mj-lt"/>
              <a:buAutoNum type="arabicPeriod"/>
            </a:pPr>
            <a:r>
              <a:rPr lang="en-US" dirty="0">
                <a:solidFill>
                  <a:schemeClr val="accent5">
                    <a:lumMod val="50000"/>
                  </a:schemeClr>
                </a:solidFill>
              </a:rPr>
              <a:t>Normally a trade surplus would lead to an increase in the supply of dollars on foreign exchange markets and a fall in the value of the dollar (or rise in the value of US currency).</a:t>
            </a:r>
          </a:p>
          <a:p>
            <a:pPr marL="514350" indent="-514350">
              <a:buFont typeface="+mj-lt"/>
              <a:buAutoNum type="arabicPeriod"/>
            </a:pPr>
            <a:r>
              <a:rPr lang="en-US" dirty="0">
                <a:solidFill>
                  <a:schemeClr val="accent5">
                    <a:lumMod val="50000"/>
                  </a:schemeClr>
                </a:solidFill>
              </a:rPr>
              <a:t>Offset the rise in the value of the your currency by buying US financial assets, e.g., US Treasury bonds. (which also helps to restrict domestic consumption).</a:t>
            </a:r>
          </a:p>
          <a:p>
            <a:pPr marL="514350" indent="-514350">
              <a:buFont typeface="+mj-lt"/>
              <a:buAutoNum type="arabicPeriod"/>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B512B0C3-9C53-A6CE-6D75-0B3B0DB41261}"/>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4793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761291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3D8E-3FBB-6585-03F7-927D3C7E5642}"/>
              </a:ext>
            </a:extLst>
          </p:cNvPr>
          <p:cNvSpPr>
            <a:spLocks noGrp="1"/>
          </p:cNvSpPr>
          <p:nvPr>
            <p:ph type="title"/>
          </p:nvPr>
        </p:nvSpPr>
        <p:spPr/>
        <p:txBody>
          <a:bodyPr/>
          <a:lstStyle/>
          <a:p>
            <a:r>
              <a:rPr lang="en-US" dirty="0">
                <a:solidFill>
                  <a:schemeClr val="bg1"/>
                </a:solidFill>
              </a:rPr>
              <a:t>The</a:t>
            </a:r>
            <a:r>
              <a:rPr lang="en-US" dirty="0"/>
              <a:t> Chinese Example</a:t>
            </a:r>
          </a:p>
        </p:txBody>
      </p:sp>
      <p:sp>
        <p:nvSpPr>
          <p:cNvPr id="4" name="Slide Number Placeholder 3">
            <a:extLst>
              <a:ext uri="{FF2B5EF4-FFF2-40B4-BE49-F238E27FC236}">
                <a16:creationId xmlns:a16="http://schemas.microsoft.com/office/drawing/2014/main" id="{DB557527-2C58-6B27-1FC0-E8DB3AC1A927}"/>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8" name="Content Placeholder 7">
            <a:extLst>
              <a:ext uri="{FF2B5EF4-FFF2-40B4-BE49-F238E27FC236}">
                <a16:creationId xmlns:a16="http://schemas.microsoft.com/office/drawing/2014/main" id="{9DB36DBA-9CE3-8601-3C33-4B71979A0DF9}"/>
              </a:ext>
            </a:extLst>
          </p:cNvPr>
          <p:cNvGraphicFramePr>
            <a:graphicFrameLocks noGrp="1"/>
          </p:cNvGraphicFramePr>
          <p:nvPr>
            <p:ph idx="1"/>
            <p:extLst>
              <p:ext uri="{D42A27DB-BD31-4B8C-83A1-F6EECF244321}">
                <p14:modId xmlns:p14="http://schemas.microsoft.com/office/powerpoint/2010/main" val="2862392182"/>
              </p:ext>
            </p:extLst>
          </p:nvPr>
        </p:nvGraphicFramePr>
        <p:xfrm>
          <a:off x="838200" y="1325564"/>
          <a:ext cx="10515600" cy="4595812"/>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118DFECE-C170-4563-27A6-514D07CB7244}"/>
              </a:ext>
            </a:extLst>
          </p:cNvPr>
          <p:cNvSpPr/>
          <p:nvPr/>
        </p:nvSpPr>
        <p:spPr>
          <a:xfrm>
            <a:off x="1187865" y="2649196"/>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F982C6C-C581-8BD2-5F9B-3EB889E768A2}"/>
              </a:ext>
            </a:extLst>
          </p:cNvPr>
          <p:cNvSpPr txBox="1"/>
          <p:nvPr/>
        </p:nvSpPr>
        <p:spPr>
          <a:xfrm>
            <a:off x="838200" y="2017180"/>
            <a:ext cx="2880701" cy="646331"/>
          </a:xfrm>
          <a:prstGeom prst="rect">
            <a:avLst/>
          </a:prstGeom>
          <a:noFill/>
        </p:spPr>
        <p:txBody>
          <a:bodyPr wrap="square" rtlCol="0">
            <a:spAutoFit/>
          </a:bodyPr>
          <a:lstStyle/>
          <a:p>
            <a:r>
              <a:rPr lang="en-US" dirty="0"/>
              <a:t>Bigger Trade Surplus</a:t>
            </a:r>
          </a:p>
          <a:p>
            <a:r>
              <a:rPr lang="en-US" dirty="0"/>
              <a:t>Rise in the Value of the Yuan</a:t>
            </a:r>
          </a:p>
        </p:txBody>
      </p:sp>
      <p:sp>
        <p:nvSpPr>
          <p:cNvPr id="11" name="Oval 10">
            <a:extLst>
              <a:ext uri="{FF2B5EF4-FFF2-40B4-BE49-F238E27FC236}">
                <a16:creationId xmlns:a16="http://schemas.microsoft.com/office/drawing/2014/main" id="{47D93055-480F-671C-1552-8E6DA804F38C}"/>
              </a:ext>
            </a:extLst>
          </p:cNvPr>
          <p:cNvSpPr/>
          <p:nvPr/>
        </p:nvSpPr>
        <p:spPr>
          <a:xfrm>
            <a:off x="3922151" y="2663511"/>
            <a:ext cx="1820255" cy="220481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9">
            <a:extLst>
              <a:ext uri="{FF2B5EF4-FFF2-40B4-BE49-F238E27FC236}">
                <a16:creationId xmlns:a16="http://schemas.microsoft.com/office/drawing/2014/main" id="{F90C4A7B-65B6-2263-1688-02A38695CC8C}"/>
              </a:ext>
            </a:extLst>
          </p:cNvPr>
          <p:cNvSpPr txBox="1"/>
          <p:nvPr/>
        </p:nvSpPr>
        <p:spPr>
          <a:xfrm>
            <a:off x="3638508" y="2002865"/>
            <a:ext cx="2880701" cy="646331"/>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dirty="0"/>
              <a:t>Bigger Trade Surplus</a:t>
            </a:r>
          </a:p>
          <a:p>
            <a:r>
              <a:rPr lang="en-US" dirty="0">
                <a:solidFill>
                  <a:srgbClr val="FF0000"/>
                </a:solidFill>
              </a:rPr>
              <a:t>Fall</a:t>
            </a:r>
            <a:r>
              <a:rPr lang="en-US" dirty="0"/>
              <a:t> in the Value of the Yuan</a:t>
            </a:r>
          </a:p>
        </p:txBody>
      </p:sp>
      <p:sp>
        <p:nvSpPr>
          <p:cNvPr id="3" name="TextBox 2">
            <a:extLst>
              <a:ext uri="{FF2B5EF4-FFF2-40B4-BE49-F238E27FC236}">
                <a16:creationId xmlns:a16="http://schemas.microsoft.com/office/drawing/2014/main" id="{6DE94891-B592-6806-8D8C-D7EFBC700E84}"/>
              </a:ext>
            </a:extLst>
          </p:cNvPr>
          <p:cNvSpPr txBox="1"/>
          <p:nvPr/>
        </p:nvSpPr>
        <p:spPr>
          <a:xfrm>
            <a:off x="3509963" y="5986235"/>
            <a:ext cx="7643812" cy="461665"/>
          </a:xfrm>
          <a:prstGeom prst="rect">
            <a:avLst/>
          </a:prstGeom>
          <a:noFill/>
        </p:spPr>
        <p:txBody>
          <a:bodyPr wrap="square" rtlCol="0">
            <a:spAutoFit/>
          </a:bodyPr>
          <a:lstStyle/>
          <a:p>
            <a:r>
              <a:rPr lang="en-US" sz="2400" dirty="0"/>
              <a:t>Chinese Consumption:  2000, 46.8% of GDP; 2010, 34.6%</a:t>
            </a:r>
          </a:p>
        </p:txBody>
      </p:sp>
    </p:spTree>
    <p:extLst>
      <p:ext uri="{BB962C8B-B14F-4D97-AF65-F5344CB8AC3E}">
        <p14:creationId xmlns:p14="http://schemas.microsoft.com/office/powerpoint/2010/main" val="21119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E279-FA42-7B7D-2D79-33C655D9E4E0}"/>
              </a:ext>
            </a:extLst>
          </p:cNvPr>
          <p:cNvSpPr>
            <a:spLocks noGrp="1"/>
          </p:cNvSpPr>
          <p:nvPr>
            <p:ph type="title"/>
          </p:nvPr>
        </p:nvSpPr>
        <p:spPr/>
        <p:txBody>
          <a:bodyPr>
            <a:normAutofit/>
          </a:bodyPr>
          <a:lstStyle/>
          <a:p>
            <a:r>
              <a:rPr lang="en-US" sz="3600" dirty="0">
                <a:solidFill>
                  <a:schemeClr val="bg1"/>
                </a:solidFill>
              </a:rPr>
              <a:t>Chi</a:t>
            </a:r>
            <a:r>
              <a:rPr lang="en-US" sz="3600" dirty="0"/>
              <a:t>na’s Net Purchase of US Treasury and the Yuan</a:t>
            </a:r>
          </a:p>
        </p:txBody>
      </p:sp>
      <p:sp>
        <p:nvSpPr>
          <p:cNvPr id="4" name="Slide Number Placeholder 3">
            <a:extLst>
              <a:ext uri="{FF2B5EF4-FFF2-40B4-BE49-F238E27FC236}">
                <a16:creationId xmlns:a16="http://schemas.microsoft.com/office/drawing/2014/main" id="{D21F4FC6-1778-67BE-288E-15361A5682F4}"/>
              </a:ext>
            </a:extLst>
          </p:cNvPr>
          <p:cNvSpPr>
            <a:spLocks noGrp="1"/>
          </p:cNvSpPr>
          <p:nvPr>
            <p:ph type="sldNum" sz="quarter" idx="12"/>
          </p:nvPr>
        </p:nvSpPr>
        <p:spPr/>
        <p:txBody>
          <a:bodyPr/>
          <a:lstStyle/>
          <a:p>
            <a:fld id="{D9F085D5-EC86-4F6A-B501-C1359CB39116}" type="slidenum">
              <a:rPr lang="en-GB" smtClean="0"/>
              <a:t>41</a:t>
            </a:fld>
            <a:endParaRPr lang="en-GB"/>
          </a:p>
        </p:txBody>
      </p:sp>
      <p:graphicFrame>
        <p:nvGraphicFramePr>
          <p:cNvPr id="5" name="Content Placeholder 4">
            <a:extLst>
              <a:ext uri="{FF2B5EF4-FFF2-40B4-BE49-F238E27FC236}">
                <a16:creationId xmlns:a16="http://schemas.microsoft.com/office/drawing/2014/main" id="{B1143508-3A5D-275B-58D5-245444DF9C03}"/>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4C692F7-4EA5-77D1-9454-8089247C31D4}"/>
              </a:ext>
            </a:extLst>
          </p:cNvPr>
          <p:cNvSpPr txBox="1"/>
          <p:nvPr/>
        </p:nvSpPr>
        <p:spPr>
          <a:xfrm>
            <a:off x="1316052" y="4401084"/>
            <a:ext cx="2956845" cy="646331"/>
          </a:xfrm>
          <a:prstGeom prst="rect">
            <a:avLst/>
          </a:prstGeom>
          <a:noFill/>
        </p:spPr>
        <p:txBody>
          <a:bodyPr wrap="square" rtlCol="0">
            <a:spAutoFit/>
          </a:bodyPr>
          <a:lstStyle/>
          <a:p>
            <a:r>
              <a:rPr lang="en-US" dirty="0"/>
              <a:t>Estimates suggest Yuan was up to 30% undervalued</a:t>
            </a:r>
          </a:p>
        </p:txBody>
      </p:sp>
    </p:spTree>
    <p:extLst>
      <p:ext uri="{BB962C8B-B14F-4D97-AF65-F5344CB8AC3E}">
        <p14:creationId xmlns:p14="http://schemas.microsoft.com/office/powerpoint/2010/main" val="30904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01B-8369-11C0-F5B7-A091544C726D}"/>
              </a:ext>
            </a:extLst>
          </p:cNvPr>
          <p:cNvSpPr>
            <a:spLocks noGrp="1"/>
          </p:cNvSpPr>
          <p:nvPr>
            <p:ph type="title"/>
          </p:nvPr>
        </p:nvSpPr>
        <p:spPr/>
        <p:txBody>
          <a:bodyPr/>
          <a:lstStyle/>
          <a:p>
            <a:r>
              <a:rPr lang="en-US" dirty="0">
                <a:solidFill>
                  <a:schemeClr val="bg1"/>
                </a:solidFill>
              </a:rPr>
              <a:t>Wh</a:t>
            </a:r>
            <a:r>
              <a:rPr lang="en-US" dirty="0"/>
              <a:t>y Didn’t the US Respond?</a:t>
            </a:r>
          </a:p>
        </p:txBody>
      </p:sp>
      <p:sp>
        <p:nvSpPr>
          <p:cNvPr id="3" name="Content Placeholder 2">
            <a:extLst>
              <a:ext uri="{FF2B5EF4-FFF2-40B4-BE49-F238E27FC236}">
                <a16:creationId xmlns:a16="http://schemas.microsoft.com/office/drawing/2014/main" id="{31B5530A-522A-BDAE-BC95-6F5145E03704}"/>
              </a:ext>
            </a:extLst>
          </p:cNvPr>
          <p:cNvSpPr>
            <a:spLocks noGrp="1"/>
          </p:cNvSpPr>
          <p:nvPr>
            <p:ph idx="1"/>
          </p:nvPr>
        </p:nvSpPr>
        <p:spPr>
          <a:xfrm>
            <a:off x="838200" y="1792920"/>
            <a:ext cx="10515600" cy="4351338"/>
          </a:xfrm>
        </p:spPr>
        <p:txBody>
          <a:bodyPr/>
          <a:lstStyle/>
          <a:p>
            <a:r>
              <a:rPr lang="en-US" dirty="0"/>
              <a:t>Cheap Chinese goods kept US inflation low and benefited US consumers.</a:t>
            </a:r>
          </a:p>
          <a:p>
            <a:r>
              <a:rPr lang="en-US" dirty="0"/>
              <a:t>Low US interest rates made the job of financing the deficit easier.</a:t>
            </a:r>
          </a:p>
          <a:p>
            <a:r>
              <a:rPr lang="en-US" dirty="0"/>
              <a:t>Diplomatic reasons:  “The US wants a prosperous China.”</a:t>
            </a:r>
          </a:p>
          <a:p>
            <a:endParaRPr lang="en-US" dirty="0"/>
          </a:p>
          <a:p>
            <a:r>
              <a:rPr lang="en-US" dirty="0"/>
              <a:t>Instead, the Fed cuts interest rate to raise domestic spending enough to accommodate growing imports, while maintaining domestic production.</a:t>
            </a:r>
          </a:p>
          <a:p>
            <a:r>
              <a:rPr lang="en-US" dirty="0"/>
              <a:t>But manufacturing takes a big hit.</a:t>
            </a:r>
          </a:p>
          <a:p>
            <a:endParaRPr lang="en-US" dirty="0"/>
          </a:p>
        </p:txBody>
      </p:sp>
      <p:sp>
        <p:nvSpPr>
          <p:cNvPr id="4" name="Slide Number Placeholder 3">
            <a:extLst>
              <a:ext uri="{FF2B5EF4-FFF2-40B4-BE49-F238E27FC236}">
                <a16:creationId xmlns:a16="http://schemas.microsoft.com/office/drawing/2014/main" id="{D2D8B7A6-9855-EE7B-3970-092191727C60}"/>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259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F01-D24A-85B3-16D3-D5BC55BA0893}"/>
              </a:ext>
            </a:extLst>
          </p:cNvPr>
          <p:cNvSpPr>
            <a:spLocks noGrp="1"/>
          </p:cNvSpPr>
          <p:nvPr>
            <p:ph type="title"/>
          </p:nvPr>
        </p:nvSpPr>
        <p:spPr/>
        <p:txBody>
          <a:bodyPr/>
          <a:lstStyle/>
          <a:p>
            <a:r>
              <a:rPr lang="en-US" dirty="0">
                <a:solidFill>
                  <a:schemeClr val="bg1"/>
                </a:solidFill>
              </a:rPr>
              <a:t>The</a:t>
            </a:r>
            <a:r>
              <a:rPr lang="en-US" dirty="0"/>
              <a:t> Rise of a Heterodox Critic</a:t>
            </a:r>
          </a:p>
        </p:txBody>
      </p:sp>
      <p:sp>
        <p:nvSpPr>
          <p:cNvPr id="3" name="Content Placeholder 2">
            <a:extLst>
              <a:ext uri="{FF2B5EF4-FFF2-40B4-BE49-F238E27FC236}">
                <a16:creationId xmlns:a16="http://schemas.microsoft.com/office/drawing/2014/main" id="{80614B11-4E3B-C473-5952-BBB0FFC938AD}"/>
              </a:ext>
            </a:extLst>
          </p:cNvPr>
          <p:cNvSpPr>
            <a:spLocks noGrp="1"/>
          </p:cNvSpPr>
          <p:nvPr>
            <p:ph idx="1"/>
          </p:nvPr>
        </p:nvSpPr>
        <p:spPr/>
        <p:txBody>
          <a:bodyPr>
            <a:normAutofit lnSpcReduction="10000"/>
          </a:bodyPr>
          <a:lstStyle/>
          <a:p>
            <a:r>
              <a:rPr lang="en-US" dirty="0"/>
              <a:t>Michael Pettis (based in a Chinese University!), </a:t>
            </a:r>
            <a:r>
              <a:rPr lang="en-US" i="1" dirty="0"/>
              <a:t>The Great Rebalancing, </a:t>
            </a:r>
            <a:r>
              <a:rPr lang="en-US" dirty="0"/>
              <a:t>2013.</a:t>
            </a:r>
          </a:p>
          <a:p>
            <a:pPr marL="0" indent="0">
              <a:buNone/>
            </a:pPr>
            <a:r>
              <a:rPr lang="en-US" b="0" i="0" dirty="0">
                <a:solidFill>
                  <a:srgbClr val="222222"/>
                </a:solidFill>
                <a:effectLst/>
                <a:latin typeface="Exchange"/>
              </a:rPr>
              <a:t>In the </a:t>
            </a:r>
            <a:r>
              <a:rPr lang="en-US" b="0" i="1" dirty="0">
                <a:solidFill>
                  <a:srgbClr val="222222"/>
                </a:solidFill>
                <a:effectLst/>
                <a:latin typeface="Exchange"/>
              </a:rPr>
              <a:t>WSJ, April 30, 2025</a:t>
            </a:r>
            <a:endParaRPr lang="en-US" b="0" i="0" dirty="0">
              <a:solidFill>
                <a:srgbClr val="222222"/>
              </a:solidFill>
              <a:effectLst/>
              <a:latin typeface="Exchange"/>
            </a:endParaRPr>
          </a:p>
          <a:p>
            <a:pPr marL="0" indent="0">
              <a:buNone/>
            </a:pPr>
            <a:r>
              <a:rPr lang="en-US" b="0" i="0" dirty="0">
                <a:solidFill>
                  <a:srgbClr val="222222"/>
                </a:solidFill>
                <a:effectLst/>
                <a:latin typeface="Exchange"/>
              </a:rPr>
              <a:t>Letting other countries take the lead in manufacturing harms the American economy. The U.S. accommodates other countries’ successful industrial policies by absorbing their negative consequences—namely, by absorbing global savings imbalances, running trade deficits and offshoring manufacturing.</a:t>
            </a:r>
          </a:p>
          <a:p>
            <a:pPr marL="0" indent="0">
              <a:buNone/>
            </a:pPr>
            <a:r>
              <a:rPr lang="en-US" b="0" dirty="0">
                <a:solidFill>
                  <a:srgbClr val="222222"/>
                </a:solidFill>
                <a:latin typeface="Exchange"/>
              </a:rPr>
              <a:t>U.S. leaders must adopt a strategic approach to industrial policy…and, more important, by reversing the U.S. role in absorbing global trade and capital imbalances</a:t>
            </a:r>
            <a:r>
              <a:rPr lang="en-US" b="0" dirty="0"/>
              <a:t>.</a:t>
            </a:r>
            <a:endParaRPr lang="en-US" dirty="0"/>
          </a:p>
          <a:p>
            <a:endParaRPr lang="en-US" dirty="0"/>
          </a:p>
        </p:txBody>
      </p:sp>
      <p:sp>
        <p:nvSpPr>
          <p:cNvPr id="4" name="Slide Number Placeholder 3">
            <a:extLst>
              <a:ext uri="{FF2B5EF4-FFF2-40B4-BE49-F238E27FC236}">
                <a16:creationId xmlns:a16="http://schemas.microsoft.com/office/drawing/2014/main" id="{EB7AE624-92F7-A30E-C96A-50B554779F1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8136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84F4-DDF5-BC30-D743-72AA65FE7909}"/>
              </a:ext>
            </a:extLst>
          </p:cNvPr>
          <p:cNvSpPr>
            <a:spLocks noGrp="1"/>
          </p:cNvSpPr>
          <p:nvPr>
            <p:ph type="title"/>
          </p:nvPr>
        </p:nvSpPr>
        <p:spPr/>
        <p:txBody>
          <a:bodyPr/>
          <a:lstStyle/>
          <a:p>
            <a:r>
              <a:rPr lang="en-US" dirty="0">
                <a:solidFill>
                  <a:schemeClr val="bg1"/>
                </a:solidFill>
              </a:rPr>
              <a:t>But</a:t>
            </a:r>
            <a:r>
              <a:rPr lang="en-US" dirty="0"/>
              <a:t>, How Would We Do This?</a:t>
            </a:r>
          </a:p>
        </p:txBody>
      </p:sp>
      <p:sp>
        <p:nvSpPr>
          <p:cNvPr id="3" name="Content Placeholder 2">
            <a:extLst>
              <a:ext uri="{FF2B5EF4-FFF2-40B4-BE49-F238E27FC236}">
                <a16:creationId xmlns:a16="http://schemas.microsoft.com/office/drawing/2014/main" id="{8A0C7427-763A-3FD9-45F4-A190ADE98966}"/>
              </a:ext>
            </a:extLst>
          </p:cNvPr>
          <p:cNvSpPr>
            <a:spLocks noGrp="1"/>
          </p:cNvSpPr>
          <p:nvPr>
            <p:ph idx="1"/>
          </p:nvPr>
        </p:nvSpPr>
        <p:spPr/>
        <p:txBody>
          <a:bodyPr/>
          <a:lstStyle/>
          <a:p>
            <a:r>
              <a:rPr lang="en-US" dirty="0"/>
              <a:t>The “Mara Lago Accords”:</a:t>
            </a:r>
          </a:p>
          <a:p>
            <a:pPr lvl="1"/>
            <a:r>
              <a:rPr lang="en-US" dirty="0"/>
              <a:t>Tariffs</a:t>
            </a:r>
          </a:p>
          <a:p>
            <a:pPr lvl="1"/>
            <a:r>
              <a:rPr lang="en-US" dirty="0"/>
              <a:t>Discourage Capital inflows by</a:t>
            </a:r>
          </a:p>
          <a:p>
            <a:pPr lvl="2"/>
            <a:r>
              <a:rPr lang="en-US" dirty="0"/>
              <a:t>Forcing Foreigner governments to own 100-year Zero Coupon bonds.</a:t>
            </a:r>
          </a:p>
          <a:p>
            <a:pPr lvl="2"/>
            <a:r>
              <a:rPr lang="en-US" dirty="0"/>
              <a:t>Charging foreigners a fee for owning US Treasuries.</a:t>
            </a:r>
          </a:p>
          <a:p>
            <a:pPr marL="0" indent="0">
              <a:buNone/>
            </a:pPr>
            <a:r>
              <a:rPr lang="en-US" dirty="0"/>
              <a:t>Sound Anything Like a Brookings Misstep?</a:t>
            </a:r>
          </a:p>
          <a:p>
            <a:pPr marL="0" indent="0">
              <a:buNone/>
            </a:pPr>
            <a:r>
              <a:rPr lang="en-US" dirty="0"/>
              <a:t>How about “discouraging capital inflows” by cutting the deficit to decrease the need to borrow from foreigners!</a:t>
            </a:r>
          </a:p>
        </p:txBody>
      </p:sp>
      <p:sp>
        <p:nvSpPr>
          <p:cNvPr id="4" name="Slide Number Placeholder 3">
            <a:extLst>
              <a:ext uri="{FF2B5EF4-FFF2-40B4-BE49-F238E27FC236}">
                <a16:creationId xmlns:a16="http://schemas.microsoft.com/office/drawing/2014/main" id="{2E78247B-E371-9BE7-AAD3-0716DD153776}"/>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830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114F-72F0-5130-E408-D2D2FB5EBAA9}"/>
              </a:ext>
            </a:extLst>
          </p:cNvPr>
          <p:cNvSpPr>
            <a:spLocks noGrp="1"/>
          </p:cNvSpPr>
          <p:nvPr>
            <p:ph type="title"/>
          </p:nvPr>
        </p:nvSpPr>
        <p:spPr/>
        <p:txBody>
          <a:bodyPr/>
          <a:lstStyle/>
          <a:p>
            <a:r>
              <a:rPr lang="en-US" dirty="0">
                <a:solidFill>
                  <a:schemeClr val="bg1"/>
                </a:solidFill>
              </a:rPr>
              <a:t>Is t</a:t>
            </a:r>
            <a:r>
              <a:rPr lang="en-US" dirty="0"/>
              <a:t>hat on the Congressional Agenda?</a:t>
            </a:r>
          </a:p>
        </p:txBody>
      </p:sp>
      <p:sp>
        <p:nvSpPr>
          <p:cNvPr id="3" name="Content Placeholder 2">
            <a:extLst>
              <a:ext uri="{FF2B5EF4-FFF2-40B4-BE49-F238E27FC236}">
                <a16:creationId xmlns:a16="http://schemas.microsoft.com/office/drawing/2014/main" id="{879A2E64-F281-30D4-472A-44113901975C}"/>
              </a:ext>
            </a:extLst>
          </p:cNvPr>
          <p:cNvSpPr>
            <a:spLocks noGrp="1"/>
          </p:cNvSpPr>
          <p:nvPr>
            <p:ph idx="1"/>
          </p:nvPr>
        </p:nvSpPr>
        <p:spPr/>
        <p:txBody>
          <a:bodyPr>
            <a:normAutofit/>
          </a:bodyPr>
          <a:lstStyle/>
          <a:p>
            <a:r>
              <a:rPr lang="en-US" dirty="0"/>
              <a:t>Sadly no.</a:t>
            </a:r>
          </a:p>
          <a:p>
            <a:r>
              <a:rPr lang="en-US" dirty="0"/>
              <a:t>Two of “Trump’s Three Steps to Economic Growth”, Scott </a:t>
            </a:r>
            <a:r>
              <a:rPr lang="en-US" dirty="0" err="1"/>
              <a:t>Besent</a:t>
            </a:r>
            <a:r>
              <a:rPr lang="en-US" dirty="0"/>
              <a:t>, </a:t>
            </a:r>
            <a:r>
              <a:rPr lang="en-US" i="1" dirty="0"/>
              <a:t>WSJ</a:t>
            </a:r>
            <a:r>
              <a:rPr lang="en-US" dirty="0"/>
              <a:t>, 5/4/2025</a:t>
            </a:r>
          </a:p>
          <a:p>
            <a:pPr marL="457200" lvl="1" indent="0">
              <a:buNone/>
            </a:pPr>
            <a:r>
              <a:rPr lang="en-US" dirty="0"/>
              <a:t> </a:t>
            </a:r>
            <a:r>
              <a:rPr lang="en-US" b="0" i="0" dirty="0">
                <a:solidFill>
                  <a:srgbClr val="222222"/>
                </a:solidFill>
                <a:effectLst/>
                <a:latin typeface="Exchange"/>
              </a:rPr>
              <a:t>First, renegotiating global trade. Tariffs are an effective tool for balancing international commerce. They reduce trade barriers in other countries, opening more markets to American producers while also bringing back thousands of manufacturing jobs.</a:t>
            </a:r>
          </a:p>
          <a:p>
            <a:pPr marL="457200" lvl="1" indent="0">
              <a:buNone/>
            </a:pPr>
            <a:r>
              <a:rPr lang="en-US" b="0" i="0" dirty="0">
                <a:solidFill>
                  <a:srgbClr val="222222"/>
                </a:solidFill>
                <a:effectLst/>
                <a:latin typeface="Exchange"/>
              </a:rPr>
              <a:t>Second, making the 2017 Tax Cuts and Jobs Act permanent and adopting the president’s new tax priorities: no tax on tips, overtime and Social Security.</a:t>
            </a:r>
          </a:p>
          <a:p>
            <a:pPr marL="0" indent="0">
              <a:buNone/>
            </a:pPr>
            <a:r>
              <a:rPr lang="en-US" b="0" dirty="0">
                <a:solidFill>
                  <a:srgbClr val="222222"/>
                </a:solidFill>
                <a:latin typeface="Exchange"/>
              </a:rPr>
              <a:t>What will be the effect of #2, on National Saving and the Trade Deficit?</a:t>
            </a:r>
          </a:p>
        </p:txBody>
      </p:sp>
      <p:sp>
        <p:nvSpPr>
          <p:cNvPr id="4" name="Slide Number Placeholder 3">
            <a:extLst>
              <a:ext uri="{FF2B5EF4-FFF2-40B4-BE49-F238E27FC236}">
                <a16:creationId xmlns:a16="http://schemas.microsoft.com/office/drawing/2014/main" id="{36853830-B926-9FC6-95F8-955A87ADE524}"/>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6156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A77C-7BB2-A2A5-F17F-BD0F0E6365C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Entitlements?</a:t>
            </a:r>
          </a:p>
        </p:txBody>
      </p:sp>
      <p:sp>
        <p:nvSpPr>
          <p:cNvPr id="3" name="Content Placeholder 2">
            <a:extLst>
              <a:ext uri="{FF2B5EF4-FFF2-40B4-BE49-F238E27FC236}">
                <a16:creationId xmlns:a16="http://schemas.microsoft.com/office/drawing/2014/main" id="{57EBDF57-A472-D860-0E0F-4DE2B3C0E853}"/>
              </a:ext>
            </a:extLst>
          </p:cNvPr>
          <p:cNvSpPr>
            <a:spLocks noGrp="1"/>
          </p:cNvSpPr>
          <p:nvPr>
            <p:ph idx="1"/>
          </p:nvPr>
        </p:nvSpPr>
        <p:spPr/>
        <p:txBody>
          <a:bodyPr>
            <a:normAutofit lnSpcReduction="10000"/>
          </a:bodyPr>
          <a:lstStyle/>
          <a:p>
            <a:pPr marL="0" indent="0">
              <a:buNone/>
            </a:pPr>
            <a:r>
              <a:rPr lang="en-US" b="0" i="0" dirty="0">
                <a:solidFill>
                  <a:srgbClr val="222222"/>
                </a:solidFill>
                <a:effectLst/>
                <a:latin typeface="Roboto" panose="02000000000000000000" pitchFamily="2" charset="0"/>
              </a:rPr>
              <a:t>Scott </a:t>
            </a:r>
            <a:r>
              <a:rPr lang="en-US" b="0" i="0" dirty="0" err="1">
                <a:solidFill>
                  <a:srgbClr val="222222"/>
                </a:solidFill>
                <a:effectLst/>
                <a:latin typeface="Roboto" panose="02000000000000000000" pitchFamily="2" charset="0"/>
              </a:rPr>
              <a:t>Bessent</a:t>
            </a:r>
            <a:r>
              <a:rPr lang="en-US" b="0" i="0" dirty="0">
                <a:solidFill>
                  <a:srgbClr val="222222"/>
                </a:solidFill>
                <a:effectLst/>
                <a:latin typeface="Roboto" panose="02000000000000000000" pitchFamily="2" charset="0"/>
              </a:rPr>
              <a:t>:</a:t>
            </a:r>
          </a:p>
          <a:p>
            <a:pPr marL="0" indent="0">
              <a:buNone/>
            </a:pPr>
            <a:r>
              <a:rPr lang="en-US" b="0" i="0" dirty="0">
                <a:solidFill>
                  <a:srgbClr val="222222"/>
                </a:solidFill>
                <a:effectLst/>
                <a:latin typeface="Roboto" panose="02000000000000000000" pitchFamily="2" charset="0"/>
              </a:rPr>
              <a:t>"</a:t>
            </a:r>
            <a:r>
              <a:rPr lang="en-US" b="0" dirty="0">
                <a:solidFill>
                  <a:srgbClr val="222222"/>
                </a:solidFill>
                <a:latin typeface="Exchange"/>
              </a:rPr>
              <a:t>These entitlements are massive. I think the next four years isn't the time to deal with them, that we've got to deal with the discretionary portion of the budget…then the next step is for a future administration to have the confidence to be able to deal with entitlements”</a:t>
            </a:r>
          </a:p>
          <a:p>
            <a:pPr marL="0" indent="0">
              <a:buNone/>
            </a:pPr>
            <a:r>
              <a:rPr lang="en-US" b="0" dirty="0">
                <a:solidFill>
                  <a:srgbClr val="222222"/>
                </a:solidFill>
                <a:latin typeface="Exchange"/>
              </a:rPr>
              <a:t>Total Discretionary Spending last fiscal year was $1.8 trillion.</a:t>
            </a:r>
          </a:p>
          <a:p>
            <a:pPr marL="0" indent="0">
              <a:buNone/>
            </a:pPr>
            <a:r>
              <a:rPr lang="en-US" b="0" dirty="0">
                <a:solidFill>
                  <a:srgbClr val="222222"/>
                </a:solidFill>
                <a:latin typeface="Exchange"/>
              </a:rPr>
              <a:t>(There is a discussion of “reforming” Medicaid; about $600 billion in Federal spending last year.)</a:t>
            </a:r>
          </a:p>
          <a:p>
            <a:pPr marL="0" indent="0">
              <a:buNone/>
            </a:pPr>
            <a:endParaRPr lang="en-US" b="0" dirty="0">
              <a:solidFill>
                <a:srgbClr val="222222"/>
              </a:solidFill>
              <a:latin typeface="Exchange"/>
            </a:endParaRPr>
          </a:p>
          <a:p>
            <a:pPr marL="0" indent="0">
              <a:buNone/>
            </a:pPr>
            <a:r>
              <a:rPr lang="en-US" b="0" dirty="0">
                <a:solidFill>
                  <a:srgbClr val="222222"/>
                </a:solidFill>
                <a:latin typeface="Exchange"/>
              </a:rPr>
              <a:t>But there is no way this could get through the Senate Democrats, right?</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A3BF197-4867-1EDB-09D2-935449F43BEB}"/>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6" name="TextBox 5">
            <a:extLst>
              <a:ext uri="{FF2B5EF4-FFF2-40B4-BE49-F238E27FC236}">
                <a16:creationId xmlns:a16="http://schemas.microsoft.com/office/drawing/2014/main" id="{07968ECE-D68B-8A56-63A2-B25971E372BE}"/>
              </a:ext>
            </a:extLst>
          </p:cNvPr>
          <p:cNvSpPr txBox="1"/>
          <p:nvPr/>
        </p:nvSpPr>
        <p:spPr>
          <a:xfrm>
            <a:off x="2169488" y="6488668"/>
            <a:ext cx="10632112" cy="369332"/>
          </a:xfrm>
          <a:prstGeom prst="rect">
            <a:avLst/>
          </a:prstGeom>
          <a:noFill/>
        </p:spPr>
        <p:txBody>
          <a:bodyPr wrap="square">
            <a:spAutoFit/>
          </a:bodyPr>
          <a:lstStyle/>
          <a:p>
            <a:r>
              <a:rPr lang="en-US" dirty="0"/>
              <a:t>https://www.foxbusiness.com/politics/treasury-secretary-nominee-scott-bessents-3-3-3-plan-what-know</a:t>
            </a:r>
          </a:p>
        </p:txBody>
      </p:sp>
    </p:spTree>
    <p:extLst>
      <p:ext uri="{BB962C8B-B14F-4D97-AF65-F5344CB8AC3E}">
        <p14:creationId xmlns:p14="http://schemas.microsoft.com/office/powerpoint/2010/main" val="224459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E26-CC02-9101-953E-2CBE291CFDAE}"/>
              </a:ext>
            </a:extLst>
          </p:cNvPr>
          <p:cNvSpPr>
            <a:spLocks noGrp="1"/>
          </p:cNvSpPr>
          <p:nvPr>
            <p:ph type="title"/>
          </p:nvPr>
        </p:nvSpPr>
        <p:spPr/>
        <p:txBody>
          <a:bodyPr/>
          <a:lstStyle/>
          <a:p>
            <a:r>
              <a:rPr lang="en-US" dirty="0">
                <a:solidFill>
                  <a:schemeClr val="bg1"/>
                </a:solidFill>
              </a:rPr>
              <a:t>Citi</a:t>
            </a:r>
            <a:r>
              <a:rPr lang="en-US" dirty="0"/>
              <a:t>zen’s Guide to “Budget Reconciliation.”</a:t>
            </a:r>
          </a:p>
        </p:txBody>
      </p:sp>
      <p:sp>
        <p:nvSpPr>
          <p:cNvPr id="3" name="Content Placeholder 2">
            <a:extLst>
              <a:ext uri="{FF2B5EF4-FFF2-40B4-BE49-F238E27FC236}">
                <a16:creationId xmlns:a16="http://schemas.microsoft.com/office/drawing/2014/main" id="{F2A68C49-0007-BC7D-F770-E947407EFB1C}"/>
              </a:ext>
            </a:extLst>
          </p:cNvPr>
          <p:cNvSpPr>
            <a:spLocks noGrp="1"/>
          </p:cNvSpPr>
          <p:nvPr>
            <p:ph idx="1"/>
          </p:nvPr>
        </p:nvSpPr>
        <p:spPr/>
        <p:txBody>
          <a:bodyPr/>
          <a:lstStyle/>
          <a:p>
            <a:r>
              <a:rPr lang="en-US" dirty="0"/>
              <a:t>Procedure successfully used 22 times since 1974 to avoid a Senate filibuster.</a:t>
            </a:r>
          </a:p>
          <a:p>
            <a:r>
              <a:rPr lang="en-US" dirty="0"/>
              <a:t>Reconciliation can be used for changing taxes and spending (not Social Security) subject to the Byrd Rule.</a:t>
            </a:r>
          </a:p>
          <a:p>
            <a:r>
              <a:rPr lang="en-US" dirty="0"/>
              <a:t>Byrd rule: </a:t>
            </a:r>
          </a:p>
          <a:p>
            <a:pPr marL="914400" lvl="1" indent="-457200">
              <a:buFont typeface="+mj-lt"/>
              <a:buAutoNum type="arabicPeriod"/>
            </a:pPr>
            <a:r>
              <a:rPr lang="en-US" dirty="0"/>
              <a:t>No extraneous provisions.</a:t>
            </a:r>
          </a:p>
          <a:p>
            <a:pPr marL="914400" lvl="1" indent="-457200">
              <a:buFont typeface="+mj-lt"/>
              <a:buAutoNum type="arabicPeriod"/>
            </a:pPr>
            <a:r>
              <a:rPr lang="en-US" dirty="0"/>
              <a:t>No increase in the deficit after 10 year window.</a:t>
            </a:r>
          </a:p>
          <a:p>
            <a:r>
              <a:rPr lang="en-US" dirty="0"/>
              <a:t>Reconciliation games played by both parties:</a:t>
            </a:r>
          </a:p>
          <a:p>
            <a:pPr marL="914400" lvl="1" indent="-457200">
              <a:buFont typeface="+mj-lt"/>
              <a:buAutoNum type="arabicPeriod"/>
            </a:pPr>
            <a:r>
              <a:rPr lang="en-US" dirty="0"/>
              <a:t>BBB.</a:t>
            </a:r>
          </a:p>
          <a:p>
            <a:pPr marL="914400" lvl="1" indent="-457200">
              <a:buFont typeface="+mj-lt"/>
              <a:buAutoNum type="arabicPeriod"/>
            </a:pPr>
            <a:r>
              <a:rPr lang="en-US" dirty="0"/>
              <a:t>2017 Trump Tax Cut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554675A-01D0-1068-18E6-63F5DC2FAE5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9969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B0B1-48F7-F1F8-6FFE-0EB19EFEF22E}"/>
              </a:ext>
            </a:extLst>
          </p:cNvPr>
          <p:cNvSpPr>
            <a:spLocks noGrp="1"/>
          </p:cNvSpPr>
          <p:nvPr>
            <p:ph type="title"/>
          </p:nvPr>
        </p:nvSpPr>
        <p:spPr/>
        <p:txBody>
          <a:bodyPr/>
          <a:lstStyle/>
          <a:p>
            <a:r>
              <a:rPr lang="en-US" dirty="0">
                <a:solidFill>
                  <a:schemeClr val="bg1"/>
                </a:solidFill>
              </a:rPr>
              <a:t>Re</a:t>
            </a:r>
            <a:r>
              <a:rPr lang="en-US" dirty="0"/>
              <a:t>conciliation and CBO Projections</a:t>
            </a:r>
          </a:p>
        </p:txBody>
      </p:sp>
      <p:sp>
        <p:nvSpPr>
          <p:cNvPr id="3" name="Content Placeholder 2">
            <a:extLst>
              <a:ext uri="{FF2B5EF4-FFF2-40B4-BE49-F238E27FC236}">
                <a16:creationId xmlns:a16="http://schemas.microsoft.com/office/drawing/2014/main" id="{C0ADC1C4-1B07-C715-27D1-58A1969DE43C}"/>
              </a:ext>
            </a:extLst>
          </p:cNvPr>
          <p:cNvSpPr>
            <a:spLocks noGrp="1"/>
          </p:cNvSpPr>
          <p:nvPr>
            <p:ph idx="1"/>
          </p:nvPr>
        </p:nvSpPr>
        <p:spPr/>
        <p:txBody>
          <a:bodyPr/>
          <a:lstStyle/>
          <a:p>
            <a:r>
              <a:rPr lang="en-US" dirty="0"/>
              <a:t>For the CBO to be effective it must be perceived to be (and must be) nonpartisan.</a:t>
            </a:r>
          </a:p>
          <a:p>
            <a:r>
              <a:rPr lang="en-US" dirty="0"/>
              <a:t>Therefore, CBO “baseline” projections  and legislative scoring must not try to predict changes in legislation.</a:t>
            </a:r>
          </a:p>
          <a:p>
            <a:r>
              <a:rPr lang="en-US" dirty="0"/>
              <a:t>Instead, CBO must analyze the data based on the current law as written (e.g., 2017 Personal Tax cuts expire this year).</a:t>
            </a:r>
          </a:p>
          <a:p>
            <a:r>
              <a:rPr lang="en-US" dirty="0"/>
              <a:t>CBO is allowed to provide analyses of policy options.</a:t>
            </a:r>
            <a:br>
              <a:rPr lang="en-US" dirty="0"/>
            </a:br>
            <a:r>
              <a:rPr lang="en-US" dirty="0"/>
              <a:t>(“Options for Reducing the Deficit: 2025 to 2034,” https://www.cbo.gov/publication/60557”</a:t>
            </a:r>
          </a:p>
        </p:txBody>
      </p:sp>
      <p:sp>
        <p:nvSpPr>
          <p:cNvPr id="4" name="Slide Number Placeholder 3">
            <a:extLst>
              <a:ext uri="{FF2B5EF4-FFF2-40B4-BE49-F238E27FC236}">
                <a16:creationId xmlns:a16="http://schemas.microsoft.com/office/drawing/2014/main" id="{4B2E5224-D380-3A2C-9677-72CA3264856F}"/>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0887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94A6-E462-49D0-4C7E-6B5B3EA5DBB1}"/>
              </a:ext>
            </a:extLst>
          </p:cNvPr>
          <p:cNvSpPr>
            <a:spLocks noGrp="1"/>
          </p:cNvSpPr>
          <p:nvPr>
            <p:ph type="title"/>
          </p:nvPr>
        </p:nvSpPr>
        <p:spPr/>
        <p:txBody>
          <a:bodyPr/>
          <a:lstStyle/>
          <a:p>
            <a:r>
              <a:rPr lang="en-US" dirty="0">
                <a:solidFill>
                  <a:schemeClr val="bg1"/>
                </a:solidFill>
              </a:rPr>
              <a:t>The</a:t>
            </a:r>
            <a:r>
              <a:rPr lang="en-US" dirty="0"/>
              <a:t> Reconciliation Game in Action</a:t>
            </a:r>
          </a:p>
        </p:txBody>
      </p:sp>
      <p:sp>
        <p:nvSpPr>
          <p:cNvPr id="4" name="Slide Number Placeholder 3">
            <a:extLst>
              <a:ext uri="{FF2B5EF4-FFF2-40B4-BE49-F238E27FC236}">
                <a16:creationId xmlns:a16="http://schemas.microsoft.com/office/drawing/2014/main" id="{57FCB0A9-C874-FFF8-58AA-5761E02861B1}"/>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2" name="Picture 11">
            <a:extLst>
              <a:ext uri="{FF2B5EF4-FFF2-40B4-BE49-F238E27FC236}">
                <a16:creationId xmlns:a16="http://schemas.microsoft.com/office/drawing/2014/main" id="{0C27A48D-607B-FF64-5345-D9CE87920D43}"/>
              </a:ext>
            </a:extLst>
          </p:cNvPr>
          <p:cNvPicPr>
            <a:picLocks noChangeAspect="1"/>
          </p:cNvPicPr>
          <p:nvPr/>
        </p:nvPicPr>
        <p:blipFill>
          <a:blip r:embed="rId2"/>
          <a:stretch>
            <a:fillRect/>
          </a:stretch>
        </p:blipFill>
        <p:spPr>
          <a:xfrm>
            <a:off x="3310244" y="1842413"/>
            <a:ext cx="8881756" cy="1188720"/>
          </a:xfrm>
          <a:prstGeom prst="rect">
            <a:avLst/>
          </a:prstGeom>
        </p:spPr>
      </p:pic>
      <p:pic>
        <p:nvPicPr>
          <p:cNvPr id="15" name="Picture 14">
            <a:extLst>
              <a:ext uri="{FF2B5EF4-FFF2-40B4-BE49-F238E27FC236}">
                <a16:creationId xmlns:a16="http://schemas.microsoft.com/office/drawing/2014/main" id="{63DCE4F6-2019-9D96-5340-65AD1AE24DB8}"/>
              </a:ext>
            </a:extLst>
          </p:cNvPr>
          <p:cNvPicPr>
            <a:picLocks noChangeAspect="1"/>
          </p:cNvPicPr>
          <p:nvPr/>
        </p:nvPicPr>
        <p:blipFill>
          <a:blip r:embed="rId3"/>
          <a:stretch>
            <a:fillRect/>
          </a:stretch>
        </p:blipFill>
        <p:spPr>
          <a:xfrm>
            <a:off x="243641" y="5062925"/>
            <a:ext cx="12071784" cy="484632"/>
          </a:xfrm>
          <a:prstGeom prst="rect">
            <a:avLst/>
          </a:prstGeom>
        </p:spPr>
      </p:pic>
      <p:pic>
        <p:nvPicPr>
          <p:cNvPr id="17" name="Picture 16">
            <a:extLst>
              <a:ext uri="{FF2B5EF4-FFF2-40B4-BE49-F238E27FC236}">
                <a16:creationId xmlns:a16="http://schemas.microsoft.com/office/drawing/2014/main" id="{F2D10BB7-5DE7-D8DE-DF65-C1138A2836E8}"/>
              </a:ext>
            </a:extLst>
          </p:cNvPr>
          <p:cNvPicPr>
            <a:picLocks noChangeAspect="1"/>
          </p:cNvPicPr>
          <p:nvPr/>
        </p:nvPicPr>
        <p:blipFill>
          <a:blip r:embed="rId4"/>
          <a:stretch>
            <a:fillRect/>
          </a:stretch>
        </p:blipFill>
        <p:spPr>
          <a:xfrm>
            <a:off x="442675" y="3066475"/>
            <a:ext cx="11673717" cy="612648"/>
          </a:xfrm>
          <a:prstGeom prst="rect">
            <a:avLst/>
          </a:prstGeom>
        </p:spPr>
      </p:pic>
      <p:pic>
        <p:nvPicPr>
          <p:cNvPr id="21" name="Content Placeholder 20">
            <a:extLst>
              <a:ext uri="{FF2B5EF4-FFF2-40B4-BE49-F238E27FC236}">
                <a16:creationId xmlns:a16="http://schemas.microsoft.com/office/drawing/2014/main" id="{B36C64D7-3631-6138-E74B-08D512833284}"/>
              </a:ext>
            </a:extLst>
          </p:cNvPr>
          <p:cNvPicPr>
            <a:picLocks noGrp="1" noChangeAspect="1"/>
          </p:cNvPicPr>
          <p:nvPr>
            <p:ph idx="1"/>
          </p:nvPr>
        </p:nvPicPr>
        <p:blipFill>
          <a:blip r:embed="rId5"/>
          <a:stretch>
            <a:fillRect/>
          </a:stretch>
        </p:blipFill>
        <p:spPr>
          <a:xfrm>
            <a:off x="129534" y="3826868"/>
            <a:ext cx="11932930" cy="777240"/>
          </a:xfrm>
        </p:spPr>
      </p:pic>
      <p:sp>
        <p:nvSpPr>
          <p:cNvPr id="13" name="Oval 12">
            <a:extLst>
              <a:ext uri="{FF2B5EF4-FFF2-40B4-BE49-F238E27FC236}">
                <a16:creationId xmlns:a16="http://schemas.microsoft.com/office/drawing/2014/main" id="{8CC008E6-6185-1255-4F21-0105D4879283}"/>
              </a:ext>
            </a:extLst>
          </p:cNvPr>
          <p:cNvSpPr/>
          <p:nvPr/>
        </p:nvSpPr>
        <p:spPr>
          <a:xfrm>
            <a:off x="9570441" y="2100805"/>
            <a:ext cx="1073910" cy="40569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5</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2" name="Subtitle 2">
            <a:extLst>
              <a:ext uri="{FF2B5EF4-FFF2-40B4-BE49-F238E27FC236}">
                <a16:creationId xmlns:a16="http://schemas.microsoft.com/office/drawing/2014/main" id="{CF50B8C1-08A9-08CD-0270-CC9F1219906D}"/>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May 6, 2025</a:t>
            </a:r>
          </a:p>
        </p:txBody>
      </p:sp>
    </p:spTree>
    <p:extLst>
      <p:ext uri="{BB962C8B-B14F-4D97-AF65-F5344CB8AC3E}">
        <p14:creationId xmlns:p14="http://schemas.microsoft.com/office/powerpoint/2010/main" val="376682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78DD-DE28-FF0F-1F4D-042599EE65F4}"/>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en is a Tax Cut, Not a Tax Cut?</a:t>
            </a:r>
            <a:endParaRPr lang="en-US" dirty="0">
              <a:solidFill>
                <a:schemeClr val="bg1"/>
              </a:solidFill>
            </a:endParaRPr>
          </a:p>
        </p:txBody>
      </p:sp>
      <p:sp>
        <p:nvSpPr>
          <p:cNvPr id="4" name="Slide Number Placeholder 3">
            <a:extLst>
              <a:ext uri="{FF2B5EF4-FFF2-40B4-BE49-F238E27FC236}">
                <a16:creationId xmlns:a16="http://schemas.microsoft.com/office/drawing/2014/main" id="{F9CBC8AB-040F-CB85-F43B-CA4C6E24EDB2}"/>
              </a:ext>
            </a:extLst>
          </p:cNvPr>
          <p:cNvSpPr>
            <a:spLocks noGrp="1"/>
          </p:cNvSpPr>
          <p:nvPr>
            <p:ph type="sldNum" sz="quarter" idx="12"/>
          </p:nvPr>
        </p:nvSpPr>
        <p:spPr>
          <a:xfrm>
            <a:off x="7620000" y="6079414"/>
            <a:ext cx="4000500" cy="420688"/>
          </a:xfrm>
        </p:spPr>
        <p:txBody>
          <a:bodyPr/>
          <a:lstStyle/>
          <a:p>
            <a:r>
              <a:rPr lang="en-GB" sz="1800" dirty="0"/>
              <a:t>https://www.cbo.gov/publication/61172</a:t>
            </a:r>
          </a:p>
        </p:txBody>
      </p:sp>
      <p:sp>
        <p:nvSpPr>
          <p:cNvPr id="6" name="TextBox 5">
            <a:extLst>
              <a:ext uri="{FF2B5EF4-FFF2-40B4-BE49-F238E27FC236}">
                <a16:creationId xmlns:a16="http://schemas.microsoft.com/office/drawing/2014/main" id="{2635D2D8-4FE8-0A41-F727-4CCB07AAC9EE}"/>
              </a:ext>
            </a:extLst>
          </p:cNvPr>
          <p:cNvSpPr txBox="1"/>
          <p:nvPr/>
        </p:nvSpPr>
        <p:spPr>
          <a:xfrm>
            <a:off x="3278449" y="6105092"/>
            <a:ext cx="6096964" cy="369332"/>
          </a:xfrm>
          <a:prstGeom prst="rect">
            <a:avLst/>
          </a:prstGeom>
          <a:noFill/>
        </p:spPr>
        <p:txBody>
          <a:bodyPr wrap="square">
            <a:spAutoFit/>
          </a:bodyPr>
          <a:lstStyle/>
          <a:p>
            <a:r>
              <a:rPr lang="en-US" dirty="0"/>
              <a:t>https://www.cbo.gov/publication/60114</a:t>
            </a:r>
          </a:p>
        </p:txBody>
      </p:sp>
      <p:sp>
        <p:nvSpPr>
          <p:cNvPr id="9" name="TextBox 8">
            <a:extLst>
              <a:ext uri="{FF2B5EF4-FFF2-40B4-BE49-F238E27FC236}">
                <a16:creationId xmlns:a16="http://schemas.microsoft.com/office/drawing/2014/main" id="{6BBB8D0B-51A8-B86D-4B7F-1C3E50C5E076}"/>
              </a:ext>
            </a:extLst>
          </p:cNvPr>
          <p:cNvSpPr txBox="1"/>
          <p:nvPr/>
        </p:nvSpPr>
        <p:spPr>
          <a:xfrm>
            <a:off x="2393066" y="2447994"/>
            <a:ext cx="5862577" cy="707886"/>
          </a:xfrm>
          <a:prstGeom prst="rect">
            <a:avLst/>
          </a:prstGeom>
          <a:noFill/>
        </p:spPr>
        <p:txBody>
          <a:bodyPr wrap="square" rtlCol="0">
            <a:spAutoFit/>
          </a:bodyPr>
          <a:lstStyle/>
          <a:p>
            <a:r>
              <a:rPr lang="en-US" sz="2000" i="1" dirty="0"/>
              <a:t>WSJ</a:t>
            </a:r>
            <a:r>
              <a:rPr lang="en-US" sz="2000" dirty="0"/>
              <a:t>, 3/13/2025,”[Extending the TCJA] merely extends current law, then its costs would be de minimis.”</a:t>
            </a:r>
            <a:endParaRPr lang="en-US" sz="2000" i="1" dirty="0"/>
          </a:p>
        </p:txBody>
      </p:sp>
      <p:graphicFrame>
        <p:nvGraphicFramePr>
          <p:cNvPr id="13" name="Content Placeholder 12">
            <a:extLst>
              <a:ext uri="{FF2B5EF4-FFF2-40B4-BE49-F238E27FC236}">
                <a16:creationId xmlns:a16="http://schemas.microsoft.com/office/drawing/2014/main" id="{FDF6B852-0183-0E69-06A0-36462C62C8BB}"/>
              </a:ext>
            </a:extLst>
          </p:cNvPr>
          <p:cNvGraphicFramePr>
            <a:graphicFrameLocks noGrp="1" noChangeAspect="1"/>
          </p:cNvGraphicFramePr>
          <p:nvPr>
            <p:ph idx="1"/>
            <p:extLst>
              <p:ext uri="{D42A27DB-BD31-4B8C-83A1-F6EECF244321}">
                <p14:modId xmlns:p14="http://schemas.microsoft.com/office/powerpoint/2010/main" val="2315848249"/>
              </p:ext>
            </p:extLst>
          </p:nvPr>
        </p:nvGraphicFramePr>
        <p:xfrm>
          <a:off x="240103" y="1233093"/>
          <a:ext cx="11711793" cy="4846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4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E95-6E20-BDFA-1A4A-6C162A3C8B57}"/>
              </a:ext>
            </a:extLst>
          </p:cNvPr>
          <p:cNvSpPr>
            <a:spLocks noGrp="1"/>
          </p:cNvSpPr>
          <p:nvPr>
            <p:ph type="title"/>
          </p:nvPr>
        </p:nvSpPr>
        <p:spPr/>
        <p:txBody>
          <a:bodyPr/>
          <a:lstStyle/>
          <a:p>
            <a:r>
              <a:rPr lang="en-US" dirty="0">
                <a:solidFill>
                  <a:schemeClr val="bg1"/>
                </a:solidFill>
              </a:rPr>
              <a:t>Con</a:t>
            </a:r>
            <a:r>
              <a:rPr lang="en-US" dirty="0">
                <a:solidFill>
                  <a:schemeClr val="accent5">
                    <a:lumMod val="50000"/>
                  </a:schemeClr>
                </a:solidFill>
              </a:rPr>
              <a:t>sequences</a:t>
            </a:r>
          </a:p>
        </p:txBody>
      </p:sp>
      <p:sp>
        <p:nvSpPr>
          <p:cNvPr id="3" name="Content Placeholder 2">
            <a:extLst>
              <a:ext uri="{FF2B5EF4-FFF2-40B4-BE49-F238E27FC236}">
                <a16:creationId xmlns:a16="http://schemas.microsoft.com/office/drawing/2014/main" id="{A1E8DDFE-A05F-5058-76A5-3ADADDE88082}"/>
              </a:ext>
            </a:extLst>
          </p:cNvPr>
          <p:cNvSpPr>
            <a:spLocks noGrp="1"/>
          </p:cNvSpPr>
          <p:nvPr>
            <p:ph idx="1"/>
          </p:nvPr>
        </p:nvSpPr>
        <p:spPr/>
        <p:txBody>
          <a:bodyPr>
            <a:normAutofit/>
          </a:bodyPr>
          <a:lstStyle/>
          <a:p>
            <a:r>
              <a:rPr lang="en-US" dirty="0"/>
              <a:t>Under the Current Baseline.</a:t>
            </a:r>
          </a:p>
          <a:p>
            <a:pPr marL="914400" lvl="1" indent="-457200">
              <a:buFont typeface="+mj-lt"/>
              <a:buAutoNum type="arabicPeriod"/>
            </a:pPr>
            <a:r>
              <a:rPr lang="en-US" dirty="0"/>
              <a:t> 2035 Deficit, $2.7 trillion (6.1% of GDP); Debt, $52.0 trillion (118%).</a:t>
            </a:r>
          </a:p>
          <a:p>
            <a:pPr marL="914400" lvl="1" indent="-457200">
              <a:buFont typeface="+mj-lt"/>
              <a:buAutoNum type="arabicPeriod"/>
            </a:pPr>
            <a:r>
              <a:rPr lang="en-US" dirty="0"/>
              <a:t>Net Interest, $1.8 trillion.</a:t>
            </a:r>
          </a:p>
          <a:p>
            <a:r>
              <a:rPr lang="en-US" dirty="0"/>
              <a:t>Extend Just Income Tax Provisions of TCJA</a:t>
            </a:r>
          </a:p>
          <a:p>
            <a:pPr marL="914400" lvl="1" indent="-457200">
              <a:buFont typeface="+mj-lt"/>
              <a:buAutoNum type="arabicPeriod"/>
            </a:pPr>
            <a:r>
              <a:rPr lang="en-US" dirty="0"/>
              <a:t>2035 Deficit, $3.1 trillion; Debt $53.7 trillion.</a:t>
            </a:r>
          </a:p>
          <a:p>
            <a:pPr marL="914400" lvl="1" indent="-457200">
              <a:buFont typeface="+mj-lt"/>
              <a:buAutoNum type="arabicPeriod"/>
            </a:pPr>
            <a:r>
              <a:rPr lang="en-US" dirty="0"/>
              <a:t>Net Interest,  $1.9 trillion</a:t>
            </a:r>
          </a:p>
          <a:p>
            <a:r>
              <a:rPr lang="en-US" dirty="0"/>
              <a:t>And, that is before “making room” for no taxes on overtime, social security, and tips!</a:t>
            </a:r>
          </a:p>
          <a:p>
            <a:r>
              <a:rPr lang="en-US" i="1" dirty="0"/>
              <a:t>Permanent </a:t>
            </a:r>
            <a:r>
              <a:rPr lang="en-US" dirty="0"/>
              <a:t>Tariffs could raise maybe $2trillion.</a:t>
            </a:r>
          </a:p>
        </p:txBody>
      </p:sp>
      <p:sp>
        <p:nvSpPr>
          <p:cNvPr id="4" name="Slide Number Placeholder 3">
            <a:extLst>
              <a:ext uri="{FF2B5EF4-FFF2-40B4-BE49-F238E27FC236}">
                <a16:creationId xmlns:a16="http://schemas.microsoft.com/office/drawing/2014/main" id="{E0AAFCA2-FAB5-4B88-0A28-064B5464D5F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97160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E18-5C6A-7CAC-157D-CCCB3D5946FB}"/>
              </a:ext>
            </a:extLst>
          </p:cNvPr>
          <p:cNvSpPr>
            <a:spLocks noGrp="1"/>
          </p:cNvSpPr>
          <p:nvPr>
            <p:ph type="title"/>
          </p:nvPr>
        </p:nvSpPr>
        <p:spPr>
          <a:xfrm>
            <a:off x="749710" y="10007"/>
            <a:ext cx="10515600" cy="1325563"/>
          </a:xfrm>
        </p:spPr>
        <p:txBody>
          <a:bodyPr/>
          <a:lstStyle/>
          <a:p>
            <a:r>
              <a:rPr lang="en-US" dirty="0">
                <a:solidFill>
                  <a:schemeClr val="bg1"/>
                </a:solidFill>
              </a:rPr>
              <a:t>The </a:t>
            </a:r>
            <a:r>
              <a:rPr lang="en-US" dirty="0"/>
              <a:t>Wit and Wisdom of Herb Stein</a:t>
            </a:r>
          </a:p>
        </p:txBody>
      </p:sp>
      <p:sp>
        <p:nvSpPr>
          <p:cNvPr id="4" name="Slide Number Placeholder 3">
            <a:extLst>
              <a:ext uri="{FF2B5EF4-FFF2-40B4-BE49-F238E27FC236}">
                <a16:creationId xmlns:a16="http://schemas.microsoft.com/office/drawing/2014/main" id="{21534491-B1F1-3FC8-7311-3423AC47E2D7}"/>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1026" name="Picture 2" descr="TOP 12 QUOTES BY HERBERT STEIN | A-Z Quotes">
            <a:extLst>
              <a:ext uri="{FF2B5EF4-FFF2-40B4-BE49-F238E27FC236}">
                <a16:creationId xmlns:a16="http://schemas.microsoft.com/office/drawing/2014/main" id="{C3538D48-9E73-DA90-02C9-CF11247318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81268" y="1414371"/>
            <a:ext cx="874395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B38AA5-8E6B-55C1-5BE6-6527F8E78B44}"/>
              </a:ext>
            </a:extLst>
          </p:cNvPr>
          <p:cNvSpPr txBox="1"/>
          <p:nvPr/>
        </p:nvSpPr>
        <p:spPr>
          <a:xfrm>
            <a:off x="5374312" y="2566220"/>
            <a:ext cx="3285941" cy="471948"/>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5FC2B3F7-AE46-BFFB-E80D-1DB396B1D57C}"/>
              </a:ext>
            </a:extLst>
          </p:cNvPr>
          <p:cNvSpPr txBox="1"/>
          <p:nvPr/>
        </p:nvSpPr>
        <p:spPr>
          <a:xfrm>
            <a:off x="3486519" y="5793166"/>
            <a:ext cx="7652969" cy="584775"/>
          </a:xfrm>
          <a:prstGeom prst="rect">
            <a:avLst/>
          </a:prstGeom>
          <a:noFill/>
        </p:spPr>
        <p:txBody>
          <a:bodyPr wrap="square" rtlCol="0">
            <a:spAutoFit/>
          </a:bodyPr>
          <a:lstStyle/>
          <a:p>
            <a:r>
              <a:rPr lang="en-US" sz="3200" dirty="0"/>
              <a:t>And, what will be the damage when it stops!</a:t>
            </a:r>
          </a:p>
        </p:txBody>
      </p:sp>
    </p:spTree>
    <p:extLst>
      <p:ext uri="{BB962C8B-B14F-4D97-AF65-F5344CB8AC3E}">
        <p14:creationId xmlns:p14="http://schemas.microsoft.com/office/powerpoint/2010/main" val="18773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4F4D-A341-752D-D1FC-EE7DB7DEF9C4}"/>
              </a:ext>
            </a:extLst>
          </p:cNvPr>
          <p:cNvSpPr>
            <a:spLocks noGrp="1"/>
          </p:cNvSpPr>
          <p:nvPr>
            <p:ph type="title"/>
          </p:nvPr>
        </p:nvSpPr>
        <p:spPr/>
        <p:txBody>
          <a:bodyPr/>
          <a:lstStyle/>
          <a:p>
            <a:r>
              <a:rPr lang="en-US" dirty="0">
                <a:solidFill>
                  <a:schemeClr val="bg1"/>
                </a:solidFill>
              </a:rPr>
              <a:t>Nex</a:t>
            </a:r>
            <a:r>
              <a:rPr lang="en-US" dirty="0">
                <a:solidFill>
                  <a:schemeClr val="accent5">
                    <a:lumMod val="50000"/>
                  </a:schemeClr>
                </a:solidFill>
              </a:rPr>
              <a:t>t </a:t>
            </a:r>
            <a:r>
              <a:rPr lang="en-US" dirty="0" err="1">
                <a:solidFill>
                  <a:schemeClr val="accent5">
                    <a:lumMod val="50000"/>
                  </a:schemeClr>
                </a:solidFill>
              </a:rPr>
              <a:t>Week:Mexican-Born</a:t>
            </a:r>
            <a:r>
              <a:rPr lang="en-US" dirty="0">
                <a:solidFill>
                  <a:schemeClr val="accent5">
                    <a:lumMod val="50000"/>
                  </a:schemeClr>
                </a:solidFill>
              </a:rPr>
              <a:t> </a:t>
            </a:r>
            <a:r>
              <a:rPr lang="en-US" dirty="0"/>
              <a:t>People in the US</a:t>
            </a:r>
          </a:p>
        </p:txBody>
      </p:sp>
      <p:sp>
        <p:nvSpPr>
          <p:cNvPr id="4" name="Slide Number Placeholder 3">
            <a:extLst>
              <a:ext uri="{FF2B5EF4-FFF2-40B4-BE49-F238E27FC236}">
                <a16:creationId xmlns:a16="http://schemas.microsoft.com/office/drawing/2014/main" id="{5CA9AEC2-6CDB-0B86-749F-71CAE8EC1240}"/>
              </a:ext>
            </a:extLst>
          </p:cNvPr>
          <p:cNvSpPr>
            <a:spLocks noGrp="1"/>
          </p:cNvSpPr>
          <p:nvPr>
            <p:ph type="sldNum" sz="quarter" idx="12"/>
          </p:nvPr>
        </p:nvSpPr>
        <p:spPr/>
        <p:txBody>
          <a:bodyPr/>
          <a:lstStyle/>
          <a:p>
            <a:fld id="{DE7950FE-12CD-4508-ACD8-B6DEBE1BB436}" type="slidenum">
              <a:rPr lang="en-US" smtClean="0"/>
              <a:t>53</a:t>
            </a:fld>
            <a:endParaRPr lang="en-US"/>
          </a:p>
        </p:txBody>
      </p:sp>
      <p:pic>
        <p:nvPicPr>
          <p:cNvPr id="4098" name="Picture 2">
            <a:extLst>
              <a:ext uri="{FF2B5EF4-FFF2-40B4-BE49-F238E27FC236}">
                <a16:creationId xmlns:a16="http://schemas.microsoft.com/office/drawing/2014/main" id="{BA50F7CA-3611-5C1B-F4FF-29E8A3EA68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417639"/>
            <a:ext cx="7578204" cy="4229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5A87F1-F563-0816-B8C3-2C4A06FCE00E}"/>
              </a:ext>
            </a:extLst>
          </p:cNvPr>
          <p:cNvSpPr txBox="1"/>
          <p:nvPr/>
        </p:nvSpPr>
        <p:spPr>
          <a:xfrm>
            <a:off x="2971800" y="5647532"/>
            <a:ext cx="7086600" cy="830997"/>
          </a:xfrm>
          <a:prstGeom prst="rect">
            <a:avLst/>
          </a:prstGeom>
          <a:noFill/>
        </p:spPr>
        <p:txBody>
          <a:bodyPr wrap="square" rtlCol="0">
            <a:spAutoFit/>
          </a:bodyPr>
          <a:lstStyle/>
          <a:p>
            <a:r>
              <a:rPr lang="en-US" sz="2400" b="1" dirty="0">
                <a:solidFill>
                  <a:srgbClr val="FF0000"/>
                </a:solidFill>
              </a:rPr>
              <a:t>About 10.6 million in 2022 (Latest data)</a:t>
            </a:r>
          </a:p>
          <a:p>
            <a:r>
              <a:rPr lang="en-US" sz="2400" b="1" dirty="0">
                <a:solidFill>
                  <a:srgbClr val="FF0000"/>
                </a:solidFill>
              </a:rPr>
              <a:t>1 in 14 people born in Mexico currently lives in the US</a:t>
            </a:r>
          </a:p>
        </p:txBody>
      </p:sp>
    </p:spTree>
    <p:extLst>
      <p:ext uri="{BB962C8B-B14F-4D97-AF65-F5344CB8AC3E}">
        <p14:creationId xmlns:p14="http://schemas.microsoft.com/office/powerpoint/2010/main" val="713300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a:t> </a:t>
            </a:r>
            <a:r>
              <a:rPr lang="en-US">
                <a:solidFill>
                  <a:schemeClr val="bg1"/>
                </a:solidFill>
              </a:rPr>
              <a:t>You</a:t>
            </a:r>
            <a:r>
              <a:rPr lang="en-US">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a:bodyPr>
          <a:lstStyle/>
          <a:p>
            <a:pPr marL="0" indent="0" algn="ctr">
              <a:buNone/>
            </a:pPr>
            <a:endParaRPr lang="en-US" sz="5100" dirty="0">
              <a:hlinkClick r:id="rId2"/>
            </a:endParaRPr>
          </a:p>
          <a:p>
            <a:pPr marL="0" indent="0" algn="ctr">
              <a:buNone/>
            </a:pPr>
            <a:r>
              <a:rPr lang="en-US" sz="3800" dirty="0">
                <a:hlinkClick r:id="rId3"/>
              </a:rPr>
              <a:t>https://needecon.org/</a:t>
            </a:r>
            <a:endParaRPr lang="en-US" sz="3800" dirty="0"/>
          </a:p>
          <a:p>
            <a:pPr marL="0" indent="0" algn="ctr">
              <a:buNone/>
            </a:pPr>
            <a:endParaRPr lang="en-US" sz="3800" dirty="0"/>
          </a:p>
          <a:p>
            <a:pPr marL="0" indent="0" algn="ctr">
              <a:buNone/>
            </a:pPr>
            <a:r>
              <a:rPr lang="en-US" sz="3800" dirty="0">
                <a:hlinkClick r:id="rId4"/>
              </a:rPr>
              <a:t>grwoglom@amherst</a:t>
            </a:r>
            <a:r>
              <a:rPr lang="en-US" sz="3800">
                <a:hlinkClick r:id="rId4"/>
              </a:rPr>
              <a:t>.edu</a:t>
            </a:r>
            <a:endParaRPr lang="en-US" sz="3800"/>
          </a:p>
          <a:p>
            <a:pPr marL="0" indent="0" algn="ctr">
              <a:buNone/>
            </a:pPr>
            <a:endParaRPr lang="en-US" sz="3800" dirty="0"/>
          </a:p>
          <a:p>
            <a:pPr marL="0" indent="0" algn="ctr">
              <a:buNone/>
            </a:pPr>
            <a:r>
              <a:rPr lang="en-US" sz="3800" dirty="0"/>
              <a:t>My Website:</a:t>
            </a:r>
          </a:p>
          <a:p>
            <a:pPr marL="0" indent="0" algn="ctr">
              <a:buNone/>
            </a:pPr>
            <a:r>
              <a:rPr lang="en-US" sz="3800" dirty="0">
                <a:hlinkClick r:id="rId5"/>
              </a:rPr>
              <a:t>https://sites.google.com/view/macro-current-issues/debt</a:t>
            </a:r>
            <a:endParaRPr lang="en-US" sz="3800" dirty="0"/>
          </a:p>
          <a:p>
            <a:pPr marL="0" indent="0" algn="ctr">
              <a:buNone/>
            </a:pPr>
            <a:endParaRPr lang="en-US" sz="3800" dirty="0"/>
          </a:p>
          <a:p>
            <a:pPr marL="0" indent="0" algn="ctr">
              <a:buNone/>
            </a:pPr>
            <a:endParaRPr lang="en-US" sz="38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9F11-F654-D9B4-E8E7-124F1E1EF240}"/>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126EAFEF-B8E7-D240-C6C4-25F06C24A7D3}"/>
              </a:ext>
            </a:extLst>
          </p:cNvPr>
          <p:cNvSpPr>
            <a:spLocks noGrp="1"/>
          </p:cNvSpPr>
          <p:nvPr>
            <p:ph idx="1"/>
          </p:nvPr>
        </p:nvSpPr>
        <p:spPr>
          <a:xfrm>
            <a:off x="838200" y="1747711"/>
            <a:ext cx="10515600" cy="4351338"/>
          </a:xfrm>
        </p:spPr>
        <p:txBody>
          <a:bodyPr>
            <a:normAutofit/>
          </a:bodyPr>
          <a:lstStyle/>
          <a:p>
            <a:r>
              <a:rPr lang="en-US" dirty="0"/>
              <a:t>Definitions, Basic Data and Historical Data.</a:t>
            </a:r>
          </a:p>
          <a:p>
            <a:r>
              <a:rPr lang="en-US" dirty="0"/>
              <a:t>Traditional Economic Analysis of the Costs of the Debt</a:t>
            </a:r>
          </a:p>
          <a:p>
            <a:r>
              <a:rPr lang="en-US" dirty="0"/>
              <a:t>Recent Congressional Budget Office (CBO) analysis of the Cost of the Debt.</a:t>
            </a:r>
          </a:p>
          <a:p>
            <a:r>
              <a:rPr lang="en-US" dirty="0"/>
              <a:t>Debt, Trade Deficits and Tariffs</a:t>
            </a:r>
          </a:p>
          <a:p>
            <a:r>
              <a:rPr lang="en-US"/>
              <a:t>Citizen’s </a:t>
            </a:r>
            <a:r>
              <a:rPr lang="en-US" dirty="0"/>
              <a:t>Guide to Budget Reconciliation.</a:t>
            </a:r>
          </a:p>
          <a:p>
            <a:endParaRPr lang="en-US" dirty="0"/>
          </a:p>
        </p:txBody>
      </p:sp>
      <p:sp>
        <p:nvSpPr>
          <p:cNvPr id="4" name="Slide Number Placeholder 3">
            <a:extLst>
              <a:ext uri="{FF2B5EF4-FFF2-40B4-BE49-F238E27FC236}">
                <a16:creationId xmlns:a16="http://schemas.microsoft.com/office/drawing/2014/main" id="{379B35AC-6AC2-D8E5-8D91-BD6D7D0CB6D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42752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1E6B-77F8-FB68-5931-58AE0DDC4C7D}"/>
              </a:ext>
            </a:extLst>
          </p:cNvPr>
          <p:cNvSpPr>
            <a:spLocks noGrp="1"/>
          </p:cNvSpPr>
          <p:nvPr>
            <p:ph type="title"/>
          </p:nvPr>
        </p:nvSpPr>
        <p:spPr/>
        <p:txBody>
          <a:bodyPr/>
          <a:lstStyle/>
          <a:p>
            <a:r>
              <a:rPr lang="en-US" dirty="0">
                <a:solidFill>
                  <a:schemeClr val="bg1"/>
                </a:solidFill>
              </a:rPr>
              <a:t>Bas</a:t>
            </a:r>
            <a:r>
              <a:rPr lang="en-US" dirty="0"/>
              <a:t>ic Definitions</a:t>
            </a:r>
          </a:p>
        </p:txBody>
      </p:sp>
      <p:sp>
        <p:nvSpPr>
          <p:cNvPr id="3" name="Content Placeholder 2">
            <a:extLst>
              <a:ext uri="{FF2B5EF4-FFF2-40B4-BE49-F238E27FC236}">
                <a16:creationId xmlns:a16="http://schemas.microsoft.com/office/drawing/2014/main" id="{22FAEA19-9411-8E2A-57E5-24571D872CCA}"/>
              </a:ext>
            </a:extLst>
          </p:cNvPr>
          <p:cNvSpPr>
            <a:spLocks noGrp="1"/>
          </p:cNvSpPr>
          <p:nvPr>
            <p:ph idx="1"/>
          </p:nvPr>
        </p:nvSpPr>
        <p:spPr/>
        <p:txBody>
          <a:bodyPr/>
          <a:lstStyle/>
          <a:p>
            <a:r>
              <a:rPr lang="en-US" dirty="0"/>
              <a:t>Fiscal year Deficit = Total Outlays Less Revenues between Oct to September.</a:t>
            </a:r>
          </a:p>
          <a:p>
            <a:r>
              <a:rPr lang="en-US" dirty="0"/>
              <a:t>The deficit paid for by government borrowing:  (net) issue of new government bonds.</a:t>
            </a:r>
          </a:p>
          <a:p>
            <a:pPr lvl="1"/>
            <a:r>
              <a:rPr lang="en-US" dirty="0"/>
              <a:t>In 2024, the government issued $28.5 trillion in new Treasuries (</a:t>
            </a:r>
            <a:r>
              <a:rPr lang="en-US" dirty="0">
                <a:hlinkClick r:id="rId2"/>
              </a:rPr>
              <a:t>https://treasurydirect.gov/auctions/</a:t>
            </a:r>
            <a:r>
              <a:rPr lang="en-US" dirty="0"/>
              <a:t>) to finance a $2 trillion deficit.</a:t>
            </a:r>
          </a:p>
          <a:p>
            <a:r>
              <a:rPr lang="en-US" dirty="0"/>
              <a:t>The accumulated value of past borrowing is the total government debt.</a:t>
            </a:r>
          </a:p>
        </p:txBody>
      </p:sp>
      <p:sp>
        <p:nvSpPr>
          <p:cNvPr id="4" name="Slide Number Placeholder 3">
            <a:extLst>
              <a:ext uri="{FF2B5EF4-FFF2-40B4-BE49-F238E27FC236}">
                <a16:creationId xmlns:a16="http://schemas.microsoft.com/office/drawing/2014/main" id="{9E847E68-F4CF-1878-9F7D-ED600730305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5836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FY2024 (ended 9/30)</a:t>
            </a:r>
          </a:p>
        </p:txBody>
      </p:sp>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162321" y="2704853"/>
            <a:ext cx="2396918" cy="1200329"/>
          </a:xfrm>
          <a:prstGeom prst="rect">
            <a:avLst/>
          </a:prstGeom>
          <a:noFill/>
        </p:spPr>
        <p:txBody>
          <a:bodyPr wrap="square" rtlCol="0">
            <a:spAutoFit/>
          </a:bodyPr>
          <a:lstStyle/>
          <a:p>
            <a:r>
              <a:rPr lang="en-US" sz="2400" dirty="0"/>
              <a:t>Inc Tax, 49%</a:t>
            </a:r>
          </a:p>
          <a:p>
            <a:r>
              <a:rPr lang="en-US" sz="2400" dirty="0"/>
              <a:t>SS Tax, 35%</a:t>
            </a:r>
          </a:p>
          <a:p>
            <a:r>
              <a:rPr lang="en-US" sz="2400" dirty="0"/>
              <a:t>Corp Tax, 11%</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0" name="TextBox 9">
            <a:extLst>
              <a:ext uri="{FF2B5EF4-FFF2-40B4-BE49-F238E27FC236}">
                <a16:creationId xmlns:a16="http://schemas.microsoft.com/office/drawing/2014/main" id="{B39A1FB0-3A18-4E6E-BBFF-96174E182E21}"/>
              </a:ext>
            </a:extLst>
          </p:cNvPr>
          <p:cNvSpPr txBox="1"/>
          <p:nvPr/>
        </p:nvSpPr>
        <p:spPr>
          <a:xfrm>
            <a:off x="8855707" y="2104688"/>
            <a:ext cx="3577287" cy="1200329"/>
          </a:xfrm>
          <a:prstGeom prst="rect">
            <a:avLst/>
          </a:prstGeom>
          <a:noFill/>
        </p:spPr>
        <p:txBody>
          <a:bodyPr wrap="square" rtlCol="0">
            <a:spAutoFit/>
          </a:bodyPr>
          <a:lstStyle/>
          <a:p>
            <a:r>
              <a:rPr lang="en-US" sz="2400" dirty="0"/>
              <a:t>Mandatory: $4.1tr, 61% Discretion.: $1.8tr, 27%</a:t>
            </a:r>
          </a:p>
          <a:p>
            <a:r>
              <a:rPr lang="en-US" sz="2400" dirty="0"/>
              <a:t>Net Interest, $0.9tr, 13%</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512279" y="6532606"/>
            <a:ext cx="6396435" cy="369332"/>
          </a:xfrm>
          <a:prstGeom prst="rect">
            <a:avLst/>
          </a:prstGeom>
          <a:noFill/>
        </p:spPr>
        <p:txBody>
          <a:bodyPr wrap="square" rtlCol="0">
            <a:spAutoFit/>
          </a:bodyPr>
          <a:lstStyle/>
          <a:p>
            <a:r>
              <a:rPr lang="en-US" dirty="0"/>
              <a:t>Source:  Monthly Treasury Report, 9/2024</a:t>
            </a:r>
          </a:p>
        </p:txBody>
      </p:sp>
      <p:sp>
        <p:nvSpPr>
          <p:cNvPr id="17" name="TextBox 16">
            <a:extLst>
              <a:ext uri="{FF2B5EF4-FFF2-40B4-BE49-F238E27FC236}">
                <a16:creationId xmlns:a16="http://schemas.microsoft.com/office/drawing/2014/main" id="{4B8C185A-5453-345A-7DFF-1214A50E039D}"/>
              </a:ext>
            </a:extLst>
          </p:cNvPr>
          <p:cNvSpPr txBox="1"/>
          <p:nvPr/>
        </p:nvSpPr>
        <p:spPr>
          <a:xfrm>
            <a:off x="8855707" y="3755061"/>
            <a:ext cx="3923697" cy="914400"/>
          </a:xfrm>
          <a:prstGeom prst="rect">
            <a:avLst/>
          </a:prstGeom>
          <a:noFill/>
        </p:spPr>
        <p:txBody>
          <a:bodyPr wrap="square" rtlCol="0">
            <a:spAutoFit/>
          </a:bodyPr>
          <a:lstStyle/>
          <a:p>
            <a:r>
              <a:rPr lang="en-US" sz="2400" dirty="0"/>
              <a:t>Deficit:  1.8 tr, 25% </a:t>
            </a:r>
          </a:p>
          <a:p>
            <a:r>
              <a:rPr lang="en-US" sz="2400" dirty="0"/>
              <a:t>               6.4% of GDP</a:t>
            </a:r>
          </a:p>
        </p:txBody>
      </p:sp>
      <p:pic>
        <p:nvPicPr>
          <p:cNvPr id="7" name="Content Placeholder 6">
            <a:extLst>
              <a:ext uri="{FF2B5EF4-FFF2-40B4-BE49-F238E27FC236}">
                <a16:creationId xmlns:a16="http://schemas.microsoft.com/office/drawing/2014/main" id="{C01769B9-3A97-D801-1719-06422E55A280}"/>
              </a:ext>
            </a:extLst>
          </p:cNvPr>
          <p:cNvPicPr>
            <a:picLocks noGrp="1" noChangeAspect="1"/>
          </p:cNvPicPr>
          <p:nvPr>
            <p:ph idx="1"/>
          </p:nvPr>
        </p:nvPicPr>
        <p:blipFill>
          <a:blip r:embed="rId3"/>
          <a:stretch>
            <a:fillRect/>
          </a:stretch>
        </p:blipFill>
        <p:spPr>
          <a:xfrm>
            <a:off x="2234756" y="1365585"/>
            <a:ext cx="6555046" cy="4297680"/>
          </a:xfrm>
        </p:spPr>
      </p:pic>
    </p:spTree>
    <p:extLst>
      <p:ext uri="{BB962C8B-B14F-4D97-AF65-F5344CB8AC3E}">
        <p14:creationId xmlns:p14="http://schemas.microsoft.com/office/powerpoint/2010/main" val="23570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485D-62DA-9184-5D9F-F46376CC97F9}"/>
              </a:ext>
            </a:extLst>
          </p:cNvPr>
          <p:cNvSpPr>
            <a:spLocks noGrp="1"/>
          </p:cNvSpPr>
          <p:nvPr>
            <p:ph type="title"/>
          </p:nvPr>
        </p:nvSpPr>
        <p:spPr/>
        <p:txBody>
          <a:bodyPr/>
          <a:lstStyle/>
          <a:p>
            <a:r>
              <a:rPr lang="en-US" dirty="0">
                <a:solidFill>
                  <a:schemeClr val="bg1"/>
                </a:solidFill>
              </a:rPr>
              <a:t>Wh</a:t>
            </a:r>
            <a:r>
              <a:rPr lang="en-US" dirty="0"/>
              <a:t>ere Do the Federal Dollars Come from?</a:t>
            </a:r>
          </a:p>
        </p:txBody>
      </p:sp>
      <p:sp>
        <p:nvSpPr>
          <p:cNvPr id="4" name="Slide Number Placeholder 3">
            <a:extLst>
              <a:ext uri="{FF2B5EF4-FFF2-40B4-BE49-F238E27FC236}">
                <a16:creationId xmlns:a16="http://schemas.microsoft.com/office/drawing/2014/main" id="{8C907D54-5B64-7C0F-F1E4-3499E03D64BF}"/>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0" name="Content Placeholder 9">
            <a:extLst>
              <a:ext uri="{FF2B5EF4-FFF2-40B4-BE49-F238E27FC236}">
                <a16:creationId xmlns:a16="http://schemas.microsoft.com/office/drawing/2014/main" id="{A9A63BAF-1E94-271A-BE58-24C37CA24000}"/>
              </a:ext>
            </a:extLst>
          </p:cNvPr>
          <p:cNvPicPr>
            <a:picLocks noGrp="1" noChangeAspect="1"/>
          </p:cNvPicPr>
          <p:nvPr>
            <p:ph idx="1"/>
          </p:nvPr>
        </p:nvPicPr>
        <p:blipFill>
          <a:blip r:embed="rId2"/>
          <a:stretch>
            <a:fillRect/>
          </a:stretch>
        </p:blipFill>
        <p:spPr>
          <a:xfrm>
            <a:off x="246667" y="1591572"/>
            <a:ext cx="11197208" cy="3566160"/>
          </a:xfrm>
        </p:spPr>
      </p:pic>
      <p:sp>
        <p:nvSpPr>
          <p:cNvPr id="11" name="TextBox 10">
            <a:extLst>
              <a:ext uri="{FF2B5EF4-FFF2-40B4-BE49-F238E27FC236}">
                <a16:creationId xmlns:a16="http://schemas.microsoft.com/office/drawing/2014/main" id="{AAFE057A-5BE9-4A31-7F31-2284E1DCA760}"/>
              </a:ext>
            </a:extLst>
          </p:cNvPr>
          <p:cNvSpPr txBox="1"/>
          <p:nvPr/>
        </p:nvSpPr>
        <p:spPr>
          <a:xfrm>
            <a:off x="3591320" y="5157732"/>
            <a:ext cx="3090467" cy="1200329"/>
          </a:xfrm>
          <a:prstGeom prst="rect">
            <a:avLst/>
          </a:prstGeom>
          <a:noFill/>
        </p:spPr>
        <p:txBody>
          <a:bodyPr wrap="square" rtlCol="0">
            <a:spAutoFit/>
          </a:bodyPr>
          <a:lstStyle/>
          <a:p>
            <a:r>
              <a:rPr lang="en-US" sz="2400" dirty="0"/>
              <a:t>Inc Tax, 49%</a:t>
            </a:r>
          </a:p>
          <a:p>
            <a:r>
              <a:rPr lang="en-US" sz="2400" dirty="0" err="1"/>
              <a:t>SS+Medicare</a:t>
            </a:r>
            <a:r>
              <a:rPr lang="en-US" sz="2400" dirty="0"/>
              <a:t> Tax, 35%</a:t>
            </a:r>
          </a:p>
          <a:p>
            <a:r>
              <a:rPr lang="en-US" sz="2400" dirty="0"/>
              <a:t>Corp Tax, 10%</a:t>
            </a:r>
          </a:p>
        </p:txBody>
      </p:sp>
    </p:spTree>
    <p:extLst>
      <p:ext uri="{BB962C8B-B14F-4D97-AF65-F5344CB8AC3E}">
        <p14:creationId xmlns:p14="http://schemas.microsoft.com/office/powerpoint/2010/main" val="7829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21512</TotalTime>
  <Words>2972</Words>
  <Application>Microsoft Office PowerPoint</Application>
  <PresentationFormat>Widescreen</PresentationFormat>
  <Paragraphs>350</Paragraphs>
  <Slides>54</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Exchange</vt:lpstr>
      <vt:lpstr>Roboto</vt:lpstr>
      <vt:lpstr>Custom Design</vt:lpstr>
      <vt:lpstr>PowerPoint Presentation</vt:lpstr>
      <vt:lpstr> Course Outline</vt:lpstr>
      <vt:lpstr>Submitting Questions</vt:lpstr>
      <vt:lpstr> Available NEED Topics Include:</vt:lpstr>
      <vt:lpstr>PowerPoint Presentation</vt:lpstr>
      <vt:lpstr>Outline</vt:lpstr>
      <vt:lpstr>Basic Definitions</vt:lpstr>
      <vt:lpstr>The Federal Budget in FY2024 (ended 9/30)</vt:lpstr>
      <vt:lpstr>Where Do the Federal Dollars Come from?</vt:lpstr>
      <vt:lpstr>Where Do Federal Dollars Go?</vt:lpstr>
      <vt:lpstr>Past and Future of Deficits</vt:lpstr>
      <vt:lpstr>Debt vs. Deficit</vt:lpstr>
      <vt:lpstr>A Breakdown of the Total Federal Debt</vt:lpstr>
      <vt:lpstr>Ownership of $27 trillion Publicly Held Debt                                     (12/23)</vt:lpstr>
      <vt:lpstr>The Growing Importance of Foreign Held Debt</vt:lpstr>
      <vt:lpstr>Not All Debt Is Created Equal </vt:lpstr>
      <vt:lpstr> CBO:  Budget Analysts in Chief</vt:lpstr>
      <vt:lpstr>Key Points About the U.S. Relative Debt</vt:lpstr>
      <vt:lpstr> Debt Dynamics</vt:lpstr>
      <vt:lpstr> Traditional View: Debt and Deficits Raise Interest Rates</vt:lpstr>
      <vt:lpstr>The Dog that Didn’t Bark; Rising Interest Rates?</vt:lpstr>
      <vt:lpstr>Why do Foreigners Buy US Treasuries?</vt:lpstr>
      <vt:lpstr>Demand for Dollars by Central Banks</vt:lpstr>
      <vt:lpstr>Reflections of “Privilege”</vt:lpstr>
      <vt:lpstr>CBO on the Costs of “High and Rising Debt”</vt:lpstr>
      <vt:lpstr>Fiscal Crisis Preview: Liz Truss &amp; Head of Lettuce</vt:lpstr>
      <vt:lpstr>What would a Fiscal Crisis Look Like?</vt:lpstr>
      <vt:lpstr>Bottom Line:  We Need to Worry about the Debt</vt:lpstr>
      <vt:lpstr>But is this Problem Impossible?</vt:lpstr>
      <vt:lpstr>The Blueprint for a Crisis?</vt:lpstr>
      <vt:lpstr>CBO Spending Options</vt:lpstr>
      <vt:lpstr>How about Revenue “Enhancement?”</vt:lpstr>
      <vt:lpstr>And, It Gets Worse</vt:lpstr>
      <vt:lpstr>Pretty Bad</vt:lpstr>
      <vt:lpstr>The Future of Interest on the Debt?</vt:lpstr>
      <vt:lpstr>What About Those Gloomy Signals?</vt:lpstr>
      <vt:lpstr>Brookings on a Fiscal Crisis (2/12/2025)</vt:lpstr>
      <vt:lpstr>How Did We Get in This Mess?</vt:lpstr>
      <vt:lpstr>How to Undervalue Your Currency</vt:lpstr>
      <vt:lpstr>The Chinese Example</vt:lpstr>
      <vt:lpstr>China’s Net Purchase of US Treasury and the Yuan</vt:lpstr>
      <vt:lpstr>Why Didn’t the US Respond?</vt:lpstr>
      <vt:lpstr>The Rise of a Heterodox Critic</vt:lpstr>
      <vt:lpstr>But, How Would We Do This?</vt:lpstr>
      <vt:lpstr>Is that on the Congressional Agenda?</vt:lpstr>
      <vt:lpstr>What about Entitlements?</vt:lpstr>
      <vt:lpstr>Citizen’s Guide to “Budget Reconciliation.”</vt:lpstr>
      <vt:lpstr>Reconciliation and CBO Projections</vt:lpstr>
      <vt:lpstr>The Reconciliation Game in Action</vt:lpstr>
      <vt:lpstr>When is a Tax Cut, Not a Tax Cut?</vt:lpstr>
      <vt:lpstr>Consequences</vt:lpstr>
      <vt:lpstr>The Wit and Wisdom of Herb Stein</vt:lpstr>
      <vt:lpstr>Next Week:Mexican-Born People in the US</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520</cp:revision>
  <cp:lastPrinted>2025-02-19T22:06:17Z</cp:lastPrinted>
  <dcterms:created xsi:type="dcterms:W3CDTF">2017-05-03T22:30:38Z</dcterms:created>
  <dcterms:modified xsi:type="dcterms:W3CDTF">2025-05-06T19:57:00Z</dcterms:modified>
</cp:coreProperties>
</file>