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4.xml" ContentType="application/vnd.openxmlformats-officedocument.drawingml.chart+xml"/>
  <Override PartName="/ppt/notesSlides/notesSlide12.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6.xml" ContentType="application/vnd.openxmlformats-officedocument.drawingml.chart+xml"/>
  <Override PartName="/ppt/notesSlides/notesSlide22.xml" ContentType="application/vnd.openxmlformats-officedocument.presentationml.notesSlide+xml"/>
  <Override PartName="/ppt/charts/chart7.xml" ContentType="application/vnd.openxmlformats-officedocument.drawingml.chart+xml"/>
  <Override PartName="/ppt/notesSlides/notesSlide23.xml" ContentType="application/vnd.openxmlformats-officedocument.presentationml.notesSlide+xml"/>
  <Override PartName="/ppt/charts/chart8.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56"/>
  </p:notesMasterIdLst>
  <p:sldIdLst>
    <p:sldId id="4761" r:id="rId2"/>
    <p:sldId id="4782" r:id="rId3"/>
    <p:sldId id="4182" r:id="rId4"/>
    <p:sldId id="4101" r:id="rId5"/>
    <p:sldId id="4506" r:id="rId6"/>
    <p:sldId id="4414" r:id="rId7"/>
    <p:sldId id="4547" r:id="rId8"/>
    <p:sldId id="1110" r:id="rId9"/>
    <p:sldId id="4546" r:id="rId10"/>
    <p:sldId id="4561" r:id="rId11"/>
    <p:sldId id="4545" r:id="rId12"/>
    <p:sldId id="4678" r:id="rId13"/>
    <p:sldId id="4679" r:id="rId14"/>
    <p:sldId id="4415" r:id="rId15"/>
    <p:sldId id="4504" r:id="rId16"/>
    <p:sldId id="1071" r:id="rId17"/>
    <p:sldId id="4680" r:id="rId18"/>
    <p:sldId id="4681" r:id="rId19"/>
    <p:sldId id="4562" r:id="rId20"/>
    <p:sldId id="4682" r:id="rId21"/>
    <p:sldId id="1114" r:id="rId22"/>
    <p:sldId id="4683" r:id="rId23"/>
    <p:sldId id="421" r:id="rId24"/>
    <p:sldId id="1294" r:id="rId25"/>
    <p:sldId id="4563" r:id="rId26"/>
    <p:sldId id="4559" r:id="rId27"/>
    <p:sldId id="4684" r:id="rId28"/>
    <p:sldId id="4560" r:id="rId29"/>
    <p:sldId id="4685" r:id="rId30"/>
    <p:sldId id="4686" r:id="rId31"/>
    <p:sldId id="4687" r:id="rId32"/>
    <p:sldId id="4688" r:id="rId33"/>
    <p:sldId id="4411" r:id="rId34"/>
    <p:sldId id="4689" r:id="rId35"/>
    <p:sldId id="4690" r:id="rId36"/>
    <p:sldId id="4691" r:id="rId37"/>
    <p:sldId id="4693" r:id="rId38"/>
    <p:sldId id="4694" r:id="rId39"/>
    <p:sldId id="4695" r:id="rId40"/>
    <p:sldId id="4564" r:id="rId41"/>
    <p:sldId id="4566" r:id="rId42"/>
    <p:sldId id="4677" r:id="rId43"/>
    <p:sldId id="4568" r:id="rId44"/>
    <p:sldId id="4696" r:id="rId45"/>
    <p:sldId id="4697" r:id="rId46"/>
    <p:sldId id="4698" r:id="rId47"/>
    <p:sldId id="4699" r:id="rId48"/>
    <p:sldId id="4125" r:id="rId49"/>
    <p:sldId id="4700" r:id="rId50"/>
    <p:sldId id="4692" r:id="rId51"/>
    <p:sldId id="4567" r:id="rId52"/>
    <p:sldId id="4571" r:id="rId53"/>
    <p:sldId id="4404" r:id="rId54"/>
    <p:sldId id="4412"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7" initials="W" lastIdx="3" clrIdx="0"/>
  <p:cmAuthor id="2" name="haveman" initials="jdh" lastIdx="1" clrIdx="1">
    <p:extLst>
      <p:ext uri="{19B8F6BF-5375-455C-9EA6-DF929625EA0E}">
        <p15:presenceInfo xmlns:p15="http://schemas.microsoft.com/office/powerpoint/2012/main" userId="haveman" providerId="None"/>
      </p:ext>
    </p:extLst>
  </p:cmAuthor>
  <p:cmAuthor id="3" name="debra soled" initials="ds" lastIdx="7" clrIdx="2">
    <p:extLst>
      <p:ext uri="{19B8F6BF-5375-455C-9EA6-DF929625EA0E}">
        <p15:presenceInfo xmlns:p15="http://schemas.microsoft.com/office/powerpoint/2012/main" userId="9307cfb5ac3a12d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414D"/>
    <a:srgbClr val="0C4C88"/>
    <a:srgbClr val="FAF7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15" autoAdjust="0"/>
    <p:restoredTop sz="82960" autoAdjust="0"/>
  </p:normalViewPr>
  <p:slideViewPr>
    <p:cSldViewPr snapToGrid="0" snapToObjects="1">
      <p:cViewPr varScale="1">
        <p:scale>
          <a:sx n="93" d="100"/>
          <a:sy n="93" d="100"/>
        </p:scale>
        <p:origin x="619" y="87"/>
      </p:cViewPr>
      <p:guideLst>
        <p:guide orient="horz" pos="2160"/>
        <p:guide pos="3840"/>
      </p:guideLst>
    </p:cSldViewPr>
  </p:slideViewPr>
  <p:notesTextViewPr>
    <p:cViewPr>
      <p:scale>
        <a:sx n="3" d="2"/>
        <a:sy n="3" d="2"/>
      </p:scale>
      <p:origin x="0" y="0"/>
    </p:cViewPr>
  </p:notesTextViewPr>
  <p:sorterViewPr>
    <p:cViewPr varScale="1">
      <p:scale>
        <a:sx n="200" d="100"/>
        <a:sy n="200" d="100"/>
      </p:scale>
      <p:origin x="0" y="-21990"/>
    </p:cViewPr>
  </p:sorterViewPr>
  <p:notesViewPr>
    <p:cSldViewPr snapToGrid="0" snapToObjects="1">
      <p:cViewPr varScale="1">
        <p:scale>
          <a:sx n="63" d="100"/>
          <a:sy n="63" d="100"/>
        </p:scale>
        <p:origin x="1488"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Total deficit</c:v>
                </c:pt>
              </c:strCache>
            </c:strRef>
          </c:tx>
          <c:spPr>
            <a:ln w="28575">
              <a:solidFill>
                <a:srgbClr val="0C4C88"/>
              </a:solidFill>
            </a:ln>
          </c:spPr>
          <c:marker>
            <c:symbol val="none"/>
          </c:marker>
          <c:cat>
            <c:strRef>
              <c:f>Sheet1!$A$2:$A$62</c:f>
              <c:strCache>
                <c:ptCount val="61"/>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pt idx="50">
                  <c:v>2026</c:v>
                </c:pt>
                <c:pt idx="51">
                  <c:v>2027</c:v>
                </c:pt>
                <c:pt idx="52">
                  <c:v>2028</c:v>
                </c:pt>
                <c:pt idx="53">
                  <c:v>2029</c:v>
                </c:pt>
                <c:pt idx="54">
                  <c:v>2030</c:v>
                </c:pt>
                <c:pt idx="55">
                  <c:v>2031</c:v>
                </c:pt>
                <c:pt idx="56">
                  <c:v>2032</c:v>
                </c:pt>
                <c:pt idx="57">
                  <c:v>2033</c:v>
                </c:pt>
                <c:pt idx="58">
                  <c:v>2034</c:v>
                </c:pt>
                <c:pt idx="59">
                  <c:v>2035</c:v>
                </c:pt>
                <c:pt idx="60">
                  <c:v>2036</c:v>
                </c:pt>
              </c:strCache>
            </c:strRef>
          </c:cat>
          <c:val>
            <c:numRef>
              <c:f>Sheet1!$B$2:$B$62</c:f>
              <c:numCache>
                <c:formatCode>General</c:formatCode>
                <c:ptCount val="61"/>
                <c:pt idx="0">
                  <c:v>3.9357099999999998</c:v>
                </c:pt>
                <c:pt idx="1">
                  <c:v>2.5775000000000001</c:v>
                </c:pt>
                <c:pt idx="2">
                  <c:v>2.5167999999999999</c:v>
                </c:pt>
                <c:pt idx="3">
                  <c:v>1.55009</c:v>
                </c:pt>
                <c:pt idx="4">
                  <c:v>2.5838999999999999</c:v>
                </c:pt>
                <c:pt idx="5">
                  <c:v>2.4623300000000001</c:v>
                </c:pt>
                <c:pt idx="6">
                  <c:v>3.8273000000000001</c:v>
                </c:pt>
                <c:pt idx="7">
                  <c:v>5.71821</c:v>
                </c:pt>
                <c:pt idx="8">
                  <c:v>4.5910000000000002</c:v>
                </c:pt>
                <c:pt idx="9">
                  <c:v>4.8930400000000001</c:v>
                </c:pt>
                <c:pt idx="10">
                  <c:v>4.8306699999999996</c:v>
                </c:pt>
                <c:pt idx="11">
                  <c:v>3.0838999999999999</c:v>
                </c:pt>
                <c:pt idx="12">
                  <c:v>2.9634299999999998</c:v>
                </c:pt>
                <c:pt idx="13">
                  <c:v>2.7056100000000001</c:v>
                </c:pt>
                <c:pt idx="14">
                  <c:v>3.7067000000000001</c:v>
                </c:pt>
                <c:pt idx="15">
                  <c:v>4.3720699999999999</c:v>
                </c:pt>
                <c:pt idx="16">
                  <c:v>4.4525499999999996</c:v>
                </c:pt>
                <c:pt idx="17">
                  <c:v>3.7187299999999999</c:v>
                </c:pt>
                <c:pt idx="18">
                  <c:v>2.7882500000000001</c:v>
                </c:pt>
                <c:pt idx="19">
                  <c:v>2.1460400000000002</c:v>
                </c:pt>
                <c:pt idx="20">
                  <c:v>1.3307199999999999</c:v>
                </c:pt>
                <c:pt idx="21">
                  <c:v>0.25513000000000002</c:v>
                </c:pt>
                <c:pt idx="22">
                  <c:v>-0.76432999999999995</c:v>
                </c:pt>
                <c:pt idx="23">
                  <c:v>-1.3042</c:v>
                </c:pt>
                <c:pt idx="24">
                  <c:v>-2.3045800000000001</c:v>
                </c:pt>
                <c:pt idx="25">
                  <c:v>-1.21184</c:v>
                </c:pt>
                <c:pt idx="26">
                  <c:v>1.44347</c:v>
                </c:pt>
                <c:pt idx="27">
                  <c:v>3.29583</c:v>
                </c:pt>
                <c:pt idx="28">
                  <c:v>3.37825</c:v>
                </c:pt>
                <c:pt idx="29">
                  <c:v>2.4414500000000001</c:v>
                </c:pt>
                <c:pt idx="30">
                  <c:v>1.7963800000000001</c:v>
                </c:pt>
                <c:pt idx="31">
                  <c:v>1.11026</c:v>
                </c:pt>
                <c:pt idx="32">
                  <c:v>3.1046499999999999</c:v>
                </c:pt>
                <c:pt idx="33">
                  <c:v>9.7574400000000008</c:v>
                </c:pt>
                <c:pt idx="34">
                  <c:v>8.60107</c:v>
                </c:pt>
                <c:pt idx="35">
                  <c:v>8.3309099999999994</c:v>
                </c:pt>
                <c:pt idx="36">
                  <c:v>6.6234500000000001</c:v>
                </c:pt>
                <c:pt idx="37">
                  <c:v>4.0269399999999997</c:v>
                </c:pt>
                <c:pt idx="38">
                  <c:v>2.7532299999999998</c:v>
                </c:pt>
                <c:pt idx="39">
                  <c:v>2.41574</c:v>
                </c:pt>
                <c:pt idx="40">
                  <c:v>3.1090300000000002</c:v>
                </c:pt>
                <c:pt idx="41">
                  <c:v>3.3930600000000002</c:v>
                </c:pt>
                <c:pt idx="42">
                  <c:v>3.7715700000000001</c:v>
                </c:pt>
                <c:pt idx="43">
                  <c:v>4.5663400000000003</c:v>
                </c:pt>
                <c:pt idx="44">
                  <c:v>14.4824</c:v>
                </c:pt>
                <c:pt idx="45">
                  <c:v>11.69028</c:v>
                </c:pt>
                <c:pt idx="46">
                  <c:v>5.2741899999999999</c:v>
                </c:pt>
                <c:pt idx="47">
                  <c:v>6.0675100000000004</c:v>
                </c:pt>
                <c:pt idx="48">
                  <c:v>6.19625</c:v>
                </c:pt>
              </c:numCache>
            </c:numRef>
          </c:val>
          <c:smooth val="0"/>
          <c:extLst>
            <c:ext xmlns:c16="http://schemas.microsoft.com/office/drawing/2014/chart" uri="{C3380CC4-5D6E-409C-BE32-E72D297353CC}">
              <c16:uniqueId val="{00000000-1A3E-4926-9A96-7714A677DF7F}"/>
            </c:ext>
          </c:extLst>
        </c:ser>
        <c:ser>
          <c:idx val="1"/>
          <c:order val="1"/>
          <c:tx>
            <c:strRef>
              <c:f>Sheet1!$C$1</c:f>
              <c:strCache>
                <c:ptCount val="1"/>
                <c:pt idx="0">
                  <c:v>Net interest</c:v>
                </c:pt>
              </c:strCache>
            </c:strRef>
          </c:tx>
          <c:spPr>
            <a:ln w="28575">
              <a:solidFill>
                <a:srgbClr val="E07A2E"/>
              </a:solidFill>
            </a:ln>
          </c:spPr>
          <c:marker>
            <c:symbol val="none"/>
          </c:marker>
          <c:cat>
            <c:strRef>
              <c:f>Sheet1!$A$2:$A$62</c:f>
              <c:strCache>
                <c:ptCount val="61"/>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pt idx="50">
                  <c:v>2026</c:v>
                </c:pt>
                <c:pt idx="51">
                  <c:v>2027</c:v>
                </c:pt>
                <c:pt idx="52">
                  <c:v>2028</c:v>
                </c:pt>
                <c:pt idx="53">
                  <c:v>2029</c:v>
                </c:pt>
                <c:pt idx="54">
                  <c:v>2030</c:v>
                </c:pt>
                <c:pt idx="55">
                  <c:v>2031</c:v>
                </c:pt>
                <c:pt idx="56">
                  <c:v>2032</c:v>
                </c:pt>
                <c:pt idx="57">
                  <c:v>2033</c:v>
                </c:pt>
                <c:pt idx="58">
                  <c:v>2034</c:v>
                </c:pt>
                <c:pt idx="59">
                  <c:v>2035</c:v>
                </c:pt>
                <c:pt idx="60">
                  <c:v>2036</c:v>
                </c:pt>
              </c:strCache>
            </c:strRef>
          </c:cat>
          <c:val>
            <c:numRef>
              <c:f>Sheet1!$C$2:$C$62</c:f>
              <c:numCache>
                <c:formatCode>General</c:formatCode>
                <c:ptCount val="61"/>
                <c:pt idx="0">
                  <c:v>1.42665</c:v>
                </c:pt>
                <c:pt idx="1">
                  <c:v>1.4362900000000001</c:v>
                </c:pt>
                <c:pt idx="2">
                  <c:v>1.50783</c:v>
                </c:pt>
                <c:pt idx="3">
                  <c:v>1.6226700000000001</c:v>
                </c:pt>
                <c:pt idx="4">
                  <c:v>1.8385499999999999</c:v>
                </c:pt>
                <c:pt idx="5">
                  <c:v>2.1442199999999998</c:v>
                </c:pt>
                <c:pt idx="6">
                  <c:v>2.54298</c:v>
                </c:pt>
                <c:pt idx="7">
                  <c:v>2.4712999999999998</c:v>
                </c:pt>
                <c:pt idx="8">
                  <c:v>2.7516799999999999</c:v>
                </c:pt>
                <c:pt idx="9">
                  <c:v>2.98407</c:v>
                </c:pt>
                <c:pt idx="10">
                  <c:v>2.97004</c:v>
                </c:pt>
                <c:pt idx="11">
                  <c:v>2.8548900000000001</c:v>
                </c:pt>
                <c:pt idx="12">
                  <c:v>2.8989699999999998</c:v>
                </c:pt>
                <c:pt idx="13">
                  <c:v>2.9952800000000002</c:v>
                </c:pt>
                <c:pt idx="14">
                  <c:v>3.09144</c:v>
                </c:pt>
                <c:pt idx="15">
                  <c:v>3.1575799999999998</c:v>
                </c:pt>
                <c:pt idx="16">
                  <c:v>3.0572699999999999</c:v>
                </c:pt>
                <c:pt idx="17">
                  <c:v>2.8973</c:v>
                </c:pt>
                <c:pt idx="18">
                  <c:v>2.7847599999999999</c:v>
                </c:pt>
                <c:pt idx="19">
                  <c:v>3.0385</c:v>
                </c:pt>
                <c:pt idx="20">
                  <c:v>2.9858699999999998</c:v>
                </c:pt>
                <c:pt idx="21">
                  <c:v>2.8444500000000001</c:v>
                </c:pt>
                <c:pt idx="22">
                  <c:v>2.66052</c:v>
                </c:pt>
                <c:pt idx="23">
                  <c:v>2.3855400000000002</c:v>
                </c:pt>
                <c:pt idx="24">
                  <c:v>2.1749100000000001</c:v>
                </c:pt>
                <c:pt idx="25">
                  <c:v>1.9482900000000001</c:v>
                </c:pt>
                <c:pt idx="26">
                  <c:v>1.56416</c:v>
                </c:pt>
                <c:pt idx="27">
                  <c:v>1.33613</c:v>
                </c:pt>
                <c:pt idx="28">
                  <c:v>1.3116300000000001</c:v>
                </c:pt>
                <c:pt idx="29">
                  <c:v>1.4110199999999999</c:v>
                </c:pt>
                <c:pt idx="30">
                  <c:v>1.6402000000000001</c:v>
                </c:pt>
                <c:pt idx="31">
                  <c:v>1.63815</c:v>
                </c:pt>
                <c:pt idx="32">
                  <c:v>1.7113</c:v>
                </c:pt>
                <c:pt idx="33">
                  <c:v>1.2909299999999999</c:v>
                </c:pt>
                <c:pt idx="34">
                  <c:v>1.3037000000000001</c:v>
                </c:pt>
                <c:pt idx="35">
                  <c:v>1.47414</c:v>
                </c:pt>
                <c:pt idx="36">
                  <c:v>1.3560300000000001</c:v>
                </c:pt>
                <c:pt idx="37">
                  <c:v>1.3085100000000001</c:v>
                </c:pt>
                <c:pt idx="38">
                  <c:v>1.3002899999999999</c:v>
                </c:pt>
                <c:pt idx="39">
                  <c:v>1.2199</c:v>
                </c:pt>
                <c:pt idx="40">
                  <c:v>1.27644</c:v>
                </c:pt>
                <c:pt idx="41">
                  <c:v>1.3387199999999999</c:v>
                </c:pt>
                <c:pt idx="42">
                  <c:v>1.5732299999999999</c:v>
                </c:pt>
                <c:pt idx="43">
                  <c:v>1.7416799999999999</c:v>
                </c:pt>
                <c:pt idx="44">
                  <c:v>1.6162099999999999</c:v>
                </c:pt>
                <c:pt idx="45">
                  <c:v>1.48505</c:v>
                </c:pt>
                <c:pt idx="46">
                  <c:v>1.8265</c:v>
                </c:pt>
                <c:pt idx="47">
                  <c:v>2.3668900000000002</c:v>
                </c:pt>
                <c:pt idx="48">
                  <c:v>3.0032000000000001</c:v>
                </c:pt>
              </c:numCache>
            </c:numRef>
          </c:val>
          <c:smooth val="0"/>
          <c:extLst>
            <c:ext xmlns:c16="http://schemas.microsoft.com/office/drawing/2014/chart" uri="{C3380CC4-5D6E-409C-BE32-E72D297353CC}">
              <c16:uniqueId val="{00000001-1A3E-4926-9A96-7714A677DF7F}"/>
            </c:ext>
          </c:extLst>
        </c:ser>
        <c:ser>
          <c:idx val="2"/>
          <c:order val="2"/>
          <c:tx>
            <c:strRef>
              <c:f>Sheet1!$D$1</c:f>
              <c:strCache>
                <c:ptCount val="1"/>
                <c:pt idx="0">
                  <c:v>Primary deficit</c:v>
                </c:pt>
              </c:strCache>
            </c:strRef>
          </c:tx>
          <c:spPr>
            <a:ln w="28575">
              <a:solidFill>
                <a:srgbClr val="2E8B9A"/>
              </a:solidFill>
            </a:ln>
          </c:spPr>
          <c:marker>
            <c:symbol val="none"/>
          </c:marker>
          <c:cat>
            <c:strRef>
              <c:f>Sheet1!$A$2:$A$62</c:f>
              <c:strCache>
                <c:ptCount val="61"/>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pt idx="50">
                  <c:v>2026</c:v>
                </c:pt>
                <c:pt idx="51">
                  <c:v>2027</c:v>
                </c:pt>
                <c:pt idx="52">
                  <c:v>2028</c:v>
                </c:pt>
                <c:pt idx="53">
                  <c:v>2029</c:v>
                </c:pt>
                <c:pt idx="54">
                  <c:v>2030</c:v>
                </c:pt>
                <c:pt idx="55">
                  <c:v>2031</c:v>
                </c:pt>
                <c:pt idx="56">
                  <c:v>2032</c:v>
                </c:pt>
                <c:pt idx="57">
                  <c:v>2033</c:v>
                </c:pt>
                <c:pt idx="58">
                  <c:v>2034</c:v>
                </c:pt>
                <c:pt idx="59">
                  <c:v>2035</c:v>
                </c:pt>
                <c:pt idx="60">
                  <c:v>2036</c:v>
                </c:pt>
              </c:strCache>
            </c:strRef>
          </c:cat>
          <c:val>
            <c:numRef>
              <c:f>Sheet1!$D$2:$D$62</c:f>
              <c:numCache>
                <c:formatCode>General</c:formatCode>
                <c:ptCount val="61"/>
                <c:pt idx="0">
                  <c:v>2.5090599999999998</c:v>
                </c:pt>
                <c:pt idx="1">
                  <c:v>1.1412100000000001</c:v>
                </c:pt>
                <c:pt idx="2">
                  <c:v>1.0089699999999999</c:v>
                </c:pt>
                <c:pt idx="3">
                  <c:v>-7.2580000000000089E-2</c:v>
                </c:pt>
                <c:pt idx="4">
                  <c:v>0.74534999999999996</c:v>
                </c:pt>
                <c:pt idx="5">
                  <c:v>0.31811000000000034</c:v>
                </c:pt>
                <c:pt idx="6">
                  <c:v>1.2843200000000001</c:v>
                </c:pt>
                <c:pt idx="7">
                  <c:v>3.2469100000000002</c:v>
                </c:pt>
                <c:pt idx="8">
                  <c:v>1.8393200000000003</c:v>
                </c:pt>
                <c:pt idx="9">
                  <c:v>1.9089700000000001</c:v>
                </c:pt>
                <c:pt idx="10">
                  <c:v>1.8606299999999996</c:v>
                </c:pt>
                <c:pt idx="11">
                  <c:v>0.22900999999999971</c:v>
                </c:pt>
                <c:pt idx="12">
                  <c:v>6.4459999999999962E-2</c:v>
                </c:pt>
                <c:pt idx="13">
                  <c:v>-0.28967000000000009</c:v>
                </c:pt>
                <c:pt idx="14">
                  <c:v>0.61526000000000014</c:v>
                </c:pt>
                <c:pt idx="15">
                  <c:v>1.2144900000000001</c:v>
                </c:pt>
                <c:pt idx="16">
                  <c:v>1.3952799999999996</c:v>
                </c:pt>
                <c:pt idx="17">
                  <c:v>0.82142999999999988</c:v>
                </c:pt>
                <c:pt idx="18">
                  <c:v>3.4900000000002152E-3</c:v>
                </c:pt>
                <c:pt idx="19">
                  <c:v>-0.89245999999999981</c:v>
                </c:pt>
                <c:pt idx="20">
                  <c:v>-1.6551499999999999</c:v>
                </c:pt>
                <c:pt idx="21">
                  <c:v>-2.5893200000000003</c:v>
                </c:pt>
                <c:pt idx="22">
                  <c:v>-3.4248500000000002</c:v>
                </c:pt>
                <c:pt idx="23">
                  <c:v>-3.6897400000000005</c:v>
                </c:pt>
                <c:pt idx="24">
                  <c:v>-4.4794900000000002</c:v>
                </c:pt>
                <c:pt idx="25">
                  <c:v>-3.1601300000000001</c:v>
                </c:pt>
                <c:pt idx="26">
                  <c:v>-0.12068999999999996</c:v>
                </c:pt>
                <c:pt idx="27">
                  <c:v>1.9597</c:v>
                </c:pt>
                <c:pt idx="28">
                  <c:v>2.0666199999999999</c:v>
                </c:pt>
                <c:pt idx="29">
                  <c:v>1.0304300000000002</c:v>
                </c:pt>
                <c:pt idx="30">
                  <c:v>0.15617999999999999</c:v>
                </c:pt>
                <c:pt idx="31">
                  <c:v>-0.52788999999999997</c:v>
                </c:pt>
                <c:pt idx="32">
                  <c:v>1.3933499999999999</c:v>
                </c:pt>
                <c:pt idx="33">
                  <c:v>8.4665100000000013</c:v>
                </c:pt>
                <c:pt idx="34">
                  <c:v>7.2973699999999999</c:v>
                </c:pt>
                <c:pt idx="35">
                  <c:v>6.8567699999999991</c:v>
                </c:pt>
                <c:pt idx="36">
                  <c:v>5.2674199999999995</c:v>
                </c:pt>
                <c:pt idx="37">
                  <c:v>2.7184299999999997</c:v>
                </c:pt>
                <c:pt idx="38">
                  <c:v>1.4529399999999999</c:v>
                </c:pt>
                <c:pt idx="39">
                  <c:v>1.19584</c:v>
                </c:pt>
                <c:pt idx="40">
                  <c:v>1.8325900000000002</c:v>
                </c:pt>
                <c:pt idx="41">
                  <c:v>2.0543400000000003</c:v>
                </c:pt>
                <c:pt idx="42">
                  <c:v>2.19834</c:v>
                </c:pt>
                <c:pt idx="43">
                  <c:v>2.8246600000000006</c:v>
                </c:pt>
                <c:pt idx="44">
                  <c:v>12.86619</c:v>
                </c:pt>
                <c:pt idx="45">
                  <c:v>10.20523</c:v>
                </c:pt>
                <c:pt idx="46">
                  <c:v>3.4476899999999997</c:v>
                </c:pt>
                <c:pt idx="47">
                  <c:v>3.7006200000000002</c:v>
                </c:pt>
                <c:pt idx="48">
                  <c:v>3.1930499999999999</c:v>
                </c:pt>
              </c:numCache>
            </c:numRef>
          </c:val>
          <c:smooth val="0"/>
          <c:extLst>
            <c:ext xmlns:c16="http://schemas.microsoft.com/office/drawing/2014/chart" uri="{C3380CC4-5D6E-409C-BE32-E72D297353CC}">
              <c16:uniqueId val="{00000002-1A3E-4926-9A96-7714A677DF7F}"/>
            </c:ext>
          </c:extLst>
        </c:ser>
        <c:ser>
          <c:idx val="3"/>
          <c:order val="3"/>
          <c:tx>
            <c:strRef>
              <c:f>Sheet1!$E$1</c:f>
              <c:strCache>
                <c:ptCount val="1"/>
                <c:pt idx="0">
                  <c:v>Total deficit (projected)</c:v>
                </c:pt>
              </c:strCache>
            </c:strRef>
          </c:tx>
          <c:spPr>
            <a:ln w="28575">
              <a:solidFill>
                <a:srgbClr val="0C4C88"/>
              </a:solidFill>
              <a:prstDash val="dash"/>
            </a:ln>
          </c:spPr>
          <c:marker>
            <c:symbol val="none"/>
          </c:marker>
          <c:dLbls>
            <c:dLbl>
              <c:idx val="60"/>
              <c:layout>
                <c:manualLayout>
                  <c:x val="0"/>
                  <c:y val="-4.6783625730994205E-2"/>
                </c:manualLayout>
              </c:layout>
              <c:tx>
                <c:rich>
                  <a:bodyPr/>
                  <a:lstStyle/>
                  <a:p>
                    <a:r>
                      <a:rPr lang="en-US" sz="1100" b="1">
                        <a:solidFill>
                          <a:srgbClr val="0C4C88"/>
                        </a:solidFill>
                      </a:rPr>
                      <a:t>Total deficit</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A3E-4926-9A96-7714A677DF7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Sheet1!$A$2:$A$62</c:f>
              <c:strCache>
                <c:ptCount val="61"/>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pt idx="50">
                  <c:v>2026</c:v>
                </c:pt>
                <c:pt idx="51">
                  <c:v>2027</c:v>
                </c:pt>
                <c:pt idx="52">
                  <c:v>2028</c:v>
                </c:pt>
                <c:pt idx="53">
                  <c:v>2029</c:v>
                </c:pt>
                <c:pt idx="54">
                  <c:v>2030</c:v>
                </c:pt>
                <c:pt idx="55">
                  <c:v>2031</c:v>
                </c:pt>
                <c:pt idx="56">
                  <c:v>2032</c:v>
                </c:pt>
                <c:pt idx="57">
                  <c:v>2033</c:v>
                </c:pt>
                <c:pt idx="58">
                  <c:v>2034</c:v>
                </c:pt>
                <c:pt idx="59">
                  <c:v>2035</c:v>
                </c:pt>
                <c:pt idx="60">
                  <c:v>2036</c:v>
                </c:pt>
              </c:strCache>
            </c:strRef>
          </c:cat>
          <c:val>
            <c:numRef>
              <c:f>Sheet1!$E$2:$E$62</c:f>
              <c:numCache>
                <c:formatCode>General</c:formatCode>
                <c:ptCount val="61"/>
                <c:pt idx="48">
                  <c:v>6.19625</c:v>
                </c:pt>
                <c:pt idx="49">
                  <c:v>5.8</c:v>
                </c:pt>
                <c:pt idx="50">
                  <c:v>5.8</c:v>
                </c:pt>
                <c:pt idx="51">
                  <c:v>5.7</c:v>
                </c:pt>
                <c:pt idx="52">
                  <c:v>5.6</c:v>
                </c:pt>
                <c:pt idx="53">
                  <c:v>6</c:v>
                </c:pt>
                <c:pt idx="54">
                  <c:v>5.9</c:v>
                </c:pt>
                <c:pt idx="55">
                  <c:v>5.9</c:v>
                </c:pt>
                <c:pt idx="56">
                  <c:v>6.1</c:v>
                </c:pt>
                <c:pt idx="57">
                  <c:v>6.3</c:v>
                </c:pt>
                <c:pt idx="58">
                  <c:v>6.5</c:v>
                </c:pt>
                <c:pt idx="59">
                  <c:v>6.6</c:v>
                </c:pt>
                <c:pt idx="60">
                  <c:v>6.7</c:v>
                </c:pt>
              </c:numCache>
            </c:numRef>
          </c:val>
          <c:smooth val="0"/>
          <c:extLst>
            <c:ext xmlns:c16="http://schemas.microsoft.com/office/drawing/2014/chart" uri="{C3380CC4-5D6E-409C-BE32-E72D297353CC}">
              <c16:uniqueId val="{00000004-1A3E-4926-9A96-7714A677DF7F}"/>
            </c:ext>
          </c:extLst>
        </c:ser>
        <c:ser>
          <c:idx val="4"/>
          <c:order val="4"/>
          <c:tx>
            <c:strRef>
              <c:f>Sheet1!$F$1</c:f>
              <c:strCache>
                <c:ptCount val="1"/>
                <c:pt idx="0">
                  <c:v>Net interest (projected)</c:v>
                </c:pt>
              </c:strCache>
            </c:strRef>
          </c:tx>
          <c:spPr>
            <a:ln w="28575">
              <a:solidFill>
                <a:srgbClr val="E07A2E"/>
              </a:solidFill>
              <a:prstDash val="dash"/>
            </a:ln>
          </c:spPr>
          <c:marker>
            <c:symbol val="none"/>
          </c:marker>
          <c:dLbls>
            <c:dLbl>
              <c:idx val="60"/>
              <c:layout>
                <c:manualLayout>
                  <c:x val="-5.0505050505052357E-3"/>
                  <c:y val="-2.339181286549713E-2"/>
                </c:manualLayout>
              </c:layout>
              <c:tx>
                <c:rich>
                  <a:bodyPr/>
                  <a:lstStyle/>
                  <a:p>
                    <a:r>
                      <a:rPr lang="en-US" sz="1100" b="1">
                        <a:solidFill>
                          <a:srgbClr val="E07A2E"/>
                        </a:solidFill>
                      </a:rPr>
                      <a:t>Net interest</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A3E-4926-9A96-7714A677DF7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Sheet1!$A$2:$A$62</c:f>
              <c:strCache>
                <c:ptCount val="61"/>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pt idx="50">
                  <c:v>2026</c:v>
                </c:pt>
                <c:pt idx="51">
                  <c:v>2027</c:v>
                </c:pt>
                <c:pt idx="52">
                  <c:v>2028</c:v>
                </c:pt>
                <c:pt idx="53">
                  <c:v>2029</c:v>
                </c:pt>
                <c:pt idx="54">
                  <c:v>2030</c:v>
                </c:pt>
                <c:pt idx="55">
                  <c:v>2031</c:v>
                </c:pt>
                <c:pt idx="56">
                  <c:v>2032</c:v>
                </c:pt>
                <c:pt idx="57">
                  <c:v>2033</c:v>
                </c:pt>
                <c:pt idx="58">
                  <c:v>2034</c:v>
                </c:pt>
                <c:pt idx="59">
                  <c:v>2035</c:v>
                </c:pt>
                <c:pt idx="60">
                  <c:v>2036</c:v>
                </c:pt>
              </c:strCache>
            </c:strRef>
          </c:cat>
          <c:val>
            <c:numRef>
              <c:f>Sheet1!$F$2:$F$62</c:f>
              <c:numCache>
                <c:formatCode>General</c:formatCode>
                <c:ptCount val="61"/>
                <c:pt idx="48">
                  <c:v>3.0032000000000001</c:v>
                </c:pt>
                <c:pt idx="49">
                  <c:v>3.2</c:v>
                </c:pt>
                <c:pt idx="50">
                  <c:v>3.3</c:v>
                </c:pt>
                <c:pt idx="51">
                  <c:v>3.3</c:v>
                </c:pt>
                <c:pt idx="52">
                  <c:v>3.5</c:v>
                </c:pt>
                <c:pt idx="53">
                  <c:v>3.7</c:v>
                </c:pt>
                <c:pt idx="54">
                  <c:v>3.8</c:v>
                </c:pt>
                <c:pt idx="55">
                  <c:v>4</c:v>
                </c:pt>
                <c:pt idx="56">
                  <c:v>4.0999999999999996</c:v>
                </c:pt>
                <c:pt idx="57">
                  <c:v>4.3</c:v>
                </c:pt>
                <c:pt idx="58">
                  <c:v>4.4000000000000004</c:v>
                </c:pt>
                <c:pt idx="59">
                  <c:v>4.5</c:v>
                </c:pt>
                <c:pt idx="60">
                  <c:v>4.5999999999999996</c:v>
                </c:pt>
              </c:numCache>
            </c:numRef>
          </c:val>
          <c:smooth val="0"/>
          <c:extLst>
            <c:ext xmlns:c16="http://schemas.microsoft.com/office/drawing/2014/chart" uri="{C3380CC4-5D6E-409C-BE32-E72D297353CC}">
              <c16:uniqueId val="{00000006-1A3E-4926-9A96-7714A677DF7F}"/>
            </c:ext>
          </c:extLst>
        </c:ser>
        <c:ser>
          <c:idx val="5"/>
          <c:order val="5"/>
          <c:tx>
            <c:strRef>
              <c:f>Sheet1!$G$1</c:f>
              <c:strCache>
                <c:ptCount val="1"/>
                <c:pt idx="0">
                  <c:v>Primary deficit (projected)</c:v>
                </c:pt>
              </c:strCache>
            </c:strRef>
          </c:tx>
          <c:spPr>
            <a:ln w="28575">
              <a:solidFill>
                <a:srgbClr val="2E8B9A"/>
              </a:solidFill>
              <a:prstDash val="dash"/>
            </a:ln>
          </c:spPr>
          <c:marker>
            <c:symbol val="none"/>
          </c:marker>
          <c:dLbls>
            <c:dLbl>
              <c:idx val="60"/>
              <c:layout>
                <c:manualLayout>
                  <c:x val="0"/>
                  <c:y val="3.5087719298245612E-2"/>
                </c:manualLayout>
              </c:layout>
              <c:tx>
                <c:rich>
                  <a:bodyPr/>
                  <a:lstStyle/>
                  <a:p>
                    <a:r>
                      <a:rPr lang="en-US" sz="1100" b="1">
                        <a:solidFill>
                          <a:srgbClr val="2E8B9A"/>
                        </a:solidFill>
                      </a:rPr>
                      <a:t>Primary deficit</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A3E-4926-9A96-7714A677DF7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Sheet1!$A$2:$A$62</c:f>
              <c:strCache>
                <c:ptCount val="61"/>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pt idx="50">
                  <c:v>2026</c:v>
                </c:pt>
                <c:pt idx="51">
                  <c:v>2027</c:v>
                </c:pt>
                <c:pt idx="52">
                  <c:v>2028</c:v>
                </c:pt>
                <c:pt idx="53">
                  <c:v>2029</c:v>
                </c:pt>
                <c:pt idx="54">
                  <c:v>2030</c:v>
                </c:pt>
                <c:pt idx="55">
                  <c:v>2031</c:v>
                </c:pt>
                <c:pt idx="56">
                  <c:v>2032</c:v>
                </c:pt>
                <c:pt idx="57">
                  <c:v>2033</c:v>
                </c:pt>
                <c:pt idx="58">
                  <c:v>2034</c:v>
                </c:pt>
                <c:pt idx="59">
                  <c:v>2035</c:v>
                </c:pt>
                <c:pt idx="60">
                  <c:v>2036</c:v>
                </c:pt>
              </c:strCache>
            </c:strRef>
          </c:cat>
          <c:val>
            <c:numRef>
              <c:f>Sheet1!$G$2:$G$62</c:f>
              <c:numCache>
                <c:formatCode>General</c:formatCode>
                <c:ptCount val="61"/>
                <c:pt idx="48">
                  <c:v>3.1930499999999999</c:v>
                </c:pt>
                <c:pt idx="49">
                  <c:v>2.7</c:v>
                </c:pt>
                <c:pt idx="50">
                  <c:v>2.6</c:v>
                </c:pt>
                <c:pt idx="51">
                  <c:v>2.2999999999999998</c:v>
                </c:pt>
                <c:pt idx="52">
                  <c:v>2.1</c:v>
                </c:pt>
                <c:pt idx="53">
                  <c:v>2.2999999999999998</c:v>
                </c:pt>
                <c:pt idx="54">
                  <c:v>2.1</c:v>
                </c:pt>
                <c:pt idx="55">
                  <c:v>1.9</c:v>
                </c:pt>
                <c:pt idx="56">
                  <c:v>1.9</c:v>
                </c:pt>
                <c:pt idx="57">
                  <c:v>2</c:v>
                </c:pt>
                <c:pt idx="58">
                  <c:v>2.1</c:v>
                </c:pt>
                <c:pt idx="59">
                  <c:v>2.1</c:v>
                </c:pt>
                <c:pt idx="60">
                  <c:v>2.1</c:v>
                </c:pt>
              </c:numCache>
            </c:numRef>
          </c:val>
          <c:smooth val="0"/>
          <c:extLst>
            <c:ext xmlns:c16="http://schemas.microsoft.com/office/drawing/2014/chart" uri="{C3380CC4-5D6E-409C-BE32-E72D297353CC}">
              <c16:uniqueId val="{00000008-1A3E-4926-9A96-7714A677DF7F}"/>
            </c:ext>
          </c:extLst>
        </c:ser>
        <c:dLbls>
          <c:showLegendKey val="0"/>
          <c:showVal val="0"/>
          <c:showCatName val="0"/>
          <c:showSerName val="0"/>
          <c:showPercent val="0"/>
          <c:showBubbleSize val="0"/>
        </c:dLbls>
        <c:smooth val="0"/>
        <c:axId val="2118791784"/>
        <c:axId val="2140495176"/>
      </c:lineChart>
      <c:catAx>
        <c:axId val="2118791784"/>
        <c:scaling>
          <c:orientation val="minMax"/>
        </c:scaling>
        <c:delete val="0"/>
        <c:axPos val="b"/>
        <c:minorGridlines/>
        <c:numFmt formatCode="General" sourceLinked="0"/>
        <c:majorTickMark val="none"/>
        <c:minorTickMark val="none"/>
        <c:tickLblPos val="low"/>
        <c:spPr>
          <a:ln>
            <a:solidFill>
              <a:srgbClr val="D9D9D9"/>
            </a:solidFill>
          </a:ln>
        </c:spPr>
        <c:txPr>
          <a:bodyPr/>
          <a:lstStyle/>
          <a:p>
            <a:pPr>
              <a:defRPr sz="1400" baseline="0">
                <a:solidFill>
                  <a:srgbClr val="595959"/>
                </a:solidFill>
              </a:defRPr>
            </a:pPr>
            <a:endParaRPr lang="en-US"/>
          </a:p>
        </c:txPr>
        <c:crossAx val="2140495176"/>
        <c:crosses val="autoZero"/>
        <c:auto val="1"/>
        <c:lblAlgn val="ctr"/>
        <c:lblOffset val="100"/>
        <c:tickLblSkip val="10"/>
        <c:tickMarkSkip val="10"/>
        <c:noMultiLvlLbl val="0"/>
      </c:catAx>
      <c:valAx>
        <c:axId val="2140495176"/>
        <c:scaling>
          <c:orientation val="minMax"/>
          <c:max val="15"/>
          <c:min val="-5"/>
        </c:scaling>
        <c:delete val="0"/>
        <c:axPos val="l"/>
        <c:majorGridlines>
          <c:spPr>
            <a:ln w="9525">
              <a:solidFill>
                <a:srgbClr val="D9D9D9"/>
              </a:solidFill>
            </a:ln>
          </c:spPr>
        </c:majorGridlines>
        <c:numFmt formatCode="0" sourceLinked="0"/>
        <c:majorTickMark val="none"/>
        <c:minorTickMark val="none"/>
        <c:tickLblPos val="nextTo"/>
        <c:spPr>
          <a:ln>
            <a:noFill/>
          </a:ln>
        </c:spPr>
        <c:txPr>
          <a:bodyPr/>
          <a:lstStyle/>
          <a:p>
            <a:pPr>
              <a:defRPr sz="1400" baseline="0">
                <a:solidFill>
                  <a:srgbClr val="595959"/>
                </a:solidFill>
              </a:defRPr>
            </a:pPr>
            <a:endParaRPr lang="en-US"/>
          </a:p>
        </c:txPr>
        <c:crossAx val="2118791784"/>
        <c:crosses val="autoZero"/>
        <c:crossBetween val="between"/>
        <c:majorUnit val="5"/>
      </c:valAx>
    </c:plotArea>
    <c:plotVisOnly val="1"/>
    <c:dispBlanksAs val="gap"/>
    <c:showDLblsOverMax val="0"/>
  </c:chart>
  <c:txPr>
    <a:bodyPr/>
    <a:lstStyle/>
    <a:p>
      <a:pPr>
        <a:defRPr sz="1100">
          <a:solidFill>
            <a:srgbClr val="595959"/>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manualLayout>
          <c:layoutTarget val="inner"/>
          <c:xMode val="edge"/>
          <c:yMode val="edge"/>
          <c:x val="4.252316471804661E-2"/>
          <c:y val="2.4985264999769767E-2"/>
          <c:w val="0.9337643163922692"/>
          <c:h val="0.8654339918036561"/>
        </c:manualLayout>
      </c:layout>
      <c:lineChart>
        <c:grouping val="standard"/>
        <c:varyColors val="0"/>
        <c:ser>
          <c:idx val="0"/>
          <c:order val="0"/>
          <c:tx>
            <c:strRef>
              <c:f>Sheet1!$B$1</c:f>
              <c:strCache>
                <c:ptCount val="1"/>
                <c:pt idx="0">
                  <c:v>Outlays</c:v>
                </c:pt>
              </c:strCache>
            </c:strRef>
          </c:tx>
          <c:spPr>
            <a:ln w="28575">
              <a:solidFill>
                <a:srgbClr val="0C4C88"/>
              </a:solidFill>
            </a:ln>
          </c:spPr>
          <c:marker>
            <c:symbol val="none"/>
          </c:marker>
          <c:cat>
            <c:strRef>
              <c:f>Sheet1!$A$2:$A$62</c:f>
              <c:strCache>
                <c:ptCount val="61"/>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pt idx="50">
                  <c:v>2026</c:v>
                </c:pt>
                <c:pt idx="51">
                  <c:v>2027</c:v>
                </c:pt>
                <c:pt idx="52">
                  <c:v>2028</c:v>
                </c:pt>
                <c:pt idx="53">
                  <c:v>2029</c:v>
                </c:pt>
                <c:pt idx="54">
                  <c:v>2030</c:v>
                </c:pt>
                <c:pt idx="55">
                  <c:v>2031</c:v>
                </c:pt>
                <c:pt idx="56">
                  <c:v>2032</c:v>
                </c:pt>
                <c:pt idx="57">
                  <c:v>2033</c:v>
                </c:pt>
                <c:pt idx="58">
                  <c:v>2034</c:v>
                </c:pt>
                <c:pt idx="59">
                  <c:v>2035</c:v>
                </c:pt>
                <c:pt idx="60">
                  <c:v>2036</c:v>
                </c:pt>
              </c:strCache>
            </c:strRef>
          </c:cat>
          <c:val>
            <c:numRef>
              <c:f>Sheet1!$B$2:$B$62</c:f>
              <c:numCache>
                <c:formatCode>General</c:formatCode>
                <c:ptCount val="61"/>
                <c:pt idx="0">
                  <c:v>19.84571</c:v>
                </c:pt>
                <c:pt idx="1">
                  <c:v>19.656690000000001</c:v>
                </c:pt>
                <c:pt idx="2">
                  <c:v>19.507829999999998</c:v>
                </c:pt>
                <c:pt idx="3">
                  <c:v>19.18402</c:v>
                </c:pt>
                <c:pt idx="4">
                  <c:v>20.681750000000001</c:v>
                </c:pt>
                <c:pt idx="5">
                  <c:v>21.148499999999999</c:v>
                </c:pt>
                <c:pt idx="6">
                  <c:v>22.302330000000001</c:v>
                </c:pt>
                <c:pt idx="7">
                  <c:v>22.244240000000001</c:v>
                </c:pt>
                <c:pt idx="8">
                  <c:v>21.09675</c:v>
                </c:pt>
                <c:pt idx="9">
                  <c:v>21.810289999999998</c:v>
                </c:pt>
                <c:pt idx="10">
                  <c:v>21.625800000000002</c:v>
                </c:pt>
                <c:pt idx="11">
                  <c:v>20.67915</c:v>
                </c:pt>
                <c:pt idx="12">
                  <c:v>20.327100000000002</c:v>
                </c:pt>
                <c:pt idx="13">
                  <c:v>20.27345</c:v>
                </c:pt>
                <c:pt idx="14">
                  <c:v>21.01229</c:v>
                </c:pt>
                <c:pt idx="15">
                  <c:v>21.503710000000002</c:v>
                </c:pt>
                <c:pt idx="16">
                  <c:v>21.188030000000001</c:v>
                </c:pt>
                <c:pt idx="17">
                  <c:v>20.549299999999999</c:v>
                </c:pt>
                <c:pt idx="18">
                  <c:v>20.059069999999998</c:v>
                </c:pt>
                <c:pt idx="19">
                  <c:v>19.840209999999999</c:v>
                </c:pt>
                <c:pt idx="20">
                  <c:v>19.329370000000001</c:v>
                </c:pt>
                <c:pt idx="21">
                  <c:v>18.666350000000001</c:v>
                </c:pt>
                <c:pt idx="22">
                  <c:v>18.23338</c:v>
                </c:pt>
                <c:pt idx="23">
                  <c:v>17.67014</c:v>
                </c:pt>
                <c:pt idx="24">
                  <c:v>17.451550000000001</c:v>
                </c:pt>
                <c:pt idx="25">
                  <c:v>17.604030000000002</c:v>
                </c:pt>
                <c:pt idx="26">
                  <c:v>18.399429999999999</c:v>
                </c:pt>
                <c:pt idx="27">
                  <c:v>18.85313</c:v>
                </c:pt>
                <c:pt idx="28">
                  <c:v>18.767330000000001</c:v>
                </c:pt>
                <c:pt idx="29">
                  <c:v>18.957889999999999</c:v>
                </c:pt>
                <c:pt idx="30">
                  <c:v>19.217790000000001</c:v>
                </c:pt>
                <c:pt idx="31">
                  <c:v>18.852029999999999</c:v>
                </c:pt>
                <c:pt idx="32">
                  <c:v>20.193449999999999</c:v>
                </c:pt>
                <c:pt idx="33">
                  <c:v>24.296589999999998</c:v>
                </c:pt>
                <c:pt idx="34">
                  <c:v>22.972200000000001</c:v>
                </c:pt>
                <c:pt idx="35">
                  <c:v>23.096969999999999</c:v>
                </c:pt>
                <c:pt idx="36">
                  <c:v>21.696629999999999</c:v>
                </c:pt>
                <c:pt idx="37">
                  <c:v>20.466480000000001</c:v>
                </c:pt>
                <c:pt idx="38">
                  <c:v>19.912859999999998</c:v>
                </c:pt>
                <c:pt idx="39">
                  <c:v>20.179539999999999</c:v>
                </c:pt>
                <c:pt idx="40">
                  <c:v>20.487279999999998</c:v>
                </c:pt>
                <c:pt idx="41">
                  <c:v>20.301919999999999</c:v>
                </c:pt>
                <c:pt idx="42">
                  <c:v>19.891940000000002</c:v>
                </c:pt>
                <c:pt idx="43">
                  <c:v>20.645109999999999</c:v>
                </c:pt>
                <c:pt idx="44">
                  <c:v>30.487629999999999</c:v>
                </c:pt>
                <c:pt idx="45">
                  <c:v>28.748239999999999</c:v>
                </c:pt>
                <c:pt idx="46">
                  <c:v>24.070630000000001</c:v>
                </c:pt>
                <c:pt idx="47">
                  <c:v>22.035530000000001</c:v>
                </c:pt>
                <c:pt idx="48">
                  <c:v>22.988800000000001</c:v>
                </c:pt>
              </c:numCache>
            </c:numRef>
          </c:val>
          <c:smooth val="0"/>
          <c:extLst>
            <c:ext xmlns:c16="http://schemas.microsoft.com/office/drawing/2014/chart" uri="{C3380CC4-5D6E-409C-BE32-E72D297353CC}">
              <c16:uniqueId val="{00000000-3CC4-4DAF-85AB-EBE5456E67CF}"/>
            </c:ext>
          </c:extLst>
        </c:ser>
        <c:ser>
          <c:idx val="1"/>
          <c:order val="1"/>
          <c:tx>
            <c:strRef>
              <c:f>Sheet1!$C$1</c:f>
              <c:strCache>
                <c:ptCount val="1"/>
                <c:pt idx="0">
                  <c:v>Revenues</c:v>
                </c:pt>
              </c:strCache>
            </c:strRef>
          </c:tx>
          <c:spPr>
            <a:ln w="28575">
              <a:solidFill>
                <a:srgbClr val="2E8B9A"/>
              </a:solidFill>
            </a:ln>
          </c:spPr>
          <c:marker>
            <c:symbol val="none"/>
          </c:marker>
          <c:cat>
            <c:strRef>
              <c:f>Sheet1!$A$2:$A$62</c:f>
              <c:strCache>
                <c:ptCount val="61"/>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pt idx="50">
                  <c:v>2026</c:v>
                </c:pt>
                <c:pt idx="51">
                  <c:v>2027</c:v>
                </c:pt>
                <c:pt idx="52">
                  <c:v>2028</c:v>
                </c:pt>
                <c:pt idx="53">
                  <c:v>2029</c:v>
                </c:pt>
                <c:pt idx="54">
                  <c:v>2030</c:v>
                </c:pt>
                <c:pt idx="55">
                  <c:v>2031</c:v>
                </c:pt>
                <c:pt idx="56">
                  <c:v>2032</c:v>
                </c:pt>
                <c:pt idx="57">
                  <c:v>2033</c:v>
                </c:pt>
                <c:pt idx="58">
                  <c:v>2034</c:v>
                </c:pt>
                <c:pt idx="59">
                  <c:v>2035</c:v>
                </c:pt>
                <c:pt idx="60">
                  <c:v>2036</c:v>
                </c:pt>
              </c:strCache>
            </c:strRef>
          </c:cat>
          <c:val>
            <c:numRef>
              <c:f>Sheet1!$C$2:$C$62</c:f>
              <c:numCache>
                <c:formatCode>General</c:formatCode>
                <c:ptCount val="61"/>
                <c:pt idx="0">
                  <c:v>15.91</c:v>
                </c:pt>
                <c:pt idx="1">
                  <c:v>17.079190000000001</c:v>
                </c:pt>
                <c:pt idx="2">
                  <c:v>16.991029999999999</c:v>
                </c:pt>
                <c:pt idx="3">
                  <c:v>17.633929999999999</c:v>
                </c:pt>
                <c:pt idx="4">
                  <c:v>18.097850000000001</c:v>
                </c:pt>
                <c:pt idx="5">
                  <c:v>18.686169999999997</c:v>
                </c:pt>
                <c:pt idx="6">
                  <c:v>18.47503</c:v>
                </c:pt>
                <c:pt idx="7">
                  <c:v>16.526030000000002</c:v>
                </c:pt>
                <c:pt idx="8">
                  <c:v>16.505749999999999</c:v>
                </c:pt>
                <c:pt idx="9">
                  <c:v>16.917249999999999</c:v>
                </c:pt>
                <c:pt idx="10">
                  <c:v>16.79513</c:v>
                </c:pt>
                <c:pt idx="11">
                  <c:v>17.59525</c:v>
                </c:pt>
                <c:pt idx="12">
                  <c:v>17.363670000000003</c:v>
                </c:pt>
                <c:pt idx="13">
                  <c:v>17.56784</c:v>
                </c:pt>
                <c:pt idx="14">
                  <c:v>17.305589999999999</c:v>
                </c:pt>
                <c:pt idx="15">
                  <c:v>17.131640000000001</c:v>
                </c:pt>
                <c:pt idx="16">
                  <c:v>16.735480000000003</c:v>
                </c:pt>
                <c:pt idx="17">
                  <c:v>16.830569999999998</c:v>
                </c:pt>
                <c:pt idx="18">
                  <c:v>17.270819999999997</c:v>
                </c:pt>
                <c:pt idx="19">
                  <c:v>17.69417</c:v>
                </c:pt>
                <c:pt idx="20">
                  <c:v>17.998650000000001</c:v>
                </c:pt>
                <c:pt idx="21">
                  <c:v>18.41122</c:v>
                </c:pt>
                <c:pt idx="22">
                  <c:v>18.997710000000001</c:v>
                </c:pt>
                <c:pt idx="23">
                  <c:v>18.974340000000002</c:v>
                </c:pt>
                <c:pt idx="24">
                  <c:v>19.756130000000002</c:v>
                </c:pt>
                <c:pt idx="25">
                  <c:v>18.81587</c:v>
                </c:pt>
                <c:pt idx="26">
                  <c:v>16.955959999999997</c:v>
                </c:pt>
                <c:pt idx="27">
                  <c:v>15.5573</c:v>
                </c:pt>
                <c:pt idx="28">
                  <c:v>15.389080000000002</c:v>
                </c:pt>
                <c:pt idx="29">
                  <c:v>16.516439999999999</c:v>
                </c:pt>
                <c:pt idx="30">
                  <c:v>17.421410000000002</c:v>
                </c:pt>
                <c:pt idx="31">
                  <c:v>17.741769999999999</c:v>
                </c:pt>
                <c:pt idx="32">
                  <c:v>17.088799999999999</c:v>
                </c:pt>
                <c:pt idx="33">
                  <c:v>14.539149999999998</c:v>
                </c:pt>
                <c:pt idx="34">
                  <c:v>14.371130000000001</c:v>
                </c:pt>
                <c:pt idx="35">
                  <c:v>14.76606</c:v>
                </c:pt>
                <c:pt idx="36">
                  <c:v>15.073179999999999</c:v>
                </c:pt>
                <c:pt idx="37">
                  <c:v>16.439540000000001</c:v>
                </c:pt>
                <c:pt idx="38">
                  <c:v>17.15963</c:v>
                </c:pt>
                <c:pt idx="39">
                  <c:v>17.7638</c:v>
                </c:pt>
                <c:pt idx="40">
                  <c:v>17.378249999999998</c:v>
                </c:pt>
                <c:pt idx="41">
                  <c:v>16.908859999999997</c:v>
                </c:pt>
                <c:pt idx="42">
                  <c:v>16.120370000000001</c:v>
                </c:pt>
                <c:pt idx="43">
                  <c:v>16.078769999999999</c:v>
                </c:pt>
                <c:pt idx="44">
                  <c:v>16.005229999999997</c:v>
                </c:pt>
                <c:pt idx="45">
                  <c:v>17.057960000000001</c:v>
                </c:pt>
                <c:pt idx="46">
                  <c:v>18.79644</c:v>
                </c:pt>
                <c:pt idx="47">
                  <c:v>15.968020000000001</c:v>
                </c:pt>
                <c:pt idx="48">
                  <c:v>16.792550000000002</c:v>
                </c:pt>
              </c:numCache>
            </c:numRef>
          </c:val>
          <c:smooth val="0"/>
          <c:extLst>
            <c:ext xmlns:c16="http://schemas.microsoft.com/office/drawing/2014/chart" uri="{C3380CC4-5D6E-409C-BE32-E72D297353CC}">
              <c16:uniqueId val="{00000001-3CC4-4DAF-85AB-EBE5456E67CF}"/>
            </c:ext>
          </c:extLst>
        </c:ser>
        <c:ser>
          <c:idx val="2"/>
          <c:order val="2"/>
          <c:tx>
            <c:strRef>
              <c:f>Sheet1!$D$1</c:f>
              <c:strCache>
                <c:ptCount val="1"/>
                <c:pt idx="0">
                  <c:v>Outlays (projected)</c:v>
                </c:pt>
              </c:strCache>
            </c:strRef>
          </c:tx>
          <c:spPr>
            <a:ln w="28575">
              <a:solidFill>
                <a:srgbClr val="0C4C88"/>
              </a:solidFill>
              <a:prstDash val="dash"/>
            </a:ln>
          </c:spPr>
          <c:marker>
            <c:symbol val="none"/>
          </c:marker>
          <c:dLbls>
            <c:dLbl>
              <c:idx val="60"/>
              <c:layout>
                <c:manualLayout>
                  <c:x val="-5.0505050505050509E-3"/>
                  <c:y val="-4.9707602339181284E-2"/>
                </c:manualLayout>
              </c:layout>
              <c:tx>
                <c:rich>
                  <a:bodyPr/>
                  <a:lstStyle/>
                  <a:p>
                    <a:r>
                      <a:rPr lang="en-US" sz="1100" b="1">
                        <a:solidFill>
                          <a:srgbClr val="0C4C88"/>
                        </a:solidFill>
                      </a:rPr>
                      <a:t>Outlays</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3CC4-4DAF-85AB-EBE5456E67CF}"/>
                </c:ext>
              </c:extLst>
            </c:dLbl>
            <c:spPr>
              <a:noFill/>
              <a:ln>
                <a:noFill/>
              </a:ln>
              <a:effectLst/>
            </c:spPr>
            <c:txPr>
              <a:bodyPr wrap="square" lIns="38100" tIns="19050" rIns="38100" bIns="19050" anchor="ctr">
                <a:spAutoFit/>
              </a:bodyPr>
              <a:lstStyle/>
              <a:p>
                <a:pPr>
                  <a:defRPr sz="1400" baseline="0"/>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Sheet1!$A$2:$A$62</c:f>
              <c:strCache>
                <c:ptCount val="61"/>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pt idx="50">
                  <c:v>2026</c:v>
                </c:pt>
                <c:pt idx="51">
                  <c:v>2027</c:v>
                </c:pt>
                <c:pt idx="52">
                  <c:v>2028</c:v>
                </c:pt>
                <c:pt idx="53">
                  <c:v>2029</c:v>
                </c:pt>
                <c:pt idx="54">
                  <c:v>2030</c:v>
                </c:pt>
                <c:pt idx="55">
                  <c:v>2031</c:v>
                </c:pt>
                <c:pt idx="56">
                  <c:v>2032</c:v>
                </c:pt>
                <c:pt idx="57">
                  <c:v>2033</c:v>
                </c:pt>
                <c:pt idx="58">
                  <c:v>2034</c:v>
                </c:pt>
                <c:pt idx="59">
                  <c:v>2035</c:v>
                </c:pt>
                <c:pt idx="60">
                  <c:v>2036</c:v>
                </c:pt>
              </c:strCache>
            </c:strRef>
          </c:cat>
          <c:val>
            <c:numRef>
              <c:f>Sheet1!$D$2:$D$62</c:f>
              <c:numCache>
                <c:formatCode>General</c:formatCode>
                <c:ptCount val="61"/>
                <c:pt idx="48">
                  <c:v>22.988800000000001</c:v>
                </c:pt>
                <c:pt idx="49">
                  <c:v>23.1</c:v>
                </c:pt>
                <c:pt idx="50">
                  <c:v>23.3</c:v>
                </c:pt>
                <c:pt idx="51">
                  <c:v>23.3</c:v>
                </c:pt>
                <c:pt idx="52">
                  <c:v>23.2</c:v>
                </c:pt>
                <c:pt idx="53">
                  <c:v>23.5</c:v>
                </c:pt>
                <c:pt idx="54">
                  <c:v>23.5</c:v>
                </c:pt>
                <c:pt idx="55">
                  <c:v>23.6</c:v>
                </c:pt>
                <c:pt idx="56">
                  <c:v>23.8</c:v>
                </c:pt>
                <c:pt idx="57">
                  <c:v>23.9</c:v>
                </c:pt>
                <c:pt idx="58">
                  <c:v>24.2</c:v>
                </c:pt>
                <c:pt idx="59">
                  <c:v>24.3</c:v>
                </c:pt>
                <c:pt idx="60">
                  <c:v>24.4</c:v>
                </c:pt>
              </c:numCache>
            </c:numRef>
          </c:val>
          <c:smooth val="0"/>
          <c:extLst>
            <c:ext xmlns:c16="http://schemas.microsoft.com/office/drawing/2014/chart" uri="{C3380CC4-5D6E-409C-BE32-E72D297353CC}">
              <c16:uniqueId val="{00000003-3CC4-4DAF-85AB-EBE5456E67CF}"/>
            </c:ext>
          </c:extLst>
        </c:ser>
        <c:ser>
          <c:idx val="3"/>
          <c:order val="3"/>
          <c:tx>
            <c:strRef>
              <c:f>Sheet1!$E$1</c:f>
              <c:strCache>
                <c:ptCount val="1"/>
                <c:pt idx="0">
                  <c:v>Revenues (projected)</c:v>
                </c:pt>
              </c:strCache>
            </c:strRef>
          </c:tx>
          <c:spPr>
            <a:ln w="28575">
              <a:solidFill>
                <a:srgbClr val="2E8B9A"/>
              </a:solidFill>
              <a:prstDash val="dash"/>
            </a:ln>
          </c:spPr>
          <c:marker>
            <c:symbol val="none"/>
          </c:marker>
          <c:dLbls>
            <c:dLbl>
              <c:idx val="60"/>
              <c:layout>
                <c:manualLayout>
                  <c:x val="0"/>
                  <c:y val="2.6315789473684265E-2"/>
                </c:manualLayout>
              </c:layout>
              <c:tx>
                <c:rich>
                  <a:bodyPr/>
                  <a:lstStyle/>
                  <a:p>
                    <a:r>
                      <a:rPr lang="en-US" sz="1100" b="1">
                        <a:solidFill>
                          <a:srgbClr val="2E8B9A"/>
                        </a:solidFill>
                      </a:rPr>
                      <a:t>Revenues</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3CC4-4DAF-85AB-EBE5456E67CF}"/>
                </c:ext>
              </c:extLst>
            </c:dLbl>
            <c:spPr>
              <a:noFill/>
              <a:ln>
                <a:noFill/>
              </a:ln>
              <a:effectLst/>
            </c:spPr>
            <c:txPr>
              <a:bodyPr wrap="square" lIns="38100" tIns="19050" rIns="38100" bIns="19050" anchor="ctr">
                <a:spAutoFit/>
              </a:bodyPr>
              <a:lstStyle/>
              <a:p>
                <a:pPr>
                  <a:defRPr sz="1400" baseline="0"/>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Sheet1!$A$2:$A$62</c:f>
              <c:strCache>
                <c:ptCount val="61"/>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pt idx="50">
                  <c:v>2026</c:v>
                </c:pt>
                <c:pt idx="51">
                  <c:v>2027</c:v>
                </c:pt>
                <c:pt idx="52">
                  <c:v>2028</c:v>
                </c:pt>
                <c:pt idx="53">
                  <c:v>2029</c:v>
                </c:pt>
                <c:pt idx="54">
                  <c:v>2030</c:v>
                </c:pt>
                <c:pt idx="55">
                  <c:v>2031</c:v>
                </c:pt>
                <c:pt idx="56">
                  <c:v>2032</c:v>
                </c:pt>
                <c:pt idx="57">
                  <c:v>2033</c:v>
                </c:pt>
                <c:pt idx="58">
                  <c:v>2034</c:v>
                </c:pt>
                <c:pt idx="59">
                  <c:v>2035</c:v>
                </c:pt>
                <c:pt idx="60">
                  <c:v>2036</c:v>
                </c:pt>
              </c:strCache>
            </c:strRef>
          </c:cat>
          <c:val>
            <c:numRef>
              <c:f>Sheet1!$E$2:$E$62</c:f>
              <c:numCache>
                <c:formatCode>General</c:formatCode>
                <c:ptCount val="61"/>
                <c:pt idx="48">
                  <c:v>16.792550000000002</c:v>
                </c:pt>
                <c:pt idx="49">
                  <c:v>17.2</c:v>
                </c:pt>
                <c:pt idx="50">
                  <c:v>17.5</c:v>
                </c:pt>
                <c:pt idx="51">
                  <c:v>17.7</c:v>
                </c:pt>
                <c:pt idx="52">
                  <c:v>17.5</c:v>
                </c:pt>
                <c:pt idx="53">
                  <c:v>17.600000000000001</c:v>
                </c:pt>
                <c:pt idx="54">
                  <c:v>17.600000000000001</c:v>
                </c:pt>
                <c:pt idx="55">
                  <c:v>17.7</c:v>
                </c:pt>
                <c:pt idx="56">
                  <c:v>17.7</c:v>
                </c:pt>
                <c:pt idx="57">
                  <c:v>17.7</c:v>
                </c:pt>
                <c:pt idx="58">
                  <c:v>17.7</c:v>
                </c:pt>
                <c:pt idx="59">
                  <c:v>17.7</c:v>
                </c:pt>
                <c:pt idx="60">
                  <c:v>17.8</c:v>
                </c:pt>
              </c:numCache>
            </c:numRef>
          </c:val>
          <c:smooth val="0"/>
          <c:extLst>
            <c:ext xmlns:c16="http://schemas.microsoft.com/office/drawing/2014/chart" uri="{C3380CC4-5D6E-409C-BE32-E72D297353CC}">
              <c16:uniqueId val="{00000005-3CC4-4DAF-85AB-EBE5456E67CF}"/>
            </c:ext>
          </c:extLst>
        </c:ser>
        <c:ser>
          <c:idx val="4"/>
          <c:order val="4"/>
          <c:tx>
            <c:strRef>
              <c:f>Sheet1!$F$1</c:f>
              <c:strCache>
                <c:ptCount val="1"/>
                <c:pt idx="0">
                  <c:v>Average outlays 1976-2025 (21.2)</c:v>
                </c:pt>
              </c:strCache>
            </c:strRef>
          </c:tx>
          <c:spPr>
            <a:ln w="38100">
              <a:solidFill>
                <a:srgbClr val="0C4C88"/>
              </a:solidFill>
              <a:prstDash val="sysDot"/>
            </a:ln>
          </c:spPr>
          <c:marker>
            <c:symbol val="none"/>
          </c:marker>
          <c:dLbls>
            <c:dLbl>
              <c:idx val="60"/>
              <c:layout>
                <c:manualLayout>
                  <c:x val="-8.0808080808080815E-2"/>
                  <c:y val="3.2163742690058478E-2"/>
                </c:manualLayout>
              </c:layout>
              <c:tx>
                <c:rich>
                  <a:bodyPr/>
                  <a:lstStyle/>
                  <a:p>
                    <a:r>
                      <a:rPr lang="en-US" sz="1100" b="1">
                        <a:solidFill>
                          <a:srgbClr val="0C4C88"/>
                        </a:solidFill>
                      </a:rPr>
                      <a:t>Avg. 21.2</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3CC4-4DAF-85AB-EBE5456E67CF}"/>
                </c:ext>
              </c:extLst>
            </c:dLbl>
            <c:spPr>
              <a:noFill/>
              <a:ln>
                <a:noFill/>
              </a:ln>
              <a:effectLst/>
            </c:spPr>
            <c:txPr>
              <a:bodyPr wrap="square" lIns="38100" tIns="19050" rIns="38100" bIns="19050" anchor="ctr">
                <a:spAutoFit/>
              </a:bodyPr>
              <a:lstStyle/>
              <a:p>
                <a:pPr>
                  <a:defRPr sz="1400" baseline="0"/>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Sheet1!$A$2:$A$62</c:f>
              <c:strCache>
                <c:ptCount val="61"/>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pt idx="50">
                  <c:v>2026</c:v>
                </c:pt>
                <c:pt idx="51">
                  <c:v>2027</c:v>
                </c:pt>
                <c:pt idx="52">
                  <c:v>2028</c:v>
                </c:pt>
                <c:pt idx="53">
                  <c:v>2029</c:v>
                </c:pt>
                <c:pt idx="54">
                  <c:v>2030</c:v>
                </c:pt>
                <c:pt idx="55">
                  <c:v>2031</c:v>
                </c:pt>
                <c:pt idx="56">
                  <c:v>2032</c:v>
                </c:pt>
                <c:pt idx="57">
                  <c:v>2033</c:v>
                </c:pt>
                <c:pt idx="58">
                  <c:v>2034</c:v>
                </c:pt>
                <c:pt idx="59">
                  <c:v>2035</c:v>
                </c:pt>
                <c:pt idx="60">
                  <c:v>2036</c:v>
                </c:pt>
              </c:strCache>
            </c:strRef>
          </c:cat>
          <c:val>
            <c:numRef>
              <c:f>Sheet1!$F$2:$F$62</c:f>
              <c:numCache>
                <c:formatCode>General</c:formatCode>
                <c:ptCount val="61"/>
                <c:pt idx="0">
                  <c:v>21.2</c:v>
                </c:pt>
                <c:pt idx="1">
                  <c:v>21.2</c:v>
                </c:pt>
                <c:pt idx="2">
                  <c:v>21.2</c:v>
                </c:pt>
                <c:pt idx="3">
                  <c:v>21.2</c:v>
                </c:pt>
                <c:pt idx="4">
                  <c:v>21.2</c:v>
                </c:pt>
                <c:pt idx="5">
                  <c:v>21.2</c:v>
                </c:pt>
                <c:pt idx="6">
                  <c:v>21.2</c:v>
                </c:pt>
                <c:pt idx="7">
                  <c:v>21.2</c:v>
                </c:pt>
                <c:pt idx="8">
                  <c:v>21.2</c:v>
                </c:pt>
                <c:pt idx="9">
                  <c:v>21.2</c:v>
                </c:pt>
                <c:pt idx="10">
                  <c:v>21.2</c:v>
                </c:pt>
                <c:pt idx="11">
                  <c:v>21.2</c:v>
                </c:pt>
                <c:pt idx="12">
                  <c:v>21.2</c:v>
                </c:pt>
                <c:pt idx="13">
                  <c:v>21.2</c:v>
                </c:pt>
                <c:pt idx="14">
                  <c:v>21.2</c:v>
                </c:pt>
                <c:pt idx="15">
                  <c:v>21.2</c:v>
                </c:pt>
                <c:pt idx="16">
                  <c:v>21.2</c:v>
                </c:pt>
                <c:pt idx="17">
                  <c:v>21.2</c:v>
                </c:pt>
                <c:pt idx="18">
                  <c:v>21.2</c:v>
                </c:pt>
                <c:pt idx="19">
                  <c:v>21.2</c:v>
                </c:pt>
                <c:pt idx="20">
                  <c:v>21.2</c:v>
                </c:pt>
                <c:pt idx="21">
                  <c:v>21.2</c:v>
                </c:pt>
                <c:pt idx="22">
                  <c:v>21.2</c:v>
                </c:pt>
                <c:pt idx="23">
                  <c:v>21.2</c:v>
                </c:pt>
                <c:pt idx="24">
                  <c:v>21.2</c:v>
                </c:pt>
                <c:pt idx="25">
                  <c:v>21.2</c:v>
                </c:pt>
                <c:pt idx="26">
                  <c:v>21.2</c:v>
                </c:pt>
                <c:pt idx="27">
                  <c:v>21.2</c:v>
                </c:pt>
                <c:pt idx="28">
                  <c:v>21.2</c:v>
                </c:pt>
                <c:pt idx="29">
                  <c:v>21.2</c:v>
                </c:pt>
                <c:pt idx="30">
                  <c:v>21.2</c:v>
                </c:pt>
                <c:pt idx="31">
                  <c:v>21.2</c:v>
                </c:pt>
                <c:pt idx="32">
                  <c:v>21.2</c:v>
                </c:pt>
                <c:pt idx="33">
                  <c:v>21.2</c:v>
                </c:pt>
                <c:pt idx="34">
                  <c:v>21.2</c:v>
                </c:pt>
                <c:pt idx="35">
                  <c:v>21.2</c:v>
                </c:pt>
                <c:pt idx="36">
                  <c:v>21.2</c:v>
                </c:pt>
                <c:pt idx="37">
                  <c:v>21.2</c:v>
                </c:pt>
                <c:pt idx="38">
                  <c:v>21.2</c:v>
                </c:pt>
                <c:pt idx="39">
                  <c:v>21.2</c:v>
                </c:pt>
                <c:pt idx="40">
                  <c:v>21.2</c:v>
                </c:pt>
                <c:pt idx="41">
                  <c:v>21.2</c:v>
                </c:pt>
                <c:pt idx="42">
                  <c:v>21.2</c:v>
                </c:pt>
                <c:pt idx="43">
                  <c:v>21.2</c:v>
                </c:pt>
                <c:pt idx="44">
                  <c:v>21.2</c:v>
                </c:pt>
                <c:pt idx="45">
                  <c:v>21.2</c:v>
                </c:pt>
                <c:pt idx="46">
                  <c:v>21.2</c:v>
                </c:pt>
                <c:pt idx="47">
                  <c:v>21.2</c:v>
                </c:pt>
                <c:pt idx="48">
                  <c:v>21.2</c:v>
                </c:pt>
                <c:pt idx="49">
                  <c:v>21.2</c:v>
                </c:pt>
                <c:pt idx="50">
                  <c:v>21.2</c:v>
                </c:pt>
                <c:pt idx="51">
                  <c:v>21.2</c:v>
                </c:pt>
                <c:pt idx="52">
                  <c:v>21.2</c:v>
                </c:pt>
                <c:pt idx="53">
                  <c:v>21.2</c:v>
                </c:pt>
                <c:pt idx="54">
                  <c:v>21.2</c:v>
                </c:pt>
                <c:pt idx="55">
                  <c:v>21.2</c:v>
                </c:pt>
                <c:pt idx="56">
                  <c:v>21.2</c:v>
                </c:pt>
                <c:pt idx="57">
                  <c:v>21.2</c:v>
                </c:pt>
                <c:pt idx="58">
                  <c:v>21.2</c:v>
                </c:pt>
                <c:pt idx="59">
                  <c:v>21.2</c:v>
                </c:pt>
                <c:pt idx="60">
                  <c:v>21.2</c:v>
                </c:pt>
              </c:numCache>
            </c:numRef>
          </c:val>
          <c:smooth val="0"/>
          <c:extLst>
            <c:ext xmlns:c16="http://schemas.microsoft.com/office/drawing/2014/chart" uri="{C3380CC4-5D6E-409C-BE32-E72D297353CC}">
              <c16:uniqueId val="{00000007-3CC4-4DAF-85AB-EBE5456E67CF}"/>
            </c:ext>
          </c:extLst>
        </c:ser>
        <c:ser>
          <c:idx val="5"/>
          <c:order val="5"/>
          <c:tx>
            <c:strRef>
              <c:f>Sheet1!$G$1</c:f>
              <c:strCache>
                <c:ptCount val="1"/>
                <c:pt idx="0">
                  <c:v>Average revenues 1976-2025 (17.3)</c:v>
                </c:pt>
              </c:strCache>
            </c:strRef>
          </c:tx>
          <c:spPr>
            <a:ln w="38100">
              <a:solidFill>
                <a:srgbClr val="2E8B9A"/>
              </a:solidFill>
              <a:prstDash val="sysDot"/>
            </a:ln>
          </c:spPr>
          <c:marker>
            <c:symbol val="none"/>
          </c:marker>
          <c:dLbls>
            <c:dLbl>
              <c:idx val="60"/>
              <c:layout>
                <c:manualLayout>
                  <c:x val="-8.0808080808080815E-2"/>
                  <c:y val="3.8011695906432642E-2"/>
                </c:manualLayout>
              </c:layout>
              <c:tx>
                <c:rich>
                  <a:bodyPr/>
                  <a:lstStyle/>
                  <a:p>
                    <a:r>
                      <a:rPr lang="en-US" sz="1100" b="1">
                        <a:solidFill>
                          <a:srgbClr val="2E8B9A"/>
                        </a:solidFill>
                      </a:rPr>
                      <a:t>Avg. 17.3</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3CC4-4DAF-85AB-EBE5456E67CF}"/>
                </c:ext>
              </c:extLst>
            </c:dLbl>
            <c:spPr>
              <a:noFill/>
              <a:ln>
                <a:noFill/>
              </a:ln>
              <a:effectLst/>
            </c:spPr>
            <c:txPr>
              <a:bodyPr wrap="square" lIns="38100" tIns="19050" rIns="38100" bIns="19050" anchor="ctr">
                <a:spAutoFit/>
              </a:bodyPr>
              <a:lstStyle/>
              <a:p>
                <a:pPr>
                  <a:defRPr sz="1400"/>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Sheet1!$A$2:$A$62</c:f>
              <c:strCache>
                <c:ptCount val="61"/>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pt idx="42">
                  <c:v>2018</c:v>
                </c:pt>
                <c:pt idx="43">
                  <c:v>2019</c:v>
                </c:pt>
                <c:pt idx="44">
                  <c:v>2020</c:v>
                </c:pt>
                <c:pt idx="45">
                  <c:v>2021</c:v>
                </c:pt>
                <c:pt idx="46">
                  <c:v>2022</c:v>
                </c:pt>
                <c:pt idx="47">
                  <c:v>2023</c:v>
                </c:pt>
                <c:pt idx="48">
                  <c:v>2024</c:v>
                </c:pt>
                <c:pt idx="49">
                  <c:v>2025</c:v>
                </c:pt>
                <c:pt idx="50">
                  <c:v>2026</c:v>
                </c:pt>
                <c:pt idx="51">
                  <c:v>2027</c:v>
                </c:pt>
                <c:pt idx="52">
                  <c:v>2028</c:v>
                </c:pt>
                <c:pt idx="53">
                  <c:v>2029</c:v>
                </c:pt>
                <c:pt idx="54">
                  <c:v>2030</c:v>
                </c:pt>
                <c:pt idx="55">
                  <c:v>2031</c:v>
                </c:pt>
                <c:pt idx="56">
                  <c:v>2032</c:v>
                </c:pt>
                <c:pt idx="57">
                  <c:v>2033</c:v>
                </c:pt>
                <c:pt idx="58">
                  <c:v>2034</c:v>
                </c:pt>
                <c:pt idx="59">
                  <c:v>2035</c:v>
                </c:pt>
                <c:pt idx="60">
                  <c:v>2036</c:v>
                </c:pt>
              </c:strCache>
            </c:strRef>
          </c:cat>
          <c:val>
            <c:numRef>
              <c:f>Sheet1!$G$2:$G$62</c:f>
              <c:numCache>
                <c:formatCode>General</c:formatCode>
                <c:ptCount val="61"/>
                <c:pt idx="0">
                  <c:v>17.3</c:v>
                </c:pt>
                <c:pt idx="1">
                  <c:v>17.3</c:v>
                </c:pt>
                <c:pt idx="2">
                  <c:v>17.3</c:v>
                </c:pt>
                <c:pt idx="3">
                  <c:v>17.3</c:v>
                </c:pt>
                <c:pt idx="4">
                  <c:v>17.3</c:v>
                </c:pt>
                <c:pt idx="5">
                  <c:v>17.3</c:v>
                </c:pt>
                <c:pt idx="6">
                  <c:v>17.3</c:v>
                </c:pt>
                <c:pt idx="7">
                  <c:v>17.3</c:v>
                </c:pt>
                <c:pt idx="8">
                  <c:v>17.3</c:v>
                </c:pt>
                <c:pt idx="9">
                  <c:v>17.3</c:v>
                </c:pt>
                <c:pt idx="10">
                  <c:v>17.3</c:v>
                </c:pt>
                <c:pt idx="11">
                  <c:v>17.3</c:v>
                </c:pt>
                <c:pt idx="12">
                  <c:v>17.3</c:v>
                </c:pt>
                <c:pt idx="13">
                  <c:v>17.3</c:v>
                </c:pt>
                <c:pt idx="14">
                  <c:v>17.3</c:v>
                </c:pt>
                <c:pt idx="15">
                  <c:v>17.3</c:v>
                </c:pt>
                <c:pt idx="16">
                  <c:v>17.3</c:v>
                </c:pt>
                <c:pt idx="17">
                  <c:v>17.3</c:v>
                </c:pt>
                <c:pt idx="18">
                  <c:v>17.3</c:v>
                </c:pt>
                <c:pt idx="19">
                  <c:v>17.3</c:v>
                </c:pt>
                <c:pt idx="20">
                  <c:v>17.3</c:v>
                </c:pt>
                <c:pt idx="21">
                  <c:v>17.3</c:v>
                </c:pt>
                <c:pt idx="22">
                  <c:v>17.3</c:v>
                </c:pt>
                <c:pt idx="23">
                  <c:v>17.3</c:v>
                </c:pt>
                <c:pt idx="24">
                  <c:v>17.3</c:v>
                </c:pt>
                <c:pt idx="25">
                  <c:v>17.3</c:v>
                </c:pt>
                <c:pt idx="26">
                  <c:v>17.3</c:v>
                </c:pt>
                <c:pt idx="27">
                  <c:v>17.3</c:v>
                </c:pt>
                <c:pt idx="28">
                  <c:v>17.3</c:v>
                </c:pt>
                <c:pt idx="29">
                  <c:v>17.3</c:v>
                </c:pt>
                <c:pt idx="30">
                  <c:v>17.3</c:v>
                </c:pt>
                <c:pt idx="31">
                  <c:v>17.3</c:v>
                </c:pt>
                <c:pt idx="32">
                  <c:v>17.3</c:v>
                </c:pt>
                <c:pt idx="33">
                  <c:v>17.3</c:v>
                </c:pt>
                <c:pt idx="34">
                  <c:v>17.3</c:v>
                </c:pt>
                <c:pt idx="35">
                  <c:v>17.3</c:v>
                </c:pt>
                <c:pt idx="36">
                  <c:v>17.3</c:v>
                </c:pt>
                <c:pt idx="37">
                  <c:v>17.3</c:v>
                </c:pt>
                <c:pt idx="38">
                  <c:v>17.3</c:v>
                </c:pt>
                <c:pt idx="39">
                  <c:v>17.3</c:v>
                </c:pt>
                <c:pt idx="40">
                  <c:v>17.3</c:v>
                </c:pt>
                <c:pt idx="41">
                  <c:v>17.3</c:v>
                </c:pt>
                <c:pt idx="42">
                  <c:v>17.3</c:v>
                </c:pt>
                <c:pt idx="43">
                  <c:v>17.3</c:v>
                </c:pt>
                <c:pt idx="44">
                  <c:v>17.3</c:v>
                </c:pt>
                <c:pt idx="45">
                  <c:v>17.3</c:v>
                </c:pt>
                <c:pt idx="46">
                  <c:v>17.3</c:v>
                </c:pt>
                <c:pt idx="47">
                  <c:v>17.3</c:v>
                </c:pt>
                <c:pt idx="48">
                  <c:v>17.3</c:v>
                </c:pt>
                <c:pt idx="49">
                  <c:v>17.3</c:v>
                </c:pt>
                <c:pt idx="50">
                  <c:v>17.3</c:v>
                </c:pt>
                <c:pt idx="51">
                  <c:v>17.3</c:v>
                </c:pt>
                <c:pt idx="52">
                  <c:v>17.3</c:v>
                </c:pt>
                <c:pt idx="53">
                  <c:v>17.3</c:v>
                </c:pt>
                <c:pt idx="54">
                  <c:v>17.3</c:v>
                </c:pt>
                <c:pt idx="55">
                  <c:v>17.3</c:v>
                </c:pt>
                <c:pt idx="56">
                  <c:v>17.3</c:v>
                </c:pt>
                <c:pt idx="57">
                  <c:v>17.3</c:v>
                </c:pt>
                <c:pt idx="58">
                  <c:v>17.3</c:v>
                </c:pt>
                <c:pt idx="59">
                  <c:v>17.3</c:v>
                </c:pt>
                <c:pt idx="60">
                  <c:v>17.3</c:v>
                </c:pt>
              </c:numCache>
            </c:numRef>
          </c:val>
          <c:smooth val="0"/>
          <c:extLst>
            <c:ext xmlns:c16="http://schemas.microsoft.com/office/drawing/2014/chart" uri="{C3380CC4-5D6E-409C-BE32-E72D297353CC}">
              <c16:uniqueId val="{00000009-3CC4-4DAF-85AB-EBE5456E67CF}"/>
            </c:ext>
          </c:extLst>
        </c:ser>
        <c:dLbls>
          <c:showLegendKey val="0"/>
          <c:showVal val="0"/>
          <c:showCatName val="0"/>
          <c:showSerName val="0"/>
          <c:showPercent val="0"/>
          <c:showBubbleSize val="0"/>
        </c:dLbls>
        <c:smooth val="0"/>
        <c:axId val="2118791784"/>
        <c:axId val="2140495176"/>
      </c:lineChart>
      <c:catAx>
        <c:axId val="2118791784"/>
        <c:scaling>
          <c:orientation val="minMax"/>
        </c:scaling>
        <c:delete val="0"/>
        <c:axPos val="b"/>
        <c:minorGridlines/>
        <c:numFmt formatCode="General" sourceLinked="0"/>
        <c:majorTickMark val="none"/>
        <c:minorTickMark val="none"/>
        <c:tickLblPos val="low"/>
        <c:spPr>
          <a:ln>
            <a:solidFill>
              <a:srgbClr val="D9D9D9"/>
            </a:solidFill>
          </a:ln>
        </c:spPr>
        <c:txPr>
          <a:bodyPr/>
          <a:lstStyle/>
          <a:p>
            <a:pPr>
              <a:defRPr sz="1400" baseline="0">
                <a:solidFill>
                  <a:srgbClr val="595959"/>
                </a:solidFill>
              </a:defRPr>
            </a:pPr>
            <a:endParaRPr lang="en-US"/>
          </a:p>
        </c:txPr>
        <c:crossAx val="2140495176"/>
        <c:crosses val="autoZero"/>
        <c:auto val="1"/>
        <c:lblAlgn val="ctr"/>
        <c:lblOffset val="100"/>
        <c:tickLblSkip val="10"/>
        <c:tickMarkSkip val="10"/>
        <c:noMultiLvlLbl val="0"/>
      </c:catAx>
      <c:valAx>
        <c:axId val="2140495176"/>
        <c:scaling>
          <c:orientation val="minMax"/>
          <c:max val="35"/>
          <c:min val="0"/>
        </c:scaling>
        <c:delete val="0"/>
        <c:axPos val="l"/>
        <c:majorGridlines>
          <c:spPr>
            <a:ln w="9525">
              <a:solidFill>
                <a:srgbClr val="D9D9D9"/>
              </a:solidFill>
            </a:ln>
          </c:spPr>
        </c:majorGridlines>
        <c:numFmt formatCode="0" sourceLinked="0"/>
        <c:majorTickMark val="none"/>
        <c:minorTickMark val="none"/>
        <c:tickLblPos val="nextTo"/>
        <c:spPr>
          <a:ln>
            <a:noFill/>
          </a:ln>
        </c:spPr>
        <c:txPr>
          <a:bodyPr/>
          <a:lstStyle/>
          <a:p>
            <a:pPr>
              <a:defRPr sz="1400" baseline="0">
                <a:solidFill>
                  <a:srgbClr val="595959"/>
                </a:solidFill>
              </a:defRPr>
            </a:pPr>
            <a:endParaRPr lang="en-US"/>
          </a:p>
        </c:txPr>
        <c:crossAx val="2118791784"/>
        <c:crosses val="autoZero"/>
        <c:crossBetween val="between"/>
        <c:majorUnit val="5"/>
      </c:valAx>
    </c:plotArea>
    <c:plotVisOnly val="1"/>
    <c:dispBlanksAs val="gap"/>
    <c:showDLblsOverMax val="0"/>
  </c:chart>
  <c:txPr>
    <a:bodyPr/>
    <a:lstStyle/>
    <a:p>
      <a:pPr>
        <a:defRPr sz="1100">
          <a:solidFill>
            <a:srgbClr val="595959"/>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US debt held by the public</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US debt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E84-4FEF-A403-1814E900F6E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E84-4FEF-A403-1814E900F6EA}"/>
              </c:ext>
            </c:extLst>
          </c:dPt>
          <c:dLbls>
            <c:dLbl>
              <c:idx val="1"/>
              <c:layout>
                <c:manualLayout>
                  <c:x val="0.10221095800524935"/>
                  <c:y val="-0.21055737824438611"/>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84-4FEF-A403-1814E900F6EA}"/>
                </c:ext>
              </c:extLst>
            </c:dLbl>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mn-lt"/>
                    <a:ea typeface="+mn-ea"/>
                    <a:cs typeface="+mn-cs"/>
                  </a:defRPr>
                </a:pPr>
                <a:endParaRPr lang="en-US"/>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Within government</c:v>
                </c:pt>
                <c:pt idx="1">
                  <c:v>By the public</c:v>
                </c:pt>
              </c:strCache>
            </c:strRef>
          </c:cat>
          <c:val>
            <c:numRef>
              <c:f>Sheet1!$B$2:$B$3</c:f>
              <c:numCache>
                <c:formatCode>General</c:formatCode>
                <c:ptCount val="2"/>
                <c:pt idx="0">
                  <c:v>7.8</c:v>
                </c:pt>
                <c:pt idx="1">
                  <c:v>32.4</c:v>
                </c:pt>
              </c:numCache>
            </c:numRef>
          </c:val>
          <c:extLst>
            <c:ext xmlns:c16="http://schemas.microsoft.com/office/drawing/2014/chart" uri="{C3380CC4-5D6E-409C-BE32-E72D297353CC}">
              <c16:uniqueId val="{00000004-5E84-4FEF-A403-1814E900F6E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Debt held by the public</c:v>
                </c:pt>
              </c:strCache>
            </c:strRef>
          </c:tx>
          <c:spPr>
            <a:ln w="28575">
              <a:solidFill>
                <a:srgbClr val="0C4C88"/>
              </a:solidFill>
            </a:ln>
          </c:spPr>
          <c:marker>
            <c:symbol val="none"/>
          </c:marker>
          <c:cat>
            <c:strRef>
              <c:f>Sheet1!$A$2:$A$118</c:f>
              <c:strCache>
                <c:ptCount val="117"/>
                <c:pt idx="0">
                  <c:v>1940</c:v>
                </c:pt>
                <c:pt idx="1">
                  <c:v>1941</c:v>
                </c:pt>
                <c:pt idx="2">
                  <c:v>1942</c:v>
                </c:pt>
                <c:pt idx="3">
                  <c:v>1943</c:v>
                </c:pt>
                <c:pt idx="4">
                  <c:v>1944</c:v>
                </c:pt>
                <c:pt idx="5">
                  <c:v>1945</c:v>
                </c:pt>
                <c:pt idx="6">
                  <c:v>1946</c:v>
                </c:pt>
                <c:pt idx="7">
                  <c:v>1947</c:v>
                </c:pt>
                <c:pt idx="8">
                  <c:v>1948</c:v>
                </c:pt>
                <c:pt idx="9">
                  <c:v>1949</c:v>
                </c:pt>
                <c:pt idx="10">
                  <c:v>1950</c:v>
                </c:pt>
                <c:pt idx="11">
                  <c:v>1951</c:v>
                </c:pt>
                <c:pt idx="12">
                  <c:v>1952</c:v>
                </c:pt>
                <c:pt idx="13">
                  <c:v>1953</c:v>
                </c:pt>
                <c:pt idx="14">
                  <c:v>1954</c:v>
                </c:pt>
                <c:pt idx="15">
                  <c:v>1955</c:v>
                </c:pt>
                <c:pt idx="16">
                  <c:v>1956</c:v>
                </c:pt>
                <c:pt idx="17">
                  <c:v>1957</c:v>
                </c:pt>
                <c:pt idx="18">
                  <c:v>1958</c:v>
                </c:pt>
                <c:pt idx="19">
                  <c:v>1959</c:v>
                </c:pt>
                <c:pt idx="20">
                  <c:v>1960</c:v>
                </c:pt>
                <c:pt idx="21">
                  <c:v>1961</c:v>
                </c:pt>
                <c:pt idx="22">
                  <c:v>1962</c:v>
                </c:pt>
                <c:pt idx="23">
                  <c:v>1963</c:v>
                </c:pt>
                <c:pt idx="24">
                  <c:v>1964</c:v>
                </c:pt>
                <c:pt idx="25">
                  <c:v>1965</c:v>
                </c:pt>
                <c:pt idx="26">
                  <c:v>1966</c:v>
                </c:pt>
                <c:pt idx="27">
                  <c:v>1967</c:v>
                </c:pt>
                <c:pt idx="28">
                  <c:v>1968</c:v>
                </c:pt>
                <c:pt idx="29">
                  <c:v>1969</c:v>
                </c:pt>
                <c:pt idx="30">
                  <c:v>1970</c:v>
                </c:pt>
                <c:pt idx="31">
                  <c:v>1971</c:v>
                </c:pt>
                <c:pt idx="32">
                  <c:v>1972</c:v>
                </c:pt>
                <c:pt idx="33">
                  <c:v>1973</c:v>
                </c:pt>
                <c:pt idx="34">
                  <c:v>1974</c:v>
                </c:pt>
                <c:pt idx="35">
                  <c:v>1975</c:v>
                </c:pt>
                <c:pt idx="36">
                  <c:v>1976</c:v>
                </c:pt>
                <c:pt idx="37">
                  <c:v>1977</c:v>
                </c:pt>
                <c:pt idx="38">
                  <c:v>1978</c:v>
                </c:pt>
                <c:pt idx="39">
                  <c:v>1979</c:v>
                </c:pt>
                <c:pt idx="40">
                  <c:v>1980</c:v>
                </c:pt>
                <c:pt idx="41">
                  <c:v>1981</c:v>
                </c:pt>
                <c:pt idx="42">
                  <c:v>1982</c:v>
                </c:pt>
                <c:pt idx="43">
                  <c:v>1983</c:v>
                </c:pt>
                <c:pt idx="44">
                  <c:v>1984</c:v>
                </c:pt>
                <c:pt idx="45">
                  <c:v>1985</c:v>
                </c:pt>
                <c:pt idx="46">
                  <c:v>1986</c:v>
                </c:pt>
                <c:pt idx="47">
                  <c:v>1987</c:v>
                </c:pt>
                <c:pt idx="48">
                  <c:v>1988</c:v>
                </c:pt>
                <c:pt idx="49">
                  <c:v>1989</c:v>
                </c:pt>
                <c:pt idx="50">
                  <c:v>1990</c:v>
                </c:pt>
                <c:pt idx="51">
                  <c:v>1991</c:v>
                </c:pt>
                <c:pt idx="52">
                  <c:v>1992</c:v>
                </c:pt>
                <c:pt idx="53">
                  <c:v>1993</c:v>
                </c:pt>
                <c:pt idx="54">
                  <c:v>1994</c:v>
                </c:pt>
                <c:pt idx="55">
                  <c:v>1995</c:v>
                </c:pt>
                <c:pt idx="56">
                  <c:v>1996</c:v>
                </c:pt>
                <c:pt idx="57">
                  <c:v>1997</c:v>
                </c:pt>
                <c:pt idx="58">
                  <c:v>1998</c:v>
                </c:pt>
                <c:pt idx="59">
                  <c:v>1999</c:v>
                </c:pt>
                <c:pt idx="60">
                  <c:v>2000</c:v>
                </c:pt>
                <c:pt idx="61">
                  <c:v>2001</c:v>
                </c:pt>
                <c:pt idx="62">
                  <c:v>2002</c:v>
                </c:pt>
                <c:pt idx="63">
                  <c:v>2003</c:v>
                </c:pt>
                <c:pt idx="64">
                  <c:v>2004</c:v>
                </c:pt>
                <c:pt idx="65">
                  <c:v>2005</c:v>
                </c:pt>
                <c:pt idx="66">
                  <c:v>2006</c:v>
                </c:pt>
                <c:pt idx="67">
                  <c:v>2007</c:v>
                </c:pt>
                <c:pt idx="68">
                  <c:v>2008</c:v>
                </c:pt>
                <c:pt idx="69">
                  <c:v>2009</c:v>
                </c:pt>
                <c:pt idx="70">
                  <c:v>2010</c:v>
                </c:pt>
                <c:pt idx="71">
                  <c:v>2011</c:v>
                </c:pt>
                <c:pt idx="72">
                  <c:v>2012</c:v>
                </c:pt>
                <c:pt idx="73">
                  <c:v>2013</c:v>
                </c:pt>
                <c:pt idx="74">
                  <c:v>2014</c:v>
                </c:pt>
                <c:pt idx="75">
                  <c:v>2015</c:v>
                </c:pt>
                <c:pt idx="76">
                  <c:v>2016</c:v>
                </c:pt>
                <c:pt idx="77">
                  <c:v>2017</c:v>
                </c:pt>
                <c:pt idx="78">
                  <c:v>2018</c:v>
                </c:pt>
                <c:pt idx="79">
                  <c:v>2019</c:v>
                </c:pt>
                <c:pt idx="80">
                  <c:v>2020</c:v>
                </c:pt>
                <c:pt idx="81">
                  <c:v>2021</c:v>
                </c:pt>
                <c:pt idx="82">
                  <c:v>2022</c:v>
                </c:pt>
                <c:pt idx="83">
                  <c:v>2023</c:v>
                </c:pt>
                <c:pt idx="84">
                  <c:v>2024</c:v>
                </c:pt>
                <c:pt idx="85">
                  <c:v>2025</c:v>
                </c:pt>
                <c:pt idx="86">
                  <c:v>2026</c:v>
                </c:pt>
                <c:pt idx="87">
                  <c:v>2027</c:v>
                </c:pt>
                <c:pt idx="88">
                  <c:v>2028</c:v>
                </c:pt>
                <c:pt idx="89">
                  <c:v>2029</c:v>
                </c:pt>
                <c:pt idx="90">
                  <c:v>2030</c:v>
                </c:pt>
                <c:pt idx="91">
                  <c:v>2031</c:v>
                </c:pt>
                <c:pt idx="92">
                  <c:v>2032</c:v>
                </c:pt>
                <c:pt idx="93">
                  <c:v>2033</c:v>
                </c:pt>
                <c:pt idx="94">
                  <c:v>2034</c:v>
                </c:pt>
                <c:pt idx="95">
                  <c:v>2035</c:v>
                </c:pt>
                <c:pt idx="96">
                  <c:v>2036</c:v>
                </c:pt>
                <c:pt idx="97">
                  <c:v>2037</c:v>
                </c:pt>
                <c:pt idx="98">
                  <c:v>2038</c:v>
                </c:pt>
                <c:pt idx="99">
                  <c:v>2039</c:v>
                </c:pt>
                <c:pt idx="100">
                  <c:v>2040</c:v>
                </c:pt>
                <c:pt idx="101">
                  <c:v>2041</c:v>
                </c:pt>
                <c:pt idx="102">
                  <c:v>2042</c:v>
                </c:pt>
                <c:pt idx="103">
                  <c:v>2043</c:v>
                </c:pt>
                <c:pt idx="104">
                  <c:v>2044</c:v>
                </c:pt>
                <c:pt idx="105">
                  <c:v>2045</c:v>
                </c:pt>
                <c:pt idx="106">
                  <c:v>2046</c:v>
                </c:pt>
                <c:pt idx="107">
                  <c:v>2047</c:v>
                </c:pt>
                <c:pt idx="108">
                  <c:v>2048</c:v>
                </c:pt>
                <c:pt idx="109">
                  <c:v>2049</c:v>
                </c:pt>
                <c:pt idx="110">
                  <c:v>2050</c:v>
                </c:pt>
                <c:pt idx="111">
                  <c:v>2051</c:v>
                </c:pt>
                <c:pt idx="112">
                  <c:v>2052</c:v>
                </c:pt>
                <c:pt idx="113">
                  <c:v>2053</c:v>
                </c:pt>
                <c:pt idx="114">
                  <c:v>2054</c:v>
                </c:pt>
                <c:pt idx="115">
                  <c:v>2055</c:v>
                </c:pt>
                <c:pt idx="116">
                  <c:v>2056</c:v>
                </c:pt>
              </c:strCache>
            </c:strRef>
          </c:cat>
          <c:val>
            <c:numRef>
              <c:f>Sheet1!$B$2:$B$118</c:f>
              <c:numCache>
                <c:formatCode>General</c:formatCode>
                <c:ptCount val="117"/>
                <c:pt idx="0">
                  <c:v>41.594180000000001</c:v>
                </c:pt>
                <c:pt idx="1">
                  <c:v>37.27505</c:v>
                </c:pt>
                <c:pt idx="2">
                  <c:v>40.85519</c:v>
                </c:pt>
                <c:pt idx="3">
                  <c:v>62.929630000000003</c:v>
                </c:pt>
                <c:pt idx="4">
                  <c:v>82.335700000000003</c:v>
                </c:pt>
                <c:pt idx="5">
                  <c:v>103.15473</c:v>
                </c:pt>
                <c:pt idx="6">
                  <c:v>106.31331</c:v>
                </c:pt>
                <c:pt idx="7">
                  <c:v>89.858019999999996</c:v>
                </c:pt>
                <c:pt idx="8">
                  <c:v>78.807000000000002</c:v>
                </c:pt>
                <c:pt idx="9">
                  <c:v>78.649420000000006</c:v>
                </c:pt>
                <c:pt idx="10">
                  <c:v>73.042119999999997</c:v>
                </c:pt>
                <c:pt idx="11">
                  <c:v>61.773229999999998</c:v>
                </c:pt>
                <c:pt idx="12">
                  <c:v>58.47428</c:v>
                </c:pt>
                <c:pt idx="13">
                  <c:v>56.11251</c:v>
                </c:pt>
                <c:pt idx="14">
                  <c:v>57.483179999999997</c:v>
                </c:pt>
                <c:pt idx="15">
                  <c:v>53.257750000000001</c:v>
                </c:pt>
                <c:pt idx="16">
                  <c:v>49.448869999999999</c:v>
                </c:pt>
                <c:pt idx="17">
                  <c:v>46.26202</c:v>
                </c:pt>
                <c:pt idx="18">
                  <c:v>47.02543</c:v>
                </c:pt>
                <c:pt idx="19">
                  <c:v>44.991509999999998</c:v>
                </c:pt>
                <c:pt idx="20">
                  <c:v>43.659269999999999</c:v>
                </c:pt>
                <c:pt idx="21">
                  <c:v>42.404159999999997</c:v>
                </c:pt>
                <c:pt idx="22">
                  <c:v>41.064909999999998</c:v>
                </c:pt>
                <c:pt idx="23">
                  <c:v>39.846260000000001</c:v>
                </c:pt>
                <c:pt idx="24">
                  <c:v>37.518630000000002</c:v>
                </c:pt>
                <c:pt idx="25">
                  <c:v>35.13456</c:v>
                </c:pt>
                <c:pt idx="26">
                  <c:v>32.41892</c:v>
                </c:pt>
                <c:pt idx="27">
                  <c:v>31.001480000000001</c:v>
                </c:pt>
                <c:pt idx="28">
                  <c:v>30.77656</c:v>
                </c:pt>
                <c:pt idx="29">
                  <c:v>27.328610000000001</c:v>
                </c:pt>
                <c:pt idx="30">
                  <c:v>26.385840000000002</c:v>
                </c:pt>
                <c:pt idx="31">
                  <c:v>26.01193</c:v>
                </c:pt>
                <c:pt idx="32">
                  <c:v>25.205030000000001</c:v>
                </c:pt>
                <c:pt idx="33">
                  <c:v>23.916499999999999</c:v>
                </c:pt>
                <c:pt idx="34">
                  <c:v>22.242460000000001</c:v>
                </c:pt>
                <c:pt idx="35">
                  <c:v>23.42567</c:v>
                </c:pt>
                <c:pt idx="36">
                  <c:v>25.48292</c:v>
                </c:pt>
                <c:pt idx="37">
                  <c:v>26.375879999999999</c:v>
                </c:pt>
                <c:pt idx="38">
                  <c:v>25.816479999999999</c:v>
                </c:pt>
                <c:pt idx="39">
                  <c:v>24.370719999999999</c:v>
                </c:pt>
                <c:pt idx="40">
                  <c:v>24.91507</c:v>
                </c:pt>
                <c:pt idx="41">
                  <c:v>24.61459</c:v>
                </c:pt>
                <c:pt idx="42">
                  <c:v>27.65127</c:v>
                </c:pt>
                <c:pt idx="43">
                  <c:v>31.295770000000001</c:v>
                </c:pt>
                <c:pt idx="44">
                  <c:v>32.370609999999999</c:v>
                </c:pt>
                <c:pt idx="45">
                  <c:v>34.738590000000002</c:v>
                </c:pt>
                <c:pt idx="46">
                  <c:v>38.007429999999999</c:v>
                </c:pt>
                <c:pt idx="47">
                  <c:v>38.923099999999998</c:v>
                </c:pt>
                <c:pt idx="48">
                  <c:v>39.179299999999998</c:v>
                </c:pt>
                <c:pt idx="49">
                  <c:v>38.831319999999998</c:v>
                </c:pt>
                <c:pt idx="50">
                  <c:v>40.441749999999999</c:v>
                </c:pt>
                <c:pt idx="51">
                  <c:v>43.665860000000002</c:v>
                </c:pt>
                <c:pt idx="52">
                  <c:v>46.005360000000003</c:v>
                </c:pt>
                <c:pt idx="53">
                  <c:v>47.362720000000003</c:v>
                </c:pt>
                <c:pt idx="54">
                  <c:v>47.111139999999999</c:v>
                </c:pt>
                <c:pt idx="55">
                  <c:v>47.179560000000002</c:v>
                </c:pt>
                <c:pt idx="56">
                  <c:v>46.253480000000003</c:v>
                </c:pt>
                <c:pt idx="57">
                  <c:v>43.978749999999998</c:v>
                </c:pt>
                <c:pt idx="58">
                  <c:v>41.058979999999998</c:v>
                </c:pt>
                <c:pt idx="59">
                  <c:v>37.715040000000002</c:v>
                </c:pt>
                <c:pt idx="60">
                  <c:v>33.263249999999999</c:v>
                </c:pt>
                <c:pt idx="61">
                  <c:v>31.370460000000001</c:v>
                </c:pt>
                <c:pt idx="62">
                  <c:v>32.39423</c:v>
                </c:pt>
                <c:pt idx="63">
                  <c:v>34.158920000000002</c:v>
                </c:pt>
                <c:pt idx="64">
                  <c:v>35.159460000000003</c:v>
                </c:pt>
                <c:pt idx="65">
                  <c:v>35.218429999999998</c:v>
                </c:pt>
                <c:pt idx="66">
                  <c:v>34.953279999999999</c:v>
                </c:pt>
                <c:pt idx="67">
                  <c:v>34.786659999999998</c:v>
                </c:pt>
                <c:pt idx="68">
                  <c:v>39.290140000000001</c:v>
                </c:pt>
                <c:pt idx="69">
                  <c:v>52.111240000000002</c:v>
                </c:pt>
                <c:pt idx="70">
                  <c:v>59.930340000000001</c:v>
                </c:pt>
                <c:pt idx="71">
                  <c:v>64.925470000000004</c:v>
                </c:pt>
                <c:pt idx="72">
                  <c:v>69.405199999999994</c:v>
                </c:pt>
                <c:pt idx="73">
                  <c:v>70.984690000000001</c:v>
                </c:pt>
                <c:pt idx="74">
                  <c:v>72.579509999999999</c:v>
                </c:pt>
                <c:pt idx="75">
                  <c:v>71.69547</c:v>
                </c:pt>
                <c:pt idx="76">
                  <c:v>75.339889999999997</c:v>
                </c:pt>
                <c:pt idx="77">
                  <c:v>74.777299999999997</c:v>
                </c:pt>
                <c:pt idx="78">
                  <c:v>76.245189999999994</c:v>
                </c:pt>
                <c:pt idx="79">
                  <c:v>77.997739999999993</c:v>
                </c:pt>
                <c:pt idx="80">
                  <c:v>98.322450000000003</c:v>
                </c:pt>
                <c:pt idx="81">
                  <c:v>93.923680000000004</c:v>
                </c:pt>
                <c:pt idx="82">
                  <c:v>93.086780000000005</c:v>
                </c:pt>
                <c:pt idx="83">
                  <c:v>94.333579999999998</c:v>
                </c:pt>
                <c:pt idx="84">
                  <c:v>96.231440000000006</c:v>
                </c:pt>
              </c:numCache>
            </c:numRef>
          </c:val>
          <c:smooth val="0"/>
          <c:extLst>
            <c:ext xmlns:c16="http://schemas.microsoft.com/office/drawing/2014/chart" uri="{C3380CC4-5D6E-409C-BE32-E72D297353CC}">
              <c16:uniqueId val="{00000000-C14A-4625-8807-98523EFD24A8}"/>
            </c:ext>
          </c:extLst>
        </c:ser>
        <c:ser>
          <c:idx val="1"/>
          <c:order val="1"/>
          <c:tx>
            <c:strRef>
              <c:f>Sheet1!$C$1</c:f>
              <c:strCache>
                <c:ptCount val="1"/>
                <c:pt idx="0">
                  <c:v>Projected</c:v>
                </c:pt>
              </c:strCache>
            </c:strRef>
          </c:tx>
          <c:spPr>
            <a:ln w="28575">
              <a:solidFill>
                <a:srgbClr val="0C4C88"/>
              </a:solidFill>
              <a:prstDash val="dash"/>
            </a:ln>
          </c:spPr>
          <c:marker>
            <c:symbol val="none"/>
          </c:marker>
          <c:dLbls>
            <c:dLbl>
              <c:idx val="116"/>
              <c:layout>
                <c:manualLayout>
                  <c:x val="0"/>
                  <c:y val="-5.5555555555555552E-2"/>
                </c:manualLayout>
              </c:layout>
              <c:tx>
                <c:rich>
                  <a:bodyPr/>
                  <a:lstStyle/>
                  <a:p>
                    <a:r>
                      <a:rPr lang="en-US" sz="1100" b="1">
                        <a:solidFill>
                          <a:srgbClr val="0C4C88"/>
                        </a:solidFill>
                      </a:rPr>
                      <a:t>175% in 2056</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C14A-4625-8807-98523EFD24A8}"/>
                </c:ext>
              </c:extLst>
            </c:dLbl>
            <c:spPr>
              <a:noFill/>
              <a:ln>
                <a:noFill/>
              </a:ln>
              <a:effectLst/>
            </c:spPr>
            <c:txPr>
              <a:bodyPr wrap="square" lIns="38100" tIns="19050" rIns="38100" bIns="19050" anchor="ctr">
                <a:spAutoFit/>
              </a:bodyPr>
              <a:lstStyle/>
              <a:p>
                <a:pPr>
                  <a:defRPr sz="1400"/>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Sheet1!$A$2:$A$118</c:f>
              <c:strCache>
                <c:ptCount val="117"/>
                <c:pt idx="0">
                  <c:v>1940</c:v>
                </c:pt>
                <c:pt idx="1">
                  <c:v>1941</c:v>
                </c:pt>
                <c:pt idx="2">
                  <c:v>1942</c:v>
                </c:pt>
                <c:pt idx="3">
                  <c:v>1943</c:v>
                </c:pt>
                <c:pt idx="4">
                  <c:v>1944</c:v>
                </c:pt>
                <c:pt idx="5">
                  <c:v>1945</c:v>
                </c:pt>
                <c:pt idx="6">
                  <c:v>1946</c:v>
                </c:pt>
                <c:pt idx="7">
                  <c:v>1947</c:v>
                </c:pt>
                <c:pt idx="8">
                  <c:v>1948</c:v>
                </c:pt>
                <c:pt idx="9">
                  <c:v>1949</c:v>
                </c:pt>
                <c:pt idx="10">
                  <c:v>1950</c:v>
                </c:pt>
                <c:pt idx="11">
                  <c:v>1951</c:v>
                </c:pt>
                <c:pt idx="12">
                  <c:v>1952</c:v>
                </c:pt>
                <c:pt idx="13">
                  <c:v>1953</c:v>
                </c:pt>
                <c:pt idx="14">
                  <c:v>1954</c:v>
                </c:pt>
                <c:pt idx="15">
                  <c:v>1955</c:v>
                </c:pt>
                <c:pt idx="16">
                  <c:v>1956</c:v>
                </c:pt>
                <c:pt idx="17">
                  <c:v>1957</c:v>
                </c:pt>
                <c:pt idx="18">
                  <c:v>1958</c:v>
                </c:pt>
                <c:pt idx="19">
                  <c:v>1959</c:v>
                </c:pt>
                <c:pt idx="20">
                  <c:v>1960</c:v>
                </c:pt>
                <c:pt idx="21">
                  <c:v>1961</c:v>
                </c:pt>
                <c:pt idx="22">
                  <c:v>1962</c:v>
                </c:pt>
                <c:pt idx="23">
                  <c:v>1963</c:v>
                </c:pt>
                <c:pt idx="24">
                  <c:v>1964</c:v>
                </c:pt>
                <c:pt idx="25">
                  <c:v>1965</c:v>
                </c:pt>
                <c:pt idx="26">
                  <c:v>1966</c:v>
                </c:pt>
                <c:pt idx="27">
                  <c:v>1967</c:v>
                </c:pt>
                <c:pt idx="28">
                  <c:v>1968</c:v>
                </c:pt>
                <c:pt idx="29">
                  <c:v>1969</c:v>
                </c:pt>
                <c:pt idx="30">
                  <c:v>1970</c:v>
                </c:pt>
                <c:pt idx="31">
                  <c:v>1971</c:v>
                </c:pt>
                <c:pt idx="32">
                  <c:v>1972</c:v>
                </c:pt>
                <c:pt idx="33">
                  <c:v>1973</c:v>
                </c:pt>
                <c:pt idx="34">
                  <c:v>1974</c:v>
                </c:pt>
                <c:pt idx="35">
                  <c:v>1975</c:v>
                </c:pt>
                <c:pt idx="36">
                  <c:v>1976</c:v>
                </c:pt>
                <c:pt idx="37">
                  <c:v>1977</c:v>
                </c:pt>
                <c:pt idx="38">
                  <c:v>1978</c:v>
                </c:pt>
                <c:pt idx="39">
                  <c:v>1979</c:v>
                </c:pt>
                <c:pt idx="40">
                  <c:v>1980</c:v>
                </c:pt>
                <c:pt idx="41">
                  <c:v>1981</c:v>
                </c:pt>
                <c:pt idx="42">
                  <c:v>1982</c:v>
                </c:pt>
                <c:pt idx="43">
                  <c:v>1983</c:v>
                </c:pt>
                <c:pt idx="44">
                  <c:v>1984</c:v>
                </c:pt>
                <c:pt idx="45">
                  <c:v>1985</c:v>
                </c:pt>
                <c:pt idx="46">
                  <c:v>1986</c:v>
                </c:pt>
                <c:pt idx="47">
                  <c:v>1987</c:v>
                </c:pt>
                <c:pt idx="48">
                  <c:v>1988</c:v>
                </c:pt>
                <c:pt idx="49">
                  <c:v>1989</c:v>
                </c:pt>
                <c:pt idx="50">
                  <c:v>1990</c:v>
                </c:pt>
                <c:pt idx="51">
                  <c:v>1991</c:v>
                </c:pt>
                <c:pt idx="52">
                  <c:v>1992</c:v>
                </c:pt>
                <c:pt idx="53">
                  <c:v>1993</c:v>
                </c:pt>
                <c:pt idx="54">
                  <c:v>1994</c:v>
                </c:pt>
                <c:pt idx="55">
                  <c:v>1995</c:v>
                </c:pt>
                <c:pt idx="56">
                  <c:v>1996</c:v>
                </c:pt>
                <c:pt idx="57">
                  <c:v>1997</c:v>
                </c:pt>
                <c:pt idx="58">
                  <c:v>1998</c:v>
                </c:pt>
                <c:pt idx="59">
                  <c:v>1999</c:v>
                </c:pt>
                <c:pt idx="60">
                  <c:v>2000</c:v>
                </c:pt>
                <c:pt idx="61">
                  <c:v>2001</c:v>
                </c:pt>
                <c:pt idx="62">
                  <c:v>2002</c:v>
                </c:pt>
                <c:pt idx="63">
                  <c:v>2003</c:v>
                </c:pt>
                <c:pt idx="64">
                  <c:v>2004</c:v>
                </c:pt>
                <c:pt idx="65">
                  <c:v>2005</c:v>
                </c:pt>
                <c:pt idx="66">
                  <c:v>2006</c:v>
                </c:pt>
                <c:pt idx="67">
                  <c:v>2007</c:v>
                </c:pt>
                <c:pt idx="68">
                  <c:v>2008</c:v>
                </c:pt>
                <c:pt idx="69">
                  <c:v>2009</c:v>
                </c:pt>
                <c:pt idx="70">
                  <c:v>2010</c:v>
                </c:pt>
                <c:pt idx="71">
                  <c:v>2011</c:v>
                </c:pt>
                <c:pt idx="72">
                  <c:v>2012</c:v>
                </c:pt>
                <c:pt idx="73">
                  <c:v>2013</c:v>
                </c:pt>
                <c:pt idx="74">
                  <c:v>2014</c:v>
                </c:pt>
                <c:pt idx="75">
                  <c:v>2015</c:v>
                </c:pt>
                <c:pt idx="76">
                  <c:v>2016</c:v>
                </c:pt>
                <c:pt idx="77">
                  <c:v>2017</c:v>
                </c:pt>
                <c:pt idx="78">
                  <c:v>2018</c:v>
                </c:pt>
                <c:pt idx="79">
                  <c:v>2019</c:v>
                </c:pt>
                <c:pt idx="80">
                  <c:v>2020</c:v>
                </c:pt>
                <c:pt idx="81">
                  <c:v>2021</c:v>
                </c:pt>
                <c:pt idx="82">
                  <c:v>2022</c:v>
                </c:pt>
                <c:pt idx="83">
                  <c:v>2023</c:v>
                </c:pt>
                <c:pt idx="84">
                  <c:v>2024</c:v>
                </c:pt>
                <c:pt idx="85">
                  <c:v>2025</c:v>
                </c:pt>
                <c:pt idx="86">
                  <c:v>2026</c:v>
                </c:pt>
                <c:pt idx="87">
                  <c:v>2027</c:v>
                </c:pt>
                <c:pt idx="88">
                  <c:v>2028</c:v>
                </c:pt>
                <c:pt idx="89">
                  <c:v>2029</c:v>
                </c:pt>
                <c:pt idx="90">
                  <c:v>2030</c:v>
                </c:pt>
                <c:pt idx="91">
                  <c:v>2031</c:v>
                </c:pt>
                <c:pt idx="92">
                  <c:v>2032</c:v>
                </c:pt>
                <c:pt idx="93">
                  <c:v>2033</c:v>
                </c:pt>
                <c:pt idx="94">
                  <c:v>2034</c:v>
                </c:pt>
                <c:pt idx="95">
                  <c:v>2035</c:v>
                </c:pt>
                <c:pt idx="96">
                  <c:v>2036</c:v>
                </c:pt>
                <c:pt idx="97">
                  <c:v>2037</c:v>
                </c:pt>
                <c:pt idx="98">
                  <c:v>2038</c:v>
                </c:pt>
                <c:pt idx="99">
                  <c:v>2039</c:v>
                </c:pt>
                <c:pt idx="100">
                  <c:v>2040</c:v>
                </c:pt>
                <c:pt idx="101">
                  <c:v>2041</c:v>
                </c:pt>
                <c:pt idx="102">
                  <c:v>2042</c:v>
                </c:pt>
                <c:pt idx="103">
                  <c:v>2043</c:v>
                </c:pt>
                <c:pt idx="104">
                  <c:v>2044</c:v>
                </c:pt>
                <c:pt idx="105">
                  <c:v>2045</c:v>
                </c:pt>
                <c:pt idx="106">
                  <c:v>2046</c:v>
                </c:pt>
                <c:pt idx="107">
                  <c:v>2047</c:v>
                </c:pt>
                <c:pt idx="108">
                  <c:v>2048</c:v>
                </c:pt>
                <c:pt idx="109">
                  <c:v>2049</c:v>
                </c:pt>
                <c:pt idx="110">
                  <c:v>2050</c:v>
                </c:pt>
                <c:pt idx="111">
                  <c:v>2051</c:v>
                </c:pt>
                <c:pt idx="112">
                  <c:v>2052</c:v>
                </c:pt>
                <c:pt idx="113">
                  <c:v>2053</c:v>
                </c:pt>
                <c:pt idx="114">
                  <c:v>2054</c:v>
                </c:pt>
                <c:pt idx="115">
                  <c:v>2055</c:v>
                </c:pt>
                <c:pt idx="116">
                  <c:v>2056</c:v>
                </c:pt>
              </c:strCache>
            </c:strRef>
          </c:cat>
          <c:val>
            <c:numRef>
              <c:f>Sheet1!$C$2:$C$118</c:f>
              <c:numCache>
                <c:formatCode>General</c:formatCode>
                <c:ptCount val="117"/>
                <c:pt idx="84">
                  <c:v>96.231440000000006</c:v>
                </c:pt>
                <c:pt idx="85">
                  <c:v>99.4</c:v>
                </c:pt>
                <c:pt idx="86">
                  <c:v>100.6</c:v>
                </c:pt>
                <c:pt idx="87">
                  <c:v>102.1</c:v>
                </c:pt>
                <c:pt idx="88">
                  <c:v>104.1</c:v>
                </c:pt>
                <c:pt idx="89">
                  <c:v>105.8</c:v>
                </c:pt>
                <c:pt idx="90">
                  <c:v>107.7</c:v>
                </c:pt>
                <c:pt idx="91">
                  <c:v>109.6</c:v>
                </c:pt>
                <c:pt idx="92">
                  <c:v>111.5</c:v>
                </c:pt>
                <c:pt idx="93">
                  <c:v>114</c:v>
                </c:pt>
                <c:pt idx="94">
                  <c:v>116.2</c:v>
                </c:pt>
                <c:pt idx="95">
                  <c:v>118</c:v>
                </c:pt>
                <c:pt idx="96">
                  <c:v>120.2</c:v>
                </c:pt>
                <c:pt idx="97">
                  <c:v>122.3</c:v>
                </c:pt>
                <c:pt idx="98">
                  <c:v>124.4</c:v>
                </c:pt>
                <c:pt idx="99">
                  <c:v>126.6</c:v>
                </c:pt>
                <c:pt idx="100">
                  <c:v>128.9</c:v>
                </c:pt>
                <c:pt idx="101">
                  <c:v>131.19999999999999</c:v>
                </c:pt>
                <c:pt idx="102">
                  <c:v>133.6</c:v>
                </c:pt>
                <c:pt idx="103">
                  <c:v>136.1</c:v>
                </c:pt>
                <c:pt idx="104">
                  <c:v>138.69999999999999</c:v>
                </c:pt>
                <c:pt idx="105">
                  <c:v>141.30000000000001</c:v>
                </c:pt>
                <c:pt idx="106">
                  <c:v>144</c:v>
                </c:pt>
                <c:pt idx="107">
                  <c:v>146.80000000000001</c:v>
                </c:pt>
                <c:pt idx="108">
                  <c:v>149.6</c:v>
                </c:pt>
                <c:pt idx="109">
                  <c:v>152.5</c:v>
                </c:pt>
                <c:pt idx="110">
                  <c:v>155.5</c:v>
                </c:pt>
                <c:pt idx="111">
                  <c:v>158.6</c:v>
                </c:pt>
                <c:pt idx="112">
                  <c:v>161.69999999999999</c:v>
                </c:pt>
                <c:pt idx="113">
                  <c:v>164.9</c:v>
                </c:pt>
                <c:pt idx="114">
                  <c:v>168.2</c:v>
                </c:pt>
                <c:pt idx="115">
                  <c:v>171.6</c:v>
                </c:pt>
                <c:pt idx="116">
                  <c:v>175</c:v>
                </c:pt>
              </c:numCache>
            </c:numRef>
          </c:val>
          <c:smooth val="0"/>
          <c:extLst>
            <c:ext xmlns:c16="http://schemas.microsoft.com/office/drawing/2014/chart" uri="{C3380CC4-5D6E-409C-BE32-E72D297353CC}">
              <c16:uniqueId val="{00000002-C14A-4625-8807-98523EFD24A8}"/>
            </c:ext>
          </c:extLst>
        </c:ser>
        <c:dLbls>
          <c:showLegendKey val="0"/>
          <c:showVal val="0"/>
          <c:showCatName val="0"/>
          <c:showSerName val="0"/>
          <c:showPercent val="0"/>
          <c:showBubbleSize val="0"/>
        </c:dLbls>
        <c:smooth val="0"/>
        <c:axId val="2118791784"/>
        <c:axId val="2140495176"/>
      </c:lineChart>
      <c:catAx>
        <c:axId val="2118791784"/>
        <c:scaling>
          <c:orientation val="minMax"/>
        </c:scaling>
        <c:delete val="0"/>
        <c:axPos val="b"/>
        <c:minorGridlines/>
        <c:numFmt formatCode="General" sourceLinked="0"/>
        <c:majorTickMark val="none"/>
        <c:minorTickMark val="none"/>
        <c:tickLblPos val="low"/>
        <c:spPr>
          <a:ln>
            <a:solidFill>
              <a:srgbClr val="D9D9D9"/>
            </a:solidFill>
          </a:ln>
        </c:spPr>
        <c:txPr>
          <a:bodyPr/>
          <a:lstStyle/>
          <a:p>
            <a:pPr>
              <a:defRPr sz="1400" baseline="0">
                <a:solidFill>
                  <a:srgbClr val="595959"/>
                </a:solidFill>
              </a:defRPr>
            </a:pPr>
            <a:endParaRPr lang="en-US"/>
          </a:p>
        </c:txPr>
        <c:crossAx val="2140495176"/>
        <c:crosses val="autoZero"/>
        <c:auto val="1"/>
        <c:lblAlgn val="ctr"/>
        <c:lblOffset val="100"/>
        <c:tickLblSkip val="10"/>
        <c:tickMarkSkip val="10"/>
        <c:noMultiLvlLbl val="0"/>
      </c:catAx>
      <c:valAx>
        <c:axId val="2140495176"/>
        <c:scaling>
          <c:orientation val="minMax"/>
          <c:max val="200"/>
          <c:min val="0"/>
        </c:scaling>
        <c:delete val="0"/>
        <c:axPos val="l"/>
        <c:majorGridlines>
          <c:spPr>
            <a:ln w="9525">
              <a:solidFill>
                <a:srgbClr val="D9D9D9"/>
              </a:solidFill>
            </a:ln>
          </c:spPr>
        </c:majorGridlines>
        <c:numFmt formatCode="0" sourceLinked="0"/>
        <c:majorTickMark val="none"/>
        <c:minorTickMark val="none"/>
        <c:tickLblPos val="nextTo"/>
        <c:spPr>
          <a:ln>
            <a:noFill/>
          </a:ln>
        </c:spPr>
        <c:txPr>
          <a:bodyPr/>
          <a:lstStyle/>
          <a:p>
            <a:pPr>
              <a:defRPr sz="1400">
                <a:solidFill>
                  <a:srgbClr val="595959"/>
                </a:solidFill>
              </a:defRPr>
            </a:pPr>
            <a:endParaRPr lang="en-US"/>
          </a:p>
        </c:txPr>
        <c:crossAx val="2118791784"/>
        <c:crosses val="autoZero"/>
        <c:crossBetween val="between"/>
        <c:majorUnit val="25"/>
      </c:valAx>
    </c:plotArea>
    <c:plotVisOnly val="1"/>
    <c:dispBlanksAs val="gap"/>
    <c:showDLblsOverMax val="0"/>
  </c:chart>
  <c:txPr>
    <a:bodyPr/>
    <a:lstStyle/>
    <a:p>
      <a:pPr>
        <a:defRPr sz="1100">
          <a:solidFill>
            <a:srgbClr val="595959"/>
          </a:solidFil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baseline="0"/>
              <a:t>Total government debt relative to GDP, selected countries, 2025 (percent)</a:t>
            </a: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General government gross debt, % of GDP, 2025</c:v>
                </c:pt>
              </c:strCache>
            </c:strRef>
          </c:tx>
          <c:spPr>
            <a:solidFill>
              <a:schemeClr val="accent1">
                <a:lumMod val="60000"/>
                <a:lumOff val="40000"/>
              </a:schemeClr>
            </a:solidFill>
            <a:ln>
              <a:noFill/>
            </a:ln>
            <a:effectLst/>
          </c:spPr>
          <c:invertIfNegative val="0"/>
          <c:dPt>
            <c:idx val="3"/>
            <c:invertIfNegative val="0"/>
            <c:bubble3D val="0"/>
            <c:spPr>
              <a:solidFill>
                <a:schemeClr val="accent2"/>
              </a:solidFill>
              <a:ln>
                <a:noFill/>
              </a:ln>
              <a:effectLst/>
            </c:spPr>
            <c:extLst>
              <c:ext xmlns:c16="http://schemas.microsoft.com/office/drawing/2014/chart" uri="{C3380CC4-5D6E-409C-BE32-E72D297353CC}">
                <c16:uniqueId val="{00000001-9994-48BE-BC74-83581C3F95A9}"/>
              </c:ext>
            </c:extLst>
          </c:dPt>
          <c:cat>
            <c:strRef>
              <c:f>Sheet1!$A$2:$A$13</c:f>
              <c:strCache>
                <c:ptCount val="12"/>
                <c:pt idx="0">
                  <c:v>Japan</c:v>
                </c:pt>
                <c:pt idx="1">
                  <c:v>Greece</c:v>
                </c:pt>
                <c:pt idx="2">
                  <c:v>Italy</c:v>
                </c:pt>
                <c:pt idx="3">
                  <c:v>United States</c:v>
                </c:pt>
                <c:pt idx="4">
                  <c:v>France</c:v>
                </c:pt>
                <c:pt idx="5">
                  <c:v>Canada</c:v>
                </c:pt>
                <c:pt idx="6">
                  <c:v>UK</c:v>
                </c:pt>
                <c:pt idx="7">
                  <c:v>Spain</c:v>
                </c:pt>
                <c:pt idx="8">
                  <c:v>China</c:v>
                </c:pt>
                <c:pt idx="9">
                  <c:v>Brazil</c:v>
                </c:pt>
                <c:pt idx="10">
                  <c:v>India</c:v>
                </c:pt>
                <c:pt idx="11">
                  <c:v>Germany</c:v>
                </c:pt>
              </c:strCache>
            </c:strRef>
          </c:cat>
          <c:val>
            <c:numRef>
              <c:f>Sheet1!$B$2:$B$13</c:f>
              <c:numCache>
                <c:formatCode>General</c:formatCode>
                <c:ptCount val="12"/>
                <c:pt idx="0">
                  <c:v>206.5</c:v>
                </c:pt>
                <c:pt idx="1">
                  <c:v>145.69999999999999</c:v>
                </c:pt>
                <c:pt idx="2">
                  <c:v>137.1</c:v>
                </c:pt>
                <c:pt idx="3">
                  <c:v>123.9</c:v>
                </c:pt>
                <c:pt idx="4">
                  <c:v>116</c:v>
                </c:pt>
                <c:pt idx="5">
                  <c:v>113.5</c:v>
                </c:pt>
                <c:pt idx="6">
                  <c:v>102.3</c:v>
                </c:pt>
                <c:pt idx="7">
                  <c:v>100.4</c:v>
                </c:pt>
                <c:pt idx="8">
                  <c:v>99.2</c:v>
                </c:pt>
                <c:pt idx="9">
                  <c:v>93.3</c:v>
                </c:pt>
                <c:pt idx="10">
                  <c:v>84.1</c:v>
                </c:pt>
                <c:pt idx="11">
                  <c:v>62.9</c:v>
                </c:pt>
              </c:numCache>
            </c:numRef>
          </c:val>
          <c:extLst>
            <c:ext xmlns:c16="http://schemas.microsoft.com/office/drawing/2014/chart" uri="{C3380CC4-5D6E-409C-BE32-E72D297353CC}">
              <c16:uniqueId val="{00000002-9994-48BE-BC74-83581C3F95A9}"/>
            </c:ext>
          </c:extLst>
        </c:ser>
        <c:dLbls>
          <c:showLegendKey val="0"/>
          <c:showVal val="0"/>
          <c:showCatName val="0"/>
          <c:showSerName val="0"/>
          <c:showPercent val="0"/>
          <c:showBubbleSize val="0"/>
        </c:dLbls>
        <c:gapWidth val="48"/>
        <c:overlap val="-27"/>
        <c:axId val="1442596895"/>
        <c:axId val="1442609375"/>
      </c:barChart>
      <c:catAx>
        <c:axId val="14425968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442609375"/>
        <c:crosses val="autoZero"/>
        <c:auto val="1"/>
        <c:lblAlgn val="ctr"/>
        <c:lblOffset val="100"/>
        <c:noMultiLvlLbl val="0"/>
      </c:catAx>
      <c:valAx>
        <c:axId val="1442609375"/>
        <c:scaling>
          <c:orientation val="minMax"/>
          <c:max val="28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4425968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CPI inflation</c:v>
                </c:pt>
              </c:strCache>
            </c:strRef>
          </c:tx>
          <c:spPr>
            <a:ln w="28575">
              <a:solidFill>
                <a:srgbClr val="0C4C88"/>
              </a:solidFill>
            </a:ln>
          </c:spPr>
          <c:marker>
            <c:symbol val="none"/>
          </c:marker>
          <c:dLbls>
            <c:dLbl>
              <c:idx val="20"/>
              <c:layout>
                <c:manualLayout>
                  <c:x val="-1.1022927689594356E-2"/>
                  <c:y val="-6.340579710144939E-2"/>
                </c:manualLayout>
              </c:layout>
              <c:tx>
                <c:rich>
                  <a:bodyPr/>
                  <a:lstStyle/>
                  <a:p>
                    <a:r>
                      <a:rPr lang="en-US" sz="1000" b="1">
                        <a:solidFill>
                          <a:srgbClr val="0C4C88"/>
                        </a:solidFill>
                      </a:rPr>
                      <a:t>CPI inflation</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1B6C-4B36-B631-9375892B2F4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Sheet1!$A$2:$A$22</c:f>
              <c:strCache>
                <c:ptCount val="21"/>
                <c:pt idx="0">
                  <c:v>1965</c:v>
                </c:pt>
                <c:pt idx="1">
                  <c:v>1966</c:v>
                </c:pt>
                <c:pt idx="2">
                  <c:v>1967</c:v>
                </c:pt>
                <c:pt idx="3">
                  <c:v>1968</c:v>
                </c:pt>
                <c:pt idx="4">
                  <c:v>1969</c:v>
                </c:pt>
                <c:pt idx="5">
                  <c:v>1970</c:v>
                </c:pt>
                <c:pt idx="6">
                  <c:v>1971</c:v>
                </c:pt>
                <c:pt idx="7">
                  <c:v>1972</c:v>
                </c:pt>
                <c:pt idx="8">
                  <c:v>1973</c:v>
                </c:pt>
                <c:pt idx="9">
                  <c:v>1974</c:v>
                </c:pt>
                <c:pt idx="10">
                  <c:v>1975</c:v>
                </c:pt>
                <c:pt idx="11">
                  <c:v>1976</c:v>
                </c:pt>
                <c:pt idx="12">
                  <c:v>1977</c:v>
                </c:pt>
                <c:pt idx="13">
                  <c:v>1978</c:v>
                </c:pt>
                <c:pt idx="14">
                  <c:v>1979</c:v>
                </c:pt>
                <c:pt idx="15">
                  <c:v>1980</c:v>
                </c:pt>
                <c:pt idx="16">
                  <c:v>1981</c:v>
                </c:pt>
                <c:pt idx="17">
                  <c:v>1982</c:v>
                </c:pt>
                <c:pt idx="18">
                  <c:v>1983</c:v>
                </c:pt>
                <c:pt idx="19">
                  <c:v>1984</c:v>
                </c:pt>
                <c:pt idx="20">
                  <c:v>1985</c:v>
                </c:pt>
              </c:strCache>
            </c:strRef>
          </c:cat>
          <c:val>
            <c:numRef>
              <c:f>Sheet1!$B$2:$B$22</c:f>
              <c:numCache>
                <c:formatCode>General</c:formatCode>
                <c:ptCount val="21"/>
                <c:pt idx="0">
                  <c:v>1.6</c:v>
                </c:pt>
                <c:pt idx="1">
                  <c:v>2.9</c:v>
                </c:pt>
                <c:pt idx="2">
                  <c:v>3.1</c:v>
                </c:pt>
                <c:pt idx="3">
                  <c:v>4.2</c:v>
                </c:pt>
                <c:pt idx="4">
                  <c:v>5.5</c:v>
                </c:pt>
                <c:pt idx="5">
                  <c:v>5.7</c:v>
                </c:pt>
                <c:pt idx="6">
                  <c:v>4.4000000000000004</c:v>
                </c:pt>
                <c:pt idx="7">
                  <c:v>3.2</c:v>
                </c:pt>
                <c:pt idx="8">
                  <c:v>6.2</c:v>
                </c:pt>
                <c:pt idx="9">
                  <c:v>11</c:v>
                </c:pt>
                <c:pt idx="10">
                  <c:v>9.1</c:v>
                </c:pt>
                <c:pt idx="11">
                  <c:v>5.8</c:v>
                </c:pt>
                <c:pt idx="12">
                  <c:v>6.5</c:v>
                </c:pt>
                <c:pt idx="13">
                  <c:v>7.6</c:v>
                </c:pt>
                <c:pt idx="14">
                  <c:v>11.3</c:v>
                </c:pt>
                <c:pt idx="15">
                  <c:v>13.5</c:v>
                </c:pt>
                <c:pt idx="16">
                  <c:v>10.3</c:v>
                </c:pt>
                <c:pt idx="17">
                  <c:v>6.2</c:v>
                </c:pt>
                <c:pt idx="18">
                  <c:v>3.2</c:v>
                </c:pt>
                <c:pt idx="19">
                  <c:v>4.3</c:v>
                </c:pt>
                <c:pt idx="20">
                  <c:v>3.6</c:v>
                </c:pt>
              </c:numCache>
            </c:numRef>
          </c:val>
          <c:smooth val="0"/>
          <c:extLst>
            <c:ext xmlns:c16="http://schemas.microsoft.com/office/drawing/2014/chart" uri="{C3380CC4-5D6E-409C-BE32-E72D297353CC}">
              <c16:uniqueId val="{00000001-1B6C-4B36-B631-9375892B2F41}"/>
            </c:ext>
          </c:extLst>
        </c:ser>
        <c:dLbls>
          <c:showLegendKey val="0"/>
          <c:showVal val="0"/>
          <c:showCatName val="0"/>
          <c:showSerName val="0"/>
          <c:showPercent val="0"/>
          <c:showBubbleSize val="0"/>
        </c:dLbls>
        <c:smooth val="0"/>
        <c:axId val="2118791784"/>
        <c:axId val="2140495176"/>
      </c:lineChart>
      <c:catAx>
        <c:axId val="2118791784"/>
        <c:scaling>
          <c:orientation val="minMax"/>
        </c:scaling>
        <c:delete val="0"/>
        <c:axPos val="b"/>
        <c:minorGridlines/>
        <c:numFmt formatCode="General" sourceLinked="0"/>
        <c:majorTickMark val="none"/>
        <c:minorTickMark val="none"/>
        <c:tickLblPos val="low"/>
        <c:spPr>
          <a:ln>
            <a:solidFill>
              <a:srgbClr val="D9D9D9"/>
            </a:solidFill>
          </a:ln>
        </c:spPr>
        <c:txPr>
          <a:bodyPr/>
          <a:lstStyle/>
          <a:p>
            <a:pPr>
              <a:defRPr sz="1400">
                <a:solidFill>
                  <a:srgbClr val="595959"/>
                </a:solidFill>
              </a:defRPr>
            </a:pPr>
            <a:endParaRPr lang="en-US"/>
          </a:p>
        </c:txPr>
        <c:crossAx val="2140495176"/>
        <c:crosses val="autoZero"/>
        <c:auto val="1"/>
        <c:lblAlgn val="ctr"/>
        <c:lblOffset val="100"/>
        <c:tickLblSkip val="5"/>
        <c:tickMarkSkip val="5"/>
        <c:noMultiLvlLbl val="0"/>
      </c:catAx>
      <c:valAx>
        <c:axId val="2140495176"/>
        <c:scaling>
          <c:orientation val="minMax"/>
          <c:max val="15"/>
          <c:min val="0"/>
        </c:scaling>
        <c:delete val="0"/>
        <c:axPos val="l"/>
        <c:majorGridlines>
          <c:spPr>
            <a:ln w="9525">
              <a:solidFill>
                <a:srgbClr val="D9D9D9"/>
              </a:solidFill>
            </a:ln>
          </c:spPr>
        </c:majorGridlines>
        <c:numFmt formatCode="0" sourceLinked="0"/>
        <c:majorTickMark val="none"/>
        <c:minorTickMark val="none"/>
        <c:tickLblPos val="nextTo"/>
        <c:spPr>
          <a:ln>
            <a:noFill/>
          </a:ln>
        </c:spPr>
        <c:txPr>
          <a:bodyPr/>
          <a:lstStyle/>
          <a:p>
            <a:pPr>
              <a:defRPr sz="1400">
                <a:solidFill>
                  <a:srgbClr val="595959"/>
                </a:solidFill>
              </a:defRPr>
            </a:pPr>
            <a:endParaRPr lang="en-US"/>
          </a:p>
        </c:txPr>
        <c:crossAx val="2118791784"/>
        <c:crosses val="autoZero"/>
        <c:crossBetween val="between"/>
        <c:majorUnit val="5"/>
      </c:valAx>
    </c:plotArea>
    <c:plotVisOnly val="1"/>
    <c:dispBlanksAs val="gap"/>
    <c:showDLblsOverMax val="0"/>
  </c:chart>
  <c:txPr>
    <a:bodyPr/>
    <a:lstStyle/>
    <a:p>
      <a:pPr>
        <a:defRPr sz="1000">
          <a:solidFill>
            <a:srgbClr val="595959"/>
          </a:solidFil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stacked"/>
        <c:varyColors val="1"/>
        <c:ser>
          <c:idx val="0"/>
          <c:order val="0"/>
          <c:tx>
            <c:strRef>
              <c:f>Sheet1!$B$1</c:f>
              <c:strCache>
                <c:ptCount val="1"/>
                <c:pt idx="0">
                  <c:v>Social Security</c:v>
                </c:pt>
              </c:strCache>
            </c:strRef>
          </c:tx>
          <c:spPr>
            <a:solidFill>
              <a:srgbClr val="0C4C88"/>
            </a:solidFill>
            <a:ln>
              <a:noFill/>
            </a:ln>
          </c:spPr>
          <c:invertIfNegative val="1"/>
          <c:dLbls>
            <c:numFmt formatCode="0.0" sourceLinked="0"/>
            <c:spPr>
              <a:noFill/>
              <a:ln>
                <a:noFill/>
              </a:ln>
              <a:effectLst/>
            </c:spPr>
            <c:txPr>
              <a:bodyPr/>
              <a:lstStyle/>
              <a:p>
                <a:pPr>
                  <a:defRPr sz="1100">
                    <a:solidFill>
                      <a:srgbClr val="FFFFFF"/>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2025 (actual)</c:v>
                </c:pt>
                <c:pt idx="1">
                  <c:v>2036</c:v>
                </c:pt>
                <c:pt idx="2">
                  <c:v>2056</c:v>
                </c:pt>
              </c:strCache>
            </c:strRef>
          </c:cat>
          <c:val>
            <c:numRef>
              <c:f>Sheet1!$B$2:$B$4</c:f>
              <c:numCache>
                <c:formatCode>General</c:formatCode>
                <c:ptCount val="3"/>
                <c:pt idx="0">
                  <c:v>5.2</c:v>
                </c:pt>
                <c:pt idx="1">
                  <c:v>5.9</c:v>
                </c:pt>
                <c:pt idx="2">
                  <c:v>6</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0-E89A-4608-86F4-B137AD61BB7C}"/>
            </c:ext>
          </c:extLst>
        </c:ser>
        <c:ser>
          <c:idx val="1"/>
          <c:order val="1"/>
          <c:tx>
            <c:strRef>
              <c:f>Sheet1!$C$1</c:f>
              <c:strCache>
                <c:ptCount val="1"/>
                <c:pt idx="0">
                  <c:v>Medicare (net)</c:v>
                </c:pt>
              </c:strCache>
            </c:strRef>
          </c:tx>
          <c:spPr>
            <a:solidFill>
              <a:srgbClr val="2E8B9A"/>
            </a:solidFill>
            <a:ln>
              <a:noFill/>
            </a:ln>
          </c:spPr>
          <c:invertIfNegative val="1"/>
          <c:dLbls>
            <c:numFmt formatCode="0.0" sourceLinked="0"/>
            <c:spPr>
              <a:noFill/>
              <a:ln>
                <a:noFill/>
              </a:ln>
              <a:effectLst/>
            </c:spPr>
            <c:txPr>
              <a:bodyPr/>
              <a:lstStyle/>
              <a:p>
                <a:pPr>
                  <a:defRPr sz="1100">
                    <a:solidFill>
                      <a:srgbClr val="FFFFFF"/>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2025 (actual)</c:v>
                </c:pt>
                <c:pt idx="1">
                  <c:v>2036</c:v>
                </c:pt>
                <c:pt idx="2">
                  <c:v>2056</c:v>
                </c:pt>
              </c:strCache>
            </c:strRef>
          </c:cat>
          <c:val>
            <c:numRef>
              <c:f>Sheet1!$C$2:$C$4</c:f>
              <c:numCache>
                <c:formatCode>General</c:formatCode>
                <c:ptCount val="3"/>
                <c:pt idx="0">
                  <c:v>3.3</c:v>
                </c:pt>
                <c:pt idx="1">
                  <c:v>4.2</c:v>
                </c:pt>
                <c:pt idx="2">
                  <c:v>5.5</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1-E89A-4608-86F4-B137AD61BB7C}"/>
            </c:ext>
          </c:extLst>
        </c:ser>
        <c:ser>
          <c:idx val="2"/>
          <c:order val="2"/>
          <c:tx>
            <c:strRef>
              <c:f>Sheet1!$D$1</c:f>
              <c:strCache>
                <c:ptCount val="1"/>
                <c:pt idx="0">
                  <c:v>Medicaid, CHIP, marketplace</c:v>
                </c:pt>
              </c:strCache>
            </c:strRef>
          </c:tx>
          <c:spPr>
            <a:solidFill>
              <a:srgbClr val="8FB8DE"/>
            </a:solidFill>
            <a:ln>
              <a:noFill/>
            </a:ln>
          </c:spPr>
          <c:invertIfNegative val="1"/>
          <c:dLbls>
            <c:numFmt formatCode="0.0" sourceLinked="0"/>
            <c:spPr>
              <a:noFill/>
              <a:ln>
                <a:noFill/>
              </a:ln>
              <a:effectLst/>
            </c:spPr>
            <c:txPr>
              <a:bodyPr/>
              <a:lstStyle/>
              <a:p>
                <a:pPr>
                  <a:defRPr sz="1100">
                    <a:solidFill>
                      <a:srgbClr val="2B414D"/>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2025 (actual)</c:v>
                </c:pt>
                <c:pt idx="1">
                  <c:v>2036</c:v>
                </c:pt>
                <c:pt idx="2">
                  <c:v>2056</c:v>
                </c:pt>
              </c:strCache>
            </c:strRef>
          </c:cat>
          <c:val>
            <c:numRef>
              <c:f>Sheet1!$D$2:$D$4</c:f>
              <c:numCache>
                <c:formatCode>General</c:formatCode>
                <c:ptCount val="3"/>
                <c:pt idx="0">
                  <c:v>2.7</c:v>
                </c:pt>
                <c:pt idx="1">
                  <c:v>2.5</c:v>
                </c:pt>
                <c:pt idx="2">
                  <c:v>2.7</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2-E89A-4608-86F4-B137AD61BB7C}"/>
            </c:ext>
          </c:extLst>
        </c:ser>
        <c:ser>
          <c:idx val="3"/>
          <c:order val="3"/>
          <c:tx>
            <c:strRef>
              <c:f>Sheet1!$E$1</c:f>
              <c:strCache>
                <c:ptCount val="1"/>
                <c:pt idx="0">
                  <c:v>Other mandatory</c:v>
                </c:pt>
              </c:strCache>
            </c:strRef>
          </c:tx>
          <c:spPr>
            <a:solidFill>
              <a:srgbClr val="A6A6A6"/>
            </a:solidFill>
            <a:ln>
              <a:noFill/>
            </a:ln>
          </c:spPr>
          <c:invertIfNegative val="1"/>
          <c:dLbls>
            <c:numFmt formatCode="0.0" sourceLinked="0"/>
            <c:spPr>
              <a:noFill/>
              <a:ln>
                <a:noFill/>
              </a:ln>
              <a:effectLst/>
            </c:spPr>
            <c:txPr>
              <a:bodyPr/>
              <a:lstStyle/>
              <a:p>
                <a:pPr>
                  <a:defRPr sz="1100">
                    <a:solidFill>
                      <a:srgbClr val="FFFFFF"/>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2025 (actual)</c:v>
                </c:pt>
                <c:pt idx="1">
                  <c:v>2036</c:v>
                </c:pt>
                <c:pt idx="2">
                  <c:v>2056</c:v>
                </c:pt>
              </c:strCache>
            </c:strRef>
          </c:cat>
          <c:val>
            <c:numRef>
              <c:f>Sheet1!$E$2:$E$4</c:f>
              <c:numCache>
                <c:formatCode>General</c:formatCode>
                <c:ptCount val="3"/>
                <c:pt idx="0">
                  <c:v>2.5</c:v>
                </c:pt>
                <c:pt idx="1">
                  <c:v>2.5</c:v>
                </c:pt>
                <c:pt idx="2">
                  <c:v>2.2999999999999998</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3-E89A-4608-86F4-B137AD61BB7C}"/>
            </c:ext>
          </c:extLst>
        </c:ser>
        <c:ser>
          <c:idx val="4"/>
          <c:order val="4"/>
          <c:tx>
            <c:strRef>
              <c:f>Sheet1!$F$1</c:f>
              <c:strCache>
                <c:ptCount val="1"/>
                <c:pt idx="0">
                  <c:v>Discretionary</c:v>
                </c:pt>
              </c:strCache>
            </c:strRef>
          </c:tx>
          <c:spPr>
            <a:solidFill>
              <a:srgbClr val="6E7B8B"/>
            </a:solidFill>
            <a:ln>
              <a:noFill/>
            </a:ln>
          </c:spPr>
          <c:invertIfNegative val="1"/>
          <c:dLbls>
            <c:numFmt formatCode="0.0" sourceLinked="0"/>
            <c:spPr>
              <a:noFill/>
              <a:ln>
                <a:noFill/>
              </a:ln>
              <a:effectLst/>
            </c:spPr>
            <c:txPr>
              <a:bodyPr/>
              <a:lstStyle/>
              <a:p>
                <a:pPr>
                  <a:defRPr sz="1100">
                    <a:solidFill>
                      <a:srgbClr val="FFFFFF"/>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2025 (actual)</c:v>
                </c:pt>
                <c:pt idx="1">
                  <c:v>2036</c:v>
                </c:pt>
                <c:pt idx="2">
                  <c:v>2056</c:v>
                </c:pt>
              </c:strCache>
            </c:strRef>
          </c:cat>
          <c:val>
            <c:numRef>
              <c:f>Sheet1!$F$2:$F$4</c:f>
              <c:numCache>
                <c:formatCode>General</c:formatCode>
                <c:ptCount val="3"/>
                <c:pt idx="0">
                  <c:v>6.2</c:v>
                </c:pt>
                <c:pt idx="1">
                  <c:v>4.8</c:v>
                </c:pt>
                <c:pt idx="2">
                  <c:v>4.5999999999999996</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4-E89A-4608-86F4-B137AD61BB7C}"/>
            </c:ext>
          </c:extLst>
        </c:ser>
        <c:ser>
          <c:idx val="5"/>
          <c:order val="5"/>
          <c:tx>
            <c:strRef>
              <c:f>Sheet1!$G$1</c:f>
              <c:strCache>
                <c:ptCount val="1"/>
                <c:pt idx="0">
                  <c:v>Net interest</c:v>
                </c:pt>
              </c:strCache>
            </c:strRef>
          </c:tx>
          <c:spPr>
            <a:solidFill>
              <a:srgbClr val="E07A2E"/>
            </a:solidFill>
            <a:ln>
              <a:noFill/>
            </a:ln>
          </c:spPr>
          <c:invertIfNegative val="1"/>
          <c:dLbls>
            <c:numFmt formatCode="0.0" sourceLinked="0"/>
            <c:spPr>
              <a:noFill/>
              <a:ln>
                <a:noFill/>
              </a:ln>
              <a:effectLst/>
            </c:spPr>
            <c:txPr>
              <a:bodyPr/>
              <a:lstStyle/>
              <a:p>
                <a:pPr>
                  <a:defRPr sz="1100">
                    <a:solidFill>
                      <a:srgbClr val="FFFFFF"/>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2025 (actual)</c:v>
                </c:pt>
                <c:pt idx="1">
                  <c:v>2036</c:v>
                </c:pt>
                <c:pt idx="2">
                  <c:v>2056</c:v>
                </c:pt>
              </c:strCache>
            </c:strRef>
          </c:cat>
          <c:val>
            <c:numRef>
              <c:f>Sheet1!$G$2:$G$4</c:f>
              <c:numCache>
                <c:formatCode>General</c:formatCode>
                <c:ptCount val="3"/>
                <c:pt idx="0">
                  <c:v>3.2</c:v>
                </c:pt>
                <c:pt idx="1">
                  <c:v>4.5999999999999996</c:v>
                </c:pt>
                <c:pt idx="2">
                  <c:v>6.9</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5-E89A-4608-86F4-B137AD61BB7C}"/>
            </c:ext>
          </c:extLst>
        </c:ser>
        <c:dLbls>
          <c:showLegendKey val="0"/>
          <c:showVal val="0"/>
          <c:showCatName val="0"/>
          <c:showSerName val="0"/>
          <c:showPercent val="0"/>
          <c:showBubbleSize val="0"/>
        </c:dLbls>
        <c:gapWidth val="80"/>
        <c:overlap val="100"/>
        <c:axId val="-2068027336"/>
        <c:axId val="-2113994440"/>
      </c:barChart>
      <c:catAx>
        <c:axId val="-2068027336"/>
        <c:scaling>
          <c:orientation val="minMax"/>
        </c:scaling>
        <c:delete val="0"/>
        <c:axPos val="b"/>
        <c:numFmt formatCode="General" sourceLinked="0"/>
        <c:majorTickMark val="none"/>
        <c:minorTickMark val="none"/>
        <c:tickLblPos val="nextTo"/>
        <c:spPr>
          <a:ln>
            <a:solidFill>
              <a:srgbClr val="D9D9D9"/>
            </a:solidFill>
          </a:ln>
        </c:spPr>
        <c:txPr>
          <a:bodyPr/>
          <a:lstStyle/>
          <a:p>
            <a:pPr>
              <a:defRPr sz="1600">
                <a:solidFill>
                  <a:srgbClr val="595959"/>
                </a:solidFill>
              </a:defRPr>
            </a:pPr>
            <a:endParaRPr lang="en-US"/>
          </a:p>
        </c:txPr>
        <c:crossAx val="-2113994440"/>
        <c:crosses val="autoZero"/>
        <c:auto val="1"/>
        <c:lblAlgn val="ctr"/>
        <c:lblOffset val="100"/>
        <c:noMultiLvlLbl val="0"/>
      </c:catAx>
      <c:valAx>
        <c:axId val="-2113994440"/>
        <c:scaling>
          <c:orientation val="minMax"/>
          <c:max val="30"/>
          <c:min val="0"/>
        </c:scaling>
        <c:delete val="0"/>
        <c:axPos val="l"/>
        <c:majorGridlines>
          <c:spPr>
            <a:ln w="9525">
              <a:solidFill>
                <a:srgbClr val="D9D9D9"/>
              </a:solidFill>
            </a:ln>
          </c:spPr>
        </c:majorGridlines>
        <c:numFmt formatCode="0" sourceLinked="0"/>
        <c:majorTickMark val="none"/>
        <c:minorTickMark val="none"/>
        <c:tickLblPos val="nextTo"/>
        <c:spPr>
          <a:ln>
            <a:noFill/>
          </a:ln>
        </c:spPr>
        <c:txPr>
          <a:bodyPr/>
          <a:lstStyle/>
          <a:p>
            <a:pPr>
              <a:defRPr sz="1400">
                <a:solidFill>
                  <a:srgbClr val="595959"/>
                </a:solidFill>
              </a:defRPr>
            </a:pPr>
            <a:endParaRPr lang="en-US"/>
          </a:p>
        </c:txPr>
        <c:crossAx val="-2068027336"/>
        <c:crosses val="autoZero"/>
        <c:crossBetween val="between"/>
        <c:majorUnit val="5"/>
      </c:valAx>
    </c:plotArea>
    <c:legend>
      <c:legendPos val="b"/>
      <c:overlay val="0"/>
      <c:txPr>
        <a:bodyPr/>
        <a:lstStyle/>
        <a:p>
          <a:pPr>
            <a:defRPr sz="1200"/>
          </a:pPr>
          <a:endParaRPr lang="en-US"/>
        </a:p>
      </c:txPr>
    </c:legend>
    <c:plotVisOnly val="1"/>
    <c:dispBlanksAs val="gap"/>
    <c:showDLblsOverMax val="1"/>
  </c:chart>
  <c:txPr>
    <a:bodyPr/>
    <a:lstStyle/>
    <a:p>
      <a:pPr>
        <a:defRPr sz="1100">
          <a:solidFill>
            <a:srgbClr val="595959"/>
          </a:solidFil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r>
              <a:rPr lang="en-US" sz="1400" b="1">
                <a:solidFill>
                  <a:srgbClr val="2B414D"/>
                </a:solidFill>
              </a:rPr>
              <a:t>Outlays, percent of GDP</a:t>
            </a:r>
          </a:p>
        </c:rich>
      </c:tx>
      <c:overlay val="0"/>
    </c:title>
    <c:autoTitleDeleted val="0"/>
    <c:plotArea>
      <c:layout/>
      <c:barChart>
        <c:barDir val="col"/>
        <c:grouping val="clustered"/>
        <c:varyColors val="1"/>
        <c:ser>
          <c:idx val="0"/>
          <c:order val="0"/>
          <c:tx>
            <c:strRef>
              <c:f>Sheet1!$B$1</c:f>
              <c:strCache>
                <c:ptCount val="1"/>
                <c:pt idx="0">
                  <c:v>2025</c:v>
                </c:pt>
              </c:strCache>
            </c:strRef>
          </c:tx>
          <c:spPr>
            <a:solidFill>
              <a:srgbClr val="8FB8DE"/>
            </a:solidFill>
            <a:ln>
              <a:noFill/>
            </a:ln>
          </c:spPr>
          <c:invertIfNegative val="1"/>
          <c:dLbls>
            <c:numFmt formatCode="0.0" sourceLinked="0"/>
            <c:spPr>
              <a:noFill/>
              <a:ln>
                <a:noFill/>
              </a:ln>
              <a:effectLst/>
            </c:spPr>
            <c:txPr>
              <a:bodyPr/>
              <a:lstStyle/>
              <a:p>
                <a:pPr>
                  <a:defRPr sz="1100">
                    <a:solidFill>
                      <a:srgbClr val="2B414D"/>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Social Security</c:v>
                </c:pt>
                <c:pt idx="1">
                  <c:v>Medicare (net)</c:v>
                </c:pt>
              </c:strCache>
            </c:strRef>
          </c:cat>
          <c:val>
            <c:numRef>
              <c:f>Sheet1!$B$2:$B$3</c:f>
              <c:numCache>
                <c:formatCode>General</c:formatCode>
                <c:ptCount val="2"/>
                <c:pt idx="0">
                  <c:v>5.2</c:v>
                </c:pt>
                <c:pt idx="1">
                  <c:v>3.3</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0-4E09-4371-9DEF-4E02E29C792D}"/>
            </c:ext>
          </c:extLst>
        </c:ser>
        <c:ser>
          <c:idx val="1"/>
          <c:order val="1"/>
          <c:tx>
            <c:strRef>
              <c:f>Sheet1!$C$1</c:f>
              <c:strCache>
                <c:ptCount val="1"/>
                <c:pt idx="0">
                  <c:v>2056</c:v>
                </c:pt>
              </c:strCache>
            </c:strRef>
          </c:tx>
          <c:spPr>
            <a:solidFill>
              <a:srgbClr val="0C4C88"/>
            </a:solidFill>
            <a:ln>
              <a:noFill/>
            </a:ln>
          </c:spPr>
          <c:invertIfNegative val="1"/>
          <c:dLbls>
            <c:numFmt formatCode="0.0" sourceLinked="0"/>
            <c:spPr>
              <a:noFill/>
              <a:ln>
                <a:noFill/>
              </a:ln>
              <a:effectLst/>
            </c:spPr>
            <c:txPr>
              <a:bodyPr/>
              <a:lstStyle/>
              <a:p>
                <a:pPr>
                  <a:defRPr sz="1100">
                    <a:solidFill>
                      <a:srgbClr val="2B414D"/>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Social Security</c:v>
                </c:pt>
                <c:pt idx="1">
                  <c:v>Medicare (net)</c:v>
                </c:pt>
              </c:strCache>
            </c:strRef>
          </c:cat>
          <c:val>
            <c:numRef>
              <c:f>Sheet1!$C$2:$C$3</c:f>
              <c:numCache>
                <c:formatCode>General</c:formatCode>
                <c:ptCount val="2"/>
                <c:pt idx="0">
                  <c:v>6</c:v>
                </c:pt>
                <c:pt idx="1">
                  <c:v>5.5</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1-4E09-4371-9DEF-4E02E29C792D}"/>
            </c:ext>
          </c:extLst>
        </c:ser>
        <c:dLbls>
          <c:showLegendKey val="0"/>
          <c:showVal val="0"/>
          <c:showCatName val="0"/>
          <c:showSerName val="0"/>
          <c:showPercent val="0"/>
          <c:showBubbleSize val="0"/>
        </c:dLbls>
        <c:gapWidth val="80"/>
        <c:overlap val="-10"/>
        <c:axId val="-2068027336"/>
        <c:axId val="-2113994440"/>
      </c:barChart>
      <c:catAx>
        <c:axId val="-2068027336"/>
        <c:scaling>
          <c:orientation val="minMax"/>
        </c:scaling>
        <c:delete val="0"/>
        <c:axPos val="b"/>
        <c:numFmt formatCode="General" sourceLinked="0"/>
        <c:majorTickMark val="none"/>
        <c:minorTickMark val="none"/>
        <c:tickLblPos val="nextTo"/>
        <c:spPr>
          <a:ln>
            <a:solidFill>
              <a:srgbClr val="D9D9D9"/>
            </a:solidFill>
          </a:ln>
        </c:spPr>
        <c:txPr>
          <a:bodyPr/>
          <a:lstStyle/>
          <a:p>
            <a:pPr>
              <a:defRPr sz="1400">
                <a:solidFill>
                  <a:srgbClr val="595959"/>
                </a:solidFill>
              </a:defRPr>
            </a:pPr>
            <a:endParaRPr lang="en-US"/>
          </a:p>
        </c:txPr>
        <c:crossAx val="-2113994440"/>
        <c:crosses val="autoZero"/>
        <c:auto val="1"/>
        <c:lblAlgn val="ctr"/>
        <c:lblOffset val="100"/>
        <c:noMultiLvlLbl val="0"/>
      </c:catAx>
      <c:valAx>
        <c:axId val="-2113994440"/>
        <c:scaling>
          <c:orientation val="minMax"/>
          <c:max val="7"/>
          <c:min val="0"/>
        </c:scaling>
        <c:delete val="0"/>
        <c:axPos val="l"/>
        <c:majorGridlines>
          <c:spPr>
            <a:ln w="9525">
              <a:solidFill>
                <a:srgbClr val="D9D9D9"/>
              </a:solidFill>
            </a:ln>
          </c:spPr>
        </c:majorGridlines>
        <c:numFmt formatCode="0" sourceLinked="0"/>
        <c:majorTickMark val="none"/>
        <c:minorTickMark val="none"/>
        <c:tickLblPos val="nextTo"/>
        <c:spPr>
          <a:ln>
            <a:noFill/>
          </a:ln>
        </c:spPr>
        <c:txPr>
          <a:bodyPr/>
          <a:lstStyle/>
          <a:p>
            <a:pPr>
              <a:defRPr sz="1400">
                <a:solidFill>
                  <a:srgbClr val="595959"/>
                </a:solidFill>
              </a:defRPr>
            </a:pPr>
            <a:endParaRPr lang="en-US"/>
          </a:p>
        </c:txPr>
        <c:crossAx val="-2068027336"/>
        <c:crosses val="autoZero"/>
        <c:crossBetween val="between"/>
        <c:majorUnit val="1"/>
      </c:valAx>
    </c:plotArea>
    <c:legend>
      <c:legendPos val="b"/>
      <c:overlay val="0"/>
      <c:txPr>
        <a:bodyPr/>
        <a:lstStyle/>
        <a:p>
          <a:pPr>
            <a:defRPr sz="1100"/>
          </a:pPr>
          <a:endParaRPr lang="en-US"/>
        </a:p>
      </c:txPr>
    </c:legend>
    <c:plotVisOnly val="1"/>
    <c:dispBlanksAs val="gap"/>
    <c:showDLblsOverMax val="1"/>
  </c:chart>
  <c:txPr>
    <a:bodyPr/>
    <a:lstStyle/>
    <a:p>
      <a:pPr>
        <a:defRPr sz="1100">
          <a:solidFill>
            <a:srgbClr val="595959"/>
          </a:solidFill>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EC6A77-897B-A94D-8179-085D1B4EE98D}" type="datetimeFigureOut">
              <a:rPr lang="en-US" smtClean="0"/>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F294D8-753E-E842-8CF8-893A8D4FD7E5}" type="slidenum">
              <a:rPr lang="en-US" smtClean="0"/>
              <a:t>‹#›</a:t>
            </a:fld>
            <a:endParaRPr lang="en-US"/>
          </a:p>
        </p:txBody>
      </p:sp>
    </p:spTree>
    <p:extLst>
      <p:ext uri="{BB962C8B-B14F-4D97-AF65-F5344CB8AC3E}">
        <p14:creationId xmlns:p14="http://schemas.microsoft.com/office/powerpoint/2010/main" val="1620784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first learn the basics about the US federal budget, the concept of deficit and the relation between deficit and debt; I will fill in some</a:t>
            </a:r>
            <a:r>
              <a:rPr lang="en-US" baseline="0" dirty="0"/>
              <a:t> details about how the US government does its borrowing. To understand the drivers of US debt amount, it will be informative to look at what happened to federal budget deficits over time. As we will learn, the debt reflects the past borrowing behavior that manifested in deficits.   To understand debt, it will be useful to spend some time discussing the trends in deficit and its components and the reasons behind deficits.</a:t>
            </a:r>
            <a:endParaRPr lang="en-US" dirty="0"/>
          </a:p>
        </p:txBody>
      </p:sp>
      <p:sp>
        <p:nvSpPr>
          <p:cNvPr id="4" name="Slide Number Placeholder 3"/>
          <p:cNvSpPr>
            <a:spLocks noGrp="1"/>
          </p:cNvSpPr>
          <p:nvPr>
            <p:ph type="sldNum" sz="quarter" idx="10"/>
          </p:nvPr>
        </p:nvSpPr>
        <p:spPr/>
        <p:txBody>
          <a:bodyPr/>
          <a:lstStyle/>
          <a:p>
            <a:fld id="{39F294D8-753E-E842-8CF8-893A8D4FD7E5}" type="slidenum">
              <a:rPr lang="en-US" smtClean="0"/>
              <a:t>5</a:t>
            </a:fld>
            <a:endParaRPr lang="en-US"/>
          </a:p>
        </p:txBody>
      </p:sp>
    </p:spTree>
    <p:extLst>
      <p:ext uri="{BB962C8B-B14F-4D97-AF65-F5344CB8AC3E}">
        <p14:creationId xmlns:p14="http://schemas.microsoft.com/office/powerpoint/2010/main" val="2392225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Shares are FY2025 actual outlays: mandatory $4,168 bn (59%), discretionary $1,872 bn (27%), net interest $970 bn (14%) of $7,010 bn total. Source: CBO, The Budget and Economic Outlook: 2026 to 2036 (February 2026), www.cbo.gov/publication/61882.</a:t>
            </a:r>
          </a:p>
          <a:p>
            <a:r>
              <a:t>Other government income includes customs duties (now a sizable item: $195 bn in FY2025), excise taxes, Federal Reserve remittances, estate and gift taxes, fees and fines, income from leasing federal land, radio spectrum, etc.</a:t>
            </a:r>
          </a:p>
        </p:txBody>
      </p:sp>
      <p:sp>
        <p:nvSpPr>
          <p:cNvPr id="4" name="Slide Number Placeholder 3"/>
          <p:cNvSpPr>
            <a:spLocks noGrp="1"/>
          </p:cNvSpPr>
          <p:nvPr>
            <p:ph type="sldNum" sz="quarter" idx="5"/>
          </p:nvPr>
        </p:nvSpPr>
        <p:spPr/>
        <p:txBody>
          <a:bodyPr/>
          <a:lstStyle/>
          <a:p>
            <a:fld id="{39F294D8-753E-E842-8CF8-893A8D4FD7E5}" type="slidenum">
              <a:rPr lang="en-US" smtClean="0"/>
              <a:t>7</a:t>
            </a:fld>
            <a:endParaRPr lang="en-US"/>
          </a:p>
        </p:txBody>
      </p:sp>
    </p:spTree>
    <p:extLst>
      <p:ext uri="{BB962C8B-B14F-4D97-AF65-F5344CB8AC3E}">
        <p14:creationId xmlns:p14="http://schemas.microsoft.com/office/powerpoint/2010/main" val="3442049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Fiscal year 2025 (Oct. 2024 - Sept. 2025) actual figures. Primary deficit (excluding net interest) was $805 bn. Source: CBO, The Budget and Economic Outlook: 2026 to 2036 (February 2026), www.cbo.gov/publication/61882.</a:t>
            </a:r>
          </a:p>
          <a:p>
            <a:r>
              <a:t>Mandatory outlays are mostly Social Security ($1,575 bn), Medicare ($988 bn net of premiums), and Medicaid/CHIP/marketplace subsidies ($832 bn). Roughly half of discretionary spending is defense ($893 bn).</a:t>
            </a:r>
          </a:p>
          <a:p>
            <a:r>
              <a:t>Customs duties jumped from about $80 bn in FY2024 to $195 bn in FY2025 because of the 2025 tariff increases.</a:t>
            </a:r>
          </a:p>
        </p:txBody>
      </p:sp>
      <p:sp>
        <p:nvSpPr>
          <p:cNvPr id="4" name="Slide Number Placeholder 3"/>
          <p:cNvSpPr>
            <a:spLocks noGrp="1"/>
          </p:cNvSpPr>
          <p:nvPr>
            <p:ph type="sldNum" sz="quarter" idx="10"/>
          </p:nvPr>
        </p:nvSpPr>
        <p:spPr/>
        <p:txBody>
          <a:bodyPr/>
          <a:lstStyle/>
          <a:p>
            <a:fld id="{39F294D8-753E-E842-8CF8-893A8D4FD7E5}" type="slidenum">
              <a:rPr lang="en-US" smtClean="0"/>
              <a:t>8</a:t>
            </a:fld>
            <a:endParaRPr lang="en-US"/>
          </a:p>
        </p:txBody>
      </p:sp>
    </p:spTree>
    <p:extLst>
      <p:ext uri="{BB962C8B-B14F-4D97-AF65-F5344CB8AC3E}">
        <p14:creationId xmlns:p14="http://schemas.microsoft.com/office/powerpoint/2010/main" val="3102471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50-year (1976-2025) averages for comparison: revenues 17.3% of GDP, outlays 21.2%, deficit 3.8%, net interest 2.1%, mandatory 11.2%, discretionary 7.8%. Source: CBO, The Budget and Economic Outlook: 2026 to 2036 (February 2026), www.cbo.gov/publication/61882.</a:t>
            </a:r>
          </a:p>
        </p:txBody>
      </p:sp>
      <p:sp>
        <p:nvSpPr>
          <p:cNvPr id="4" name="Slide Number Placeholder 3"/>
          <p:cNvSpPr>
            <a:spLocks noGrp="1"/>
          </p:cNvSpPr>
          <p:nvPr>
            <p:ph type="sldNum" sz="quarter" idx="10"/>
          </p:nvPr>
        </p:nvSpPr>
        <p:spPr/>
        <p:txBody>
          <a:bodyPr/>
          <a:lstStyle/>
          <a:p>
            <a:fld id="{39F294D8-753E-E842-8CF8-893A8D4FD7E5}" type="slidenum">
              <a:rPr lang="en-US" smtClean="0"/>
              <a:t>9</a:t>
            </a:fld>
            <a:endParaRPr lang="en-US"/>
          </a:p>
        </p:txBody>
      </p:sp>
    </p:spTree>
    <p:extLst>
      <p:ext uri="{BB962C8B-B14F-4D97-AF65-F5344CB8AC3E}">
        <p14:creationId xmlns:p14="http://schemas.microsoft.com/office/powerpoint/2010/main" val="2985884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Accumulation of government debt parallels accumulation of credit card debt. Government expenditures play the same role as charges to the credit card and tax revenues play the same role as monthly payments on the account.</a:t>
            </a:r>
          </a:p>
          <a:p>
            <a:r>
              <a:t>Law of motion: added debt = interest on current debt + primary deficit. Because the primary deficit has been positive in most years since 1970, and interest is always positive, the debt keeps growing: deficits are chronic.</a:t>
            </a:r>
          </a:p>
        </p:txBody>
      </p:sp>
      <p:sp>
        <p:nvSpPr>
          <p:cNvPr id="4" name="Slide Number Placeholder 3"/>
          <p:cNvSpPr>
            <a:spLocks noGrp="1"/>
          </p:cNvSpPr>
          <p:nvPr>
            <p:ph type="sldNum" sz="quarter" idx="5"/>
          </p:nvPr>
        </p:nvSpPr>
        <p:spPr/>
        <p:txBody>
          <a:bodyPr/>
          <a:lstStyle/>
          <a:p>
            <a:fld id="{39F294D8-753E-E842-8CF8-893A8D4FD7E5}" type="slidenum">
              <a:rPr lang="en-US" smtClean="0"/>
              <a:t>11</a:t>
            </a:fld>
            <a:endParaRPr lang="en-US"/>
          </a:p>
        </p:txBody>
      </p:sp>
    </p:spTree>
    <p:extLst>
      <p:ext uri="{BB962C8B-B14F-4D97-AF65-F5344CB8AC3E}">
        <p14:creationId xmlns:p14="http://schemas.microsoft.com/office/powerpoint/2010/main" val="3176715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government ran a primary surplus in 1995-2001 (and a total surplus in 1998-2001). The largest deficits coincide with the 2007-09 financial crisis and COVID. CBO projects no reduction in the total deficit over the next decade: it stays at 5.6-6.7% of GDP, far above the 50-year average of 3.8%.</a:t>
            </a:r>
          </a:p>
          <a:p>
            <a:r>
              <a:t>Net interest was high in the 1980s-90s (high interest rates on a growing debt), very low in the 2010s (near-zero rates), and is now the fastest-growing item: 3.2% of GDP in 2025, projected 4.6% in 2036, i.e. interest will be the majority of the deficit.</a:t>
            </a:r>
          </a:p>
          <a:p>
            <a:r>
              <a:t>FY2025 FRED values use calendar-year GDP so they differ slightly from CBO's fiscal-year ratios; the chart switches to CBO numbers from 2025.</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Revenues are remarkably stable as a share of GDP: 17.2% in 2025 and 17.5-17.8% projected through 2036, right around the 50-year average of 17.3%. Outlays are 23.1-24.4% of GDP, well above their 21.2% average, and rising after 2028 because of Social Security, Medicare and net interest. The gap between the two lines is the deficit. Source: CBO, The Budget and Economic Outlook: 2026 to 2036 (February 2026), www.cbo.gov/publication/61882.</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Total public debt outstanding (debt held by the public plus intragovernmental holdings), Treasury 'Debt to the Penny', record date Oct. 5, 2026. The debt passed $40 trillion on Aug. 18, 2026 and has grown about $2.4 trillion over the past 12 months.</a:t>
            </a:r>
          </a:p>
          <a:p>
            <a:r>
              <a:t>Per full-time worker: $40.25 tn / 134.5 million full-time workers (BLS CPS, 2026) = about $299,000. Per household: $40.25 tn / about 134 million households (Census) = about $300,000.</a:t>
            </a:r>
          </a:p>
        </p:txBody>
      </p:sp>
      <p:sp>
        <p:nvSpPr>
          <p:cNvPr id="4" name="Slide Number Placeholder 3"/>
          <p:cNvSpPr>
            <a:spLocks noGrp="1"/>
          </p:cNvSpPr>
          <p:nvPr>
            <p:ph type="sldNum" sz="quarter" idx="5"/>
          </p:nvPr>
        </p:nvSpPr>
        <p:spPr/>
        <p:txBody>
          <a:bodyPr/>
          <a:lstStyle/>
          <a:p>
            <a:fld id="{39F294D8-753E-E842-8CF8-893A8D4FD7E5}" type="slidenum">
              <a:rPr lang="en-US" smtClean="0"/>
              <a:t>15</a:t>
            </a:fld>
            <a:endParaRPr lang="en-US"/>
          </a:p>
        </p:txBody>
      </p:sp>
    </p:spTree>
    <p:extLst>
      <p:ext uri="{BB962C8B-B14F-4D97-AF65-F5344CB8AC3E}">
        <p14:creationId xmlns:p14="http://schemas.microsoft.com/office/powerpoint/2010/main" val="793025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Treasury Debt to the Penny, Oct. 2, 2026: debt held by the public $32.43 tn (80.6%), intragovernmental holdings $7.81 tn (19.4%).</a:t>
            </a:r>
          </a:p>
          <a:p>
            <a:r>
              <a:t>Some government programs such as Social Security, Medicare and military pensions do not have a perfect match between revenues and outlays. They are like households with a savings account: they earn interest on what they do not spend by letting the Treasury borrow their funds. The Social Security trust fund is the largest example. Intragovernmental debt is money the government owes itself, so it does not compete with private borrowers for funds.</a:t>
            </a:r>
          </a:p>
        </p:txBody>
      </p:sp>
      <p:sp>
        <p:nvSpPr>
          <p:cNvPr id="4" name="Slide Number Placeholder 3"/>
          <p:cNvSpPr>
            <a:spLocks noGrp="1"/>
          </p:cNvSpPr>
          <p:nvPr>
            <p:ph type="sldNum" sz="quarter" idx="5"/>
          </p:nvPr>
        </p:nvSpPr>
        <p:spPr/>
        <p:txBody>
          <a:bodyPr/>
          <a:lstStyle/>
          <a:p>
            <a:fld id="{39F294D8-753E-E842-8CF8-893A8D4FD7E5}" type="slidenum">
              <a:rPr lang="en-US" smtClean="0"/>
              <a:t>16</a:t>
            </a:fld>
            <a:endParaRPr lang="en-US"/>
          </a:p>
        </p:txBody>
      </p:sp>
    </p:spTree>
    <p:extLst>
      <p:ext uri="{BB962C8B-B14F-4D97-AF65-F5344CB8AC3E}">
        <p14:creationId xmlns:p14="http://schemas.microsoft.com/office/powerpoint/2010/main" val="2376946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Alex has to give up half a year's income to repay the debt; Bob only five weeks' worth. Lenders look at the same thing: can the borrower's income carry the debt? For the federal government, 'income' is the tax base, which grows with GDP. Hence debt/GDP.</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Debt held by the public was 99% of GDP at the end of FY2025 and about 101% at the end of FY2026. CBO projects it will pass the 1946 record of 106% around 2030 and reach 120% in 2036 and 175% in 2056.</a:t>
            </a:r>
          </a:p>
          <a:p>
            <a:r>
              <a:t>To repay today's debt at once, every worker, retiree and business would have to hand over a full year's income. The WWII debt (106% of GDP in 1946) was worked down to 25% by the mid-1970s because the economy grew fast, the government ran primary surpluses, inflation eroded the real value of the debt, and interest rates were held low (see the 'four levers' later).</a:t>
            </a:r>
          </a:p>
          <a:p>
            <a:r>
              <a:t>Only 2026-2036 and the decade-end values 2046 and 2056 are CBO numbers; the years in between are interpolated for the chart.</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IMF general government gross debt, % of GDP, 2025 (WEO April 2026 vintage). The IMF measure for the US (124%) is broader than CBO's 'debt held by the public' (99%): it is gross debt and includes state and local governments. Japan's figure was revised down by the IMF's switch to a consolidated face-value definition; on the old definition it was above 230%. Japan: aging, decades of fiscal stimulus, a domestic investor base and a central bank holding about half of the bonds.</a:t>
            </a:r>
          </a:p>
          <a:p>
            <a:r>
              <a:t>https://www.imf.org/external/datamapper/GGXWDG_NGDP@WEO</a:t>
            </a:r>
          </a:p>
        </p:txBody>
      </p:sp>
      <p:sp>
        <p:nvSpPr>
          <p:cNvPr id="4" name="Slide Number Placeholder 3"/>
          <p:cNvSpPr>
            <a:spLocks noGrp="1"/>
          </p:cNvSpPr>
          <p:nvPr>
            <p:ph type="sldNum" sz="quarter" idx="5"/>
          </p:nvPr>
        </p:nvSpPr>
        <p:spPr/>
        <p:txBody>
          <a:bodyPr/>
          <a:lstStyle/>
          <a:p>
            <a:fld id="{39F294D8-753E-E842-8CF8-893A8D4FD7E5}" type="slidenum">
              <a:rPr lang="en-US" smtClean="0"/>
              <a:t>19</a:t>
            </a:fld>
            <a:endParaRPr lang="en-US"/>
          </a:p>
        </p:txBody>
      </p:sp>
    </p:spTree>
    <p:extLst>
      <p:ext uri="{BB962C8B-B14F-4D97-AF65-F5344CB8AC3E}">
        <p14:creationId xmlns:p14="http://schemas.microsoft.com/office/powerpoint/2010/main" val="9854192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FY2025 to FY2026 (CBO): debt held by the public rises from $30.2 tn to $32.1 tn (+6.4%); nominal GDP rises from $30.4 tn to $31.9 tn (+5.1%). Debt growth = interest ($1.04 tn, 3.4% of the debt) + primary deficit ($0.81 tn, 2.7% of the debt) + other means of financing. Economy growth = inflation (about 2.7%) + real growth (about 2.2%).</a:t>
            </a:r>
          </a:p>
          <a:p>
            <a:r>
              <a:t>This is the verbal version of the condition in D_Y.pdf: the ratio falls when added debt / added GDP is less than the current ratio.</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interest rate on Treasury securities is set in the market at auction: investors bid prices, and the price determines the yield. If investors demand a higher return (because of inflation risk, more supply, or doubts about fiscal policy), they pay less for the same promised payment: $1,000/1.04 = $962, $1,000/1.06 = $943. Lower price = higher interest rate.</a:t>
            </a:r>
          </a:p>
          <a:p>
            <a:r>
              <a:t>If bonds are sold to investors, money passes from investors to the government and bonds pass to investors. This transaction does not create new money.</a:t>
            </a:r>
          </a:p>
        </p:txBody>
      </p:sp>
      <p:sp>
        <p:nvSpPr>
          <p:cNvPr id="4" name="Slide Number Placeholder 3"/>
          <p:cNvSpPr>
            <a:spLocks noGrp="1"/>
          </p:cNvSpPr>
          <p:nvPr>
            <p:ph type="sldNum" sz="quarter" idx="10"/>
          </p:nvPr>
        </p:nvSpPr>
        <p:spPr/>
        <p:txBody>
          <a:bodyPr/>
          <a:lstStyle/>
          <a:p>
            <a:fld id="{39F294D8-753E-E842-8CF8-893A8D4FD7E5}" type="slidenum">
              <a:rPr lang="en-US" smtClean="0"/>
              <a:t>21</a:t>
            </a:fld>
            <a:endParaRPr lang="en-US"/>
          </a:p>
        </p:txBody>
      </p:sp>
    </p:spTree>
    <p:extLst>
      <p:ext uri="{BB962C8B-B14F-4D97-AF65-F5344CB8AC3E}">
        <p14:creationId xmlns:p14="http://schemas.microsoft.com/office/powerpoint/2010/main" val="42785589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TGA (Treasury General Account) is the government's checking account at the Fed. Payments to the government drain bank reserves into the TGA; government spending drains the TGA back into bank reserves. Contrast this with the Treasury selling bonds directly to the Fed (section 5): that would create new reserves out of nothing.</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CBO, Budget and Economic Outlook Feb. 2026, Figure 1-6: of the $30.2 tn held by the public at the end of FY2025, $20.9 tn (69%) was held domestically and $9.2 tn (31%) abroad. The Fed held $4.2 tn (16%); CBO projects the Fed's share to rise to 17% by 2036.</a:t>
            </a:r>
          </a:p>
        </p:txBody>
      </p:sp>
      <p:sp>
        <p:nvSpPr>
          <p:cNvPr id="4" name="Slide Number Placeholder 3"/>
          <p:cNvSpPr>
            <a:spLocks noGrp="1"/>
          </p:cNvSpPr>
          <p:nvPr>
            <p:ph type="sldNum" sz="quarter" idx="5"/>
          </p:nvPr>
        </p:nvSpPr>
        <p:spPr/>
        <p:txBody>
          <a:bodyPr/>
          <a:lstStyle/>
          <a:p>
            <a:fld id="{39F294D8-753E-E842-8CF8-893A8D4FD7E5}" type="slidenum">
              <a:rPr lang="en-US" smtClean="0"/>
              <a:t>23</a:t>
            </a:fld>
            <a:endParaRPr lang="en-US"/>
          </a:p>
        </p:txBody>
      </p:sp>
    </p:spTree>
    <p:extLst>
      <p:ext uri="{BB962C8B-B14F-4D97-AF65-F5344CB8AC3E}">
        <p14:creationId xmlns:p14="http://schemas.microsoft.com/office/powerpoint/2010/main" val="12510380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combination of safety and liquidity is what makes Treasuries special. The dollar's share of allocated foreign-exchange reserves was 56.7% in 2026Q2 (IMF COFER, Sept. 30, 2026), down from about 71% in 1999 but still three times the euro's 20.6%. Most trade transactions (e.g. oil) are quoted in dollars and foreign governments and firms borrow heavily in dollars.</a:t>
            </a:r>
          </a:p>
          <a:p>
            <a:r>
              <a:t>In January 2001, with CBO projecting surpluses large enough to pay off all redeemable debt within a decade, Fed Chairman Greenspan testified that the Fed would need to find other assets to conduct open-market operations and that paying down the debt too fast raised its own problems. Zero debt would remove the global safe asset, the collateral base and the benchmark yield curve.</a:t>
            </a:r>
          </a:p>
          <a:p>
            <a:r>
              <a:t>https://www.brookings.edu/articles/the-dollars-international-role-an-exorbitant-privilege-2/</a:t>
            </a:r>
          </a:p>
        </p:txBody>
      </p:sp>
      <p:sp>
        <p:nvSpPr>
          <p:cNvPr id="4" name="Slide Number Placeholder 3"/>
          <p:cNvSpPr>
            <a:spLocks noGrp="1"/>
          </p:cNvSpPr>
          <p:nvPr>
            <p:ph type="sldNum" sz="quarter" idx="5"/>
          </p:nvPr>
        </p:nvSpPr>
        <p:spPr/>
        <p:txBody>
          <a:bodyPr/>
          <a:lstStyle/>
          <a:p>
            <a:fld id="{39F294D8-753E-E842-8CF8-893A8D4FD7E5}" type="slidenum">
              <a:rPr lang="en-US" smtClean="0"/>
              <a:t>24</a:t>
            </a:fld>
            <a:endParaRPr lang="en-US"/>
          </a:p>
        </p:txBody>
      </p:sp>
    </p:spTree>
    <p:extLst>
      <p:ext uri="{BB962C8B-B14F-4D97-AF65-F5344CB8AC3E}">
        <p14:creationId xmlns:p14="http://schemas.microsoft.com/office/powerpoint/2010/main" val="3335735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Market discipline is especially harsh if the country is integrated in international capital markets: foreign investors can pull out of the US and domestic investors can switch to foreign assets if US debt is not perceived as safe.</a:t>
            </a:r>
          </a:p>
          <a:p>
            <a:r>
              <a:t>Debt limit: the 2025 reconciliation act (P.L. 119-21) raised the statutory limit to $41.1 trillion. Debt subject to limit was $37.5 tn at the end of FY2025 and is projected at $39.6 tn at the end of FY2026, so under CBO's baseline the limit is reached sometime in 2027.</a:t>
            </a:r>
          </a:p>
        </p:txBody>
      </p:sp>
      <p:sp>
        <p:nvSpPr>
          <p:cNvPr id="4" name="Slide Number Placeholder 3"/>
          <p:cNvSpPr>
            <a:spLocks noGrp="1"/>
          </p:cNvSpPr>
          <p:nvPr>
            <p:ph type="sldNum" sz="quarter" idx="5"/>
          </p:nvPr>
        </p:nvSpPr>
        <p:spPr/>
        <p:txBody>
          <a:bodyPr/>
          <a:lstStyle/>
          <a:p>
            <a:fld id="{39F294D8-753E-E842-8CF8-893A8D4FD7E5}" type="slidenum">
              <a:rPr lang="en-US" smtClean="0"/>
              <a:t>26</a:t>
            </a:fld>
            <a:endParaRPr lang="en-US"/>
          </a:p>
        </p:txBody>
      </p:sp>
    </p:spTree>
    <p:extLst>
      <p:ext uri="{BB962C8B-B14F-4D97-AF65-F5344CB8AC3E}">
        <p14:creationId xmlns:p14="http://schemas.microsoft.com/office/powerpoint/2010/main" val="16716648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Interest rates on Treasuries are a continuous referendum on fiscal policy. CBO's rule of thumb: if interest rates were 0.1 percentage point higher than projected every year, deficits over 2026-2036 would be about $350 billion larger (How Changes in Economic Conditions Might Affect the Federal Budget, April 2026). The Liz Truss episode (section 8) shows how fast the verdict can arrive. Source: CBO, The Budget and Economic Outlook: 2026 to 2036 (February 2026), www.cbo.gov/publication/61882.</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US financial system is based on the principle of separation of monetary and fiscal policy. The Federal Reserve Act prohibits the Fed from buying Treasury securities directly from the Treasury (with narrow exceptions); it buys them in the secondary market, from investors who already own them. The 1951 Treasury-Fed Accord ended the WWII-era practice of the Fed pegging Treasury yields.</a:t>
            </a:r>
          </a:p>
        </p:txBody>
      </p:sp>
      <p:sp>
        <p:nvSpPr>
          <p:cNvPr id="4" name="Slide Number Placeholder 3"/>
          <p:cNvSpPr>
            <a:spLocks noGrp="1"/>
          </p:cNvSpPr>
          <p:nvPr>
            <p:ph type="sldNum" sz="quarter" idx="5"/>
          </p:nvPr>
        </p:nvSpPr>
        <p:spPr/>
        <p:txBody>
          <a:bodyPr/>
          <a:lstStyle/>
          <a:p>
            <a:fld id="{39F294D8-753E-E842-8CF8-893A8D4FD7E5}" type="slidenum">
              <a:rPr lang="en-US" smtClean="0"/>
              <a:t>28</a:t>
            </a:fld>
            <a:endParaRPr lang="en-US"/>
          </a:p>
        </p:txBody>
      </p:sp>
    </p:spTree>
    <p:extLst>
      <p:ext uri="{BB962C8B-B14F-4D97-AF65-F5344CB8AC3E}">
        <p14:creationId xmlns:p14="http://schemas.microsoft.com/office/powerpoint/2010/main" val="40313897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Burton Abrams, 'How Richard Nixon Pressured Arthur Burns: Evidence from the Nixon Tapes', Journal of Economic Perspectives 20(4), 2006. Nixon repeatedly pressed Burns (his former economic adviser) for easy money and even leaked damaging stories about him; Burns delivered rapid money growth in 1972 and Nixon won re-election in an election-year boom. The oil shock of 1973 added to inflation, but inflation was already rising and the Fed did not tighten decisively until Volcker. Volcker's disinflation produced the 1981-82 recession (unemployment 10.8% in late 1982).</a:t>
            </a:r>
          </a:p>
          <a:p>
            <a:r>
              <a:t>This is the domestic version of the inflationary channel: fiscal pressure on the central bank. Hyperinflations (Weimar, Zimbabwe, Venezuela) are the extreme cases of a central bank financing the government directly.</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Sources: CBO, Budget and Economic Outlook Feb. 2026 (2025 actual and 2036) and Long-Term Budget Outlook Data 2026-2056 (2056). Medicare is net of premiums and other offsetting receipts. For 2056, Medicaid/CHIP/marketplace, other mandatory and discretionary are the 2047-2056 period averages from CBO's Table 1-4 (2.7, 2.3 and 4.6% of GDP); Social Security (6.0), Medicare (5.5) and net interest (6.9) are the 2056 values. Deficit: 5.8% of GDP in 2025, 6.7% in 2036, 9.1% in 2056. Net interest overtakes Medicare in 2028 and Social Security in 2047, becoming the largest single item in the budget.</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CBO: Social Security outlays rise from 5.2% of GDP in 2025 to 5.9% in 2036 and 6.0% in 2056; Medicare (net) from 3.3% to 4.2% and 5.5%. Gross Medicare outlays (before premiums) reach 6.6% of GDP on average in 2047-2056. The Social Security and Medicare Trustees (2026 reports) show a similar picture: Social Security cost 5.2% of GDP (2025) to 6.2% (2056), Medicare 3.9% to 6.7%.</a:t>
            </a:r>
          </a:p>
          <a:p>
            <a:r>
              <a:t>CBO's long-standing decomposition: over 25-30 years roughly half of the growth in federal health spending as a share of GDP comes from aging and half from excess cost growth; over longer horizons excess cost growth dominates. For Social Security, essentially all of the growth comes from the number of beneficiaries, because initial benefits are indexed to wages.</a:t>
            </a:r>
          </a:p>
          <a:p>
            <a:r>
              <a:t>US health care facts from the earlier version of these slides: the US spends about 18 cents of every dollar on health care, 40% more than Canada and 70% more than Japan relative to GDP, and yet life expectancy at 65 is 2.5 years longer in Canada. Fragmented delivery, financial incentives for specialized rather than preventive care, defensive medicine (a survey of 2,106 physicians found 20.6% of care unnecessary, PMC5587107).</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Summary of the drivers of the rise in debt since 2001, when debt held by the public was 31% of GDP: two rounds of tax cuts (2001-03 and 2017, now extended permanently in 2025), the 2007-09 recession and the COVID response, wars in Iraq and Afghanistan, and the steady rise of Social Security and health care spending with an aging population. Weaker wage growth lowers both income tax and payroll tax receipts relative to what was expected.</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CBO, Budget and Economic Outlook 2018-2028 (April 2018), Appendix B: the 2017 tax act was estimated to increase deficits by $1.9 trillion over 2018-2028 including macroeconomic feedback (about $2.3 trillion before feedback). CBO, Feb. 2026 Outlook, Box 5-1: the 2025 reconciliation act increases deficits by $4.7 trillion over 2026-2035 including economic effects and debt service, while higher tariffs reduce them by $3.0 trillion.</a:t>
            </a:r>
          </a:p>
          <a:p>
            <a:r>
              <a:t>Swagel, 'CBO's Estimates of the 2017 Tax Act: Growth and Revenues', NBER Tax Policy and the Economy conference (Sept. 2025): actual revenues in FY2018 and FY2019 were 99.8% and 99.2% of CBO's April 2018 projection, i.e. the projected revenue loss from the tax act showed up as predicted. Revenues were 18.0% of GDP in FY2015, 16.3% in FY2018 and 16.3% in FY2019. The later surge in revenues (19.3% of GDP in 2022) came mostly from the inflation burst and capital gains, not from the tax cuts.</a:t>
            </a:r>
          </a:p>
          <a:p>
            <a:r>
              <a:t>The honest counterfactual question is 'what would revenue have been without the cut?', not 'is revenue lower than before?'.</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Content carried over from the previous version of the deck ('Is stable debt relative to GDP good enough?'). A constant debt-GDP ratio means debt service claims a constant share of national income, as long as interest rates do not rise.</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four levers from the handout (D_Y.pdf): financial repression makes i small; austerity makes the deficit share small; inflation makes pi large; growing out of debt happens when g is large.</a:t>
            </a:r>
          </a:p>
          <a:p>
            <a:r>
              <a:t>Historical note: between 1946 and 1975 the debt-GDP ratio fell from 106% to 25%. Nominal GDP grew about 7% a year (half inflation, half real growth), the government ran small primary surpluses in most years, and interest rates on the debt averaged well below nominal growth, partly because the Fed pegged yields until the 1951 Accord and Regulation Q capped deposit rates. Reinhart and Sbrancia, 'The Liquidation of Government Debt' (2011), estimate that financial repression liquidated 3-4% of GDP of debt per year in the US in the late 1940s and 1950s.</a:t>
            </a:r>
          </a:p>
          <a:p>
            <a:r>
              <a:t>Inflation lever caveat: about a quarter of the debt matures within a year, so the Treasury is constantly refinancing at current rates; a surprise inflation erodes the long bonds but raises the cost of the rest quickly.</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Each row changes one term of the one-line rule with 2026 values (primary deficit 2.6% of GDP, nominal growth 5.1%, average interest rate on debt 3.4%, debt ratio about 1). Change in ratio = primary deficit + (interest rate - growth) x debt ratio. $500 bn is about 1.6% of 2026 GDP ($31.9 tn). The last row uses CBO's 2036 values, where the interest rate exceeds nominal growth, so the whole primary deficit (and a bit more) adds to the ratio every year.</a:t>
            </a:r>
          </a:p>
          <a:p>
            <a:r>
              <a:t>CBO (The Economic Effects of Waiting to Stabilize Federal Debt, 2022): the longer the adjustment is delayed, the larger it has to be, because interest on the accumulated debt compounds.</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first six points paraphrase the list of consequences of large and growing debt in CBO's Feb. 2026 Budget and Economic Outlook (Chapter 1, 'Debt'). Source: CBO, The Budget and Economic Outlook: 2026 to 2036 (February 2026), www.cbo.gov/publication/61882.</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chain from the outline: investors lose trust in US debt, interest rates spike, investors expect inflation because that is the only way to deal with ballooning deficits immediately, expected inflation weakens the dollar, foreign capital departs, interest rates spike further, borrowing costs rise, the economy enters recession, tax receipts fall, and the deficit rises even further. Dramatic budget reforms may become necessary overnight (as in Greece 2010, Italy 2011, the UK 2022). Recession works through declines in investment and consumption (higher rates) and in government spending (forced austerity), plus a higher interest bill on the existing debt.</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tax cut proposed was actually modest, 45 bn pounds compared to 715 bn total tax revenues (a 6 percent reduction in tax revenues). No independent cost analysis from the Office for Budget Responsibility (OBR) was provided, branded a 'fiscal event' to bypass scrutiny.</a:t>
            </a:r>
          </a:p>
          <a:p>
            <a:r>
              <a:t>Key flaw: unfunded tax cuts with no plan to pay for them; markets saw the plan as fiscally irresponsible, fearing unsustainable borrowing.</a:t>
            </a:r>
          </a:p>
          <a:p>
            <a:r>
              <a:t>Simon French (Panmure Gordon) estimated the crisis added 50-100 basis points to UK borrowing rates, dubbed the 'idiot premium', costing the Treasury 7-14 billion pounds annually in extra debt servicing. This is the market-discipline mechanism from section 5 in action: the verdict arrived within days.</a:t>
            </a:r>
          </a:p>
        </p:txBody>
      </p:sp>
      <p:sp>
        <p:nvSpPr>
          <p:cNvPr id="4" name="Slide Number Placeholder 3"/>
          <p:cNvSpPr>
            <a:spLocks noGrp="1"/>
          </p:cNvSpPr>
          <p:nvPr>
            <p:ph type="sldNum" sz="quarter" idx="10"/>
          </p:nvPr>
        </p:nvSpPr>
        <p:spPr/>
        <p:txBody>
          <a:bodyPr/>
          <a:lstStyle/>
          <a:p>
            <a:fld id="{39F294D8-753E-E842-8CF8-893A8D4FD7E5}" type="slidenum">
              <a:rPr lang="en-US" smtClean="0"/>
              <a:t>42</a:t>
            </a:fld>
            <a:endParaRPr lang="en-US"/>
          </a:p>
        </p:txBody>
      </p:sp>
    </p:spTree>
    <p:extLst>
      <p:ext uri="{BB962C8B-B14F-4D97-AF65-F5344CB8AC3E}">
        <p14:creationId xmlns:p14="http://schemas.microsoft.com/office/powerpoint/2010/main" val="20246700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It is important to maintain investor confidence by enhancing the transparency and credibility of fiscal policy: independent fiscal oversight (CBO, in the UK the OBR) and credible medium-term plans, possibly binding debt/GDP rules with escape clauses for genuine emergencies. CBO economic projections (Table 2-1): 10-year Treasury rate 4.3% in 2025, 4.1% in 2026, 4.3-4.4% in 2027-2036; CBO attributes the higher long-run level to crowding out by federal debt and a higher term premium.</a:t>
            </a:r>
          </a:p>
        </p:txBody>
      </p:sp>
      <p:sp>
        <p:nvSpPr>
          <p:cNvPr id="4" name="Slide Number Placeholder 3"/>
          <p:cNvSpPr>
            <a:spLocks noGrp="1"/>
          </p:cNvSpPr>
          <p:nvPr>
            <p:ph type="sldNum" sz="quarter" idx="5"/>
          </p:nvPr>
        </p:nvSpPr>
        <p:spPr/>
        <p:txBody>
          <a:bodyPr/>
          <a:lstStyle/>
          <a:p>
            <a:fld id="{39F294D8-753E-E842-8CF8-893A8D4FD7E5}" type="slidenum">
              <a:rPr lang="en-US" smtClean="0"/>
              <a:t>43</a:t>
            </a:fld>
            <a:endParaRPr lang="en-US"/>
          </a:p>
        </p:txBody>
      </p:sp>
    </p:spTree>
    <p:extLst>
      <p:ext uri="{BB962C8B-B14F-4D97-AF65-F5344CB8AC3E}">
        <p14:creationId xmlns:p14="http://schemas.microsoft.com/office/powerpoint/2010/main" val="21675191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Estate and gift tax: exemption $13.99 million in 2025, $15 million per person in 2026 ($30 million per married couple), indexed thereafter (2025 reconciliation act). Taxable amounts above the exemption face rates up to 40%. Receipts were just under $30 billion in FY2025, under 1% of federal revenue (about 0.1% of GDP); the CRS reports an average rate of 19% on taxable estates including the gift tax. The main leak is stepped-up basis: capital gains on assets held until death are never taxed at all, so the 40% rate applies to a narrow, heavily planned base.</a:t>
            </a:r>
          </a:p>
          <a:p>
            <a:r>
              <a:t>Wealth tax proposals (e.g. Senator Warren's 2% above $50 million, 3% above $1 billion) raise the valuation problem (private companies, art), the liquidity problem for founders, and the migration problem; the OECD counted 12 member countries with net wealth taxes in 1990 and 3 (Norway, Spain, Switzerland) in 2020. The outline's point: compare the incentive effects on startup founders of a tax on wealth while it is being built with the effects of closing loopholes in a tax that falls on wealth when it is transferred.</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Social Security taxable maximum is $184,500 in 2026 (indexed to average wages). Employees and employers each pay 6.2%; the self-employed pay the full 12.4%. Medicare's 2.9% (plus the 0.9% additional tax above $200,000) already applies to all earnings. Removing the cap while keeping the benefit formula intact would raise the top federal marginal rate on wages from about 39.35% (37% + 2.35%) to about 51.75%, plus state income tax.</a:t>
            </a:r>
          </a:p>
          <a:p>
            <a:r>
              <a:t>Social Security's original design (1935): a contributory social insurance program in which benefits are an earned right proportional (with a progressive formula) to contributions; the cap limits both contributions and benefits. CBO's Table 1-4: Social Security revenues 4.4% of GDP vs. outlays 5.2% (2026), 5.8% (2032-2036), 5.9% (2047-2056). The trust fund is projected to be exhausted in the early 2030s, at which point benefits would be cut about 20% under current law.</a:t>
            </a: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Derivation (from D_Y.pdf): added debt = iD + dY, added GDP = (pi + g)Y. The ratio falls when added debt / added GDP &lt; D/Y, i.e. iD + dY &lt; (pi+g) D, i.e. d &lt; (pi + g - i)(D/Y). With D/Y near 1: primary deficit must be smaller than nominal growth minus the interest rate.</a:t>
            </a:r>
          </a:p>
          <a:p>
            <a:r>
              <a:t>Check with CBO's numbers for 2026: debt grows by interest (3.4% of debt) + primary deficit (2.6% of GDP, about 2.6% of debt) = 6.0%; GDP grows 5.1%; so the ratio rises by about 1 point (99.4 to 100.6, with other means of financing adding a little). In 2036 the gap between growth and the interest rate has closed, so the full primary deficit (2.1) plus a bit shows up as ratio growth: 118.0 to 120.2.</a:t>
            </a:r>
          </a:p>
          <a:p>
            <a:r>
              <a:t>Key intuition: in the 2010s, interest rates were far below growth, so the ratio could be stable even with sizable primary deficits. That gift is gone: CBO projects the interest rate on the debt (3.9%) to equal or exceed nominal growth (3.8%) by the 2030s.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5501219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Bush tax cuts lowered individual income tax rates, reduced the top marginal tax rate from 39.6% to 35%, tax rates on long-term capital gains and qualified dividends to a maximum of 15%</a:t>
            </a:r>
            <a:endParaRPr lang="en-US" dirty="0"/>
          </a:p>
        </p:txBody>
      </p:sp>
      <p:sp>
        <p:nvSpPr>
          <p:cNvPr id="4" name="Slide Number Placeholder 3"/>
          <p:cNvSpPr>
            <a:spLocks noGrp="1"/>
          </p:cNvSpPr>
          <p:nvPr>
            <p:ph type="sldNum" sz="quarter" idx="10"/>
          </p:nvPr>
        </p:nvSpPr>
        <p:spPr/>
        <p:txBody>
          <a:bodyPr/>
          <a:lstStyle/>
          <a:p>
            <a:fld id="{39F294D8-753E-E842-8CF8-893A8D4FD7E5}" type="slidenum">
              <a:rPr lang="en-US" smtClean="0"/>
              <a:t>54</a:t>
            </a:fld>
            <a:endParaRPr lang="en-US"/>
          </a:p>
        </p:txBody>
      </p:sp>
    </p:spTree>
    <p:extLst>
      <p:ext uri="{BB962C8B-B14F-4D97-AF65-F5344CB8AC3E}">
        <p14:creationId xmlns:p14="http://schemas.microsoft.com/office/powerpoint/2010/main" val="3573371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21A4D-4FAD-45A6-A3C5-59711005E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06B803A-233C-48A3-A920-5820C83A0E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a:extLst>
              <a:ext uri="{FF2B5EF4-FFF2-40B4-BE49-F238E27FC236}">
                <a16:creationId xmlns:a16="http://schemas.microsoft.com/office/drawing/2014/main" id="{DC2737BC-96A1-42A3-AD8D-9E8CD7FB7C95}"/>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470958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CD1F8A60-8110-4A9F-9FEB-449D2EDDD4DB}"/>
              </a:ext>
            </a:extLst>
          </p:cNvPr>
          <p:cNvSpPr>
            <a:spLocks/>
          </p:cNvSpPr>
          <p:nvPr userDrawn="1"/>
        </p:nvSpPr>
        <p:spPr>
          <a:xfrm>
            <a:off x="835575" y="268645"/>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72FA1ED-8B45-44AC-98C5-BB37CF911EB0}"/>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E1EF367F-FF99-40E4-923D-2ADC7339E361}"/>
              </a:ext>
            </a:extLst>
          </p:cNvPr>
          <p:cNvSpPr>
            <a:spLocks noGrp="1"/>
          </p:cNvSpPr>
          <p:nvPr>
            <p:ph idx="1"/>
          </p:nvPr>
        </p:nvSpPr>
        <p:spPr>
          <a:xfrm>
            <a:off x="838200" y="1570730"/>
            <a:ext cx="10515600" cy="4351338"/>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4BB0F65A-EC94-4588-B443-FB389B8A913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848032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_Title 2 lines">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CD1F8A60-8110-4A9F-9FEB-449D2EDDD4DB}"/>
              </a:ext>
            </a:extLst>
          </p:cNvPr>
          <p:cNvSpPr>
            <a:spLocks/>
          </p:cNvSpPr>
          <p:nvPr userDrawn="1"/>
        </p:nvSpPr>
        <p:spPr>
          <a:xfrm>
            <a:off x="835575" y="242887"/>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72FA1ED-8B45-44AC-98C5-BB37CF911EB0}"/>
              </a:ext>
            </a:extLst>
          </p:cNvPr>
          <p:cNvSpPr>
            <a:spLocks noGrp="1"/>
          </p:cNvSpPr>
          <p:nvPr>
            <p:ph type="title" hasCustomPrompt="1"/>
          </p:nvPr>
        </p:nvSpPr>
        <p:spPr>
          <a:xfrm>
            <a:off x="838200" y="216007"/>
            <a:ext cx="10515600" cy="1325563"/>
          </a:xfrm>
        </p:spPr>
        <p:txBody>
          <a:bodyPr anchor="t" anchorCtr="0">
            <a:normAutofit/>
          </a:bodyPr>
          <a:lstStyle>
            <a:lvl1pPr>
              <a:lnSpc>
                <a:spcPct val="100000"/>
              </a:lnSpc>
              <a:defRPr sz="4000">
                <a:solidFill>
                  <a:srgbClr val="0C4C88"/>
                </a:solidFill>
              </a:defRPr>
            </a:lvl1pPr>
          </a:lstStyle>
          <a:p>
            <a:r>
              <a:rPr lang="en-US" dirty="0"/>
              <a:t>Click to edit Master title style</a:t>
            </a:r>
            <a:br>
              <a:rPr lang="en-US" dirty="0"/>
            </a:br>
            <a:endParaRPr lang="en-GB" dirty="0"/>
          </a:p>
        </p:txBody>
      </p:sp>
      <p:sp>
        <p:nvSpPr>
          <p:cNvPr id="3" name="Content Placeholder 2">
            <a:extLst>
              <a:ext uri="{FF2B5EF4-FFF2-40B4-BE49-F238E27FC236}">
                <a16:creationId xmlns:a16="http://schemas.microsoft.com/office/drawing/2014/main" id="{E1EF367F-FF99-40E4-923D-2ADC7339E361}"/>
              </a:ext>
            </a:extLst>
          </p:cNvPr>
          <p:cNvSpPr>
            <a:spLocks noGrp="1"/>
          </p:cNvSpPr>
          <p:nvPr>
            <p:ph idx="1"/>
          </p:nvPr>
        </p:nvSpPr>
        <p:spPr>
          <a:xfrm>
            <a:off x="838200" y="1570730"/>
            <a:ext cx="10515600" cy="4351338"/>
          </a:xfrm>
        </p:spPr>
        <p:txBody>
          <a:bodyPr anchor="ctr" anchorCtr="0"/>
          <a:lstStyle>
            <a:lvl3pPr>
              <a:defRPr sz="24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4BB0F65A-EC94-4588-B443-FB389B8A913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06141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67E71-46AC-4513-9A95-F26DF30D7956}"/>
              </a:ext>
            </a:extLst>
          </p:cNvPr>
          <p:cNvSpPr>
            <a:spLocks noGrp="1"/>
          </p:cNvSpPr>
          <p:nvPr>
            <p:ph type="title"/>
          </p:nvPr>
        </p:nvSpPr>
        <p:spPr/>
        <p:txBody>
          <a:bodyPr/>
          <a:lstStyle>
            <a:lvl1pPr>
              <a:defRPr>
                <a:solidFill>
                  <a:srgbClr val="0C4C88"/>
                </a:solidFill>
              </a:defRPr>
            </a:lvl1pPr>
          </a:lstStyle>
          <a:p>
            <a:r>
              <a:rPr lang="en-US" dirty="0"/>
              <a:t>Click to edit Master title style</a:t>
            </a:r>
            <a:endParaRPr lang="en-GB" dirty="0"/>
          </a:p>
        </p:txBody>
      </p:sp>
      <p:sp>
        <p:nvSpPr>
          <p:cNvPr id="8" name="Oval 7">
            <a:extLst>
              <a:ext uri="{FF2B5EF4-FFF2-40B4-BE49-F238E27FC236}">
                <a16:creationId xmlns:a16="http://schemas.microsoft.com/office/drawing/2014/main" id="{6C1AA319-333D-412C-9DD7-9A6C0D760DBE}"/>
              </a:ext>
            </a:extLst>
          </p:cNvPr>
          <p:cNvSpPr>
            <a:spLocks/>
          </p:cNvSpPr>
          <p:nvPr userDrawn="1"/>
        </p:nvSpPr>
        <p:spPr>
          <a:xfrm>
            <a:off x="835575" y="268645"/>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6F5AC0E9-A169-4112-8F11-ADB73A3F284B}"/>
              </a:ext>
            </a:extLst>
          </p:cNvPr>
          <p:cNvSpPr>
            <a:spLocks noGrp="1"/>
          </p:cNvSpPr>
          <p:nvPr>
            <p:ph sz="half" idx="1"/>
          </p:nvPr>
        </p:nvSpPr>
        <p:spPr>
          <a:xfrm>
            <a:off x="838200" y="1665980"/>
            <a:ext cx="5181600" cy="4189162"/>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3A911ECD-3447-4351-9964-A7490F936C63}"/>
              </a:ext>
            </a:extLst>
          </p:cNvPr>
          <p:cNvSpPr>
            <a:spLocks noGrp="1"/>
          </p:cNvSpPr>
          <p:nvPr>
            <p:ph sz="half" idx="2"/>
          </p:nvPr>
        </p:nvSpPr>
        <p:spPr>
          <a:xfrm>
            <a:off x="6172200" y="1665980"/>
            <a:ext cx="5181600" cy="4189162"/>
          </a:xfrm>
        </p:spPr>
        <p:txBody>
          <a:bodyPr anchor="ctr"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2C2F81A1-AC5C-4F62-B1AA-88B6BD2789FE}"/>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3715790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_Title 2 lin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5AC0E9-A169-4112-8F11-ADB73A3F284B}"/>
              </a:ext>
            </a:extLst>
          </p:cNvPr>
          <p:cNvSpPr>
            <a:spLocks noGrp="1"/>
          </p:cNvSpPr>
          <p:nvPr>
            <p:ph sz="half" idx="1"/>
          </p:nvPr>
        </p:nvSpPr>
        <p:spPr>
          <a:xfrm>
            <a:off x="838200" y="1665980"/>
            <a:ext cx="5181600" cy="4189162"/>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3A911ECD-3447-4351-9964-A7490F936C63}"/>
              </a:ext>
            </a:extLst>
          </p:cNvPr>
          <p:cNvSpPr>
            <a:spLocks noGrp="1"/>
          </p:cNvSpPr>
          <p:nvPr>
            <p:ph sz="half" idx="2"/>
          </p:nvPr>
        </p:nvSpPr>
        <p:spPr>
          <a:xfrm>
            <a:off x="6172200" y="1665980"/>
            <a:ext cx="5181600" cy="4189162"/>
          </a:xfrm>
        </p:spPr>
        <p:txBody>
          <a:bodyPr anchor="ctr"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2C2F81A1-AC5C-4F62-B1AA-88B6BD2789FE}"/>
              </a:ext>
            </a:extLst>
          </p:cNvPr>
          <p:cNvSpPr>
            <a:spLocks noGrp="1"/>
          </p:cNvSpPr>
          <p:nvPr>
            <p:ph type="sldNum" sz="quarter" idx="12"/>
          </p:nvPr>
        </p:nvSpPr>
        <p:spPr/>
        <p:txBody>
          <a:bodyPr/>
          <a:lstStyle/>
          <a:p>
            <a:fld id="{D9F085D5-EC86-4F6A-B501-C1359CB39116}" type="slidenum">
              <a:rPr lang="en-GB" smtClean="0"/>
              <a:t>‹#›</a:t>
            </a:fld>
            <a:endParaRPr lang="en-GB"/>
          </a:p>
        </p:txBody>
      </p:sp>
      <p:sp>
        <p:nvSpPr>
          <p:cNvPr id="9" name="Oval 8">
            <a:extLst>
              <a:ext uri="{FF2B5EF4-FFF2-40B4-BE49-F238E27FC236}">
                <a16:creationId xmlns:a16="http://schemas.microsoft.com/office/drawing/2014/main" id="{EEAB0322-A9EB-43EB-8A82-07D57F72DE4A}"/>
              </a:ext>
            </a:extLst>
          </p:cNvPr>
          <p:cNvSpPr>
            <a:spLocks/>
          </p:cNvSpPr>
          <p:nvPr userDrawn="1"/>
        </p:nvSpPr>
        <p:spPr>
          <a:xfrm>
            <a:off x="835575" y="242887"/>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8E67E71-46AC-4513-9A95-F26DF30D7956}"/>
              </a:ext>
            </a:extLst>
          </p:cNvPr>
          <p:cNvSpPr>
            <a:spLocks noGrp="1"/>
          </p:cNvSpPr>
          <p:nvPr>
            <p:ph type="title" hasCustomPrompt="1"/>
          </p:nvPr>
        </p:nvSpPr>
        <p:spPr>
          <a:xfrm>
            <a:off x="838200" y="216007"/>
            <a:ext cx="10515600" cy="1325563"/>
          </a:xfrm>
        </p:spPr>
        <p:txBody>
          <a:bodyPr anchor="t" anchorCtr="0"/>
          <a:lstStyle>
            <a:lvl1pPr>
              <a:lnSpc>
                <a:spcPct val="100000"/>
              </a:lnSpc>
              <a:defRPr>
                <a:solidFill>
                  <a:srgbClr val="0C4C88"/>
                </a:solidFill>
              </a:defRPr>
            </a:lvl1pPr>
          </a:lstStyle>
          <a:p>
            <a:r>
              <a:rPr lang="en-US" dirty="0"/>
              <a:t>Click to edit Master title style</a:t>
            </a:r>
            <a:br>
              <a:rPr lang="en-US" dirty="0"/>
            </a:br>
            <a:endParaRPr lang="en-GB" dirty="0"/>
          </a:p>
        </p:txBody>
      </p:sp>
    </p:spTree>
    <p:extLst>
      <p:ext uri="{BB962C8B-B14F-4D97-AF65-F5344CB8AC3E}">
        <p14:creationId xmlns:p14="http://schemas.microsoft.com/office/powerpoint/2010/main" val="2678156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1A90B-032D-47E4-AA87-462359C7B8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8E3E4E5-6537-4C35-A50E-A91EDDFC53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8" name="Slide Number Placeholder 6">
            <a:extLst>
              <a:ext uri="{FF2B5EF4-FFF2-40B4-BE49-F238E27FC236}">
                <a16:creationId xmlns:a16="http://schemas.microsoft.com/office/drawing/2014/main" id="{DD0AEE99-5F0F-4100-9685-AAB2EBB6DFF0}"/>
              </a:ext>
            </a:extLst>
          </p:cNvPr>
          <p:cNvSpPr>
            <a:spLocks noGrp="1"/>
          </p:cNvSpPr>
          <p:nvPr>
            <p:ph type="sldNum" sz="quarter" idx="12"/>
          </p:nvPr>
        </p:nvSpPr>
        <p:spPr>
          <a:xfrm>
            <a:off x="9272751" y="6230226"/>
            <a:ext cx="2743200" cy="365125"/>
          </a:xfrm>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044336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72545-EFE2-4330-B6AE-68DD7018D3F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965C42-8E4E-4995-8882-EDA6243577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C0386CD-7692-45A5-96E1-56EF3B35FB7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E968283-0879-4456-B3EF-65A7B363EF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AD478B5-F754-4D16-A4E6-C28D49165B4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a:extLst>
              <a:ext uri="{FF2B5EF4-FFF2-40B4-BE49-F238E27FC236}">
                <a16:creationId xmlns:a16="http://schemas.microsoft.com/office/drawing/2014/main" id="{C9312041-9D94-4A1D-B742-6CF6728A9A5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160454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2E3BC-6A56-4810-AE88-730E1D2608C9}"/>
              </a:ext>
            </a:extLst>
          </p:cNvPr>
          <p:cNvSpPr>
            <a:spLocks noGrp="1"/>
          </p:cNvSpPr>
          <p:nvPr>
            <p:ph type="title"/>
          </p:nvPr>
        </p:nvSpPr>
        <p:spPr/>
        <p:txBody>
          <a:bodyPr/>
          <a:lstStyle/>
          <a:p>
            <a:r>
              <a:rPr lang="en-US"/>
              <a:t>Click to edit Master title style</a:t>
            </a:r>
            <a:endParaRPr lang="en-GB"/>
          </a:p>
        </p:txBody>
      </p:sp>
      <p:sp>
        <p:nvSpPr>
          <p:cNvPr id="5" name="Slide Number Placeholder 4">
            <a:extLst>
              <a:ext uri="{FF2B5EF4-FFF2-40B4-BE49-F238E27FC236}">
                <a16:creationId xmlns:a16="http://schemas.microsoft.com/office/drawing/2014/main" id="{81531B64-0F13-44AC-A325-72129929CB0B}"/>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677062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10C0B4B-CECB-4D80-B0B3-10BA52D49BD5}"/>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3603757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y 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1531B64-0F13-44AC-A325-72129929CB0B}"/>
              </a:ext>
            </a:extLst>
          </p:cNvPr>
          <p:cNvSpPr>
            <a:spLocks noGrp="1"/>
          </p:cNvSpPr>
          <p:nvPr>
            <p:ph type="sldNum" sz="quarter" idx="12"/>
          </p:nvPr>
        </p:nvSpPr>
        <p:spPr/>
        <p:txBody>
          <a:bodyPr/>
          <a:lstStyle/>
          <a:p>
            <a:fld id="{D9F085D5-EC86-4F6A-B501-C1359CB39116}" type="slidenum">
              <a:rPr lang="en-GB" smtClean="0"/>
              <a:t>‹#›</a:t>
            </a:fld>
            <a:endParaRPr lang="en-GB"/>
          </a:p>
        </p:txBody>
      </p:sp>
      <p:sp>
        <p:nvSpPr>
          <p:cNvPr id="3" name="Rectangle 2">
            <a:extLst>
              <a:ext uri="{FF2B5EF4-FFF2-40B4-BE49-F238E27FC236}">
                <a16:creationId xmlns:a16="http://schemas.microsoft.com/office/drawing/2014/main" id="{AAA7E2CB-D8A4-4CA5-AD0E-4339221B42DB}"/>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77097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F9E97E-8590-4661-B926-74D82175F17E}"/>
              </a:ext>
            </a:extLst>
          </p:cNvPr>
          <p:cNvSpPr>
            <a:spLocks noGrp="1"/>
          </p:cNvSpPr>
          <p:nvPr>
            <p:ph type="title"/>
          </p:nvPr>
        </p:nvSpPr>
        <p:spPr>
          <a:xfrm>
            <a:off x="838200" y="0"/>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EB2EFE9F-E4C2-4E94-B15C-7561DD632706}"/>
              </a:ext>
            </a:extLst>
          </p:cNvPr>
          <p:cNvSpPr>
            <a:spLocks noGrp="1"/>
          </p:cNvSpPr>
          <p:nvPr>
            <p:ph type="body" idx="1"/>
          </p:nvPr>
        </p:nvSpPr>
        <p:spPr>
          <a:xfrm>
            <a:off x="838200" y="173037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36C72820-9D3E-44DA-B4D3-E0A65C8E5BDA}"/>
              </a:ext>
            </a:extLst>
          </p:cNvPr>
          <p:cNvSpPr>
            <a:spLocks noGrp="1"/>
          </p:cNvSpPr>
          <p:nvPr>
            <p:ph type="sldNum" sz="quarter" idx="4"/>
          </p:nvPr>
        </p:nvSpPr>
        <p:spPr>
          <a:xfrm>
            <a:off x="9272751" y="6230226"/>
            <a:ext cx="2743200" cy="365125"/>
          </a:xfrm>
          <a:prstGeom prst="rect">
            <a:avLst/>
          </a:prstGeom>
        </p:spPr>
        <p:txBody>
          <a:bodyPr vert="horz" lIns="91440" tIns="45720" rIns="91440" bIns="45720" rtlCol="0" anchor="ctr"/>
          <a:lstStyle>
            <a:lvl1pPr algn="r">
              <a:defRPr sz="1100">
                <a:solidFill>
                  <a:srgbClr val="0C4C88"/>
                </a:solidFill>
              </a:defRPr>
            </a:lvl1pPr>
          </a:lstStyle>
          <a:p>
            <a:fld id="{D9F085D5-EC86-4F6A-B501-C1359CB39116}" type="slidenum">
              <a:rPr lang="en-GB" smtClean="0"/>
              <a:pPr/>
              <a:t>‹#›</a:t>
            </a:fld>
            <a:endParaRPr lang="en-GB"/>
          </a:p>
        </p:txBody>
      </p:sp>
      <p:sp>
        <p:nvSpPr>
          <p:cNvPr id="7" name="Workspace [Presentation]" hidden="1">
            <a:extLst>
              <a:ext uri="{FF2B5EF4-FFF2-40B4-BE49-F238E27FC236}">
                <a16:creationId xmlns:a16="http://schemas.microsoft.com/office/drawing/2014/main" id="{07CF207E-F6E3-4338-83CD-7F26AF8EFD5E}"/>
              </a:ext>
            </a:extLst>
          </p:cNvPr>
          <p:cNvSpPr/>
          <p:nvPr userDrawn="1"/>
        </p:nvSpPr>
        <p:spPr>
          <a:xfrm>
            <a:off x="838200" y="1825625"/>
            <a:ext cx="5181600" cy="4351338"/>
          </a:xfrm>
          <a:prstGeom prst="rect">
            <a:avLst/>
          </a:prstGeom>
          <a:noFill/>
          <a:ln w="12700" cap="flat" cmpd="sng" algn="ctr">
            <a:solidFill>
              <a:srgbClr val="D24726"/>
            </a:solidFill>
            <a:prstDash val="lgDash"/>
            <a:miter lim="800000"/>
          </a:ln>
          <a:effectLst/>
          <a:extLst>
            <a:ext uri="{909E8E84-426E-40dd-AFC4-6F175D3DCCD1}">
              <a14:hiddenFill xmlns:a14="http://schemas.microsoft.com/office/drawing/2010/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2FCAFF6B-AEE7-4DF3-9AA6-FC371F384119}"/>
              </a:ext>
            </a:extLst>
          </p:cNvPr>
          <p:cNvCxnSpPr>
            <a:cxnSpLocks/>
          </p:cNvCxnSpPr>
          <p:nvPr userDrawn="1"/>
        </p:nvCxnSpPr>
        <p:spPr>
          <a:xfrm>
            <a:off x="3310764" y="6412788"/>
            <a:ext cx="8153398" cy="0"/>
          </a:xfrm>
          <a:prstGeom prst="line">
            <a:avLst/>
          </a:prstGeom>
          <a:ln>
            <a:solidFill>
              <a:srgbClr val="0C4C88"/>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45C10A0A-8A4B-47E1-9F98-875C5F817B91}"/>
              </a:ext>
            </a:extLst>
          </p:cNvPr>
          <p:cNvPicPr>
            <a:picLocks noChangeAspect="1"/>
          </p:cNvPicPr>
          <p:nvPr userDrawn="1"/>
        </p:nvPicPr>
        <p:blipFill>
          <a:blip r:embed="rId12"/>
          <a:stretch>
            <a:fillRect/>
          </a:stretch>
        </p:blipFill>
        <p:spPr>
          <a:xfrm>
            <a:off x="10174279" y="0"/>
            <a:ext cx="2017721" cy="1898705"/>
          </a:xfrm>
          <a:prstGeom prst="rect">
            <a:avLst/>
          </a:prstGeom>
        </p:spPr>
      </p:pic>
      <p:pic>
        <p:nvPicPr>
          <p:cNvPr id="17" name="Picture 16">
            <a:extLst>
              <a:ext uri="{FF2B5EF4-FFF2-40B4-BE49-F238E27FC236}">
                <a16:creationId xmlns:a16="http://schemas.microsoft.com/office/drawing/2014/main" id="{57F4E8CB-31CF-4E8D-A3AC-73D8C76CAD0B}"/>
              </a:ext>
            </a:extLst>
          </p:cNvPr>
          <p:cNvPicPr>
            <a:picLocks noChangeAspect="1"/>
          </p:cNvPicPr>
          <p:nvPr userDrawn="1"/>
        </p:nvPicPr>
        <p:blipFill>
          <a:blip r:embed="rId13"/>
          <a:stretch>
            <a:fillRect/>
          </a:stretch>
        </p:blipFill>
        <p:spPr>
          <a:xfrm>
            <a:off x="335378" y="6176568"/>
            <a:ext cx="2834640" cy="472441"/>
          </a:xfrm>
          <a:prstGeom prst="rect">
            <a:avLst/>
          </a:prstGeom>
        </p:spPr>
      </p:pic>
    </p:spTree>
    <p:extLst>
      <p:ext uri="{BB962C8B-B14F-4D97-AF65-F5344CB8AC3E}">
        <p14:creationId xmlns:p14="http://schemas.microsoft.com/office/powerpoint/2010/main" val="95669258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34" r:id="rId3"/>
    <p:sldLayoutId id="2147483724" r:id="rId4"/>
    <p:sldLayoutId id="2147483733" r:id="rId5"/>
    <p:sldLayoutId id="2147483723" r:id="rId6"/>
    <p:sldLayoutId id="2147483725" r:id="rId7"/>
    <p:sldLayoutId id="2147483726" r:id="rId8"/>
    <p:sldLayoutId id="2147483727" r:id="rId9"/>
    <p:sldLayoutId id="2147483732" r:id="rId10"/>
  </p:sldLayoutIdLst>
  <p:hf hdr="0" ftr="0" dt="0"/>
  <p:txStyles>
    <p:titleStyle>
      <a:lvl1pPr algn="l" defTabSz="914400" rtl="0" eaLnBrk="1" latinLnBrk="0" hangingPunct="1">
        <a:lnSpc>
          <a:spcPct val="90000"/>
        </a:lnSpc>
        <a:spcBef>
          <a:spcPct val="0"/>
        </a:spcBef>
        <a:buNone/>
        <a:defRPr sz="4000" b="1" kern="1200">
          <a:solidFill>
            <a:srgbClr val="0C4C88"/>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0C4C88"/>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rgbClr val="2B414D"/>
          </a:solidFill>
          <a:latin typeface="+mn-lt"/>
          <a:ea typeface="+mn-ea"/>
          <a:cs typeface="+mn-cs"/>
        </a:defRPr>
      </a:lvl2pPr>
      <a:lvl3pPr marL="1143000" indent="-228600" algn="l" defTabSz="914400" rtl="0" eaLnBrk="1" latinLnBrk="0" hangingPunct="1">
        <a:lnSpc>
          <a:spcPct val="90000"/>
        </a:lnSpc>
        <a:spcBef>
          <a:spcPts val="500"/>
        </a:spcBef>
        <a:buSzPct val="80000"/>
        <a:buFont typeface="Courier New" panose="02070309020205020404" pitchFamily="49" charset="0"/>
        <a:buChar char="o"/>
        <a:defRPr sz="2400" kern="1200">
          <a:solidFill>
            <a:srgbClr val="2B414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B41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B41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needecon.org/delivered_presentations.php"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mailto:info@NEEDelegation.org" TargetMode="External"/><Relationship Id="rId2" Type="http://schemas.openxmlformats.org/officeDocument/2006/relationships/hyperlink" Target="http://www.needelegation.org/" TargetMode="External"/><Relationship Id="rId1" Type="http://schemas.openxmlformats.org/officeDocument/2006/relationships/slideLayout" Target="../slideLayouts/slideLayout2.xml"/><Relationship Id="rId4" Type="http://schemas.openxmlformats.org/officeDocument/2006/relationships/hyperlink" Target="http://www.needelegation.org/testimonials.php"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11842" y="1795708"/>
            <a:ext cx="10967013" cy="2187011"/>
          </a:xfrm>
        </p:spPr>
        <p:txBody>
          <a:bodyPr anchor="ctr" anchorCtr="0">
            <a:noAutofit/>
          </a:bodyPr>
          <a:lstStyle/>
          <a:p>
            <a:pPr>
              <a:lnSpc>
                <a:spcPct val="100000"/>
              </a:lnSpc>
              <a:spcBef>
                <a:spcPts val="0"/>
              </a:spcBef>
            </a:pPr>
            <a:r>
              <a:rPr lang="en-US" sz="3600" b="1" i="1" dirty="0"/>
              <a:t>Osher Lifelong Learning Institute, </a:t>
            </a:r>
            <a:r>
              <a:rPr lang="en-US" sz="3600" b="1" i="1" dirty="0">
                <a:solidFill>
                  <a:schemeClr val="tx2"/>
                </a:solidFill>
              </a:rPr>
              <a:t>Fall</a:t>
            </a:r>
            <a:r>
              <a:rPr lang="en-US" sz="3600" dirty="0">
                <a:solidFill>
                  <a:schemeClr val="tx2"/>
                </a:solidFill>
              </a:rPr>
              <a:t> 2026</a:t>
            </a:r>
          </a:p>
          <a:p>
            <a:pPr>
              <a:lnSpc>
                <a:spcPct val="100000"/>
              </a:lnSpc>
              <a:spcBef>
                <a:spcPts val="0"/>
              </a:spcBef>
            </a:pPr>
            <a:endParaRPr lang="en-US" sz="3600" b="1" i="1" dirty="0"/>
          </a:p>
          <a:p>
            <a:pPr>
              <a:lnSpc>
                <a:spcPct val="100000"/>
              </a:lnSpc>
              <a:spcBef>
                <a:spcPts val="0"/>
              </a:spcBef>
            </a:pPr>
            <a:r>
              <a:rPr lang="en-US" sz="4400" dirty="0"/>
              <a:t>Contemporary Economic Policy</a:t>
            </a:r>
          </a:p>
        </p:txBody>
      </p:sp>
      <p:sp>
        <p:nvSpPr>
          <p:cNvPr id="8" name="Slide Number Placeholder 7">
            <a:extLst>
              <a:ext uri="{FF2B5EF4-FFF2-40B4-BE49-F238E27FC236}">
                <a16:creationId xmlns:a16="http://schemas.microsoft.com/office/drawing/2014/main" id="{1253CAC7-36DF-4A5D-BA87-83822B44EBAC}"/>
              </a:ext>
            </a:extLst>
          </p:cNvPr>
          <p:cNvSpPr>
            <a:spLocks noGrp="1"/>
          </p:cNvSpPr>
          <p:nvPr>
            <p:ph type="sldNum" sz="quarter" idx="12"/>
          </p:nvPr>
        </p:nvSpPr>
        <p:spPr/>
        <p:txBody>
          <a:bodyPr/>
          <a:lstStyle/>
          <a:p>
            <a:fld id="{D9F085D5-EC86-4F6A-B501-C1359CB39116}" type="slidenum">
              <a:rPr lang="en-US" smtClean="0"/>
              <a:t>1</a:t>
            </a:fld>
            <a:endParaRPr lang="en-US" dirty="0"/>
          </a:p>
        </p:txBody>
      </p:sp>
      <p:sp>
        <p:nvSpPr>
          <p:cNvPr id="5" name="Subtitle 2">
            <a:extLst>
              <a:ext uri="{FF2B5EF4-FFF2-40B4-BE49-F238E27FC236}">
                <a16:creationId xmlns:a16="http://schemas.microsoft.com/office/drawing/2014/main" id="{0AE01C54-87B5-E047-A90C-F1A958BEF150}"/>
              </a:ext>
            </a:extLst>
          </p:cNvPr>
          <p:cNvSpPr txBox="1">
            <a:spLocks/>
          </p:cNvSpPr>
          <p:nvPr/>
        </p:nvSpPr>
        <p:spPr>
          <a:xfrm>
            <a:off x="1547649" y="4027990"/>
            <a:ext cx="9144000" cy="181641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b="1" kern="1200">
                <a:solidFill>
                  <a:srgbClr val="0C4C88"/>
                </a:solidFill>
                <a:latin typeface="+mn-lt"/>
                <a:ea typeface="+mn-ea"/>
                <a:cs typeface="+mn-cs"/>
              </a:defRPr>
            </a:lvl1pPr>
            <a:lvl2pPr marL="457200" indent="0" algn="ctr" defTabSz="914400" rtl="0" eaLnBrk="1" latinLnBrk="0" hangingPunct="1">
              <a:lnSpc>
                <a:spcPct val="90000"/>
              </a:lnSpc>
              <a:spcBef>
                <a:spcPts val="500"/>
              </a:spcBef>
              <a:buFont typeface="Calibri" panose="020F0502020204030204" pitchFamily="34" charset="0"/>
              <a:buNone/>
              <a:defRPr sz="2000" kern="1200">
                <a:solidFill>
                  <a:srgbClr val="2B414D"/>
                </a:solidFill>
                <a:latin typeface="+mn-lt"/>
                <a:ea typeface="+mn-ea"/>
                <a:cs typeface="+mn-cs"/>
              </a:defRPr>
            </a:lvl2pPr>
            <a:lvl3pPr marL="914400" indent="0" algn="ctr" defTabSz="914400" rtl="0" eaLnBrk="1" latinLnBrk="0" hangingPunct="1">
              <a:lnSpc>
                <a:spcPct val="90000"/>
              </a:lnSpc>
              <a:spcBef>
                <a:spcPts val="500"/>
              </a:spcBef>
              <a:buSzPct val="80000"/>
              <a:buFont typeface="Courier New" panose="02070309020205020404" pitchFamily="49" charset="0"/>
              <a:buNone/>
              <a:defRPr sz="1800" kern="1200">
                <a:solidFill>
                  <a:srgbClr val="2B414D"/>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3100" dirty="0">
                <a:solidFill>
                  <a:schemeClr val="tx2"/>
                </a:solidFill>
              </a:rPr>
              <a:t>University of Massachusetts</a:t>
            </a:r>
            <a:r>
              <a:rPr lang="en-US" sz="3100">
                <a:solidFill>
                  <a:schemeClr val="tx2"/>
                </a:solidFill>
              </a:rPr>
              <a:t>, Boston</a:t>
            </a:r>
            <a:endParaRPr lang="en-US" sz="2600" dirty="0">
              <a:solidFill>
                <a:schemeClr val="tx2"/>
              </a:solidFill>
            </a:endParaRPr>
          </a:p>
          <a:p>
            <a:pPr>
              <a:lnSpc>
                <a:spcPct val="100000"/>
              </a:lnSpc>
              <a:spcBef>
                <a:spcPts val="0"/>
              </a:spcBef>
            </a:pPr>
            <a:endParaRPr lang="en-US" sz="3000" dirty="0">
              <a:solidFill>
                <a:schemeClr val="tx2"/>
              </a:solidFill>
            </a:endParaRPr>
          </a:p>
          <a:p>
            <a:pPr>
              <a:lnSpc>
                <a:spcPct val="100000"/>
              </a:lnSpc>
              <a:spcBef>
                <a:spcPts val="0"/>
              </a:spcBef>
            </a:pPr>
            <a:r>
              <a:rPr lang="en-US" sz="3000" dirty="0">
                <a:solidFill>
                  <a:schemeClr val="tx2"/>
                </a:solidFill>
              </a:rPr>
              <a:t>Host: Geoffrey Woglom, Director</a:t>
            </a:r>
          </a:p>
          <a:p>
            <a:pPr>
              <a:lnSpc>
                <a:spcPct val="100000"/>
              </a:lnSpc>
              <a:spcBef>
                <a:spcPts val="0"/>
              </a:spcBef>
            </a:pPr>
            <a:r>
              <a:rPr lang="en-US" sz="3000" dirty="0">
                <a:solidFill>
                  <a:schemeClr val="tx2"/>
                </a:solidFill>
              </a:rPr>
              <a:t>National Economic Education Delegation</a:t>
            </a:r>
          </a:p>
        </p:txBody>
      </p:sp>
    </p:spTree>
    <p:extLst>
      <p:ext uri="{BB962C8B-B14F-4D97-AF65-F5344CB8AC3E}">
        <p14:creationId xmlns:p14="http://schemas.microsoft.com/office/powerpoint/2010/main" val="381652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170EF-8EDB-7745-8BB2-2100735B84BD}"/>
              </a:ext>
            </a:extLst>
          </p:cNvPr>
          <p:cNvSpPr>
            <a:spLocks noGrp="1"/>
          </p:cNvSpPr>
          <p:nvPr>
            <p:ph type="title"/>
          </p:nvPr>
        </p:nvSpPr>
        <p:spPr/>
        <p:txBody>
          <a:bodyPr/>
          <a:lstStyle/>
          <a:p>
            <a:r>
              <a:rPr lang="en-US" dirty="0">
                <a:solidFill>
                  <a:schemeClr val="bg1"/>
                </a:solidFill>
              </a:rPr>
              <a:t> Co</a:t>
            </a:r>
            <a:r>
              <a:rPr lang="en-US" dirty="0"/>
              <a:t>urse Schedule</a:t>
            </a:r>
          </a:p>
        </p:txBody>
      </p:sp>
      <p:sp>
        <p:nvSpPr>
          <p:cNvPr id="3" name="Content Placeholder 2">
            <a:extLst>
              <a:ext uri="{FF2B5EF4-FFF2-40B4-BE49-F238E27FC236}">
                <a16:creationId xmlns:a16="http://schemas.microsoft.com/office/drawing/2014/main" id="{8D022FA3-29B6-8E48-8CFA-C14EC58E75F7}"/>
              </a:ext>
            </a:extLst>
          </p:cNvPr>
          <p:cNvSpPr>
            <a:spLocks noGrp="1"/>
          </p:cNvSpPr>
          <p:nvPr>
            <p:ph idx="1"/>
          </p:nvPr>
        </p:nvSpPr>
        <p:spPr>
          <a:xfrm>
            <a:off x="262860" y="1253331"/>
            <a:ext cx="11929140" cy="4351338"/>
          </a:xfrm>
        </p:spPr>
        <p:txBody>
          <a:bodyPr>
            <a:normAutofit/>
          </a:bodyPr>
          <a:lstStyle/>
          <a:p>
            <a:pPr marL="0" indent="0" algn="ctr">
              <a:spcAft>
                <a:spcPts val="1000"/>
              </a:spcAft>
              <a:buNone/>
            </a:pPr>
            <a:r>
              <a:rPr lang="en-US" dirty="0"/>
              <a:t>Contemporary Economic Policy</a:t>
            </a:r>
          </a:p>
          <a:p>
            <a:pPr lvl="1">
              <a:spcAft>
                <a:spcPts val="1000"/>
              </a:spcAft>
            </a:pPr>
            <a:r>
              <a:rPr lang="en-US" dirty="0"/>
              <a:t>Week 1 (9/16): Economic Update &amp; Changes at the Fed, Geoffrey Woglom, Amherst College</a:t>
            </a:r>
          </a:p>
          <a:p>
            <a:pPr lvl="1">
              <a:spcAft>
                <a:spcPts val="1000"/>
              </a:spcAft>
            </a:pPr>
            <a:r>
              <a:rPr lang="en-US" dirty="0"/>
              <a:t>Week 2 (9/23): Economic Inequality, Joseph Carolan, Oakland University</a:t>
            </a:r>
          </a:p>
          <a:p>
            <a:pPr lvl="1">
              <a:spcAft>
                <a:spcPts val="1000"/>
              </a:spcAft>
            </a:pPr>
            <a:r>
              <a:rPr lang="en-US" dirty="0"/>
              <a:t>Week 3 (9/30): Saving Social Security, Geoffrey Woglom, Amherst College </a:t>
            </a:r>
          </a:p>
          <a:p>
            <a:pPr lvl="1">
              <a:spcAft>
                <a:spcPts val="1000"/>
              </a:spcAft>
            </a:pPr>
            <a:r>
              <a:rPr lang="en-US" b="1" dirty="0"/>
              <a:t>Week 4 (10/07): Federal Debt, Dmitriy Stolyarov, University of Michigan</a:t>
            </a:r>
          </a:p>
          <a:p>
            <a:pPr lvl="1">
              <a:spcAft>
                <a:spcPts val="1000"/>
              </a:spcAft>
            </a:pPr>
            <a:r>
              <a:rPr lang="en-US" dirty="0"/>
              <a:t>Week 5 (10/14): Trade and Globalization, Andreas Waldkirch, Colby College</a:t>
            </a:r>
          </a:p>
          <a:p>
            <a:pPr lvl="1">
              <a:spcAft>
                <a:spcPts val="1000"/>
              </a:spcAft>
            </a:pPr>
            <a:r>
              <a:rPr lang="en-US" dirty="0"/>
              <a:t>Week 6 (10/21):  Climate Change Economics, Sarah Jacobson, Williams College</a:t>
            </a:r>
          </a:p>
        </p:txBody>
      </p:sp>
      <p:sp>
        <p:nvSpPr>
          <p:cNvPr id="4" name="Slide Number Placeholder 3">
            <a:extLst>
              <a:ext uri="{FF2B5EF4-FFF2-40B4-BE49-F238E27FC236}">
                <a16:creationId xmlns:a16="http://schemas.microsoft.com/office/drawing/2014/main" id="{1BAC9F29-08F6-1440-B2E7-4A98F5584A95}"/>
              </a:ext>
            </a:extLst>
          </p:cNvPr>
          <p:cNvSpPr>
            <a:spLocks noGrp="1"/>
          </p:cNvSpPr>
          <p:nvPr>
            <p:ph type="sldNum" sz="quarter" idx="12"/>
          </p:nvPr>
        </p:nvSpPr>
        <p:spPr/>
        <p:txBody>
          <a:bodyPr/>
          <a:lstStyle/>
          <a:p>
            <a:fld id="{D9F085D5-EC86-4F6A-B501-C1359CB39116}" type="slidenum">
              <a:rPr lang="en-GB" smtClean="0"/>
              <a:t>2</a:t>
            </a:fld>
            <a:endParaRPr lang="en-GB" dirty="0"/>
          </a:p>
        </p:txBody>
      </p:sp>
    </p:spTree>
    <p:extLst>
      <p:ext uri="{BB962C8B-B14F-4D97-AF65-F5344CB8AC3E}">
        <p14:creationId xmlns:p14="http://schemas.microsoft.com/office/powerpoint/2010/main" val="2815251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7AF01-9403-8B45-9B3D-54F69C904653}"/>
              </a:ext>
            </a:extLst>
          </p:cNvPr>
          <p:cNvSpPr>
            <a:spLocks noGrp="1"/>
          </p:cNvSpPr>
          <p:nvPr>
            <p:ph type="title"/>
          </p:nvPr>
        </p:nvSpPr>
        <p:spPr>
          <a:xfrm>
            <a:off x="756139" y="0"/>
            <a:ext cx="10515600" cy="1325563"/>
          </a:xfrm>
        </p:spPr>
        <p:txBody>
          <a:bodyPr/>
          <a:lstStyle/>
          <a:p>
            <a:r>
              <a:rPr lang="en-US" dirty="0">
                <a:solidFill>
                  <a:schemeClr val="bg1"/>
                </a:solidFill>
              </a:rPr>
              <a:t>Sub</a:t>
            </a:r>
            <a:r>
              <a:rPr lang="en-US" dirty="0"/>
              <a:t>mitting Questions</a:t>
            </a:r>
          </a:p>
        </p:txBody>
      </p:sp>
      <p:sp>
        <p:nvSpPr>
          <p:cNvPr id="3" name="Content Placeholder 2">
            <a:extLst>
              <a:ext uri="{FF2B5EF4-FFF2-40B4-BE49-F238E27FC236}">
                <a16:creationId xmlns:a16="http://schemas.microsoft.com/office/drawing/2014/main" id="{8046BCC2-1252-644F-A5FE-9BA98B69FA5F}"/>
              </a:ext>
            </a:extLst>
          </p:cNvPr>
          <p:cNvSpPr>
            <a:spLocks noGrp="1"/>
          </p:cNvSpPr>
          <p:nvPr>
            <p:ph idx="1"/>
          </p:nvPr>
        </p:nvSpPr>
        <p:spPr/>
        <p:txBody>
          <a:bodyPr>
            <a:normAutofit/>
          </a:bodyPr>
          <a:lstStyle/>
          <a:p>
            <a:pPr marL="0" indent="0">
              <a:buNone/>
            </a:pPr>
            <a:endParaRPr lang="en-US" dirty="0"/>
          </a:p>
          <a:p>
            <a:r>
              <a:rPr lang="en-US" dirty="0"/>
              <a:t>I encourage questions.  Please put questions in the chat and I will answer them periodically during the talk,</a:t>
            </a:r>
          </a:p>
          <a:p>
            <a:r>
              <a:rPr lang="en-US" dirty="0"/>
              <a:t>We will do a verbal Q&amp;A once the material has been presented.</a:t>
            </a:r>
          </a:p>
          <a:p>
            <a:r>
              <a:rPr lang="en-US" dirty="0"/>
              <a:t>Slides are available from the NEED website </a:t>
            </a:r>
            <a:r>
              <a:rPr lang="en-US" dirty="0">
                <a:hlinkClick r:id="rId2"/>
              </a:rPr>
              <a:t>https://needecon.org/delivered_presentations.php</a:t>
            </a:r>
            <a:r>
              <a:rPr lang="en-US" dirty="0"/>
              <a:t>.</a:t>
            </a:r>
          </a:p>
          <a:p>
            <a:pPr marL="0" indent="0">
              <a:buNone/>
            </a:pPr>
            <a:br>
              <a:rPr lang="en-US" dirty="0"/>
            </a:br>
            <a:br>
              <a:rPr lang="en-US" dirty="0"/>
            </a:br>
            <a:endParaRPr lang="en-US" dirty="0"/>
          </a:p>
        </p:txBody>
      </p:sp>
      <p:sp>
        <p:nvSpPr>
          <p:cNvPr id="4" name="Slide Number Placeholder 3">
            <a:extLst>
              <a:ext uri="{FF2B5EF4-FFF2-40B4-BE49-F238E27FC236}">
                <a16:creationId xmlns:a16="http://schemas.microsoft.com/office/drawing/2014/main" id="{E06E0C3F-F683-7649-B9E6-AA5563106E18}"/>
              </a:ext>
            </a:extLst>
          </p:cNvPr>
          <p:cNvSpPr>
            <a:spLocks noGrp="1"/>
          </p:cNvSpPr>
          <p:nvPr>
            <p:ph type="sldNum" sz="quarter" idx="12"/>
          </p:nvPr>
        </p:nvSpPr>
        <p:spPr/>
        <p:txBody>
          <a:bodyPr/>
          <a:lstStyle/>
          <a:p>
            <a:fld id="{D9F085D5-EC86-4F6A-B501-C1359CB39116}" type="slidenum">
              <a:rPr lang="en-GB" smtClean="0"/>
              <a:t>3</a:t>
            </a:fld>
            <a:endParaRPr lang="en-GB"/>
          </a:p>
        </p:txBody>
      </p:sp>
    </p:spTree>
    <p:extLst>
      <p:ext uri="{BB962C8B-B14F-4D97-AF65-F5344CB8AC3E}">
        <p14:creationId xmlns:p14="http://schemas.microsoft.com/office/powerpoint/2010/main" val="2770183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86246" y="3249194"/>
            <a:ext cx="10219508" cy="874970"/>
          </a:xfrm>
        </p:spPr>
        <p:txBody>
          <a:bodyPr anchor="ctr" anchorCtr="0">
            <a:noAutofit/>
          </a:bodyPr>
          <a:lstStyle/>
          <a:p>
            <a:pPr>
              <a:lnSpc>
                <a:spcPct val="100000"/>
              </a:lnSpc>
              <a:spcBef>
                <a:spcPts val="0"/>
              </a:spcBef>
            </a:pPr>
            <a:r>
              <a:rPr lang="en-US" sz="4800" b="1" dirty="0"/>
              <a:t>The US Federal Debt</a:t>
            </a:r>
          </a:p>
          <a:p>
            <a:pPr>
              <a:lnSpc>
                <a:spcPct val="100000"/>
              </a:lnSpc>
              <a:spcBef>
                <a:spcPts val="0"/>
              </a:spcBef>
            </a:pPr>
            <a:r>
              <a:rPr lang="en-US" sz="3200" dirty="0">
                <a:solidFill>
                  <a:schemeClr val="tx2"/>
                </a:solidFill>
              </a:rPr>
              <a:t>October 7, 2026</a:t>
            </a:r>
          </a:p>
          <a:p>
            <a:pPr>
              <a:lnSpc>
                <a:spcPct val="100000"/>
              </a:lnSpc>
              <a:spcBef>
                <a:spcPts val="0"/>
              </a:spcBef>
            </a:pPr>
            <a:endParaRPr lang="en-US" sz="4800" b="1" dirty="0"/>
          </a:p>
        </p:txBody>
      </p:sp>
      <p:sp>
        <p:nvSpPr>
          <p:cNvPr id="8" name="Slide Number Placeholder 7">
            <a:extLst>
              <a:ext uri="{FF2B5EF4-FFF2-40B4-BE49-F238E27FC236}">
                <a16:creationId xmlns:a16="http://schemas.microsoft.com/office/drawing/2014/main" id="{1253CAC7-36DF-4A5D-BA87-83822B44EBAC}"/>
              </a:ext>
            </a:extLst>
          </p:cNvPr>
          <p:cNvSpPr>
            <a:spLocks noGrp="1"/>
          </p:cNvSpPr>
          <p:nvPr>
            <p:ph type="sldNum" sz="quarter" idx="12"/>
          </p:nvPr>
        </p:nvSpPr>
        <p:spPr>
          <a:xfrm>
            <a:off x="7621751" y="6302703"/>
            <a:ext cx="2743200" cy="365125"/>
          </a:xfrm>
        </p:spPr>
        <p:txBody>
          <a:bodyPr/>
          <a:lstStyle/>
          <a:p>
            <a:fld id="{D9F085D5-EC86-4F6A-B501-C1359CB39116}" type="slidenum">
              <a:rPr lang="en-US" smtClean="0"/>
              <a:t>4</a:t>
            </a:fld>
            <a:endParaRPr lang="en-US" dirty="0"/>
          </a:p>
        </p:txBody>
      </p:sp>
      <p:pic>
        <p:nvPicPr>
          <p:cNvPr id="4" name="Picture 3" descr="A screenshot of a cell phone&#10;&#10;Description automatically generated">
            <a:extLst>
              <a:ext uri="{FF2B5EF4-FFF2-40B4-BE49-F238E27FC236}">
                <a16:creationId xmlns:a16="http://schemas.microsoft.com/office/drawing/2014/main" id="{3CFC1856-8C08-C940-AA35-DC1F9BA80DDF}"/>
              </a:ext>
            </a:extLst>
          </p:cNvPr>
          <p:cNvPicPr>
            <a:picLocks noChangeAspect="1"/>
          </p:cNvPicPr>
          <p:nvPr/>
        </p:nvPicPr>
        <p:blipFill>
          <a:blip r:embed="rId2"/>
          <a:stretch>
            <a:fillRect/>
          </a:stretch>
        </p:blipFill>
        <p:spPr>
          <a:xfrm>
            <a:off x="443034" y="268162"/>
            <a:ext cx="3568700" cy="2273300"/>
          </a:xfrm>
          <a:prstGeom prst="rect">
            <a:avLst/>
          </a:prstGeom>
        </p:spPr>
      </p:pic>
      <p:pic>
        <p:nvPicPr>
          <p:cNvPr id="7" name="Picture 6" descr="A close up of a sign&#10;&#10;Description automatically generated">
            <a:extLst>
              <a:ext uri="{FF2B5EF4-FFF2-40B4-BE49-F238E27FC236}">
                <a16:creationId xmlns:a16="http://schemas.microsoft.com/office/drawing/2014/main" id="{98257F07-367A-E243-9A44-8EE1A2014666}"/>
              </a:ext>
            </a:extLst>
          </p:cNvPr>
          <p:cNvPicPr>
            <a:picLocks noChangeAspect="1"/>
          </p:cNvPicPr>
          <p:nvPr/>
        </p:nvPicPr>
        <p:blipFill>
          <a:blip r:embed="rId3"/>
          <a:stretch>
            <a:fillRect/>
          </a:stretch>
        </p:blipFill>
        <p:spPr>
          <a:xfrm>
            <a:off x="8661400" y="3686679"/>
            <a:ext cx="3530600" cy="2298700"/>
          </a:xfrm>
          <a:prstGeom prst="rect">
            <a:avLst/>
          </a:prstGeom>
        </p:spPr>
      </p:pic>
      <p:sp>
        <p:nvSpPr>
          <p:cNvPr id="9" name="Subtitle 2">
            <a:extLst>
              <a:ext uri="{FF2B5EF4-FFF2-40B4-BE49-F238E27FC236}">
                <a16:creationId xmlns:a16="http://schemas.microsoft.com/office/drawing/2014/main" id="{B89FE850-57BA-7948-8921-CBD1884B46E6}"/>
              </a:ext>
            </a:extLst>
          </p:cNvPr>
          <p:cNvSpPr txBox="1">
            <a:spLocks/>
          </p:cNvSpPr>
          <p:nvPr/>
        </p:nvSpPr>
        <p:spPr>
          <a:xfrm>
            <a:off x="1524000" y="4294459"/>
            <a:ext cx="9144000" cy="131027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b="1" kern="1200">
                <a:solidFill>
                  <a:srgbClr val="0C4C88"/>
                </a:solidFill>
                <a:latin typeface="+mn-lt"/>
                <a:ea typeface="+mn-ea"/>
                <a:cs typeface="+mn-cs"/>
              </a:defRPr>
            </a:lvl1pPr>
            <a:lvl2pPr marL="457200" indent="0" algn="ctr" defTabSz="914400" rtl="0" eaLnBrk="1" latinLnBrk="0" hangingPunct="1">
              <a:lnSpc>
                <a:spcPct val="90000"/>
              </a:lnSpc>
              <a:spcBef>
                <a:spcPts val="500"/>
              </a:spcBef>
              <a:buFont typeface="Calibri" panose="020F0502020204030204" pitchFamily="34" charset="0"/>
              <a:buNone/>
              <a:defRPr sz="2000" kern="1200">
                <a:solidFill>
                  <a:srgbClr val="2B414D"/>
                </a:solidFill>
                <a:latin typeface="+mn-lt"/>
                <a:ea typeface="+mn-ea"/>
                <a:cs typeface="+mn-cs"/>
              </a:defRPr>
            </a:lvl2pPr>
            <a:lvl3pPr marL="914400" indent="0" algn="ctr" defTabSz="914400" rtl="0" eaLnBrk="1" latinLnBrk="0" hangingPunct="1">
              <a:lnSpc>
                <a:spcPct val="90000"/>
              </a:lnSpc>
              <a:spcBef>
                <a:spcPts val="500"/>
              </a:spcBef>
              <a:buSzPct val="80000"/>
              <a:buFont typeface="Courier New" panose="02070309020205020404" pitchFamily="49" charset="0"/>
              <a:buNone/>
              <a:defRPr sz="1800" kern="1200">
                <a:solidFill>
                  <a:srgbClr val="2B414D"/>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endParaRPr lang="en-US" dirty="0">
              <a:solidFill>
                <a:schemeClr val="tx2"/>
              </a:solidFill>
            </a:endParaRPr>
          </a:p>
          <a:p>
            <a:pPr>
              <a:lnSpc>
                <a:spcPct val="100000"/>
              </a:lnSpc>
              <a:spcBef>
                <a:spcPts val="0"/>
              </a:spcBef>
            </a:pPr>
            <a:r>
              <a:rPr lang="en-US" dirty="0">
                <a:solidFill>
                  <a:schemeClr val="tx2"/>
                </a:solidFill>
              </a:rPr>
              <a:t>Dmitriy Stolyarov</a:t>
            </a:r>
          </a:p>
          <a:p>
            <a:pPr>
              <a:lnSpc>
                <a:spcPct val="100000"/>
              </a:lnSpc>
              <a:spcBef>
                <a:spcPts val="0"/>
              </a:spcBef>
            </a:pPr>
            <a:r>
              <a:rPr lang="en-US" dirty="0">
                <a:solidFill>
                  <a:schemeClr val="tx2"/>
                </a:solidFill>
              </a:rPr>
              <a:t>University of Michigan</a:t>
            </a:r>
            <a:endParaRPr lang="en-US" dirty="0">
              <a:solidFill>
                <a:srgbClr val="7E2987"/>
              </a:solidFill>
            </a:endParaRPr>
          </a:p>
        </p:txBody>
      </p:sp>
    </p:spTree>
    <p:extLst>
      <p:ext uri="{BB962C8B-B14F-4D97-AF65-F5344CB8AC3E}">
        <p14:creationId xmlns:p14="http://schemas.microsoft.com/office/powerpoint/2010/main" val="741529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E6F9-A980-2348-88F6-87696A437026}"/>
              </a:ext>
            </a:extLst>
          </p:cNvPr>
          <p:cNvSpPr>
            <a:spLocks noGrp="1"/>
          </p:cNvSpPr>
          <p:nvPr>
            <p:ph type="title"/>
          </p:nvPr>
        </p:nvSpPr>
        <p:spPr>
          <a:xfrm>
            <a:off x="745600" y="0"/>
            <a:ext cx="10515600" cy="1325563"/>
          </a:xfrm>
        </p:spPr>
        <p:txBody>
          <a:bodyPr/>
          <a:lstStyle/>
          <a:p>
            <a:r>
              <a:rPr lang="en-US" dirty="0">
                <a:solidFill>
                  <a:schemeClr val="bg1"/>
                </a:solidFill>
              </a:rPr>
              <a:t>Out</a:t>
            </a:r>
            <a:r>
              <a:rPr lang="en-US" dirty="0"/>
              <a:t>line</a:t>
            </a:r>
          </a:p>
        </p:txBody>
      </p:sp>
      <p:sp>
        <p:nvSpPr>
          <p:cNvPr id="3" name="Content Placeholder 2">
            <a:extLst>
              <a:ext uri="{FF2B5EF4-FFF2-40B4-BE49-F238E27FC236}">
                <a16:creationId xmlns:a16="http://schemas.microsoft.com/office/drawing/2014/main" id="{609E8607-FDD7-E740-A0B8-3B94245F7859}"/>
              </a:ext>
            </a:extLst>
          </p:cNvPr>
          <p:cNvSpPr>
            <a:spLocks noGrp="1"/>
          </p:cNvSpPr>
          <p:nvPr>
            <p:ph idx="1"/>
          </p:nvPr>
        </p:nvSpPr>
        <p:spPr>
          <a:xfrm>
            <a:off x="2814493" y="1602225"/>
            <a:ext cx="6563014" cy="4351338"/>
          </a:xfrm>
        </p:spPr>
        <p:txBody>
          <a:bodyPr>
            <a:normAutofit/>
          </a:bodyPr>
          <a:lstStyle/>
          <a:p>
            <a:r>
              <a:rPr lang="en-US" dirty="0"/>
              <a:t>Budget and Deficits</a:t>
            </a:r>
          </a:p>
          <a:p>
            <a:r>
              <a:rPr lang="en-US" dirty="0"/>
              <a:t>Government Borrowing</a:t>
            </a:r>
          </a:p>
          <a:p>
            <a:r>
              <a:rPr lang="en-US" dirty="0"/>
              <a:t>Important Points About the Debt</a:t>
            </a:r>
          </a:p>
          <a:p>
            <a:r>
              <a:rPr lang="en-US" dirty="0"/>
              <a:t>How to Think About the Debt</a:t>
            </a:r>
          </a:p>
          <a:p>
            <a:r>
              <a:rPr lang="en-US" dirty="0"/>
              <a:t>Summary</a:t>
            </a:r>
          </a:p>
        </p:txBody>
      </p:sp>
      <p:sp>
        <p:nvSpPr>
          <p:cNvPr id="4" name="Slide Number Placeholder 3">
            <a:extLst>
              <a:ext uri="{FF2B5EF4-FFF2-40B4-BE49-F238E27FC236}">
                <a16:creationId xmlns:a16="http://schemas.microsoft.com/office/drawing/2014/main" id="{B99924DA-FE6F-254B-8EBF-5C58B48D45F1}"/>
              </a:ext>
            </a:extLst>
          </p:cNvPr>
          <p:cNvSpPr>
            <a:spLocks noGrp="1"/>
          </p:cNvSpPr>
          <p:nvPr>
            <p:ph type="sldNum" sz="quarter" idx="12"/>
          </p:nvPr>
        </p:nvSpPr>
        <p:spPr/>
        <p:txBody>
          <a:bodyPr/>
          <a:lstStyle/>
          <a:p>
            <a:fld id="{D9F085D5-EC86-4F6A-B501-C1359CB39116}" type="slidenum">
              <a:rPr lang="en-GB" smtClean="0"/>
              <a:t>5</a:t>
            </a:fld>
            <a:endParaRPr lang="en-GB" dirty="0"/>
          </a:p>
        </p:txBody>
      </p:sp>
    </p:spTree>
    <p:extLst>
      <p:ext uri="{BB962C8B-B14F-4D97-AF65-F5344CB8AC3E}">
        <p14:creationId xmlns:p14="http://schemas.microsoft.com/office/powerpoint/2010/main" val="955385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F73BB-4965-68CA-0E24-1D376395E107}"/>
              </a:ext>
            </a:extLst>
          </p:cNvPr>
          <p:cNvSpPr>
            <a:spLocks noGrp="1"/>
          </p:cNvSpPr>
          <p:nvPr>
            <p:ph type="title"/>
          </p:nvPr>
        </p:nvSpPr>
        <p:spPr>
          <a:xfrm>
            <a:off x="1746250" y="785610"/>
            <a:ext cx="10515600" cy="2852737"/>
          </a:xfrm>
        </p:spPr>
        <p:txBody>
          <a:bodyPr/>
          <a:lstStyle/>
          <a:p>
            <a:r>
              <a:rPr lang="en-US" dirty="0"/>
              <a:t>First: A Budget Review</a:t>
            </a:r>
          </a:p>
        </p:txBody>
      </p:sp>
      <p:sp>
        <p:nvSpPr>
          <p:cNvPr id="4" name="Slide Number Placeholder 3">
            <a:extLst>
              <a:ext uri="{FF2B5EF4-FFF2-40B4-BE49-F238E27FC236}">
                <a16:creationId xmlns:a16="http://schemas.microsoft.com/office/drawing/2014/main" id="{A32F7DE6-1218-1281-8344-256D02869376}"/>
              </a:ext>
            </a:extLst>
          </p:cNvPr>
          <p:cNvSpPr>
            <a:spLocks noGrp="1"/>
          </p:cNvSpPr>
          <p:nvPr>
            <p:ph type="sldNum" sz="quarter" idx="12"/>
          </p:nvPr>
        </p:nvSpPr>
        <p:spPr/>
        <p:txBody>
          <a:bodyPr/>
          <a:lstStyle/>
          <a:p>
            <a:fld id="{D9F085D5-EC86-4F6A-B501-C1359CB39116}" type="slidenum">
              <a:rPr lang="en-GB" smtClean="0"/>
              <a:t>6</a:t>
            </a:fld>
            <a:endParaRPr lang="en-GB"/>
          </a:p>
        </p:txBody>
      </p:sp>
    </p:spTree>
    <p:extLst>
      <p:ext uri="{BB962C8B-B14F-4D97-AF65-F5344CB8AC3E}">
        <p14:creationId xmlns:p14="http://schemas.microsoft.com/office/powerpoint/2010/main" val="3938817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E6F9-A980-2348-88F6-87696A437026}"/>
              </a:ext>
            </a:extLst>
          </p:cNvPr>
          <p:cNvSpPr>
            <a:spLocks noGrp="1"/>
          </p:cNvSpPr>
          <p:nvPr>
            <p:ph type="title"/>
          </p:nvPr>
        </p:nvSpPr>
        <p:spPr>
          <a:xfrm>
            <a:off x="808541" y="2601"/>
            <a:ext cx="10515600" cy="1325563"/>
          </a:xfrm>
        </p:spPr>
        <p:txBody>
          <a:bodyPr/>
          <a:lstStyle/>
          <a:p>
            <a:r>
              <a:rPr lang="en-US" dirty="0">
                <a:solidFill>
                  <a:schemeClr val="bg1"/>
                </a:solidFill>
              </a:rPr>
              <a:t>Glo</a:t>
            </a:r>
            <a:r>
              <a:rPr lang="en-US" dirty="0"/>
              <a:t>ssary</a:t>
            </a:r>
          </a:p>
        </p:txBody>
      </p:sp>
      <p:sp>
        <p:nvSpPr>
          <p:cNvPr id="3" name="Content Placeholder 2">
            <a:extLst>
              <a:ext uri="{FF2B5EF4-FFF2-40B4-BE49-F238E27FC236}">
                <a16:creationId xmlns:a16="http://schemas.microsoft.com/office/drawing/2014/main" id="{609E8607-FDD7-E740-A0B8-3B94245F7859}"/>
              </a:ext>
            </a:extLst>
          </p:cNvPr>
          <p:cNvSpPr>
            <a:spLocks noGrp="1"/>
          </p:cNvSpPr>
          <p:nvPr>
            <p:ph idx="1"/>
          </p:nvPr>
        </p:nvSpPr>
        <p:spPr>
          <a:xfrm>
            <a:off x="389107" y="1534131"/>
            <a:ext cx="11498093" cy="4351338"/>
          </a:xfrm>
        </p:spPr>
        <p:txBody>
          <a:bodyPr>
            <a:normAutofit fontScale="92500" lnSpcReduction="10000"/>
          </a:bodyPr>
          <a:lstStyle/>
          <a:p>
            <a:pPr>
              <a:spcAft>
                <a:spcPts val="500"/>
              </a:spcAft>
            </a:pPr>
            <a:r>
              <a:rPr u="sng" dirty="0"/>
              <a:t>Revenue</a:t>
            </a:r>
            <a:r>
              <a:rPr dirty="0"/>
              <a:t>: taxes received from individuals and businesses and other government income</a:t>
            </a:r>
          </a:p>
          <a:p>
            <a:pPr>
              <a:spcAft>
                <a:spcPts val="500"/>
              </a:spcAft>
            </a:pPr>
            <a:r>
              <a:rPr u="sng" dirty="0"/>
              <a:t>Outlays</a:t>
            </a:r>
            <a:r>
              <a:rPr dirty="0"/>
              <a:t>: expenditures on government programs and interest payments</a:t>
            </a:r>
          </a:p>
          <a:p>
            <a:pPr lvl="1">
              <a:spcAft>
                <a:spcPts val="500"/>
              </a:spcAft>
            </a:pPr>
            <a:r>
              <a:rPr sz="2000" b="1" dirty="0">
                <a:solidFill>
                  <a:srgbClr val="2B414D"/>
                </a:solidFill>
              </a:rPr>
              <a:t>59%  </a:t>
            </a:r>
            <a:r>
              <a:rPr sz="2000" i="1" dirty="0">
                <a:solidFill>
                  <a:srgbClr val="2B414D"/>
                </a:solidFill>
              </a:rPr>
              <a:t>Mandatory expenditures are required by existing law (e.g. Social Security, Medicare, Medicaid)</a:t>
            </a:r>
          </a:p>
          <a:p>
            <a:pPr lvl="1">
              <a:spcAft>
                <a:spcPts val="500"/>
              </a:spcAft>
            </a:pPr>
            <a:r>
              <a:rPr sz="2000" b="1" dirty="0">
                <a:solidFill>
                  <a:srgbClr val="2B414D"/>
                </a:solidFill>
              </a:rPr>
              <a:t>27%  </a:t>
            </a:r>
            <a:r>
              <a:rPr sz="2000" i="1" dirty="0">
                <a:solidFill>
                  <a:srgbClr val="2B414D"/>
                </a:solidFill>
              </a:rPr>
              <a:t>Discretionary expenditures require an annual appropriations act (e.g. defense, education, federal agencies)</a:t>
            </a:r>
          </a:p>
          <a:p>
            <a:pPr lvl="1">
              <a:spcAft>
                <a:spcPts val="500"/>
              </a:spcAft>
            </a:pPr>
            <a:r>
              <a:rPr sz="2000" b="1" dirty="0">
                <a:solidFill>
                  <a:srgbClr val="2B414D"/>
                </a:solidFill>
              </a:rPr>
              <a:t>14%  </a:t>
            </a:r>
            <a:r>
              <a:rPr sz="2000" i="1" dirty="0">
                <a:solidFill>
                  <a:srgbClr val="2B414D"/>
                </a:solidFill>
              </a:rPr>
              <a:t>Net interest payments on the debt</a:t>
            </a:r>
          </a:p>
          <a:p>
            <a:pPr>
              <a:spcAft>
                <a:spcPts val="500"/>
              </a:spcAft>
            </a:pPr>
            <a:r>
              <a:rPr u="sng" dirty="0"/>
              <a:t>Surplus or Deficit</a:t>
            </a:r>
            <a:r>
              <a:rPr dirty="0"/>
              <a:t>: difference between revenues and outlays</a:t>
            </a:r>
          </a:p>
          <a:p>
            <a:pPr lvl="1">
              <a:spcAft>
                <a:spcPts val="500"/>
              </a:spcAft>
            </a:pPr>
            <a:r>
              <a:rPr sz="2000" i="1" dirty="0">
                <a:solidFill>
                  <a:srgbClr val="2B414D"/>
                </a:solidFill>
              </a:rPr>
              <a:t>If revenues exceed outlays, we have a surplus; if outlays exceed revenues, we have a deficit</a:t>
            </a:r>
          </a:p>
          <a:p>
            <a:pPr>
              <a:spcAft>
                <a:spcPts val="500"/>
              </a:spcAft>
            </a:pPr>
            <a:r>
              <a:rPr u="sng" dirty="0"/>
              <a:t>Primary Deficit</a:t>
            </a:r>
            <a:r>
              <a:rPr dirty="0"/>
              <a:t>: difference between non-interest outlays and revenues</a:t>
            </a:r>
          </a:p>
          <a:p>
            <a:pPr lvl="1">
              <a:spcAft>
                <a:spcPts val="500"/>
              </a:spcAft>
            </a:pPr>
            <a:r>
              <a:rPr sz="2000" i="1" dirty="0">
                <a:solidFill>
                  <a:srgbClr val="2B414D"/>
                </a:solidFill>
              </a:rPr>
              <a:t>Total deficit = primary deficit + interest on the debt</a:t>
            </a:r>
          </a:p>
        </p:txBody>
      </p:sp>
      <p:sp>
        <p:nvSpPr>
          <p:cNvPr id="4" name="Slide Number Placeholder 3">
            <a:extLst>
              <a:ext uri="{FF2B5EF4-FFF2-40B4-BE49-F238E27FC236}">
                <a16:creationId xmlns:a16="http://schemas.microsoft.com/office/drawing/2014/main" id="{B99924DA-FE6F-254B-8EBF-5C58B48D45F1}"/>
              </a:ext>
            </a:extLst>
          </p:cNvPr>
          <p:cNvSpPr>
            <a:spLocks noGrp="1"/>
          </p:cNvSpPr>
          <p:nvPr>
            <p:ph type="sldNum" sz="quarter" idx="12"/>
          </p:nvPr>
        </p:nvSpPr>
        <p:spPr/>
        <p:txBody>
          <a:bodyPr/>
          <a:lstStyle/>
          <a:p>
            <a:fld id="{D9F085D5-EC86-4F6A-B501-C1359CB39116}" type="slidenum">
              <a:rPr lang="en-GB" smtClean="0"/>
              <a:t>7</a:t>
            </a:fld>
            <a:endParaRPr lang="en-GB" dirty="0"/>
          </a:p>
        </p:txBody>
      </p:sp>
    </p:spTree>
    <p:extLst>
      <p:ext uri="{BB962C8B-B14F-4D97-AF65-F5344CB8AC3E}">
        <p14:creationId xmlns:p14="http://schemas.microsoft.com/office/powerpoint/2010/main" val="3807375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E2E22-A54C-8749-8B66-1F6A5D34BE59}"/>
              </a:ext>
            </a:extLst>
          </p:cNvPr>
          <p:cNvSpPr>
            <a:spLocks noGrp="1"/>
          </p:cNvSpPr>
          <p:nvPr>
            <p:ph type="title"/>
          </p:nvPr>
        </p:nvSpPr>
        <p:spPr>
          <a:xfrm>
            <a:off x="800100" y="0"/>
            <a:ext cx="10515600" cy="1325563"/>
          </a:xfrm>
        </p:spPr>
        <p:txBody>
          <a:bodyPr/>
          <a:lstStyle/>
          <a:p>
            <a:r>
              <a:rPr lang="en-US" dirty="0">
                <a:solidFill>
                  <a:schemeClr val="bg1"/>
                </a:solidFill>
              </a:rPr>
              <a:t>Wh</a:t>
            </a:r>
            <a:r>
              <a:rPr lang="en-US" dirty="0"/>
              <a:t>at Does the US Govt. Budget Look Like?</a:t>
            </a:r>
          </a:p>
        </p:txBody>
      </p:sp>
      <p:sp>
        <p:nvSpPr>
          <p:cNvPr id="4" name="Slide Number Placeholder 3">
            <a:extLst>
              <a:ext uri="{FF2B5EF4-FFF2-40B4-BE49-F238E27FC236}">
                <a16:creationId xmlns:a16="http://schemas.microsoft.com/office/drawing/2014/main" id="{839DB3FD-6BBC-D04C-8BBD-ECD9059FED54}"/>
              </a:ext>
            </a:extLst>
          </p:cNvPr>
          <p:cNvSpPr>
            <a:spLocks noGrp="1"/>
          </p:cNvSpPr>
          <p:nvPr>
            <p:ph type="sldNum" sz="quarter" idx="12"/>
          </p:nvPr>
        </p:nvSpPr>
        <p:spPr/>
        <p:txBody>
          <a:bodyPr/>
          <a:lstStyle/>
          <a:p>
            <a:fld id="{D9F085D5-EC86-4F6A-B501-C1359CB39116}" type="slidenum">
              <a:rPr lang="en-GB" smtClean="0"/>
              <a:t>8</a:t>
            </a:fld>
            <a:endParaRPr lang="en-GB"/>
          </a:p>
        </p:txBody>
      </p:sp>
      <p:sp>
        <p:nvSpPr>
          <p:cNvPr id="7" name="TextBox 6">
            <a:extLst>
              <a:ext uri="{FF2B5EF4-FFF2-40B4-BE49-F238E27FC236}">
                <a16:creationId xmlns:a16="http://schemas.microsoft.com/office/drawing/2014/main" id="{B731C253-BAC7-E34E-A86A-67088D2BE8C7}"/>
              </a:ext>
            </a:extLst>
          </p:cNvPr>
          <p:cNvSpPr txBox="1"/>
          <p:nvPr/>
        </p:nvSpPr>
        <p:spPr>
          <a:xfrm>
            <a:off x="2100780" y="984577"/>
            <a:ext cx="6025367" cy="584775"/>
          </a:xfrm>
          <a:prstGeom prst="rect">
            <a:avLst/>
          </a:prstGeom>
          <a:noFill/>
        </p:spPr>
        <p:txBody>
          <a:bodyPr wrap="none" rtlCol="0">
            <a:spAutoFit/>
          </a:bodyPr>
          <a:lstStyle/>
          <a:p>
            <a:r>
              <a:rPr lang="en-US" sz="3200" b="1" dirty="0"/>
              <a:t>FY2025 Budget Summary (in billions of dollars)</a:t>
            </a:r>
          </a:p>
        </p:txBody>
      </p:sp>
      <p:sp>
        <p:nvSpPr>
          <p:cNvPr id="11" name="TextBox 10">
            <a:extLst>
              <a:ext uri="{FF2B5EF4-FFF2-40B4-BE49-F238E27FC236}">
                <a16:creationId xmlns:a16="http://schemas.microsoft.com/office/drawing/2014/main" id="{133D7269-48A0-6445-8337-3B0AB62613FA}"/>
              </a:ext>
            </a:extLst>
          </p:cNvPr>
          <p:cNvSpPr txBox="1"/>
          <p:nvPr/>
        </p:nvSpPr>
        <p:spPr>
          <a:xfrm>
            <a:off x="8904859" y="6456851"/>
            <a:ext cx="2722412" cy="276999"/>
          </a:xfrm>
          <a:prstGeom prst="rect">
            <a:avLst/>
          </a:prstGeom>
          <a:noFill/>
        </p:spPr>
        <p:txBody>
          <a:bodyPr wrap="none" rtlCol="0">
            <a:spAutoFit/>
          </a:bodyPr>
          <a:lstStyle/>
          <a:p>
            <a:r>
              <a:rPr lang="en-US" sz="1200" dirty="0"/>
              <a:t>Source: CBO, Budget and Economic Outlook, Feb. 2026 (FY2025 actual)</a:t>
            </a:r>
          </a:p>
        </p:txBody>
      </p:sp>
      <p:graphicFrame>
        <p:nvGraphicFramePr>
          <p:cNvPr id="13" name="Table 12">
            <a:extLst>
              <a:ext uri="{FF2B5EF4-FFF2-40B4-BE49-F238E27FC236}">
                <a16:creationId xmlns:a16="http://schemas.microsoft.com/office/drawing/2014/main" id="{E41B0DD8-621B-7004-BA78-CCCCD424A0F8}"/>
              </a:ext>
            </a:extLst>
          </p:cNvPr>
          <p:cNvGraphicFramePr>
            <a:graphicFrameLocks noGrp="1"/>
          </p:cNvGraphicFramePr>
          <p:nvPr>
            <p:extLst>
              <p:ext uri="{D42A27DB-BD31-4B8C-83A1-F6EECF244321}">
                <p14:modId xmlns:p14="http://schemas.microsoft.com/office/powerpoint/2010/main" val="2099704499"/>
              </p:ext>
            </p:extLst>
          </p:nvPr>
        </p:nvGraphicFramePr>
        <p:xfrm>
          <a:off x="800100" y="1737184"/>
          <a:ext cx="10515600" cy="3627120"/>
        </p:xfrm>
        <a:graphic>
          <a:graphicData uri="http://schemas.openxmlformats.org/drawingml/2006/table">
            <a:tbl>
              <a:tblPr firstRow="1" bandRow="1">
                <a:tableStyleId>{5C22544A-7EE6-4342-B048-85BDC9FD1C3A}</a:tableStyleId>
              </a:tblPr>
              <a:tblGrid>
                <a:gridCol w="2601686">
                  <a:extLst>
                    <a:ext uri="{9D8B030D-6E8A-4147-A177-3AD203B41FA5}">
                      <a16:colId xmlns:a16="http://schemas.microsoft.com/office/drawing/2014/main" val="1340818955"/>
                    </a:ext>
                  </a:extLst>
                </a:gridCol>
                <a:gridCol w="2177143">
                  <a:extLst>
                    <a:ext uri="{9D8B030D-6E8A-4147-A177-3AD203B41FA5}">
                      <a16:colId xmlns:a16="http://schemas.microsoft.com/office/drawing/2014/main" val="1608040808"/>
                    </a:ext>
                  </a:extLst>
                </a:gridCol>
                <a:gridCol w="1103085">
                  <a:extLst>
                    <a:ext uri="{9D8B030D-6E8A-4147-A177-3AD203B41FA5}">
                      <a16:colId xmlns:a16="http://schemas.microsoft.com/office/drawing/2014/main" val="1525291220"/>
                    </a:ext>
                  </a:extLst>
                </a:gridCol>
                <a:gridCol w="2530566">
                  <a:extLst>
                    <a:ext uri="{9D8B030D-6E8A-4147-A177-3AD203B41FA5}">
                      <a16:colId xmlns:a16="http://schemas.microsoft.com/office/drawing/2014/main" val="594871950"/>
                    </a:ext>
                  </a:extLst>
                </a:gridCol>
                <a:gridCol w="2103120">
                  <a:extLst>
                    <a:ext uri="{9D8B030D-6E8A-4147-A177-3AD203B41FA5}">
                      <a16:colId xmlns:a16="http://schemas.microsoft.com/office/drawing/2014/main" val="4044408904"/>
                    </a:ext>
                  </a:extLst>
                </a:gridCol>
              </a:tblGrid>
              <a:tr h="370840">
                <a:tc>
                  <a:txBody>
                    <a:bodyPr/>
                    <a:lstStyle/>
                    <a:p>
                      <a:r>
                        <a:rPr lang="en-US" sz="2800" dirty="0"/>
                        <a:t>Revenue</a:t>
                      </a:r>
                    </a:p>
                  </a:txBody>
                  <a:tcPr/>
                </a:tc>
                <a:tc>
                  <a:txBody>
                    <a:bodyPr/>
                    <a:lstStyle/>
                    <a:p>
                      <a:pPr marL="0" algn="l" defTabSz="914400" rtl="0" eaLnBrk="1" latinLnBrk="0" hangingPunct="1"/>
                      <a:endParaRPr lang="en-US" sz="2800" dirty="0"/>
                    </a:p>
                  </a:txBody>
                  <a:tcPr/>
                </a:tc>
                <a:tc>
                  <a:txBody>
                    <a:bodyPr/>
                    <a:lstStyle/>
                    <a:p>
                      <a:endParaRPr lang="en-US" sz="2800"/>
                    </a:p>
                  </a:txBody>
                  <a:tcPr/>
                </a:tc>
                <a:tc>
                  <a:txBody>
                    <a:bodyPr/>
                    <a:lstStyle/>
                    <a:p>
                      <a:r>
                        <a:rPr lang="en-US" sz="2800" dirty="0"/>
                        <a:t>Outlays</a:t>
                      </a:r>
                    </a:p>
                  </a:txBody>
                  <a:tcPr/>
                </a:tc>
                <a:tc>
                  <a:txBody>
                    <a:bodyPr/>
                    <a:lstStyle/>
                    <a:p>
                      <a:pPr marL="0" algn="l" defTabSz="914400" rtl="0" eaLnBrk="1" latinLnBrk="0" hangingPunct="1"/>
                      <a:endParaRPr lang="en-US" sz="2800" dirty="0"/>
                    </a:p>
                  </a:txBody>
                  <a:tcPr/>
                </a:tc>
                <a:extLst>
                  <a:ext uri="{0D108BD9-81ED-4DB2-BD59-A6C34878D82A}">
                    <a16:rowId xmlns:a16="http://schemas.microsoft.com/office/drawing/2014/main" val="2633016298"/>
                  </a:ext>
                </a:extLst>
              </a:tr>
              <a:tr h="370840">
                <a:tc>
                  <a:txBody>
                    <a:bodyPr/>
                    <a:lstStyle/>
                    <a:p>
                      <a:r>
                        <a:rPr lang="en-US" sz="2400" dirty="0"/>
                        <a:t>Income taxes</a:t>
                      </a:r>
                    </a:p>
                  </a:txBody>
                  <a:tcPr/>
                </a:tc>
                <a:tc>
                  <a:txBody>
                    <a:bodyPr/>
                    <a:lstStyle/>
                    <a:p>
                      <a:pPr algn="r"/>
                      <a:r>
                        <a:rPr lang="en-US" sz="2400" dirty="0"/>
                        <a:t>$2,656</a:t>
                      </a:r>
                    </a:p>
                  </a:txBody>
                  <a:tcPr/>
                </a:tc>
                <a:tc>
                  <a:txBody>
                    <a:bodyPr/>
                    <a:lstStyle/>
                    <a:p>
                      <a:endParaRPr lang="en-US" sz="2800" dirty="0"/>
                    </a:p>
                  </a:txBody>
                  <a:tcPr/>
                </a:tc>
                <a:tc>
                  <a:txBody>
                    <a:bodyPr/>
                    <a:lstStyle/>
                    <a:p>
                      <a:r>
                        <a:rPr lang="en-US" sz="2400" dirty="0"/>
                        <a:t>Mandatory</a:t>
                      </a:r>
                    </a:p>
                  </a:txBody>
                  <a:tcPr/>
                </a:tc>
                <a:tc>
                  <a:txBody>
                    <a:bodyPr/>
                    <a:lstStyle/>
                    <a:p>
                      <a:pPr algn="r"/>
                      <a:r>
                        <a:rPr lang="en-US" sz="2400" dirty="0"/>
                        <a:t>$4,168</a:t>
                      </a:r>
                    </a:p>
                  </a:txBody>
                  <a:tcPr/>
                </a:tc>
                <a:extLst>
                  <a:ext uri="{0D108BD9-81ED-4DB2-BD59-A6C34878D82A}">
                    <a16:rowId xmlns:a16="http://schemas.microsoft.com/office/drawing/2014/main" val="1631346331"/>
                  </a:ext>
                </a:extLst>
              </a:tr>
              <a:tr h="370840">
                <a:tc>
                  <a:txBody>
                    <a:bodyPr/>
                    <a:lstStyle/>
                    <a:p>
                      <a:r>
                        <a:rPr lang="en-US" sz="2400" dirty="0"/>
                        <a:t>Payroll taxes</a:t>
                      </a:r>
                    </a:p>
                  </a:txBody>
                  <a:tcPr/>
                </a:tc>
                <a:tc>
                  <a:txBody>
                    <a:bodyPr/>
                    <a:lstStyle/>
                    <a:p>
                      <a:pPr algn="r"/>
                      <a:r>
                        <a:rPr lang="en-US" sz="2400" dirty="0"/>
                        <a:t>$1,748</a:t>
                      </a:r>
                    </a:p>
                  </a:txBody>
                  <a:tcPr/>
                </a:tc>
                <a:tc>
                  <a:txBody>
                    <a:bodyPr/>
                    <a:lstStyle/>
                    <a:p>
                      <a:endParaRPr lang="en-US" sz="2800" dirty="0"/>
                    </a:p>
                  </a:txBody>
                  <a:tcPr/>
                </a:tc>
                <a:tc>
                  <a:txBody>
                    <a:bodyPr/>
                    <a:lstStyle/>
                    <a:p>
                      <a:r>
                        <a:rPr lang="en-US" sz="2400" dirty="0"/>
                        <a:t>Discretionary</a:t>
                      </a:r>
                    </a:p>
                  </a:txBody>
                  <a:tcPr/>
                </a:tc>
                <a:tc>
                  <a:txBody>
                    <a:bodyPr/>
                    <a:lstStyle/>
                    <a:p>
                      <a:pPr algn="r"/>
                      <a:r>
                        <a:rPr lang="en-US" sz="2400" dirty="0"/>
                        <a:t>$1,872</a:t>
                      </a:r>
                    </a:p>
                  </a:txBody>
                  <a:tcPr/>
                </a:tc>
                <a:extLst>
                  <a:ext uri="{0D108BD9-81ED-4DB2-BD59-A6C34878D82A}">
                    <a16:rowId xmlns:a16="http://schemas.microsoft.com/office/drawing/2014/main" val="431293013"/>
                  </a:ext>
                </a:extLst>
              </a:tr>
              <a:tr h="370840">
                <a:tc>
                  <a:txBody>
                    <a:bodyPr/>
                    <a:lstStyle/>
                    <a:p>
                      <a:r>
                        <a:rPr lang="en-US" sz="2400" dirty="0"/>
                        <a:t>Corporate taxes</a:t>
                      </a:r>
                    </a:p>
                  </a:txBody>
                  <a:tcPr/>
                </a:tc>
                <a:tc>
                  <a:txBody>
                    <a:bodyPr/>
                    <a:lstStyle/>
                    <a:p>
                      <a:pPr algn="r"/>
                      <a:r>
                        <a:rPr lang="en-US" sz="2400" dirty="0"/>
                        <a:t>$452</a:t>
                      </a:r>
                    </a:p>
                  </a:txBody>
                  <a:tcPr/>
                </a:tc>
                <a:tc>
                  <a:txBody>
                    <a:bodyPr/>
                    <a:lstStyle/>
                    <a:p>
                      <a:endParaRPr lang="en-US" sz="2800" dirty="0"/>
                    </a:p>
                  </a:txBody>
                  <a:tcPr/>
                </a:tc>
                <a:tc>
                  <a:txBody>
                    <a:bodyPr/>
                    <a:lstStyle/>
                    <a:p>
                      <a:r>
                        <a:rPr lang="en-US" sz="2400" dirty="0"/>
                        <a:t>Net interest</a:t>
                      </a:r>
                    </a:p>
                  </a:txBody>
                  <a:tcPr/>
                </a:tc>
                <a:tc>
                  <a:txBody>
                    <a:bodyPr/>
                    <a:lstStyle/>
                    <a:p>
                      <a:pPr algn="r"/>
                      <a:r>
                        <a:rPr lang="en-US" sz="2400" dirty="0"/>
                        <a:t>$970</a:t>
                      </a:r>
                    </a:p>
                  </a:txBody>
                  <a:tcPr/>
                </a:tc>
                <a:extLst>
                  <a:ext uri="{0D108BD9-81ED-4DB2-BD59-A6C34878D82A}">
                    <a16:rowId xmlns:a16="http://schemas.microsoft.com/office/drawing/2014/main" val="2119688532"/>
                  </a:ext>
                </a:extLst>
              </a:tr>
              <a:tr h="370840">
                <a:tc>
                  <a:txBody>
                    <a:bodyPr/>
                    <a:lstStyle/>
                    <a:p>
                      <a:r>
                        <a:rPr lang="en-US" sz="2400" dirty="0"/>
                        <a:t>Customs duties</a:t>
                      </a:r>
                    </a:p>
                  </a:txBody>
                  <a:tcPr/>
                </a:tc>
                <a:tc>
                  <a:txBody>
                    <a:bodyPr/>
                    <a:lstStyle/>
                    <a:p>
                      <a:pPr algn="r"/>
                      <a:r>
                        <a:rPr lang="en-US" sz="2400" dirty="0"/>
                        <a:t>$195</a:t>
                      </a:r>
                    </a:p>
                  </a:txBody>
                  <a:tcPr/>
                </a:tc>
                <a:tc>
                  <a:txBody>
                    <a:bodyPr/>
                    <a:lstStyle/>
                    <a:p>
                      <a:endParaRPr lang="en-US" sz="2800" dirty="0"/>
                    </a:p>
                  </a:txBody>
                  <a:tcPr/>
                </a:tc>
                <a:tc>
                  <a:txBody>
                    <a:bodyPr/>
                    <a:lstStyle/>
                    <a:p>
                      <a:endParaRPr lang="en-US" sz="2800" dirty="0"/>
                    </a:p>
                  </a:txBody>
                  <a:tcPr/>
                </a:tc>
                <a:tc>
                  <a:txBody>
                    <a:bodyPr/>
                    <a:lstStyle/>
                    <a:p>
                      <a:pPr algn="r"/>
                      <a:endParaRPr lang="en-US" sz="2800" dirty="0"/>
                    </a:p>
                  </a:txBody>
                  <a:tcPr/>
                </a:tc>
                <a:extLst>
                  <a:ext uri="{0D108BD9-81ED-4DB2-BD59-A6C34878D82A}">
                    <a16:rowId xmlns:a16="http://schemas.microsoft.com/office/drawing/2014/main" val="3925267515"/>
                  </a:ext>
                </a:extLst>
              </a:tr>
              <a:tr h="370840">
                <a:tc>
                  <a:txBody>
                    <a:bodyPr/>
                    <a:lstStyle/>
                    <a:p>
                      <a:r>
                        <a:rPr sz="2400"/>
                        <a:t>Other</a:t>
                      </a:r>
                      <a:endParaRPr lang="en-US" sz="2800" dirty="0"/>
                    </a:p>
                  </a:txBody>
                  <a:tcPr/>
                </a:tc>
                <a:tc>
                  <a:txBody>
                    <a:bodyPr/>
                    <a:lstStyle/>
                    <a:p>
                      <a:pPr algn="r"/>
                      <a:r>
                        <a:rPr sz="2400"/>
                        <a:t>$183</a:t>
                      </a:r>
                      <a:endParaRPr lang="en-US" sz="2800" dirty="0"/>
                    </a:p>
                  </a:txBody>
                  <a:tcPr/>
                </a:tc>
                <a:tc>
                  <a:txBody>
                    <a:bodyPr/>
                    <a:lstStyle/>
                    <a:p>
                      <a:endParaRPr lang="en-US" sz="2800" dirty="0"/>
                    </a:p>
                  </a:txBody>
                  <a:tcPr/>
                </a:tc>
                <a:tc>
                  <a:txBody>
                    <a:bodyPr/>
                    <a:lstStyle/>
                    <a:p>
                      <a:endParaRPr lang="en-US" sz="2800" dirty="0"/>
                    </a:p>
                  </a:txBody>
                  <a:tcPr/>
                </a:tc>
                <a:tc>
                  <a:txBody>
                    <a:bodyPr/>
                    <a:lstStyle/>
                    <a:p>
                      <a:pPr algn="r"/>
                      <a:endParaRPr lang="en-US" sz="2800" dirty="0"/>
                    </a:p>
                  </a:txBody>
                  <a:tcPr/>
                </a:tc>
                <a:extLst>
                  <a:ext uri="{0D108BD9-81ED-4DB2-BD59-A6C34878D82A}">
                    <a16:rowId xmlns:a16="http://schemas.microsoft.com/office/drawing/2014/main" val="347518079"/>
                  </a:ext>
                </a:extLst>
              </a:tr>
              <a:tr h="370840">
                <a:tc>
                  <a:txBody>
                    <a:bodyPr/>
                    <a:lstStyle/>
                    <a:p>
                      <a:r>
                        <a:rPr lang="en-US" sz="2400" dirty="0"/>
                        <a:t>Total</a:t>
                      </a:r>
                    </a:p>
                  </a:txBody>
                  <a:tcPr/>
                </a:tc>
                <a:tc>
                  <a:txBody>
                    <a:bodyPr/>
                    <a:lstStyle/>
                    <a:p>
                      <a:pPr algn="r"/>
                      <a:r>
                        <a:rPr lang="en-US" sz="2400" dirty="0"/>
                        <a:t>$5,235</a:t>
                      </a:r>
                    </a:p>
                  </a:txBody>
                  <a:tcPr/>
                </a:tc>
                <a:tc>
                  <a:txBody>
                    <a:bodyPr/>
                    <a:lstStyle/>
                    <a:p>
                      <a:endParaRPr lang="en-US" sz="2800" dirty="0"/>
                    </a:p>
                  </a:txBody>
                  <a:tcPr/>
                </a:tc>
                <a:tc>
                  <a:txBody>
                    <a:bodyPr/>
                    <a:lstStyle/>
                    <a:p>
                      <a:r>
                        <a:rPr lang="en-US" sz="2400" dirty="0"/>
                        <a:t>Total</a:t>
                      </a:r>
                    </a:p>
                  </a:txBody>
                  <a:tcPr/>
                </a:tc>
                <a:tc>
                  <a:txBody>
                    <a:bodyPr/>
                    <a:lstStyle/>
                    <a:p>
                      <a:pPr algn="r"/>
                      <a:r>
                        <a:rPr lang="en-US" sz="2400" dirty="0"/>
                        <a:t>$7,010</a:t>
                      </a:r>
                    </a:p>
                  </a:txBody>
                  <a:tcPr/>
                </a:tc>
                <a:extLst>
                  <a:ext uri="{0D108BD9-81ED-4DB2-BD59-A6C34878D82A}">
                    <a16:rowId xmlns:a16="http://schemas.microsoft.com/office/drawing/2014/main" val="1247307514"/>
                  </a:ext>
                </a:extLst>
              </a:tr>
            </a:tbl>
          </a:graphicData>
        </a:graphic>
      </p:graphicFrame>
      <p:sp>
        <p:nvSpPr>
          <p:cNvPr id="5" name="Oval 4"/>
          <p:cNvSpPr/>
          <p:nvPr/>
        </p:nvSpPr>
        <p:spPr>
          <a:xfrm>
            <a:off x="9473848" y="4604889"/>
            <a:ext cx="2282647" cy="1004306"/>
          </a:xfrm>
          <a:prstGeom prst="ellipse">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70BFB99F-996A-2744-8CB9-3453F485E7B3}"/>
              </a:ext>
            </a:extLst>
          </p:cNvPr>
          <p:cNvSpPr/>
          <p:nvPr/>
        </p:nvSpPr>
        <p:spPr>
          <a:xfrm>
            <a:off x="5709019" y="5357495"/>
            <a:ext cx="2558945" cy="1004306"/>
          </a:xfrm>
          <a:prstGeom prst="ellipse">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Oval 2"/>
          <p:cNvSpPr/>
          <p:nvPr/>
        </p:nvSpPr>
        <p:spPr>
          <a:xfrm>
            <a:off x="3782483" y="4604888"/>
            <a:ext cx="2145345" cy="1004306"/>
          </a:xfrm>
          <a:prstGeom prst="ellipse">
            <a:avLst/>
          </a:prstGeom>
          <a:noFill/>
          <a:ln w="635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A49F6DB5-7ACB-C649-ACAA-C5BE8B1DB750}"/>
              </a:ext>
            </a:extLst>
          </p:cNvPr>
          <p:cNvSpPr txBox="1"/>
          <p:nvPr/>
        </p:nvSpPr>
        <p:spPr>
          <a:xfrm>
            <a:off x="3704887" y="5609194"/>
            <a:ext cx="4636013" cy="584775"/>
          </a:xfrm>
          <a:prstGeom prst="rect">
            <a:avLst/>
          </a:prstGeom>
          <a:noFill/>
        </p:spPr>
        <p:txBody>
          <a:bodyPr wrap="none" rtlCol="0">
            <a:spAutoFit/>
          </a:bodyPr>
          <a:lstStyle/>
          <a:p>
            <a:r>
              <a:rPr lang="en-US" sz="3200" dirty="0"/>
              <a:t>Total Deficit: $1,775 Billion</a:t>
            </a:r>
          </a:p>
        </p:txBody>
      </p:sp>
    </p:spTree>
    <p:extLst>
      <p:ext uri="{BB962C8B-B14F-4D97-AF65-F5344CB8AC3E}">
        <p14:creationId xmlns:p14="http://schemas.microsoft.com/office/powerpoint/2010/main" val="261405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E2E22-A54C-8749-8B66-1F6A5D34BE59}"/>
              </a:ext>
            </a:extLst>
          </p:cNvPr>
          <p:cNvSpPr>
            <a:spLocks noGrp="1"/>
          </p:cNvSpPr>
          <p:nvPr>
            <p:ph type="title"/>
          </p:nvPr>
        </p:nvSpPr>
        <p:spPr>
          <a:xfrm>
            <a:off x="800100" y="0"/>
            <a:ext cx="10515600" cy="1325563"/>
          </a:xfrm>
        </p:spPr>
        <p:txBody>
          <a:bodyPr/>
          <a:lstStyle/>
          <a:p>
            <a:r>
              <a:rPr lang="en-US" dirty="0">
                <a:solidFill>
                  <a:schemeClr val="bg1"/>
                </a:solidFill>
              </a:rPr>
              <a:t>Wh</a:t>
            </a:r>
            <a:r>
              <a:rPr lang="en-US" dirty="0"/>
              <a:t>at Does the US Govt. Budget Look Like?</a:t>
            </a:r>
          </a:p>
        </p:txBody>
      </p:sp>
      <p:sp>
        <p:nvSpPr>
          <p:cNvPr id="4" name="Slide Number Placeholder 3">
            <a:extLst>
              <a:ext uri="{FF2B5EF4-FFF2-40B4-BE49-F238E27FC236}">
                <a16:creationId xmlns:a16="http://schemas.microsoft.com/office/drawing/2014/main" id="{839DB3FD-6BBC-D04C-8BBD-ECD9059FED54}"/>
              </a:ext>
            </a:extLst>
          </p:cNvPr>
          <p:cNvSpPr>
            <a:spLocks noGrp="1"/>
          </p:cNvSpPr>
          <p:nvPr>
            <p:ph type="sldNum" sz="quarter" idx="12"/>
          </p:nvPr>
        </p:nvSpPr>
        <p:spPr/>
        <p:txBody>
          <a:bodyPr/>
          <a:lstStyle/>
          <a:p>
            <a:fld id="{D9F085D5-EC86-4F6A-B501-C1359CB39116}" type="slidenum">
              <a:rPr lang="en-GB" smtClean="0"/>
              <a:t>9</a:t>
            </a:fld>
            <a:endParaRPr lang="en-GB" dirty="0"/>
          </a:p>
        </p:txBody>
      </p:sp>
      <p:sp>
        <p:nvSpPr>
          <p:cNvPr id="7" name="TextBox 6">
            <a:extLst>
              <a:ext uri="{FF2B5EF4-FFF2-40B4-BE49-F238E27FC236}">
                <a16:creationId xmlns:a16="http://schemas.microsoft.com/office/drawing/2014/main" id="{B731C253-BAC7-E34E-A86A-67088D2BE8C7}"/>
              </a:ext>
            </a:extLst>
          </p:cNvPr>
          <p:cNvSpPr txBox="1"/>
          <p:nvPr/>
        </p:nvSpPr>
        <p:spPr>
          <a:xfrm>
            <a:off x="3593678" y="971620"/>
            <a:ext cx="6416500" cy="584775"/>
          </a:xfrm>
          <a:prstGeom prst="rect">
            <a:avLst/>
          </a:prstGeom>
          <a:noFill/>
        </p:spPr>
        <p:txBody>
          <a:bodyPr wrap="none" rtlCol="0">
            <a:spAutoFit/>
          </a:bodyPr>
          <a:lstStyle/>
          <a:p>
            <a:r>
              <a:rPr lang="en-US" sz="3200" b="1" dirty="0"/>
              <a:t>FY2025 Budget Summary (as % of GDP)</a:t>
            </a:r>
          </a:p>
        </p:txBody>
      </p:sp>
      <p:sp>
        <p:nvSpPr>
          <p:cNvPr id="11" name="TextBox 10">
            <a:extLst>
              <a:ext uri="{FF2B5EF4-FFF2-40B4-BE49-F238E27FC236}">
                <a16:creationId xmlns:a16="http://schemas.microsoft.com/office/drawing/2014/main" id="{133D7269-48A0-6445-8337-3B0AB62613FA}"/>
              </a:ext>
            </a:extLst>
          </p:cNvPr>
          <p:cNvSpPr txBox="1"/>
          <p:nvPr/>
        </p:nvSpPr>
        <p:spPr>
          <a:xfrm>
            <a:off x="8904859" y="6456851"/>
            <a:ext cx="2722412" cy="276999"/>
          </a:xfrm>
          <a:prstGeom prst="rect">
            <a:avLst/>
          </a:prstGeom>
          <a:noFill/>
        </p:spPr>
        <p:txBody>
          <a:bodyPr wrap="none" rtlCol="0">
            <a:spAutoFit/>
          </a:bodyPr>
          <a:lstStyle/>
          <a:p>
            <a:r>
              <a:rPr lang="en-US" sz="1200" dirty="0"/>
              <a:t>Source: CBO, Budget and Economic Outlook, Feb. 2026 (FY2025 actual)</a:t>
            </a:r>
          </a:p>
        </p:txBody>
      </p:sp>
      <p:sp>
        <p:nvSpPr>
          <p:cNvPr id="8" name="TextBox 7">
            <a:extLst>
              <a:ext uri="{FF2B5EF4-FFF2-40B4-BE49-F238E27FC236}">
                <a16:creationId xmlns:a16="http://schemas.microsoft.com/office/drawing/2014/main" id="{A49F6DB5-7ACB-C649-ACAA-C5BE8B1DB750}"/>
              </a:ext>
            </a:extLst>
          </p:cNvPr>
          <p:cNvSpPr txBox="1"/>
          <p:nvPr/>
        </p:nvSpPr>
        <p:spPr>
          <a:xfrm>
            <a:off x="3704887" y="5609194"/>
            <a:ext cx="3629327" cy="584775"/>
          </a:xfrm>
          <a:prstGeom prst="rect">
            <a:avLst/>
          </a:prstGeom>
          <a:noFill/>
        </p:spPr>
        <p:txBody>
          <a:bodyPr wrap="none" rtlCol="0">
            <a:spAutoFit/>
          </a:bodyPr>
          <a:lstStyle/>
          <a:p>
            <a:r>
              <a:rPr lang="en-US" sz="3200" dirty="0"/>
              <a:t>Total Deficit:         5.8</a:t>
            </a:r>
          </a:p>
        </p:txBody>
      </p:sp>
      <p:graphicFrame>
        <p:nvGraphicFramePr>
          <p:cNvPr id="13" name="Table 12">
            <a:extLst>
              <a:ext uri="{FF2B5EF4-FFF2-40B4-BE49-F238E27FC236}">
                <a16:creationId xmlns:a16="http://schemas.microsoft.com/office/drawing/2014/main" id="{E41B0DD8-621B-7004-BA78-CCCCD424A0F8}"/>
              </a:ext>
            </a:extLst>
          </p:cNvPr>
          <p:cNvGraphicFramePr>
            <a:graphicFrameLocks noGrp="1"/>
          </p:cNvGraphicFramePr>
          <p:nvPr>
            <p:extLst>
              <p:ext uri="{D42A27DB-BD31-4B8C-83A1-F6EECF244321}">
                <p14:modId xmlns:p14="http://schemas.microsoft.com/office/powerpoint/2010/main" val="2679291047"/>
              </p:ext>
            </p:extLst>
          </p:nvPr>
        </p:nvGraphicFramePr>
        <p:xfrm>
          <a:off x="800100" y="1745321"/>
          <a:ext cx="10515600" cy="3627120"/>
        </p:xfrm>
        <a:graphic>
          <a:graphicData uri="http://schemas.openxmlformats.org/drawingml/2006/table">
            <a:tbl>
              <a:tblPr firstRow="1" bandRow="1">
                <a:tableStyleId>{5C22544A-7EE6-4342-B048-85BDC9FD1C3A}</a:tableStyleId>
              </a:tblPr>
              <a:tblGrid>
                <a:gridCol w="2601686">
                  <a:extLst>
                    <a:ext uri="{9D8B030D-6E8A-4147-A177-3AD203B41FA5}">
                      <a16:colId xmlns:a16="http://schemas.microsoft.com/office/drawing/2014/main" val="1340818955"/>
                    </a:ext>
                  </a:extLst>
                </a:gridCol>
                <a:gridCol w="2177143">
                  <a:extLst>
                    <a:ext uri="{9D8B030D-6E8A-4147-A177-3AD203B41FA5}">
                      <a16:colId xmlns:a16="http://schemas.microsoft.com/office/drawing/2014/main" val="1608040808"/>
                    </a:ext>
                  </a:extLst>
                </a:gridCol>
                <a:gridCol w="1103085">
                  <a:extLst>
                    <a:ext uri="{9D8B030D-6E8A-4147-A177-3AD203B41FA5}">
                      <a16:colId xmlns:a16="http://schemas.microsoft.com/office/drawing/2014/main" val="1525291220"/>
                    </a:ext>
                  </a:extLst>
                </a:gridCol>
                <a:gridCol w="2530566">
                  <a:extLst>
                    <a:ext uri="{9D8B030D-6E8A-4147-A177-3AD203B41FA5}">
                      <a16:colId xmlns:a16="http://schemas.microsoft.com/office/drawing/2014/main" val="594871950"/>
                    </a:ext>
                  </a:extLst>
                </a:gridCol>
                <a:gridCol w="2103120">
                  <a:extLst>
                    <a:ext uri="{9D8B030D-6E8A-4147-A177-3AD203B41FA5}">
                      <a16:colId xmlns:a16="http://schemas.microsoft.com/office/drawing/2014/main" val="4044408904"/>
                    </a:ext>
                  </a:extLst>
                </a:gridCol>
              </a:tblGrid>
              <a:tr h="370840">
                <a:tc>
                  <a:txBody>
                    <a:bodyPr/>
                    <a:lstStyle/>
                    <a:p>
                      <a:r>
                        <a:rPr lang="en-US" sz="2800" dirty="0"/>
                        <a:t>Revenue</a:t>
                      </a:r>
                    </a:p>
                  </a:txBody>
                  <a:tcPr/>
                </a:tc>
                <a:tc>
                  <a:txBody>
                    <a:bodyPr/>
                    <a:lstStyle/>
                    <a:p>
                      <a:pPr marL="0" algn="l" defTabSz="914400" rtl="0" eaLnBrk="1" latinLnBrk="0" hangingPunct="1"/>
                      <a:endParaRPr lang="en-US" sz="2800" dirty="0"/>
                    </a:p>
                  </a:txBody>
                  <a:tcPr/>
                </a:tc>
                <a:tc>
                  <a:txBody>
                    <a:bodyPr/>
                    <a:lstStyle/>
                    <a:p>
                      <a:endParaRPr lang="en-US" sz="2800"/>
                    </a:p>
                  </a:txBody>
                  <a:tcPr/>
                </a:tc>
                <a:tc>
                  <a:txBody>
                    <a:bodyPr/>
                    <a:lstStyle/>
                    <a:p>
                      <a:r>
                        <a:rPr lang="en-US" sz="2800" dirty="0"/>
                        <a:t>Outlays</a:t>
                      </a:r>
                    </a:p>
                  </a:txBody>
                  <a:tcPr/>
                </a:tc>
                <a:tc>
                  <a:txBody>
                    <a:bodyPr/>
                    <a:lstStyle/>
                    <a:p>
                      <a:pPr marL="0" algn="l" defTabSz="914400" rtl="0" eaLnBrk="1" latinLnBrk="0" hangingPunct="1"/>
                      <a:endParaRPr lang="en-US" sz="2800" dirty="0"/>
                    </a:p>
                  </a:txBody>
                  <a:tcPr/>
                </a:tc>
                <a:extLst>
                  <a:ext uri="{0D108BD9-81ED-4DB2-BD59-A6C34878D82A}">
                    <a16:rowId xmlns:a16="http://schemas.microsoft.com/office/drawing/2014/main" val="2633016298"/>
                  </a:ext>
                </a:extLst>
              </a:tr>
              <a:tr h="370840">
                <a:tc>
                  <a:txBody>
                    <a:bodyPr/>
                    <a:lstStyle/>
                    <a:p>
                      <a:r>
                        <a:rPr lang="en-US" sz="2400" dirty="0"/>
                        <a:t>Income taxes</a:t>
                      </a:r>
                    </a:p>
                  </a:txBody>
                  <a:tcPr/>
                </a:tc>
                <a:tc>
                  <a:txBody>
                    <a:bodyPr/>
                    <a:lstStyle/>
                    <a:p>
                      <a:pPr algn="r"/>
                      <a:r>
                        <a:rPr lang="en-US" sz="2400" dirty="0"/>
                        <a:t>8.7</a:t>
                      </a:r>
                    </a:p>
                  </a:txBody>
                  <a:tcPr/>
                </a:tc>
                <a:tc>
                  <a:txBody>
                    <a:bodyPr/>
                    <a:lstStyle/>
                    <a:p>
                      <a:endParaRPr lang="en-US" sz="2800" dirty="0"/>
                    </a:p>
                  </a:txBody>
                  <a:tcPr/>
                </a:tc>
                <a:tc>
                  <a:txBody>
                    <a:bodyPr/>
                    <a:lstStyle/>
                    <a:p>
                      <a:r>
                        <a:rPr lang="en-US" sz="2400" dirty="0"/>
                        <a:t>Mandatory</a:t>
                      </a:r>
                    </a:p>
                  </a:txBody>
                  <a:tcPr/>
                </a:tc>
                <a:tc>
                  <a:txBody>
                    <a:bodyPr/>
                    <a:lstStyle/>
                    <a:p>
                      <a:pPr algn="r"/>
                      <a:r>
                        <a:rPr lang="en-US" sz="2400" dirty="0"/>
                        <a:t>13.7</a:t>
                      </a:r>
                    </a:p>
                  </a:txBody>
                  <a:tcPr/>
                </a:tc>
                <a:extLst>
                  <a:ext uri="{0D108BD9-81ED-4DB2-BD59-A6C34878D82A}">
                    <a16:rowId xmlns:a16="http://schemas.microsoft.com/office/drawing/2014/main" val="1631346331"/>
                  </a:ext>
                </a:extLst>
              </a:tr>
              <a:tr h="370840">
                <a:tc>
                  <a:txBody>
                    <a:bodyPr/>
                    <a:lstStyle/>
                    <a:p>
                      <a:r>
                        <a:rPr lang="en-US" sz="2400" dirty="0"/>
                        <a:t>Payroll taxes</a:t>
                      </a:r>
                    </a:p>
                  </a:txBody>
                  <a:tcPr/>
                </a:tc>
                <a:tc>
                  <a:txBody>
                    <a:bodyPr/>
                    <a:lstStyle/>
                    <a:p>
                      <a:pPr algn="r"/>
                      <a:r>
                        <a:rPr lang="en-US" sz="2400" dirty="0"/>
                        <a:t>5.8</a:t>
                      </a:r>
                    </a:p>
                  </a:txBody>
                  <a:tcPr/>
                </a:tc>
                <a:tc>
                  <a:txBody>
                    <a:bodyPr/>
                    <a:lstStyle/>
                    <a:p>
                      <a:endParaRPr lang="en-US" sz="2800" dirty="0"/>
                    </a:p>
                  </a:txBody>
                  <a:tcPr/>
                </a:tc>
                <a:tc>
                  <a:txBody>
                    <a:bodyPr/>
                    <a:lstStyle/>
                    <a:p>
                      <a:r>
                        <a:rPr lang="en-US" sz="2400" dirty="0"/>
                        <a:t>Discretionary</a:t>
                      </a:r>
                    </a:p>
                  </a:txBody>
                  <a:tcPr/>
                </a:tc>
                <a:tc>
                  <a:txBody>
                    <a:bodyPr/>
                    <a:lstStyle/>
                    <a:p>
                      <a:pPr algn="r"/>
                      <a:r>
                        <a:rPr lang="en-US" sz="2400" dirty="0"/>
                        <a:t>6.2</a:t>
                      </a:r>
                    </a:p>
                  </a:txBody>
                  <a:tcPr/>
                </a:tc>
                <a:extLst>
                  <a:ext uri="{0D108BD9-81ED-4DB2-BD59-A6C34878D82A}">
                    <a16:rowId xmlns:a16="http://schemas.microsoft.com/office/drawing/2014/main" val="431293013"/>
                  </a:ext>
                </a:extLst>
              </a:tr>
              <a:tr h="370840">
                <a:tc>
                  <a:txBody>
                    <a:bodyPr/>
                    <a:lstStyle/>
                    <a:p>
                      <a:r>
                        <a:rPr lang="en-US" sz="2400" dirty="0"/>
                        <a:t>Corporate taxes</a:t>
                      </a:r>
                    </a:p>
                  </a:txBody>
                  <a:tcPr/>
                </a:tc>
                <a:tc>
                  <a:txBody>
                    <a:bodyPr/>
                    <a:lstStyle/>
                    <a:p>
                      <a:pPr algn="r"/>
                      <a:r>
                        <a:rPr lang="en-US" sz="2400" dirty="0"/>
                        <a:t>1.5</a:t>
                      </a:r>
                    </a:p>
                  </a:txBody>
                  <a:tcPr/>
                </a:tc>
                <a:tc>
                  <a:txBody>
                    <a:bodyPr/>
                    <a:lstStyle/>
                    <a:p>
                      <a:endParaRPr lang="en-US" sz="2800" dirty="0"/>
                    </a:p>
                  </a:txBody>
                  <a:tcPr/>
                </a:tc>
                <a:tc>
                  <a:txBody>
                    <a:bodyPr/>
                    <a:lstStyle/>
                    <a:p>
                      <a:r>
                        <a:rPr lang="en-US" sz="2400" dirty="0"/>
                        <a:t>Net interest</a:t>
                      </a:r>
                    </a:p>
                  </a:txBody>
                  <a:tcPr/>
                </a:tc>
                <a:tc>
                  <a:txBody>
                    <a:bodyPr/>
                    <a:lstStyle/>
                    <a:p>
                      <a:pPr algn="r"/>
                      <a:r>
                        <a:rPr lang="en-US" sz="2400" dirty="0"/>
                        <a:t>3.2</a:t>
                      </a:r>
                    </a:p>
                  </a:txBody>
                  <a:tcPr/>
                </a:tc>
                <a:extLst>
                  <a:ext uri="{0D108BD9-81ED-4DB2-BD59-A6C34878D82A}">
                    <a16:rowId xmlns:a16="http://schemas.microsoft.com/office/drawing/2014/main" val="2119688532"/>
                  </a:ext>
                </a:extLst>
              </a:tr>
              <a:tr h="370840">
                <a:tc>
                  <a:txBody>
                    <a:bodyPr/>
                    <a:lstStyle/>
                    <a:p>
                      <a:r>
                        <a:rPr lang="en-US" sz="2400" dirty="0"/>
                        <a:t>Customs duties</a:t>
                      </a:r>
                    </a:p>
                  </a:txBody>
                  <a:tcPr/>
                </a:tc>
                <a:tc>
                  <a:txBody>
                    <a:bodyPr/>
                    <a:lstStyle/>
                    <a:p>
                      <a:pPr algn="r"/>
                      <a:r>
                        <a:rPr lang="en-US" sz="2400" dirty="0"/>
                        <a:t>0.6</a:t>
                      </a:r>
                    </a:p>
                  </a:txBody>
                  <a:tcPr/>
                </a:tc>
                <a:tc>
                  <a:txBody>
                    <a:bodyPr/>
                    <a:lstStyle/>
                    <a:p>
                      <a:endParaRPr lang="en-US" sz="2800" dirty="0"/>
                    </a:p>
                  </a:txBody>
                  <a:tcPr/>
                </a:tc>
                <a:tc>
                  <a:txBody>
                    <a:bodyPr/>
                    <a:lstStyle/>
                    <a:p>
                      <a:endParaRPr lang="en-US" sz="2800" dirty="0"/>
                    </a:p>
                  </a:txBody>
                  <a:tcPr/>
                </a:tc>
                <a:tc>
                  <a:txBody>
                    <a:bodyPr/>
                    <a:lstStyle/>
                    <a:p>
                      <a:pPr algn="r"/>
                      <a:endParaRPr lang="en-US" sz="2800" dirty="0"/>
                    </a:p>
                  </a:txBody>
                  <a:tcPr/>
                </a:tc>
                <a:extLst>
                  <a:ext uri="{0D108BD9-81ED-4DB2-BD59-A6C34878D82A}">
                    <a16:rowId xmlns:a16="http://schemas.microsoft.com/office/drawing/2014/main" val="3925267515"/>
                  </a:ext>
                </a:extLst>
              </a:tr>
              <a:tr h="370840">
                <a:tc>
                  <a:txBody>
                    <a:bodyPr/>
                    <a:lstStyle/>
                    <a:p>
                      <a:r>
                        <a:rPr sz="2400"/>
                        <a:t>Other</a:t>
                      </a:r>
                      <a:endParaRPr lang="en-US" sz="2800" dirty="0"/>
                    </a:p>
                  </a:txBody>
                  <a:tcPr/>
                </a:tc>
                <a:tc>
                  <a:txBody>
                    <a:bodyPr/>
                    <a:lstStyle/>
                    <a:p>
                      <a:pPr algn="r"/>
                      <a:r>
                        <a:rPr sz="2400"/>
                        <a:t>0.6</a:t>
                      </a:r>
                      <a:endParaRPr lang="en-US" sz="2800" dirty="0"/>
                    </a:p>
                  </a:txBody>
                  <a:tcPr/>
                </a:tc>
                <a:tc>
                  <a:txBody>
                    <a:bodyPr/>
                    <a:lstStyle/>
                    <a:p>
                      <a:endParaRPr lang="en-US" sz="2800" dirty="0"/>
                    </a:p>
                  </a:txBody>
                  <a:tcPr/>
                </a:tc>
                <a:tc>
                  <a:txBody>
                    <a:bodyPr/>
                    <a:lstStyle/>
                    <a:p>
                      <a:endParaRPr lang="en-US" sz="2800" dirty="0"/>
                    </a:p>
                  </a:txBody>
                  <a:tcPr/>
                </a:tc>
                <a:tc>
                  <a:txBody>
                    <a:bodyPr/>
                    <a:lstStyle/>
                    <a:p>
                      <a:pPr algn="r"/>
                      <a:endParaRPr lang="en-US" sz="2800" dirty="0"/>
                    </a:p>
                  </a:txBody>
                  <a:tcPr/>
                </a:tc>
                <a:extLst>
                  <a:ext uri="{0D108BD9-81ED-4DB2-BD59-A6C34878D82A}">
                    <a16:rowId xmlns:a16="http://schemas.microsoft.com/office/drawing/2014/main" val="347518079"/>
                  </a:ext>
                </a:extLst>
              </a:tr>
              <a:tr h="370840">
                <a:tc>
                  <a:txBody>
                    <a:bodyPr/>
                    <a:lstStyle/>
                    <a:p>
                      <a:r>
                        <a:rPr lang="en-US" sz="2400" dirty="0"/>
                        <a:t>Total</a:t>
                      </a:r>
                    </a:p>
                  </a:txBody>
                  <a:tcPr/>
                </a:tc>
                <a:tc>
                  <a:txBody>
                    <a:bodyPr/>
                    <a:lstStyle/>
                    <a:p>
                      <a:pPr algn="r"/>
                      <a:r>
                        <a:rPr lang="en-US" sz="2400" dirty="0"/>
                        <a:t>17.2</a:t>
                      </a:r>
                    </a:p>
                  </a:txBody>
                  <a:tcPr/>
                </a:tc>
                <a:tc>
                  <a:txBody>
                    <a:bodyPr/>
                    <a:lstStyle/>
                    <a:p>
                      <a:endParaRPr lang="en-US" sz="2800" dirty="0"/>
                    </a:p>
                  </a:txBody>
                  <a:tcPr/>
                </a:tc>
                <a:tc>
                  <a:txBody>
                    <a:bodyPr/>
                    <a:lstStyle/>
                    <a:p>
                      <a:r>
                        <a:rPr lang="en-US" sz="2400" dirty="0"/>
                        <a:t>Total</a:t>
                      </a:r>
                    </a:p>
                  </a:txBody>
                  <a:tcPr/>
                </a:tc>
                <a:tc>
                  <a:txBody>
                    <a:bodyPr/>
                    <a:lstStyle/>
                    <a:p>
                      <a:pPr algn="r"/>
                      <a:r>
                        <a:rPr lang="en-US" sz="2400" dirty="0"/>
                        <a:t>23.1</a:t>
                      </a:r>
                    </a:p>
                  </a:txBody>
                  <a:tcPr/>
                </a:tc>
                <a:extLst>
                  <a:ext uri="{0D108BD9-81ED-4DB2-BD59-A6C34878D82A}">
                    <a16:rowId xmlns:a16="http://schemas.microsoft.com/office/drawing/2014/main" val="1247307514"/>
                  </a:ext>
                </a:extLst>
              </a:tr>
            </a:tbl>
          </a:graphicData>
        </a:graphic>
      </p:graphicFrame>
      <p:sp>
        <p:nvSpPr>
          <p:cNvPr id="3" name="Oval 2"/>
          <p:cNvSpPr/>
          <p:nvPr/>
        </p:nvSpPr>
        <p:spPr>
          <a:xfrm>
            <a:off x="3913111" y="4604888"/>
            <a:ext cx="2145345" cy="1004306"/>
          </a:xfrm>
          <a:prstGeom prst="ellipse">
            <a:avLst/>
          </a:prstGeom>
          <a:noFill/>
          <a:ln w="635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70BFB99F-996A-2744-8CB9-3453F485E7B3}"/>
              </a:ext>
            </a:extLst>
          </p:cNvPr>
          <p:cNvSpPr/>
          <p:nvPr/>
        </p:nvSpPr>
        <p:spPr>
          <a:xfrm>
            <a:off x="5845086" y="5412493"/>
            <a:ext cx="2558945" cy="1004306"/>
          </a:xfrm>
          <a:prstGeom prst="ellipse">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Oval 4"/>
          <p:cNvSpPr/>
          <p:nvPr/>
        </p:nvSpPr>
        <p:spPr>
          <a:xfrm>
            <a:off x="9473848" y="4604889"/>
            <a:ext cx="2282647" cy="1004306"/>
          </a:xfrm>
          <a:prstGeom prst="ellipse">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67319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F73BB-4965-68CA-0E24-1D376395E107}"/>
              </a:ext>
            </a:extLst>
          </p:cNvPr>
          <p:cNvSpPr>
            <a:spLocks noGrp="1"/>
          </p:cNvSpPr>
          <p:nvPr>
            <p:ph type="title"/>
          </p:nvPr>
        </p:nvSpPr>
        <p:spPr>
          <a:xfrm>
            <a:off x="277373" y="2419859"/>
            <a:ext cx="11434729" cy="1315564"/>
          </a:xfrm>
        </p:spPr>
        <p:txBody>
          <a:bodyPr/>
          <a:lstStyle/>
          <a:p>
            <a:pPr algn="ctr"/>
            <a:r>
              <a:t>Debt accumulation</a:t>
            </a:r>
          </a:p>
        </p:txBody>
      </p:sp>
      <p:sp>
        <p:nvSpPr>
          <p:cNvPr id="4" name="Slide Number Placeholder 3">
            <a:extLst>
              <a:ext uri="{FF2B5EF4-FFF2-40B4-BE49-F238E27FC236}">
                <a16:creationId xmlns:a16="http://schemas.microsoft.com/office/drawing/2014/main" id="{A32F7DE6-1218-1281-8344-256D02869376}"/>
              </a:ext>
            </a:extLst>
          </p:cNvPr>
          <p:cNvSpPr>
            <a:spLocks noGrp="1"/>
          </p:cNvSpPr>
          <p:nvPr>
            <p:ph type="sldNum" sz="quarter" idx="12"/>
          </p:nvPr>
        </p:nvSpPr>
        <p:spPr/>
        <p:txBody>
          <a:bodyPr/>
          <a:lstStyle/>
          <a:p>
            <a:fld id="{D9F085D5-EC86-4F6A-B501-C1359CB39116}" type="slidenum">
              <a:rPr lang="en-GB" smtClean="0"/>
              <a:t>10</a:t>
            </a:fld>
            <a:endParaRPr lang="en-GB"/>
          </a:p>
        </p:txBody>
      </p:sp>
    </p:spTree>
    <p:extLst>
      <p:ext uri="{BB962C8B-B14F-4D97-AF65-F5344CB8AC3E}">
        <p14:creationId xmlns:p14="http://schemas.microsoft.com/office/powerpoint/2010/main" val="1863116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E6F9-A980-2348-88F6-87696A437026}"/>
              </a:ext>
            </a:extLst>
          </p:cNvPr>
          <p:cNvSpPr>
            <a:spLocks noGrp="1"/>
          </p:cNvSpPr>
          <p:nvPr>
            <p:ph type="title"/>
          </p:nvPr>
        </p:nvSpPr>
        <p:spPr>
          <a:xfrm>
            <a:off x="745600" y="0"/>
            <a:ext cx="10515600" cy="1325563"/>
          </a:xfrm>
        </p:spPr>
        <p:txBody>
          <a:bodyPr/>
          <a:lstStyle/>
          <a:p>
            <a:r>
              <a:rPr lang="en-US" dirty="0">
                <a:solidFill>
                  <a:schemeClr val="bg1"/>
                </a:solidFill>
              </a:rPr>
              <a:t>  De</a:t>
            </a:r>
            <a:r>
              <a:rPr lang="en-US" dirty="0"/>
              <a:t>bt accumulation</a:t>
            </a:r>
          </a:p>
        </p:txBody>
      </p:sp>
      <p:sp>
        <p:nvSpPr>
          <p:cNvPr id="4" name="Slide Number Placeholder 3">
            <a:extLst>
              <a:ext uri="{FF2B5EF4-FFF2-40B4-BE49-F238E27FC236}">
                <a16:creationId xmlns:a16="http://schemas.microsoft.com/office/drawing/2014/main" id="{B99924DA-FE6F-254B-8EBF-5C58B48D45F1}"/>
              </a:ext>
            </a:extLst>
          </p:cNvPr>
          <p:cNvSpPr>
            <a:spLocks noGrp="1"/>
          </p:cNvSpPr>
          <p:nvPr>
            <p:ph type="sldNum" sz="quarter" idx="12"/>
          </p:nvPr>
        </p:nvSpPr>
        <p:spPr/>
        <p:txBody>
          <a:bodyPr/>
          <a:lstStyle/>
          <a:p>
            <a:fld id="{D9F085D5-EC86-4F6A-B501-C1359CB39116}" type="slidenum">
              <a:rPr lang="en-GB" smtClean="0"/>
              <a:t>11</a:t>
            </a:fld>
            <a:endParaRPr lang="en-GB" dirty="0"/>
          </a:p>
        </p:txBody>
      </p:sp>
      <mc:AlternateContent xmlns:mc="http://schemas.openxmlformats.org/markup-compatibility/2006" xmlns:a14="http://schemas.microsoft.com/office/drawing/2010/main">
        <mc:Choice Requires="a14">
          <p:sp>
            <p:nvSpPr>
              <p:cNvPr id="6" name="TextBox 5"/>
              <p:cNvSpPr txBox="1"/>
              <p:nvPr/>
            </p:nvSpPr>
            <p:spPr>
              <a:xfrm>
                <a:off x="882502" y="1701209"/>
                <a:ext cx="10735439" cy="3677930"/>
              </a:xfrm>
              <a:prstGeom prst="rect">
                <a:avLst/>
              </a:prstGeom>
              <a:noFill/>
            </p:spPr>
            <p:txBody>
              <a:bodyPr wrap="none" rtlCol="0">
                <a:spAutoFit/>
              </a:bodyPr>
              <a:lstStyle/>
              <a:p>
                <a:pPr>
                  <a:spcAft>
                    <a:spcPts val="1800"/>
                  </a:spcAft>
                </a:pPr>
                <a:r>
                  <a:rPr lang="en-US" sz="2800" b="1" dirty="0">
                    <a:solidFill>
                      <a:srgbClr val="0C4C88"/>
                    </a:solidFill>
                  </a:rPr>
                  <a:t>Government debt equals past accumulated deficits, with interest</a:t>
                </a:r>
              </a:p>
              <a:p>
                <a:pPr>
                  <a:spcAft>
                    <a:spcPts val="1800"/>
                  </a:spcAft>
                </a:pPr>
                <a:endParaRPr lang="en-US" sz="2800" b="1" dirty="0">
                  <a:solidFill>
                    <a:srgbClr val="0C4C88"/>
                  </a:solidFill>
                </a:endParaRPr>
              </a:p>
              <a:p>
                <a:pPr>
                  <a:spcAft>
                    <a:spcPts val="1800"/>
                  </a:spcAft>
                </a:pPr>
                <a14:m>
                  <m:oMathPara xmlns:m="http://schemas.openxmlformats.org/officeDocument/2006/math">
                    <m:oMathParaPr>
                      <m:jc m:val="centerGroup"/>
                    </m:oMathParaPr>
                    <m:oMath xmlns:m="http://schemas.openxmlformats.org/officeDocument/2006/math">
                      <m:r>
                        <a:rPr lang="en-US" sz="2800" b="1" i="1" dirty="0" smtClean="0">
                          <a:solidFill>
                            <a:srgbClr val="0C4C88"/>
                          </a:solidFill>
                          <a:latin typeface="Cambria Math" panose="02040503050406030204" pitchFamily="18" charset="0"/>
                        </a:rPr>
                        <m:t>𝑫𝒆𝒃𝒕</m:t>
                      </m:r>
                      <m:r>
                        <a:rPr lang="en-US" sz="2800" b="1" i="1" dirty="0" smtClean="0">
                          <a:solidFill>
                            <a:srgbClr val="0C4C88"/>
                          </a:solidFill>
                          <a:latin typeface="Cambria Math" panose="02040503050406030204" pitchFamily="18" charset="0"/>
                        </a:rPr>
                        <m:t> </m:t>
                      </m:r>
                      <m:r>
                        <a:rPr lang="en-US" sz="2800" b="1" i="1" dirty="0" smtClean="0">
                          <a:solidFill>
                            <a:srgbClr val="0C4C88"/>
                          </a:solidFill>
                          <a:latin typeface="Cambria Math" panose="02040503050406030204" pitchFamily="18" charset="0"/>
                        </a:rPr>
                        <m:t>𝒏𝒆𝒙𝒕</m:t>
                      </m:r>
                      <m:r>
                        <a:rPr lang="en-US" sz="2800" b="1" i="1" dirty="0" smtClean="0">
                          <a:solidFill>
                            <a:srgbClr val="0C4C88"/>
                          </a:solidFill>
                          <a:latin typeface="Cambria Math" panose="02040503050406030204" pitchFamily="18" charset="0"/>
                        </a:rPr>
                        <m:t> </m:t>
                      </m:r>
                      <m:r>
                        <a:rPr lang="en-US" sz="2800" b="1" i="1" dirty="0" smtClean="0">
                          <a:solidFill>
                            <a:srgbClr val="0C4C88"/>
                          </a:solidFill>
                          <a:latin typeface="Cambria Math" panose="02040503050406030204" pitchFamily="18" charset="0"/>
                        </a:rPr>
                        <m:t>𝒚𝒆𝒂𝒓</m:t>
                      </m:r>
                      <m:r>
                        <a:rPr lang="en-US" sz="2800" b="1" i="1" dirty="0" smtClean="0">
                          <a:solidFill>
                            <a:srgbClr val="0C4C88"/>
                          </a:solidFill>
                          <a:latin typeface="Cambria Math" panose="02040503050406030204" pitchFamily="18" charset="0"/>
                        </a:rPr>
                        <m:t> = </m:t>
                      </m:r>
                      <m:r>
                        <a:rPr lang="en-US" sz="2800" b="1" i="1" dirty="0" smtClean="0">
                          <a:solidFill>
                            <a:srgbClr val="0C4C88"/>
                          </a:solidFill>
                          <a:latin typeface="Cambria Math" panose="02040503050406030204" pitchFamily="18" charset="0"/>
                        </a:rPr>
                        <m:t>𝑫𝒆𝒃𝒕</m:t>
                      </m:r>
                      <m:r>
                        <a:rPr lang="en-US" sz="2800" b="1" i="1" dirty="0" smtClean="0">
                          <a:solidFill>
                            <a:srgbClr val="0C4C88"/>
                          </a:solidFill>
                          <a:latin typeface="Cambria Math" panose="02040503050406030204" pitchFamily="18" charset="0"/>
                        </a:rPr>
                        <m:t> </m:t>
                      </m:r>
                      <m:r>
                        <a:rPr lang="en-US" sz="2800" b="1" i="1" dirty="0" smtClean="0">
                          <a:solidFill>
                            <a:srgbClr val="0C4C88"/>
                          </a:solidFill>
                          <a:latin typeface="Cambria Math" panose="02040503050406030204" pitchFamily="18" charset="0"/>
                        </a:rPr>
                        <m:t>𝒕𝒉𝒊𝒔</m:t>
                      </m:r>
                      <m:r>
                        <a:rPr lang="en-US" sz="2800" b="1" i="1" dirty="0" smtClean="0">
                          <a:solidFill>
                            <a:srgbClr val="0C4C88"/>
                          </a:solidFill>
                          <a:latin typeface="Cambria Math" panose="02040503050406030204" pitchFamily="18" charset="0"/>
                        </a:rPr>
                        <m:t> </m:t>
                      </m:r>
                      <m:r>
                        <a:rPr lang="en-US" sz="2800" b="1" i="1" dirty="0" smtClean="0">
                          <a:solidFill>
                            <a:srgbClr val="0C4C88"/>
                          </a:solidFill>
                          <a:latin typeface="Cambria Math" panose="02040503050406030204" pitchFamily="18" charset="0"/>
                        </a:rPr>
                        <m:t>𝒚𝒆𝒂𝒓</m:t>
                      </m:r>
                      <m:r>
                        <a:rPr lang="en-US" sz="2800" b="1" i="1" dirty="0" smtClean="0">
                          <a:solidFill>
                            <a:srgbClr val="0C4C88"/>
                          </a:solidFill>
                          <a:latin typeface="Cambria Math" panose="02040503050406030204" pitchFamily="18" charset="0"/>
                        </a:rPr>
                        <m:t> + </m:t>
                      </m:r>
                      <m:r>
                        <a:rPr lang="en-US" sz="2800" b="1" i="1" dirty="0" smtClean="0">
                          <a:solidFill>
                            <a:srgbClr val="0C4C88"/>
                          </a:solidFill>
                          <a:latin typeface="Cambria Math" panose="02040503050406030204" pitchFamily="18" charset="0"/>
                        </a:rPr>
                        <m:t>𝑻𝒐𝒕𝒂𝒍</m:t>
                      </m:r>
                      <m:r>
                        <a:rPr lang="en-US" sz="2800" b="1" i="1" dirty="0" smtClean="0">
                          <a:solidFill>
                            <a:srgbClr val="0C4C88"/>
                          </a:solidFill>
                          <a:latin typeface="Cambria Math" panose="02040503050406030204" pitchFamily="18" charset="0"/>
                        </a:rPr>
                        <m:t> </m:t>
                      </m:r>
                      <m:r>
                        <a:rPr lang="en-US" sz="2800" b="1" i="1" dirty="0" smtClean="0">
                          <a:solidFill>
                            <a:srgbClr val="0C4C88"/>
                          </a:solidFill>
                          <a:latin typeface="Cambria Math" panose="02040503050406030204" pitchFamily="18" charset="0"/>
                        </a:rPr>
                        <m:t>𝒅𝒆𝒇𝒊𝒄𝒊𝒕</m:t>
                      </m:r>
                    </m:oMath>
                  </m:oMathPara>
                </a14:m>
                <a:endParaRPr lang="en-US" sz="2800" b="1" dirty="0">
                  <a:solidFill>
                    <a:srgbClr val="0C4C88"/>
                  </a:solidFill>
                </a:endParaRPr>
              </a:p>
              <a:p>
                <a:pPr>
                  <a:spcAft>
                    <a:spcPts val="1800"/>
                  </a:spcAft>
                </a:pPr>
                <a:endParaRPr lang="en-US" sz="2800" b="1" dirty="0">
                  <a:solidFill>
                    <a:srgbClr val="0C4C88"/>
                  </a:solidFill>
                </a:endParaRPr>
              </a:p>
              <a:p>
                <a:pPr>
                  <a:spcAft>
                    <a:spcPts val="1800"/>
                  </a:spcAft>
                </a:pPr>
                <a:r>
                  <a:rPr lang="en-US" sz="2800" b="1" dirty="0">
                    <a:solidFill>
                      <a:srgbClr val="0C4C88"/>
                    </a:solidFill>
                  </a:rPr>
                  <a:t>Debt next year </a:t>
                </a:r>
                <a14:m>
                  <m:oMath xmlns:m="http://schemas.openxmlformats.org/officeDocument/2006/math">
                    <m:r>
                      <a:rPr lang="en-US" sz="2800" b="1" i="1" dirty="0" smtClean="0">
                        <a:solidFill>
                          <a:srgbClr val="0C4C88"/>
                        </a:solidFill>
                        <a:latin typeface="Cambria Math" panose="02040503050406030204" pitchFamily="18" charset="0"/>
                      </a:rPr>
                      <m:t>=</m:t>
                    </m:r>
                  </m:oMath>
                </a14:m>
                <a:r>
                  <a:rPr lang="en-US" sz="2800" b="1" dirty="0">
                    <a:solidFill>
                      <a:srgbClr val="0C4C88"/>
                    </a:solidFill>
                  </a:rPr>
                  <a:t> Debt this year </a:t>
                </a:r>
                <a14:m>
                  <m:oMath xmlns:m="http://schemas.openxmlformats.org/officeDocument/2006/math">
                    <m:r>
                      <a:rPr lang="en-US" sz="2800" b="1" i="1" dirty="0" smtClean="0">
                        <a:solidFill>
                          <a:srgbClr val="0C4C88"/>
                        </a:solidFill>
                        <a:latin typeface="Cambria Math" panose="02040503050406030204" pitchFamily="18" charset="0"/>
                      </a:rPr>
                      <m:t>+</m:t>
                    </m:r>
                  </m:oMath>
                </a14:m>
                <a:r>
                  <a:rPr lang="en-US" sz="2800" b="1" dirty="0">
                    <a:solidFill>
                      <a:srgbClr val="0C4C88"/>
                    </a:solidFill>
                  </a:rPr>
                  <a:t> Interest </a:t>
                </a:r>
                <a14:m>
                  <m:oMath xmlns:m="http://schemas.openxmlformats.org/officeDocument/2006/math">
                    <m:r>
                      <a:rPr lang="en-US" sz="2800" b="1" i="1" dirty="0" smtClean="0">
                        <a:solidFill>
                          <a:srgbClr val="0C4C88"/>
                        </a:solidFill>
                        <a:latin typeface="Cambria Math" panose="02040503050406030204" pitchFamily="18" charset="0"/>
                      </a:rPr>
                      <m:t>+</m:t>
                    </m:r>
                  </m:oMath>
                </a14:m>
                <a:r>
                  <a:rPr lang="en-US" sz="2800" b="1" dirty="0">
                    <a:solidFill>
                      <a:srgbClr val="0C4C88"/>
                    </a:solidFill>
                  </a:rPr>
                  <a:t> Expenditures </a:t>
                </a:r>
                <a14:m>
                  <m:oMath xmlns:m="http://schemas.openxmlformats.org/officeDocument/2006/math">
                    <m:r>
                      <a:rPr lang="en-US" sz="2800" b="1" i="1" dirty="0" smtClean="0">
                        <a:solidFill>
                          <a:srgbClr val="0C4C88"/>
                        </a:solidFill>
                        <a:latin typeface="Cambria Math" panose="02040503050406030204" pitchFamily="18" charset="0"/>
                      </a:rPr>
                      <m:t>−</m:t>
                    </m:r>
                  </m:oMath>
                </a14:m>
                <a:r>
                  <a:rPr lang="en-US" sz="2800" b="1" dirty="0">
                    <a:solidFill>
                      <a:srgbClr val="0C4C88"/>
                    </a:solidFill>
                  </a:rPr>
                  <a:t> Revenues</a:t>
                </a:r>
                <a:endParaRPr lang="en-US" b="1" dirty="0">
                  <a:solidFill>
                    <a:srgbClr val="0C4C88"/>
                  </a:solidFill>
                </a:endParaRPr>
              </a:p>
              <a:p>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882502" y="1701209"/>
                <a:ext cx="10735439" cy="3677930"/>
              </a:xfrm>
              <a:prstGeom prst="rect">
                <a:avLst/>
              </a:prstGeom>
              <a:blipFill>
                <a:blip r:embed="rId3"/>
                <a:stretch>
                  <a:fillRect l="-1193" t="-1493"/>
                </a:stretch>
              </a:blipFill>
            </p:spPr>
            <p:txBody>
              <a:bodyPr/>
              <a:lstStyle/>
              <a:p>
                <a:r>
                  <a:rPr lang="en-US">
                    <a:noFill/>
                  </a:rPr>
                  <a:t> </a:t>
                </a:r>
              </a:p>
            </p:txBody>
          </p:sp>
        </mc:Fallback>
      </mc:AlternateContent>
      <p:grpSp>
        <p:nvGrpSpPr>
          <p:cNvPr id="11" name="Group 10"/>
          <p:cNvGrpSpPr/>
          <p:nvPr/>
        </p:nvGrpSpPr>
        <p:grpSpPr>
          <a:xfrm>
            <a:off x="7549116" y="4192220"/>
            <a:ext cx="4068825" cy="1186919"/>
            <a:chOff x="7549116" y="4965164"/>
            <a:chExt cx="4068825" cy="1186919"/>
          </a:xfrm>
        </p:grpSpPr>
        <p:sp>
          <p:nvSpPr>
            <p:cNvPr id="8" name="Rectangle 7"/>
            <p:cNvSpPr/>
            <p:nvPr/>
          </p:nvSpPr>
          <p:spPr>
            <a:xfrm>
              <a:off x="7549116" y="4965164"/>
              <a:ext cx="4068825" cy="78680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8658880" y="5751973"/>
              <a:ext cx="1712969" cy="400110"/>
            </a:xfrm>
            <a:prstGeom prst="rect">
              <a:avLst/>
            </a:prstGeom>
            <a:noFill/>
          </p:spPr>
          <p:txBody>
            <a:bodyPr wrap="none" rtlCol="0">
              <a:spAutoFit/>
            </a:bodyPr>
            <a:lstStyle/>
            <a:p>
              <a:r>
                <a:rPr lang="en-US" sz="2000" dirty="0">
                  <a:solidFill>
                    <a:srgbClr val="FF0000"/>
                  </a:solidFill>
                </a:rPr>
                <a:t>Primary deficit</a:t>
              </a:r>
            </a:p>
          </p:txBody>
        </p:sp>
      </p:grpSp>
    </p:spTree>
    <p:extLst>
      <p:ext uri="{BB962C8B-B14F-4D97-AF65-F5344CB8AC3E}">
        <p14:creationId xmlns:p14="http://schemas.microsoft.com/office/powerpoint/2010/main" val="1234632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10515600" cy="1325880"/>
          </a:xfrm>
        </p:spPr>
        <p:txBody>
          <a:bodyPr/>
          <a:lstStyle/>
          <a:p>
            <a:r>
              <a:t> </a:t>
            </a:r>
            <a:r>
              <a:rPr>
                <a:solidFill>
                  <a:schemeClr val="bg1"/>
                </a:solidFill>
              </a:rPr>
              <a:t>Def</a:t>
            </a:r>
            <a:r>
              <a:t>icits have been chronic</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12</a:t>
            </a:fld>
            <a:endParaRPr lang="en-GB"/>
          </a:p>
        </p:txBody>
      </p:sp>
      <p:sp>
        <p:nvSpPr>
          <p:cNvPr id="5" name="TextBox 4"/>
          <p:cNvSpPr txBox="1"/>
          <p:nvPr/>
        </p:nvSpPr>
        <p:spPr>
          <a:xfrm>
            <a:off x="841248" y="1143000"/>
            <a:ext cx="7315200" cy="365760"/>
          </a:xfrm>
          <a:prstGeom prst="rect">
            <a:avLst/>
          </a:prstGeom>
          <a:noFill/>
        </p:spPr>
        <p:txBody>
          <a:bodyPr wrap="square" anchor="t">
            <a:spAutoFit/>
          </a:bodyPr>
          <a:lstStyle/>
          <a:p>
            <a:pPr algn="l"/>
            <a:r>
              <a:rPr sz="1400" b="1" i="0">
                <a:solidFill>
                  <a:srgbClr val="2B414D"/>
                </a:solidFill>
              </a:rPr>
              <a:t>Total deficit, net interest, and primary deficit, percent of GDP, 1976-2036</a:t>
            </a:r>
          </a:p>
        </p:txBody>
      </p:sp>
      <p:graphicFrame>
        <p:nvGraphicFramePr>
          <p:cNvPr id="6" name="Chart deficits"/>
          <p:cNvGraphicFramePr>
            <a:graphicFrameLocks noGrp="1"/>
          </p:cNvGraphicFramePr>
          <p:nvPr>
            <p:extLst>
              <p:ext uri="{D42A27DB-BD31-4B8C-83A1-F6EECF244321}">
                <p14:modId xmlns:p14="http://schemas.microsoft.com/office/powerpoint/2010/main" val="1755369327"/>
              </p:ext>
            </p:extLst>
          </p:nvPr>
        </p:nvGraphicFramePr>
        <p:xfrm>
          <a:off x="640080" y="1508760"/>
          <a:ext cx="10058400"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841248" y="5833872"/>
            <a:ext cx="10058400" cy="365760"/>
          </a:xfrm>
          <a:prstGeom prst="rect">
            <a:avLst/>
          </a:prstGeom>
          <a:noFill/>
        </p:spPr>
        <p:txBody>
          <a:bodyPr wrap="square" anchor="t">
            <a:spAutoFit/>
          </a:bodyPr>
          <a:lstStyle/>
          <a:p>
            <a:pPr algn="l"/>
            <a:r>
              <a:rPr sz="1000" b="0" i="0">
                <a:solidFill>
                  <a:srgbClr val="595959"/>
                </a:solidFill>
              </a:rPr>
              <a:t>Dashed lines are CBO projections (Feb. 2026 baseline). Positive values are deficits; negative values are surpluses. Sources: OMB historical tables via FRED; CBO.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10515600" cy="1325880"/>
          </a:xfrm>
        </p:spPr>
        <p:txBody>
          <a:bodyPr/>
          <a:lstStyle/>
          <a:p>
            <a:r>
              <a:t> </a:t>
            </a:r>
            <a:r>
              <a:rPr>
                <a:solidFill>
                  <a:schemeClr val="bg1"/>
                </a:solidFill>
              </a:rPr>
              <a:t>Out</a:t>
            </a:r>
            <a:r>
              <a:t>lays have outrun revenues</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13</a:t>
            </a:fld>
            <a:endParaRPr lang="en-GB"/>
          </a:p>
        </p:txBody>
      </p:sp>
      <p:sp>
        <p:nvSpPr>
          <p:cNvPr id="5" name="TextBox 4"/>
          <p:cNvSpPr txBox="1"/>
          <p:nvPr/>
        </p:nvSpPr>
        <p:spPr>
          <a:xfrm>
            <a:off x="2368491" y="1200983"/>
            <a:ext cx="7315200" cy="338554"/>
          </a:xfrm>
          <a:prstGeom prst="rect">
            <a:avLst/>
          </a:prstGeom>
          <a:noFill/>
        </p:spPr>
        <p:txBody>
          <a:bodyPr wrap="square" anchor="t">
            <a:spAutoFit/>
          </a:bodyPr>
          <a:lstStyle/>
          <a:p>
            <a:pPr algn="ctr"/>
            <a:r>
              <a:rPr sz="1600" b="1" i="0" dirty="0">
                <a:solidFill>
                  <a:srgbClr val="2B414D"/>
                </a:solidFill>
              </a:rPr>
              <a:t>Total outlays and revenues, percent of GDP, 1976-2036</a:t>
            </a:r>
          </a:p>
        </p:txBody>
      </p:sp>
      <p:graphicFrame>
        <p:nvGraphicFramePr>
          <p:cNvPr id="6" name="Chart outlays revenues"/>
          <p:cNvGraphicFramePr>
            <a:graphicFrameLocks noGrp="1"/>
          </p:cNvGraphicFramePr>
          <p:nvPr>
            <p:extLst>
              <p:ext uri="{D42A27DB-BD31-4B8C-83A1-F6EECF244321}">
                <p14:modId xmlns:p14="http://schemas.microsoft.com/office/powerpoint/2010/main" val="4061129054"/>
              </p:ext>
            </p:extLst>
          </p:nvPr>
        </p:nvGraphicFramePr>
        <p:xfrm>
          <a:off x="640080" y="1508760"/>
          <a:ext cx="10058400"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841248" y="5833872"/>
            <a:ext cx="10058400" cy="365760"/>
          </a:xfrm>
          <a:prstGeom prst="rect">
            <a:avLst/>
          </a:prstGeom>
          <a:noFill/>
        </p:spPr>
        <p:txBody>
          <a:bodyPr wrap="square" anchor="t">
            <a:spAutoFit/>
          </a:bodyPr>
          <a:lstStyle/>
          <a:p>
            <a:pPr algn="l"/>
            <a:r>
              <a:rPr sz="1000" b="0" i="0">
                <a:solidFill>
                  <a:srgbClr val="595959"/>
                </a:solidFill>
              </a:rPr>
              <a:t>Dashed lines are CBO projections (Feb. 2026 baseline); dotted lines are 50-year averages. Sources: OMB historical tables via FRED; CBO.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F73BB-4965-68CA-0E24-1D376395E107}"/>
              </a:ext>
            </a:extLst>
          </p:cNvPr>
          <p:cNvSpPr>
            <a:spLocks noGrp="1"/>
          </p:cNvSpPr>
          <p:nvPr>
            <p:ph type="title"/>
          </p:nvPr>
        </p:nvSpPr>
        <p:spPr>
          <a:xfrm>
            <a:off x="838200" y="775883"/>
            <a:ext cx="10515600" cy="2852737"/>
          </a:xfrm>
        </p:spPr>
        <p:txBody>
          <a:bodyPr/>
          <a:lstStyle/>
          <a:p>
            <a:pPr algn="ctr"/>
            <a:r>
              <a:rPr lang="en-US" dirty="0"/>
              <a:t>And Now: The Debt</a:t>
            </a:r>
          </a:p>
        </p:txBody>
      </p:sp>
      <p:sp>
        <p:nvSpPr>
          <p:cNvPr id="4" name="Slide Number Placeholder 3">
            <a:extLst>
              <a:ext uri="{FF2B5EF4-FFF2-40B4-BE49-F238E27FC236}">
                <a16:creationId xmlns:a16="http://schemas.microsoft.com/office/drawing/2014/main" id="{A32F7DE6-1218-1281-8344-256D02869376}"/>
              </a:ext>
            </a:extLst>
          </p:cNvPr>
          <p:cNvSpPr>
            <a:spLocks noGrp="1"/>
          </p:cNvSpPr>
          <p:nvPr>
            <p:ph type="sldNum" sz="quarter" idx="12"/>
          </p:nvPr>
        </p:nvSpPr>
        <p:spPr/>
        <p:txBody>
          <a:bodyPr/>
          <a:lstStyle/>
          <a:p>
            <a:fld id="{D9F085D5-EC86-4F6A-B501-C1359CB39116}" type="slidenum">
              <a:rPr lang="en-GB" smtClean="0"/>
              <a:t>14</a:t>
            </a:fld>
            <a:endParaRPr lang="en-GB"/>
          </a:p>
        </p:txBody>
      </p:sp>
    </p:spTree>
    <p:extLst>
      <p:ext uri="{BB962C8B-B14F-4D97-AF65-F5344CB8AC3E}">
        <p14:creationId xmlns:p14="http://schemas.microsoft.com/office/powerpoint/2010/main" val="2687885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D37B20-760D-1433-A15F-2398D904DAE6}"/>
              </a:ext>
            </a:extLst>
          </p:cNvPr>
          <p:cNvSpPr>
            <a:spLocks noGrp="1"/>
          </p:cNvSpPr>
          <p:nvPr>
            <p:ph type="sldNum" sz="quarter" idx="12"/>
          </p:nvPr>
        </p:nvSpPr>
        <p:spPr/>
        <p:txBody>
          <a:bodyPr/>
          <a:lstStyle/>
          <a:p>
            <a:fld id="{D9F085D5-EC86-4F6A-B501-C1359CB39116}" type="slidenum">
              <a:rPr lang="en-GB" smtClean="0"/>
              <a:t>15</a:t>
            </a:fld>
            <a:endParaRPr lang="en-GB"/>
          </a:p>
        </p:txBody>
      </p:sp>
      <p:sp>
        <p:nvSpPr>
          <p:cNvPr id="4" name="TextBox 3">
            <a:extLst>
              <a:ext uri="{FF2B5EF4-FFF2-40B4-BE49-F238E27FC236}">
                <a16:creationId xmlns:a16="http://schemas.microsoft.com/office/drawing/2014/main" id="{7DB8A03B-8435-95BC-1F2C-3D0E78B23566}"/>
              </a:ext>
            </a:extLst>
          </p:cNvPr>
          <p:cNvSpPr txBox="1"/>
          <p:nvPr/>
        </p:nvSpPr>
        <p:spPr>
          <a:xfrm>
            <a:off x="2096589" y="1765300"/>
            <a:ext cx="7978466" cy="2462213"/>
          </a:xfrm>
          <a:prstGeom prst="rect">
            <a:avLst/>
          </a:prstGeom>
          <a:noFill/>
        </p:spPr>
        <p:txBody>
          <a:bodyPr wrap="none" rtlCol="0">
            <a:spAutoFit/>
          </a:bodyPr>
          <a:lstStyle/>
          <a:p>
            <a:pPr algn="ctr"/>
            <a:r>
              <a:rPr lang="en-US" sz="2800" b="1" dirty="0">
                <a:solidFill>
                  <a:srgbClr val="0C4C88"/>
                </a:solidFill>
              </a:rPr>
              <a:t>US federal debt as of Oct 5, 2026</a:t>
            </a:r>
          </a:p>
          <a:p>
            <a:pPr algn="ctr"/>
            <a:endParaRPr lang="en-US" dirty="0">
              <a:solidFill>
                <a:srgbClr val="0C4C88"/>
              </a:solidFill>
            </a:endParaRPr>
          </a:p>
          <a:p>
            <a:pPr algn="ctr"/>
            <a:r>
              <a:rPr lang="en-US" sz="7200" b="0" i="0" dirty="0">
                <a:solidFill>
                  <a:srgbClr val="0C4C88"/>
                </a:solidFill>
                <a:effectLst/>
                <a:latin typeface="Source Sans Pro" panose="020B0503030403020204" pitchFamily="34" charset="0"/>
              </a:rPr>
              <a:t>$40,249,104,431,</a:t>
            </a:r>
            <a:r>
              <a:rPr lang="en-US" sz="7200" dirty="0">
                <a:solidFill>
                  <a:srgbClr val="0C4C88"/>
                </a:solidFill>
                <a:latin typeface="Source Sans Pro" panose="020B0503030403020204" pitchFamily="34" charset="0"/>
              </a:rPr>
              <a:t>078</a:t>
            </a:r>
            <a:endParaRPr lang="en-US" sz="7200" dirty="0">
              <a:solidFill>
                <a:srgbClr val="0C4C88"/>
              </a:solidFill>
            </a:endParaRPr>
          </a:p>
          <a:p>
            <a:pPr algn="ctr"/>
            <a:endParaRPr lang="en-US" dirty="0"/>
          </a:p>
          <a:p>
            <a:pPr algn="ctr"/>
            <a:endParaRPr lang="en-US" dirty="0"/>
          </a:p>
        </p:txBody>
      </p:sp>
      <p:sp>
        <p:nvSpPr>
          <p:cNvPr id="5" name="TextBox 4">
            <a:extLst>
              <a:ext uri="{FF2B5EF4-FFF2-40B4-BE49-F238E27FC236}">
                <a16:creationId xmlns:a16="http://schemas.microsoft.com/office/drawing/2014/main" id="{2E5FF21D-7D21-5EE0-7E1F-68BEEEB2DD62}"/>
              </a:ext>
            </a:extLst>
          </p:cNvPr>
          <p:cNvSpPr txBox="1"/>
          <p:nvPr/>
        </p:nvSpPr>
        <p:spPr>
          <a:xfrm>
            <a:off x="3171217" y="4130236"/>
            <a:ext cx="5237331" cy="1138773"/>
          </a:xfrm>
          <a:prstGeom prst="rect">
            <a:avLst/>
          </a:prstGeom>
          <a:noFill/>
        </p:spPr>
        <p:txBody>
          <a:bodyPr wrap="none" rtlCol="0">
            <a:spAutoFit/>
          </a:bodyPr>
          <a:lstStyle/>
          <a:p>
            <a:pPr marL="342900" indent="-342900">
              <a:spcAft>
                <a:spcPts val="2400"/>
              </a:spcAft>
              <a:buFont typeface="Arial" panose="020B0604020202020204" pitchFamily="34" charset="0"/>
              <a:buChar char="•"/>
            </a:pPr>
            <a:r>
              <a:rPr lang="en-US" sz="2400" b="1" dirty="0">
                <a:solidFill>
                  <a:srgbClr val="0C4C88"/>
                </a:solidFill>
              </a:rPr>
              <a:t>Total debt over 40 trillion dollars</a:t>
            </a:r>
          </a:p>
          <a:p>
            <a:pPr marL="342900" indent="-342900">
              <a:spcAft>
                <a:spcPts val="2400"/>
              </a:spcAft>
              <a:buFont typeface="Arial" panose="020B0604020202020204" pitchFamily="34" charset="0"/>
              <a:buChar char="•"/>
            </a:pPr>
            <a:r>
              <a:rPr lang="en-US" sz="2400" b="1" dirty="0">
                <a:solidFill>
                  <a:srgbClr val="0C4C88"/>
                </a:solidFill>
              </a:rPr>
              <a:t>Or about $300,000 per US household</a:t>
            </a:r>
          </a:p>
        </p:txBody>
      </p:sp>
    </p:spTree>
    <p:extLst>
      <p:ext uri="{BB962C8B-B14F-4D97-AF65-F5344CB8AC3E}">
        <p14:creationId xmlns:p14="http://schemas.microsoft.com/office/powerpoint/2010/main" val="3334074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687" y="0"/>
            <a:ext cx="10515600" cy="1325563"/>
          </a:xfrm>
        </p:spPr>
        <p:txBody>
          <a:bodyPr/>
          <a:lstStyle/>
          <a:p>
            <a:r>
              <a:rPr lang="en-US" dirty="0">
                <a:solidFill>
                  <a:srgbClr val="FFFFFF"/>
                </a:solidFill>
              </a:rPr>
              <a:t>Not </a:t>
            </a:r>
            <a:r>
              <a:rPr lang="en-US" dirty="0">
                <a:solidFill>
                  <a:schemeClr val="accent5">
                    <a:lumMod val="50000"/>
                  </a:schemeClr>
                </a:solidFill>
              </a:rPr>
              <a:t>All Debt Is Created Equal </a:t>
            </a:r>
            <a:endParaRPr lang="en-US" dirty="0"/>
          </a:p>
        </p:txBody>
      </p:sp>
      <p:sp>
        <p:nvSpPr>
          <p:cNvPr id="3" name="Content Placeholder 2"/>
          <p:cNvSpPr>
            <a:spLocks noGrp="1"/>
          </p:cNvSpPr>
          <p:nvPr>
            <p:ph idx="1"/>
          </p:nvPr>
        </p:nvSpPr>
        <p:spPr>
          <a:xfrm>
            <a:off x="937452" y="1618118"/>
            <a:ext cx="5823271" cy="4351338"/>
          </a:xfrm>
        </p:spPr>
        <p:txBody>
          <a:bodyPr>
            <a:normAutofit/>
          </a:bodyPr>
          <a:lstStyle/>
          <a:p>
            <a:pPr>
              <a:spcAft>
                <a:spcPts val="600"/>
              </a:spcAft>
            </a:pPr>
            <a:r>
              <a:rPr sz="2400" dirty="0"/>
              <a:t>As of Oct. 2026, 19% is within-government debt, a form of bookkeeping</a:t>
            </a:r>
            <a:endParaRPr lang="en-US" sz="3600" dirty="0"/>
          </a:p>
          <a:p>
            <a:pPr lvl="1">
              <a:spcAft>
                <a:spcPts val="600"/>
              </a:spcAft>
            </a:pPr>
            <a:r>
              <a:rPr sz="1800" dirty="0"/>
              <a:t>This debt </a:t>
            </a:r>
            <a:r>
              <a:rPr sz="2000" b="1" dirty="0"/>
              <a:t>DOES</a:t>
            </a:r>
            <a:r>
              <a:rPr sz="1800" b="1" dirty="0"/>
              <a:t> NOT </a:t>
            </a:r>
            <a:r>
              <a:rPr sz="1800" dirty="0"/>
              <a:t>affect private asset markets</a:t>
            </a:r>
          </a:p>
          <a:p>
            <a:pPr lvl="1">
              <a:spcAft>
                <a:spcPts val="600"/>
              </a:spcAft>
            </a:pPr>
            <a:r>
              <a:rPr sz="1800" dirty="0"/>
              <a:t>Example: the Social Security trust fund lends its past surpluses to the Treasury</a:t>
            </a:r>
          </a:p>
          <a:p>
            <a:pPr>
              <a:spcAft>
                <a:spcPts val="600"/>
              </a:spcAft>
            </a:pPr>
            <a:r>
              <a:rPr sz="2400" dirty="0"/>
              <a:t>81% is debt held by the public</a:t>
            </a:r>
          </a:p>
          <a:p>
            <a:pPr>
              <a:spcAft>
                <a:spcPts val="600"/>
              </a:spcAft>
            </a:pPr>
            <a:r>
              <a:rPr sz="2400" dirty="0"/>
              <a:t>Most analyses of debt focus on federal debt held by the public</a:t>
            </a:r>
          </a:p>
        </p:txBody>
      </p:sp>
      <p:sp>
        <p:nvSpPr>
          <p:cNvPr id="4" name="Slide Number Placeholder 3"/>
          <p:cNvSpPr>
            <a:spLocks noGrp="1"/>
          </p:cNvSpPr>
          <p:nvPr>
            <p:ph type="sldNum" sz="quarter" idx="12"/>
          </p:nvPr>
        </p:nvSpPr>
        <p:spPr/>
        <p:txBody>
          <a:bodyPr/>
          <a:lstStyle/>
          <a:p>
            <a:fld id="{D9F085D5-EC86-4F6A-B501-C1359CB39116}" type="slidenum">
              <a:rPr lang="en-GB" smtClean="0"/>
              <a:t>16</a:t>
            </a:fld>
            <a:endParaRPr lang="en-GB"/>
          </a:p>
        </p:txBody>
      </p:sp>
      <p:grpSp>
        <p:nvGrpSpPr>
          <p:cNvPr id="8" name="Group 7">
            <a:extLst>
              <a:ext uri="{FF2B5EF4-FFF2-40B4-BE49-F238E27FC236}">
                <a16:creationId xmlns:a16="http://schemas.microsoft.com/office/drawing/2014/main" id="{BFA69385-5F45-05D6-B4FB-4BB34C2D35E3}"/>
              </a:ext>
            </a:extLst>
          </p:cNvPr>
          <p:cNvGrpSpPr/>
          <p:nvPr/>
        </p:nvGrpSpPr>
        <p:grpSpPr>
          <a:xfrm>
            <a:off x="6541120" y="1429966"/>
            <a:ext cx="5170981" cy="4727643"/>
            <a:chOff x="6541120" y="1429966"/>
            <a:chExt cx="5170981" cy="4727643"/>
          </a:xfrm>
        </p:grpSpPr>
        <p:graphicFrame>
          <p:nvGraphicFramePr>
            <p:cNvPr id="5" name="Chart 4">
              <a:extLst>
                <a:ext uri="{FF2B5EF4-FFF2-40B4-BE49-F238E27FC236}">
                  <a16:creationId xmlns:a16="http://schemas.microsoft.com/office/drawing/2014/main" id="{8A2BCF6D-B4E2-3375-ADF0-68519DA19B19}"/>
                </a:ext>
              </a:extLst>
            </p:cNvPr>
            <p:cNvGraphicFramePr>
              <a:graphicFrameLocks/>
            </p:cNvGraphicFramePr>
            <p:nvPr>
              <p:extLst>
                <p:ext uri="{D42A27DB-BD31-4B8C-83A1-F6EECF244321}">
                  <p14:modId xmlns:p14="http://schemas.microsoft.com/office/powerpoint/2010/main" val="1322580796"/>
                </p:ext>
              </p:extLst>
            </p:nvPr>
          </p:nvGraphicFramePr>
          <p:xfrm>
            <a:off x="6541120" y="1429966"/>
            <a:ext cx="5170981" cy="472764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5FB7C952-663B-802C-2A7D-100795B7C0F6}"/>
                </a:ext>
              </a:extLst>
            </p:cNvPr>
            <p:cNvSpPr txBox="1"/>
            <p:nvPr/>
          </p:nvSpPr>
          <p:spPr>
            <a:xfrm>
              <a:off x="8887534" y="4261033"/>
              <a:ext cx="1168910" cy="461665"/>
            </a:xfrm>
            <a:prstGeom prst="rect">
              <a:avLst/>
            </a:prstGeom>
            <a:noFill/>
          </p:spPr>
          <p:txBody>
            <a:bodyPr wrap="none" rtlCol="0">
              <a:spAutoFit/>
            </a:bodyPr>
            <a:lstStyle/>
            <a:p>
              <a:r>
                <a:rPr lang="en-US" sz="2400" dirty="0">
                  <a:solidFill>
                    <a:schemeClr val="bg1"/>
                  </a:solidFill>
                </a:rPr>
                <a:t>32.4 trn</a:t>
              </a:r>
            </a:p>
          </p:txBody>
        </p:sp>
      </p:grpSp>
      <p:sp>
        <p:nvSpPr>
          <p:cNvPr id="7" name="TextBox 6">
            <a:extLst>
              <a:ext uri="{FF2B5EF4-FFF2-40B4-BE49-F238E27FC236}">
                <a16:creationId xmlns:a16="http://schemas.microsoft.com/office/drawing/2014/main" id="{CD90B245-E624-A129-3BFB-18C65799431C}"/>
              </a:ext>
            </a:extLst>
          </p:cNvPr>
          <p:cNvSpPr txBox="1"/>
          <p:nvPr/>
        </p:nvSpPr>
        <p:spPr>
          <a:xfrm>
            <a:off x="9126610" y="3198167"/>
            <a:ext cx="1013419" cy="461665"/>
          </a:xfrm>
          <a:prstGeom prst="rect">
            <a:avLst/>
          </a:prstGeom>
          <a:noFill/>
        </p:spPr>
        <p:txBody>
          <a:bodyPr wrap="none" rtlCol="0">
            <a:spAutoFit/>
          </a:bodyPr>
          <a:lstStyle/>
          <a:p>
            <a:r>
              <a:rPr lang="en-US" sz="2400" dirty="0">
                <a:solidFill>
                  <a:schemeClr val="bg1"/>
                </a:solidFill>
              </a:rPr>
              <a:t>7.8 </a:t>
            </a:r>
            <a:r>
              <a:rPr lang="en-US" sz="2400" dirty="0" err="1">
                <a:solidFill>
                  <a:schemeClr val="bg1"/>
                </a:solidFill>
              </a:rPr>
              <a:t>trn</a:t>
            </a:r>
            <a:endParaRPr lang="en-US" sz="2400" dirty="0">
              <a:solidFill>
                <a:schemeClr val="bg1"/>
              </a:solidFill>
            </a:endParaRPr>
          </a:p>
        </p:txBody>
      </p:sp>
    </p:spTree>
    <p:extLst>
      <p:ext uri="{BB962C8B-B14F-4D97-AF65-F5344CB8AC3E}">
        <p14:creationId xmlns:p14="http://schemas.microsoft.com/office/powerpoint/2010/main" val="3743908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10515600" cy="1325880"/>
          </a:xfrm>
        </p:spPr>
        <p:txBody>
          <a:bodyPr/>
          <a:lstStyle/>
          <a:p>
            <a:r>
              <a:t> </a:t>
            </a:r>
            <a:r>
              <a:rPr>
                <a:solidFill>
                  <a:schemeClr val="bg1"/>
                </a:solidFill>
              </a:rPr>
              <a:t>Is $</a:t>
            </a:r>
            <a:r>
              <a:t>40 trillion a lot? Compared to what?</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17</a:t>
            </a:fld>
            <a:endParaRPr lang="en-GB"/>
          </a:p>
        </p:txBody>
      </p:sp>
      <p:sp>
        <p:nvSpPr>
          <p:cNvPr id="5" name="TextBox 4"/>
          <p:cNvSpPr txBox="1"/>
          <p:nvPr/>
        </p:nvSpPr>
        <p:spPr>
          <a:xfrm>
            <a:off x="841248" y="1234440"/>
            <a:ext cx="10058400" cy="400110"/>
          </a:xfrm>
          <a:prstGeom prst="rect">
            <a:avLst/>
          </a:prstGeom>
          <a:noFill/>
        </p:spPr>
        <p:txBody>
          <a:bodyPr wrap="square" anchor="t">
            <a:spAutoFit/>
          </a:bodyPr>
          <a:lstStyle/>
          <a:p>
            <a:pPr algn="ctr"/>
            <a:r>
              <a:rPr sz="2000" b="1" i="0" dirty="0">
                <a:solidFill>
                  <a:srgbClr val="0C4C88"/>
                </a:solidFill>
              </a:rPr>
              <a:t>Alex and Bob each owe $10,000. Who is more deeply in debt?</a:t>
            </a:r>
          </a:p>
        </p:txBody>
      </p:sp>
      <p:sp>
        <p:nvSpPr>
          <p:cNvPr id="6" name="Rounded Rectangle 5"/>
          <p:cNvSpPr/>
          <p:nvPr/>
        </p:nvSpPr>
        <p:spPr>
          <a:xfrm>
            <a:off x="841248" y="1874519"/>
            <a:ext cx="4800600" cy="2514600"/>
          </a:xfrm>
          <a:prstGeom prst="roundRect">
            <a:avLst>
              <a:gd name="adj" fmla="val 8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ctr"/>
          <a:lstStyle/>
          <a:p>
            <a:pPr algn="ctr">
              <a:spcAft>
                <a:spcPts val="400"/>
              </a:spcAft>
            </a:pPr>
            <a:r>
              <a:rPr sz="2200" b="1" i="0">
                <a:solidFill>
                  <a:srgbClr val="0C4C88"/>
                </a:solidFill>
              </a:rPr>
              <a:t>Alex</a:t>
            </a:r>
          </a:p>
          <a:p>
            <a:pPr algn="ctr">
              <a:spcAft>
                <a:spcPts val="400"/>
              </a:spcAft>
            </a:pPr>
            <a:r>
              <a:rPr sz="1600" b="0" i="0">
                <a:solidFill>
                  <a:srgbClr val="2B414D"/>
                </a:solidFill>
              </a:rPr>
              <a:t>Owes </a:t>
            </a:r>
            <a:r>
              <a:rPr sz="1600" b="1" i="0">
                <a:solidFill>
                  <a:srgbClr val="2B414D"/>
                </a:solidFill>
              </a:rPr>
              <a:t>$10,000</a:t>
            </a:r>
          </a:p>
          <a:p>
            <a:pPr algn="ctr">
              <a:spcAft>
                <a:spcPts val="400"/>
              </a:spcAft>
            </a:pPr>
            <a:r>
              <a:rPr sz="1600" b="0" i="0">
                <a:solidFill>
                  <a:srgbClr val="2B414D"/>
                </a:solidFill>
              </a:rPr>
              <a:t>Earns </a:t>
            </a:r>
            <a:r>
              <a:rPr sz="1600" b="1" i="0">
                <a:solidFill>
                  <a:srgbClr val="2B414D"/>
                </a:solidFill>
              </a:rPr>
              <a:t>$20,000</a:t>
            </a:r>
            <a:r>
              <a:rPr sz="1600" b="0" i="0">
                <a:solidFill>
                  <a:srgbClr val="2B414D"/>
                </a:solidFill>
              </a:rPr>
              <a:t> a year</a:t>
            </a:r>
          </a:p>
          <a:p>
            <a:pPr algn="ctr"/>
            <a:r>
              <a:rPr sz="1600" b="0" i="0">
                <a:solidFill>
                  <a:srgbClr val="2B414D"/>
                </a:solidFill>
              </a:rPr>
              <a:t>Debt-to-income: </a:t>
            </a:r>
            <a:r>
              <a:rPr sz="2600" b="1" i="0">
                <a:solidFill>
                  <a:srgbClr val="0C4C88"/>
                </a:solidFill>
              </a:rPr>
              <a:t>50%</a:t>
            </a:r>
          </a:p>
        </p:txBody>
      </p:sp>
      <p:sp>
        <p:nvSpPr>
          <p:cNvPr id="7" name="Rounded Rectangle 6"/>
          <p:cNvSpPr/>
          <p:nvPr/>
        </p:nvSpPr>
        <p:spPr>
          <a:xfrm>
            <a:off x="6099048" y="1874519"/>
            <a:ext cx="4800600" cy="2514600"/>
          </a:xfrm>
          <a:prstGeom prst="roundRect">
            <a:avLst>
              <a:gd name="adj" fmla="val 8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ctr"/>
          <a:lstStyle/>
          <a:p>
            <a:pPr algn="ctr">
              <a:spcAft>
                <a:spcPts val="400"/>
              </a:spcAft>
            </a:pPr>
            <a:r>
              <a:rPr sz="2200" b="1" i="0">
                <a:solidFill>
                  <a:srgbClr val="0C4C88"/>
                </a:solidFill>
              </a:rPr>
              <a:t>Bob</a:t>
            </a:r>
          </a:p>
          <a:p>
            <a:pPr algn="ctr">
              <a:spcAft>
                <a:spcPts val="400"/>
              </a:spcAft>
            </a:pPr>
            <a:r>
              <a:rPr sz="1600" b="0" i="0">
                <a:solidFill>
                  <a:srgbClr val="2B414D"/>
                </a:solidFill>
              </a:rPr>
              <a:t>Owes </a:t>
            </a:r>
            <a:r>
              <a:rPr sz="1600" b="1" i="0">
                <a:solidFill>
                  <a:srgbClr val="2B414D"/>
                </a:solidFill>
              </a:rPr>
              <a:t>$10,000</a:t>
            </a:r>
          </a:p>
          <a:p>
            <a:pPr algn="ctr">
              <a:spcAft>
                <a:spcPts val="400"/>
              </a:spcAft>
            </a:pPr>
            <a:r>
              <a:rPr sz="1600" b="0" i="0">
                <a:solidFill>
                  <a:srgbClr val="2B414D"/>
                </a:solidFill>
              </a:rPr>
              <a:t>Earns </a:t>
            </a:r>
            <a:r>
              <a:rPr sz="1600" b="1" i="0">
                <a:solidFill>
                  <a:srgbClr val="2B414D"/>
                </a:solidFill>
              </a:rPr>
              <a:t>$100,000</a:t>
            </a:r>
            <a:r>
              <a:rPr sz="1600" b="0" i="0">
                <a:solidFill>
                  <a:srgbClr val="2B414D"/>
                </a:solidFill>
              </a:rPr>
              <a:t> a year</a:t>
            </a:r>
          </a:p>
          <a:p>
            <a:pPr algn="ctr"/>
            <a:r>
              <a:rPr sz="1600" b="0" i="0">
                <a:solidFill>
                  <a:srgbClr val="2B414D"/>
                </a:solidFill>
              </a:rPr>
              <a:t>Debt-to-income: </a:t>
            </a:r>
            <a:r>
              <a:rPr sz="2600" b="1" i="0">
                <a:solidFill>
                  <a:srgbClr val="0C4C88"/>
                </a:solidFill>
              </a:rPr>
              <a:t>10%</a:t>
            </a:r>
          </a:p>
        </p:txBody>
      </p:sp>
      <p:sp>
        <p:nvSpPr>
          <p:cNvPr id="8" name="TextBox 7"/>
          <p:cNvSpPr txBox="1"/>
          <p:nvPr/>
        </p:nvSpPr>
        <p:spPr>
          <a:xfrm>
            <a:off x="841248" y="4572000"/>
            <a:ext cx="10058400" cy="1264449"/>
          </a:xfrm>
          <a:prstGeom prst="rect">
            <a:avLst/>
          </a:prstGeom>
          <a:noFill/>
        </p:spPr>
        <p:txBody>
          <a:bodyPr wrap="square" anchor="t">
            <a:spAutoFit/>
          </a:bodyPr>
          <a:lstStyle/>
          <a:p>
            <a:pPr algn="l">
              <a:spcAft>
                <a:spcPts val="500"/>
              </a:spcAft>
            </a:pPr>
            <a:r>
              <a:rPr b="1" i="0" dirty="0">
                <a:solidFill>
                  <a:srgbClr val="0C4C88"/>
                </a:solidFill>
              </a:rPr>
              <a:t>Same debt, very different burden. </a:t>
            </a:r>
            <a:r>
              <a:rPr b="0" i="0" dirty="0">
                <a:solidFill>
                  <a:srgbClr val="2B414D"/>
                </a:solidFill>
              </a:rPr>
              <a:t>The dollar amount by itself is not informative; what matters is debt relative to the income that can service it.</a:t>
            </a:r>
          </a:p>
          <a:p>
            <a:pPr algn="l">
              <a:spcAft>
                <a:spcPts val="500"/>
              </a:spcAft>
            </a:pPr>
            <a:r>
              <a:rPr b="0" i="0" dirty="0">
                <a:solidFill>
                  <a:srgbClr val="2B414D"/>
                </a:solidFill>
              </a:rPr>
              <a:t>For a country, the equivalent of income is GDP, the economy's annual output. That is why the standard measure of indebtedness is the </a:t>
            </a:r>
            <a:r>
              <a:rPr b="1" i="0" dirty="0">
                <a:solidFill>
                  <a:srgbClr val="0C4C88"/>
                </a:solidFill>
              </a:rPr>
              <a:t>debt-to-GDP ratio</a:t>
            </a:r>
            <a:r>
              <a:rPr b="0" i="0" dirty="0">
                <a:solidFill>
                  <a:srgbClr val="2B414D"/>
                </a:solidFill>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10515600" cy="1325880"/>
          </a:xfrm>
        </p:spPr>
        <p:txBody>
          <a:bodyPr/>
          <a:lstStyle/>
          <a:p>
            <a:r>
              <a:t> </a:t>
            </a:r>
            <a:r>
              <a:rPr>
                <a:solidFill>
                  <a:schemeClr val="bg1"/>
                </a:solidFill>
              </a:rPr>
              <a:t>US </a:t>
            </a:r>
            <a:r>
              <a:t>debt held by the public, relative to GDP</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18</a:t>
            </a:fld>
            <a:endParaRPr lang="en-GB"/>
          </a:p>
        </p:txBody>
      </p:sp>
      <p:sp>
        <p:nvSpPr>
          <p:cNvPr id="5" name="TextBox 4"/>
          <p:cNvSpPr txBox="1"/>
          <p:nvPr/>
        </p:nvSpPr>
        <p:spPr>
          <a:xfrm>
            <a:off x="841248" y="1143000"/>
            <a:ext cx="7315200" cy="365760"/>
          </a:xfrm>
          <a:prstGeom prst="rect">
            <a:avLst/>
          </a:prstGeom>
          <a:noFill/>
        </p:spPr>
        <p:txBody>
          <a:bodyPr wrap="square" anchor="t">
            <a:spAutoFit/>
          </a:bodyPr>
          <a:lstStyle/>
          <a:p>
            <a:pPr algn="l"/>
            <a:r>
              <a:rPr sz="1400" b="1" i="0">
                <a:solidFill>
                  <a:srgbClr val="2B414D"/>
                </a:solidFill>
              </a:rPr>
              <a:t>Federal debt held by the public, percent of GDP, 1940-2056</a:t>
            </a:r>
          </a:p>
        </p:txBody>
      </p:sp>
      <p:graphicFrame>
        <p:nvGraphicFramePr>
          <p:cNvPr id="6" name="Chart debt gdp"/>
          <p:cNvGraphicFramePr>
            <a:graphicFrameLocks noGrp="1"/>
          </p:cNvGraphicFramePr>
          <p:nvPr>
            <p:extLst>
              <p:ext uri="{D42A27DB-BD31-4B8C-83A1-F6EECF244321}">
                <p14:modId xmlns:p14="http://schemas.microsoft.com/office/powerpoint/2010/main" val="2936331169"/>
              </p:ext>
            </p:extLst>
          </p:nvPr>
        </p:nvGraphicFramePr>
        <p:xfrm>
          <a:off x="640080" y="1508760"/>
          <a:ext cx="10058400"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841248" y="5833872"/>
            <a:ext cx="10058400" cy="411480"/>
          </a:xfrm>
          <a:prstGeom prst="rect">
            <a:avLst/>
          </a:prstGeom>
          <a:noFill/>
        </p:spPr>
        <p:txBody>
          <a:bodyPr wrap="square" anchor="t">
            <a:spAutoFit/>
          </a:bodyPr>
          <a:lstStyle/>
          <a:p>
            <a:pPr algn="l"/>
            <a:r>
              <a:rPr sz="1000" b="0" i="0">
                <a:solidFill>
                  <a:srgbClr val="595959"/>
                </a:solidFill>
              </a:rPr>
              <a:t>Dashed line is CBO's projection: 101% of GDP in 2026, 120% in 2036, 144% in 2046 and 175% in 2056 (path between decade-end values interpolated). Sources: OMB via FRED; CBO Feb. 2026 Outlook and Long-Term Budget Outlook Data 2026-2056.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4B6B1A-A7FB-DA40-B7E5-6E9351F2D0D8}"/>
              </a:ext>
            </a:extLst>
          </p:cNvPr>
          <p:cNvSpPr>
            <a:spLocks noGrp="1"/>
          </p:cNvSpPr>
          <p:nvPr>
            <p:ph type="sldNum" sz="quarter" idx="12"/>
          </p:nvPr>
        </p:nvSpPr>
        <p:spPr/>
        <p:txBody>
          <a:bodyPr/>
          <a:lstStyle/>
          <a:p>
            <a:fld id="{D9F085D5-EC86-4F6A-B501-C1359CB39116}" type="slidenum">
              <a:rPr lang="en-GB" smtClean="0"/>
              <a:t>19</a:t>
            </a:fld>
            <a:endParaRPr lang="en-GB"/>
          </a:p>
        </p:txBody>
      </p:sp>
      <p:graphicFrame>
        <p:nvGraphicFramePr>
          <p:cNvPr id="3" name="Chart 2">
            <a:extLst>
              <a:ext uri="{FF2B5EF4-FFF2-40B4-BE49-F238E27FC236}">
                <a16:creationId xmlns:a16="http://schemas.microsoft.com/office/drawing/2014/main" id="{E2081105-3803-1F2E-6A05-2E0FF78026B9}"/>
              </a:ext>
            </a:extLst>
          </p:cNvPr>
          <p:cNvGraphicFramePr>
            <a:graphicFrameLocks noGrp="1"/>
          </p:cNvGraphicFramePr>
          <p:nvPr/>
        </p:nvGraphicFramePr>
        <p:xfrm>
          <a:off x="176049" y="0"/>
          <a:ext cx="10424297" cy="623022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841248" y="6263640"/>
            <a:ext cx="8229600" cy="274320"/>
          </a:xfrm>
          <a:prstGeom prst="rect">
            <a:avLst/>
          </a:prstGeom>
          <a:noFill/>
        </p:spPr>
        <p:txBody>
          <a:bodyPr wrap="square" anchor="t">
            <a:spAutoFit/>
          </a:bodyPr>
          <a:lstStyle/>
          <a:p>
            <a:pPr algn="l"/>
            <a:r>
              <a:rPr sz="1000" b="0" i="0">
                <a:solidFill>
                  <a:srgbClr val="595959"/>
                </a:solidFill>
              </a:rPr>
              <a:t>Source: IMF World Economic Outlook, April 2026 (general government gross debt; US figure includes state and local government debt).</a:t>
            </a:r>
          </a:p>
        </p:txBody>
      </p:sp>
    </p:spTree>
    <p:extLst>
      <p:ext uri="{BB962C8B-B14F-4D97-AF65-F5344CB8AC3E}">
        <p14:creationId xmlns:p14="http://schemas.microsoft.com/office/powerpoint/2010/main" val="132517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10515600" cy="1325880"/>
          </a:xfrm>
        </p:spPr>
        <p:txBody>
          <a:bodyPr/>
          <a:lstStyle/>
          <a:p>
            <a:r>
              <a:t> </a:t>
            </a:r>
            <a:r>
              <a:rPr>
                <a:solidFill>
                  <a:schemeClr val="bg1"/>
                </a:solidFill>
              </a:rPr>
              <a:t>The</a:t>
            </a:r>
            <a:r>
              <a:t> debt-GDP ratio: when does it rise or fall?</a:t>
            </a:r>
          </a:p>
        </p:txBody>
      </p:sp>
      <p:sp>
        <p:nvSpPr>
          <p:cNvPr id="3" name="Content Placeholder 2"/>
          <p:cNvSpPr>
            <a:spLocks noGrp="1"/>
          </p:cNvSpPr>
          <p:nvPr>
            <p:ph idx="1"/>
          </p:nvPr>
        </p:nvSpPr>
        <p:spPr/>
        <p:txBody>
          <a:bodyPr>
            <a:normAutofit/>
          </a:bodyPr>
          <a:lstStyle/>
          <a:p>
            <a:pPr>
              <a:spcAft>
                <a:spcPts val="800"/>
              </a:spcAft>
            </a:pPr>
            <a:r>
              <a:rPr sz="2400" dirty="0"/>
              <a:t>The ratio </a:t>
            </a:r>
            <a:r>
              <a:rPr lang="en-US" sz="2400" dirty="0"/>
              <a:t>(top-bottom) </a:t>
            </a:r>
            <a:r>
              <a:rPr sz="2400" dirty="0"/>
              <a:t>compares two things that both grow every year</a:t>
            </a:r>
          </a:p>
          <a:p>
            <a:pPr lvl="1">
              <a:spcAft>
                <a:spcPts val="800"/>
              </a:spcAft>
            </a:pPr>
            <a:r>
              <a:rPr sz="2000" dirty="0"/>
              <a:t>The debt (top) grows by </a:t>
            </a:r>
            <a:r>
              <a:rPr sz="2000" b="1" dirty="0">
                <a:solidFill>
                  <a:srgbClr val="0C4C88"/>
                </a:solidFill>
              </a:rPr>
              <a:t>interest on existing debt + the primary deficit</a:t>
            </a:r>
          </a:p>
          <a:p>
            <a:pPr lvl="1">
              <a:spcAft>
                <a:spcPts val="800"/>
              </a:spcAft>
            </a:pPr>
            <a:r>
              <a:rPr sz="2000" dirty="0"/>
              <a:t>The economy (bottom) grows by </a:t>
            </a:r>
            <a:r>
              <a:rPr sz="2000" b="1" dirty="0">
                <a:solidFill>
                  <a:srgbClr val="0C4C88"/>
                </a:solidFill>
              </a:rPr>
              <a:t>inflation + real economic growth</a:t>
            </a:r>
          </a:p>
          <a:p>
            <a:pPr>
              <a:spcAft>
                <a:spcPts val="800"/>
              </a:spcAft>
            </a:pPr>
            <a:r>
              <a:rPr sz="2400" dirty="0"/>
              <a:t>If the debt grows faster than the economy, the ratio rises</a:t>
            </a:r>
          </a:p>
          <a:p>
            <a:pPr>
              <a:spcAft>
                <a:spcPts val="800"/>
              </a:spcAft>
            </a:pPr>
            <a:r>
              <a:rPr sz="2400" dirty="0"/>
              <a:t>If the economy grows faster than the debt, the ratio falls, even though the debt in dollars keeps rising</a:t>
            </a:r>
          </a:p>
          <a:p>
            <a:pPr>
              <a:spcAft>
                <a:spcPts val="800"/>
              </a:spcAft>
            </a:pPr>
            <a:r>
              <a:rPr sz="2400" dirty="0"/>
              <a:t>Today the debt is growing about 6% a year and the economy about 4-5%, so the ratio rises</a:t>
            </a:r>
          </a:p>
          <a:p>
            <a:pPr lvl="1">
              <a:spcAft>
                <a:spcPts val="800"/>
              </a:spcAft>
            </a:pPr>
            <a:r>
              <a:rPr sz="2000" dirty="0"/>
              <a:t>CBO: 99% of GDP in 2025, 101% in 2026, 120% in 2036, 175% in 2056</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20</a:t>
            </a:fld>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4239" y="8792"/>
            <a:ext cx="10515600" cy="1325563"/>
          </a:xfrm>
        </p:spPr>
        <p:txBody>
          <a:bodyPr/>
          <a:lstStyle/>
          <a:p>
            <a:r>
              <a:rPr lang="en-US" dirty="0">
                <a:solidFill>
                  <a:schemeClr val="bg1"/>
                </a:solidFill>
              </a:rPr>
              <a:t>Me</a:t>
            </a:r>
            <a:r>
              <a:rPr lang="en-US" dirty="0"/>
              <a:t>chanics of government borrowing</a:t>
            </a:r>
          </a:p>
        </p:txBody>
      </p:sp>
      <p:sp>
        <p:nvSpPr>
          <p:cNvPr id="3" name="Content Placeholder 2"/>
          <p:cNvSpPr>
            <a:spLocks noGrp="1"/>
          </p:cNvSpPr>
          <p:nvPr>
            <p:ph idx="1"/>
          </p:nvPr>
        </p:nvSpPr>
        <p:spPr>
          <a:xfrm>
            <a:off x="592015" y="1412469"/>
            <a:ext cx="10515600" cy="4351338"/>
          </a:xfrm>
        </p:spPr>
        <p:txBody>
          <a:bodyPr>
            <a:normAutofit/>
          </a:bodyPr>
          <a:lstStyle/>
          <a:p>
            <a:pPr>
              <a:spcAft>
                <a:spcPts val="600"/>
              </a:spcAft>
            </a:pPr>
            <a:r>
              <a:rPr sz="2400" dirty="0"/>
              <a:t>US Department of the Treasury issues bonds (i.e. debt contracts)</a:t>
            </a:r>
          </a:p>
          <a:p>
            <a:pPr lvl="1">
              <a:spcAft>
                <a:spcPts val="600"/>
              </a:spcAft>
            </a:pPr>
            <a:r>
              <a:rPr sz="2000" b="1" dirty="0"/>
              <a:t>T-bills</a:t>
            </a:r>
            <a:r>
              <a:rPr sz="2000" dirty="0"/>
              <a:t>: maturity up to 1 year</a:t>
            </a:r>
          </a:p>
          <a:p>
            <a:pPr lvl="1">
              <a:spcAft>
                <a:spcPts val="600"/>
              </a:spcAft>
            </a:pPr>
            <a:r>
              <a:rPr sz="2000" b="1" dirty="0"/>
              <a:t>T-notes</a:t>
            </a:r>
            <a:r>
              <a:rPr sz="2000" dirty="0"/>
              <a:t>: maturity 2-10 years</a:t>
            </a:r>
          </a:p>
          <a:p>
            <a:pPr lvl="1">
              <a:spcAft>
                <a:spcPts val="600"/>
              </a:spcAft>
            </a:pPr>
            <a:r>
              <a:rPr sz="2000" b="1" dirty="0"/>
              <a:t>T-bonds</a:t>
            </a:r>
            <a:r>
              <a:rPr sz="2000" dirty="0"/>
              <a:t>: maturity 20-30 years</a:t>
            </a:r>
          </a:p>
          <a:p>
            <a:pPr>
              <a:spcAft>
                <a:spcPts val="600"/>
              </a:spcAft>
            </a:pPr>
            <a:r>
              <a:rPr sz="2400" dirty="0"/>
              <a:t>Sells bonds via auction, at market interest rates</a:t>
            </a:r>
          </a:p>
          <a:p>
            <a:pPr lvl="1">
              <a:spcAft>
                <a:spcPts val="600"/>
              </a:spcAft>
            </a:pPr>
            <a:r>
              <a:rPr sz="2000" dirty="0"/>
              <a:t>A T-bill that pays $1,000 one year from now sells for about $960 when the market rate is 4%, and for about $940 when the rate is 6%</a:t>
            </a:r>
          </a:p>
          <a:p>
            <a:pPr lvl="1">
              <a:spcAft>
                <a:spcPts val="600"/>
              </a:spcAft>
            </a:pPr>
            <a:r>
              <a:rPr sz="2000" b="1" dirty="0">
                <a:solidFill>
                  <a:srgbClr val="0C4C88"/>
                </a:solidFill>
              </a:rPr>
              <a:t>Bond prices and interest rates move in opposite directions</a:t>
            </a:r>
          </a:p>
          <a:p>
            <a:pPr>
              <a:spcAft>
                <a:spcPts val="600"/>
              </a:spcAft>
            </a:pPr>
            <a:r>
              <a:rPr sz="2400" dirty="0"/>
              <a:t>Proceeds are deposited in the Treasury's account at the Federal Reserve (the Treasury General Account)</a:t>
            </a:r>
          </a:p>
        </p:txBody>
      </p:sp>
      <p:sp>
        <p:nvSpPr>
          <p:cNvPr id="4" name="Slide Number Placeholder 3"/>
          <p:cNvSpPr>
            <a:spLocks noGrp="1"/>
          </p:cNvSpPr>
          <p:nvPr>
            <p:ph type="sldNum" sz="quarter" idx="12"/>
          </p:nvPr>
        </p:nvSpPr>
        <p:spPr/>
        <p:txBody>
          <a:bodyPr/>
          <a:lstStyle/>
          <a:p>
            <a:fld id="{D9F085D5-EC86-4F6A-B501-C1359CB39116}" type="slidenum">
              <a:rPr lang="en-GB" smtClean="0"/>
              <a:t>21</a:t>
            </a:fld>
            <a:endParaRPr lang="en-GB"/>
          </a:p>
        </p:txBody>
      </p:sp>
    </p:spTree>
    <p:extLst>
      <p:ext uri="{BB962C8B-B14F-4D97-AF65-F5344CB8AC3E}">
        <p14:creationId xmlns:p14="http://schemas.microsoft.com/office/powerpoint/2010/main" val="26598217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10515600" cy="1325880"/>
          </a:xfrm>
        </p:spPr>
        <p:txBody>
          <a:bodyPr/>
          <a:lstStyle/>
          <a:p>
            <a:r>
              <a:t> </a:t>
            </a:r>
            <a:r>
              <a:rPr>
                <a:solidFill>
                  <a:schemeClr val="bg1"/>
                </a:solidFill>
              </a:rPr>
              <a:t>Foll</a:t>
            </a:r>
            <a:r>
              <a:t>ow the money: where borrowing goes</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22</a:t>
            </a:fld>
            <a:endParaRPr lang="en-GB"/>
          </a:p>
        </p:txBody>
      </p:sp>
      <p:sp>
        <p:nvSpPr>
          <p:cNvPr id="5" name="TextBox 4"/>
          <p:cNvSpPr txBox="1"/>
          <p:nvPr/>
        </p:nvSpPr>
        <p:spPr>
          <a:xfrm>
            <a:off x="841248" y="1188720"/>
            <a:ext cx="10058400" cy="457200"/>
          </a:xfrm>
          <a:prstGeom prst="rect">
            <a:avLst/>
          </a:prstGeom>
          <a:noFill/>
        </p:spPr>
        <p:txBody>
          <a:bodyPr wrap="square" anchor="t">
            <a:spAutoFit/>
          </a:bodyPr>
          <a:lstStyle/>
          <a:p>
            <a:pPr algn="l"/>
            <a:r>
              <a:rPr sz="1800" b="1" i="0" dirty="0">
                <a:solidFill>
                  <a:srgbClr val="0C4C88"/>
                </a:solidFill>
              </a:rPr>
              <a:t>Treasury sells $1,000 of bonds to an investor. Follow the money on the Fed's books:</a:t>
            </a:r>
          </a:p>
        </p:txBody>
      </p:sp>
      <p:sp>
        <p:nvSpPr>
          <p:cNvPr id="6" name="Rounded Rectangle 5"/>
          <p:cNvSpPr/>
          <p:nvPr/>
        </p:nvSpPr>
        <p:spPr>
          <a:xfrm>
            <a:off x="841248" y="2011680"/>
            <a:ext cx="3017520" cy="1737360"/>
          </a:xfrm>
          <a:prstGeom prst="roundRect">
            <a:avLst>
              <a:gd name="adj" fmla="val 8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ctr"/>
          <a:lstStyle/>
          <a:p>
            <a:pPr algn="ctr">
              <a:spcAft>
                <a:spcPts val="400"/>
              </a:spcAft>
            </a:pPr>
            <a:r>
              <a:rPr sz="1800" b="1" i="0">
                <a:solidFill>
                  <a:srgbClr val="0C4C88"/>
                </a:solidFill>
              </a:rPr>
              <a:t>Investor</a:t>
            </a:r>
          </a:p>
          <a:p>
            <a:pPr algn="ctr">
              <a:spcAft>
                <a:spcPts val="400"/>
              </a:spcAft>
            </a:pPr>
            <a:r>
              <a:rPr sz="1400" b="0" i="0">
                <a:solidFill>
                  <a:srgbClr val="2B414D"/>
                </a:solidFill>
              </a:rPr>
              <a:t>Pays $1,000 from a bank account</a:t>
            </a:r>
          </a:p>
          <a:p>
            <a:pPr algn="ctr"/>
            <a:r>
              <a:rPr sz="1400" b="0" i="0">
                <a:solidFill>
                  <a:srgbClr val="2B414D"/>
                </a:solidFill>
              </a:rPr>
              <a:t>Receives a $1,000 Treasury bond</a:t>
            </a:r>
          </a:p>
        </p:txBody>
      </p:sp>
      <p:sp>
        <p:nvSpPr>
          <p:cNvPr id="7" name="Rounded Rectangle 6"/>
          <p:cNvSpPr/>
          <p:nvPr/>
        </p:nvSpPr>
        <p:spPr>
          <a:xfrm>
            <a:off x="4361688" y="2011680"/>
            <a:ext cx="3017520" cy="1737360"/>
          </a:xfrm>
          <a:prstGeom prst="roundRect">
            <a:avLst>
              <a:gd name="adj" fmla="val 8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ctr"/>
          <a:lstStyle/>
          <a:p>
            <a:pPr algn="ctr">
              <a:spcAft>
                <a:spcPts val="400"/>
              </a:spcAft>
            </a:pPr>
            <a:r>
              <a:rPr sz="1800" b="1" i="0">
                <a:solidFill>
                  <a:srgbClr val="0C4C88"/>
                </a:solidFill>
              </a:rPr>
              <a:t>Investor's bank</a:t>
            </a:r>
          </a:p>
          <a:p>
            <a:pPr algn="ctr"/>
            <a:r>
              <a:rPr sz="1400" b="0" i="0">
                <a:solidFill>
                  <a:srgbClr val="2B414D"/>
                </a:solidFill>
              </a:rPr>
              <a:t>Its reserve account at the Fed falls by $1,000</a:t>
            </a:r>
          </a:p>
        </p:txBody>
      </p:sp>
      <p:sp>
        <p:nvSpPr>
          <p:cNvPr id="8" name="Rounded Rectangle 7"/>
          <p:cNvSpPr/>
          <p:nvPr/>
        </p:nvSpPr>
        <p:spPr>
          <a:xfrm>
            <a:off x="7882127" y="2011680"/>
            <a:ext cx="3017520" cy="1737360"/>
          </a:xfrm>
          <a:prstGeom prst="roundRect">
            <a:avLst>
              <a:gd name="adj" fmla="val 8000"/>
            </a:avLst>
          </a:prstGeom>
          <a:solidFill>
            <a:srgbClr val="0C4C88"/>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ctr"/>
          <a:lstStyle/>
          <a:p>
            <a:pPr algn="ctr">
              <a:spcAft>
                <a:spcPts val="400"/>
              </a:spcAft>
            </a:pPr>
            <a:r>
              <a:rPr sz="1800" b="1" i="0">
                <a:solidFill>
                  <a:srgbClr val="FFFFFF"/>
                </a:solidFill>
              </a:rPr>
              <a:t>Treasury General Account at the Fed</a:t>
            </a:r>
          </a:p>
          <a:p>
            <a:pPr algn="ctr"/>
            <a:r>
              <a:rPr sz="1400" b="0" i="0">
                <a:solidFill>
                  <a:srgbClr val="FFFFFF"/>
                </a:solidFill>
              </a:rPr>
              <a:t>Rises by $1,000; later spent on programs, which puts the reserves back</a:t>
            </a:r>
          </a:p>
        </p:txBody>
      </p:sp>
      <p:cxnSp>
        <p:nvCxnSpPr>
          <p:cNvPr id="9" name="Connector 8"/>
          <p:cNvCxnSpPr/>
          <p:nvPr/>
        </p:nvCxnSpPr>
        <p:spPr>
          <a:xfrm>
            <a:off x="3858768" y="2743200"/>
            <a:ext cx="502920" cy="0"/>
          </a:xfrm>
          <a:prstGeom prst="line">
            <a:avLst/>
          </a:prstGeom>
          <a:ln w="25400">
            <a:solidFill>
              <a:srgbClr val="0C4C88"/>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7379208" y="2743200"/>
            <a:ext cx="502919" cy="0"/>
          </a:xfrm>
          <a:prstGeom prst="line">
            <a:avLst/>
          </a:prstGeom>
          <a:ln w="25400">
            <a:solidFill>
              <a:srgbClr val="0C4C88"/>
            </a:solidFill>
            <a:tailEnd type="triangle" w="med" len="med"/>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3931920" y="2331720"/>
            <a:ext cx="457200" cy="320040"/>
          </a:xfrm>
          <a:prstGeom prst="rect">
            <a:avLst/>
          </a:prstGeom>
          <a:noFill/>
        </p:spPr>
        <p:txBody>
          <a:bodyPr wrap="square" anchor="t">
            <a:spAutoFit/>
          </a:bodyPr>
          <a:lstStyle/>
          <a:p>
            <a:pPr algn="ctr"/>
            <a:r>
              <a:rPr sz="1200" b="1" i="0">
                <a:solidFill>
                  <a:srgbClr val="0C4C88"/>
                </a:solidFill>
              </a:rPr>
              <a:t>$</a:t>
            </a:r>
          </a:p>
        </p:txBody>
      </p:sp>
      <p:sp>
        <p:nvSpPr>
          <p:cNvPr id="12" name="TextBox 11"/>
          <p:cNvSpPr txBox="1"/>
          <p:nvPr/>
        </p:nvSpPr>
        <p:spPr>
          <a:xfrm>
            <a:off x="7452360" y="2331720"/>
            <a:ext cx="457200" cy="320040"/>
          </a:xfrm>
          <a:prstGeom prst="rect">
            <a:avLst/>
          </a:prstGeom>
          <a:noFill/>
        </p:spPr>
        <p:txBody>
          <a:bodyPr wrap="square" anchor="t">
            <a:spAutoFit/>
          </a:bodyPr>
          <a:lstStyle/>
          <a:p>
            <a:pPr algn="ctr"/>
            <a:r>
              <a:rPr sz="1200" b="1" i="0">
                <a:solidFill>
                  <a:srgbClr val="0C4C88"/>
                </a:solidFill>
              </a:rPr>
              <a:t>$</a:t>
            </a:r>
          </a:p>
        </p:txBody>
      </p:sp>
      <p:cxnSp>
        <p:nvCxnSpPr>
          <p:cNvPr id="13" name="Connector 12"/>
          <p:cNvCxnSpPr/>
          <p:nvPr/>
        </p:nvCxnSpPr>
        <p:spPr>
          <a:xfrm flipH="1">
            <a:off x="3858768" y="3429000"/>
            <a:ext cx="4023359" cy="0"/>
          </a:xfrm>
          <a:prstGeom prst="line">
            <a:avLst/>
          </a:prstGeom>
          <a:ln w="25400">
            <a:solidFill>
              <a:srgbClr val="2E8B9A"/>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846320" y="3474720"/>
            <a:ext cx="2194560" cy="320040"/>
          </a:xfrm>
          <a:prstGeom prst="rect">
            <a:avLst/>
          </a:prstGeom>
          <a:noFill/>
        </p:spPr>
        <p:txBody>
          <a:bodyPr wrap="square" anchor="t">
            <a:spAutoFit/>
          </a:bodyPr>
          <a:lstStyle/>
          <a:p>
            <a:pPr algn="ctr"/>
            <a:r>
              <a:rPr sz="1200" b="0" i="1">
                <a:solidFill>
                  <a:srgbClr val="2E8B9A"/>
                </a:solidFill>
              </a:rPr>
              <a:t>bond goes to the investor</a:t>
            </a:r>
          </a:p>
        </p:txBody>
      </p:sp>
      <p:sp>
        <p:nvSpPr>
          <p:cNvPr id="15" name="Rounded Rectangle 14"/>
          <p:cNvSpPr/>
          <p:nvPr/>
        </p:nvSpPr>
        <p:spPr>
          <a:xfrm>
            <a:off x="841248" y="4160520"/>
            <a:ext cx="10058400" cy="1600200"/>
          </a:xfrm>
          <a:prstGeom prst="roundRect">
            <a:avLst>
              <a:gd name="adj" fmla="val 5000"/>
            </a:avLst>
          </a:prstGeom>
          <a:solidFill>
            <a:srgbClr val="FFFFFF"/>
          </a:solidFill>
          <a:ln w="12700">
            <a:solidFill>
              <a:srgbClr val="0C4C88"/>
            </a:solid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ctr"/>
          <a:lstStyle/>
          <a:p>
            <a:pPr algn="l">
              <a:spcAft>
                <a:spcPts val="400"/>
              </a:spcAft>
            </a:pPr>
            <a:r>
              <a:rPr b="1" i="0" dirty="0">
                <a:solidFill>
                  <a:srgbClr val="0C4C88"/>
                </a:solidFill>
              </a:rPr>
              <a:t>Borrowing moves money that already exists: </a:t>
            </a:r>
            <a:r>
              <a:rPr b="0" i="0" dirty="0">
                <a:solidFill>
                  <a:srgbClr val="2B414D"/>
                </a:solidFill>
              </a:rPr>
              <a:t>within the Fed's books, from commercial banks' reserve accounts to the Treasury's account. No new money is created.</a:t>
            </a:r>
          </a:p>
          <a:p>
            <a:pPr algn="l"/>
            <a:r>
              <a:rPr b="1" i="0" dirty="0">
                <a:solidFill>
                  <a:srgbClr val="0C4C88"/>
                </a:solidFill>
              </a:rPr>
              <a:t>The bonds end up in the private sector</a:t>
            </a:r>
            <a:r>
              <a:rPr b="0" i="0" dirty="0">
                <a:solidFill>
                  <a:srgbClr val="2B414D"/>
                </a:solidFill>
              </a:rPr>
              <a:t> (households, funds, banks, foreign investors), where they compete with every other use of savings. That competition is what sets the interest rate.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2257D-CF65-BA41-A495-3640EA74AEBD}"/>
              </a:ext>
            </a:extLst>
          </p:cNvPr>
          <p:cNvSpPr>
            <a:spLocks noGrp="1"/>
          </p:cNvSpPr>
          <p:nvPr>
            <p:ph type="title"/>
          </p:nvPr>
        </p:nvSpPr>
        <p:spPr>
          <a:xfrm>
            <a:off x="661554" y="0"/>
            <a:ext cx="10515600" cy="1325563"/>
          </a:xfrm>
        </p:spPr>
        <p:txBody>
          <a:bodyPr/>
          <a:lstStyle/>
          <a:p>
            <a:r>
              <a:rPr lang="en-US" dirty="0"/>
              <a:t> </a:t>
            </a:r>
            <a:r>
              <a:rPr lang="en-US" dirty="0">
                <a:solidFill>
                  <a:schemeClr val="bg1"/>
                </a:solidFill>
              </a:rPr>
              <a:t>Mo</a:t>
            </a:r>
            <a:r>
              <a:rPr lang="en-US" dirty="0"/>
              <a:t>re Detail on borrowing by US Government</a:t>
            </a:r>
          </a:p>
        </p:txBody>
      </p:sp>
      <p:sp>
        <p:nvSpPr>
          <p:cNvPr id="3" name="Content Placeholder 2">
            <a:extLst>
              <a:ext uri="{FF2B5EF4-FFF2-40B4-BE49-F238E27FC236}">
                <a16:creationId xmlns:a16="http://schemas.microsoft.com/office/drawing/2014/main" id="{EB81EC8C-325F-A846-B32B-03D2B444396E}"/>
              </a:ext>
            </a:extLst>
          </p:cNvPr>
          <p:cNvSpPr>
            <a:spLocks noGrp="1"/>
          </p:cNvSpPr>
          <p:nvPr>
            <p:ph idx="1"/>
          </p:nvPr>
        </p:nvSpPr>
        <p:spPr/>
        <p:txBody>
          <a:bodyPr>
            <a:normAutofit/>
          </a:bodyPr>
          <a:lstStyle/>
          <a:p>
            <a:pPr>
              <a:spcAft>
                <a:spcPts val="800"/>
              </a:spcAft>
            </a:pPr>
            <a:r>
              <a:rPr sz="2400" dirty="0"/>
              <a:t>A multitude of debt contracts</a:t>
            </a:r>
          </a:p>
          <a:p>
            <a:pPr lvl="1">
              <a:spcAft>
                <a:spcPts val="800"/>
              </a:spcAft>
            </a:pPr>
            <a:r>
              <a:rPr sz="2000" dirty="0"/>
              <a:t>Treasury bills, notes, and bonds; TIPS (inflation-protected securities</a:t>
            </a:r>
            <a:r>
              <a:rPr sz="2000"/>
              <a:t>); savings </a:t>
            </a:r>
            <a:r>
              <a:rPr sz="2000" dirty="0"/>
              <a:t>bonds</a:t>
            </a:r>
          </a:p>
          <a:p>
            <a:pPr>
              <a:spcAft>
                <a:spcPts val="800"/>
              </a:spcAft>
            </a:pPr>
            <a:r>
              <a:rPr sz="2400" dirty="0"/>
              <a:t>Who holds the $30 trillion of debt held by the public? (Sept. 2025)</a:t>
            </a:r>
          </a:p>
          <a:p>
            <a:pPr lvl="1">
              <a:spcAft>
                <a:spcPts val="800"/>
              </a:spcAft>
            </a:pPr>
            <a:r>
              <a:rPr sz="2000" b="1" dirty="0"/>
              <a:t>Domestic holders, 69%</a:t>
            </a:r>
            <a:r>
              <a:rPr sz="2000" dirty="0"/>
              <a:t>: Federal Reserve 16%, mutual funds 15%, banks and insurers 6%, pension funds, state and local governments, individuals</a:t>
            </a:r>
          </a:p>
          <a:p>
            <a:pPr lvl="1">
              <a:spcAft>
                <a:spcPts val="800"/>
              </a:spcAft>
            </a:pPr>
            <a:r>
              <a:rPr sz="2000" b="1" dirty="0"/>
              <a:t>Foreign holders, 31%</a:t>
            </a:r>
            <a:r>
              <a:rPr sz="2000" dirty="0"/>
              <a:t>: Japan 4%, United Kingdom 3%, mainland China 2%, then Canada, Belgium, the Cayman Islands, Luxembourg</a:t>
            </a:r>
          </a:p>
          <a:p>
            <a:pPr>
              <a:spcAft>
                <a:spcPts val="800"/>
              </a:spcAft>
            </a:pPr>
            <a:r>
              <a:rPr sz="2400" dirty="0"/>
              <a:t>The Federal Reserve buys existing debt in the market, never new debt from the Treasury</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23</a:t>
            </a:fld>
            <a:endParaRPr lang="en-GB"/>
          </a:p>
        </p:txBody>
      </p:sp>
    </p:spTree>
    <p:extLst>
      <p:ext uri="{BB962C8B-B14F-4D97-AF65-F5344CB8AC3E}">
        <p14:creationId xmlns:p14="http://schemas.microsoft.com/office/powerpoint/2010/main" val="36175163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B5AF6-52E9-4A03-A70C-11C11371DE6D}"/>
              </a:ext>
            </a:extLst>
          </p:cNvPr>
          <p:cNvSpPr>
            <a:spLocks noGrp="1"/>
          </p:cNvSpPr>
          <p:nvPr>
            <p:ph type="title"/>
          </p:nvPr>
        </p:nvSpPr>
        <p:spPr>
          <a:xfrm>
            <a:off x="801624" y="0"/>
            <a:ext cx="10515600" cy="1325563"/>
          </a:xfrm>
        </p:spPr>
        <p:txBody>
          <a:bodyPr/>
          <a:lstStyle/>
          <a:p>
            <a:r>
              <a:t> </a:t>
            </a:r>
            <a:r>
              <a:rPr>
                <a:solidFill>
                  <a:schemeClr val="bg1"/>
                </a:solidFill>
              </a:rPr>
              <a:t>The</a:t>
            </a:r>
            <a:r>
              <a:t> world wants US debt. Why?</a:t>
            </a:r>
            <a:endParaRPr lang="en-US" dirty="0">
              <a:solidFill>
                <a:schemeClr val="bg1"/>
              </a:solidFill>
            </a:endParaRPr>
          </a:p>
        </p:txBody>
      </p:sp>
      <p:sp>
        <p:nvSpPr>
          <p:cNvPr id="3" name="Content Placeholder 2">
            <a:extLst>
              <a:ext uri="{FF2B5EF4-FFF2-40B4-BE49-F238E27FC236}">
                <a16:creationId xmlns:a16="http://schemas.microsoft.com/office/drawing/2014/main" id="{FBA09AED-1629-4712-BA99-E990B5B22B11}"/>
              </a:ext>
            </a:extLst>
          </p:cNvPr>
          <p:cNvSpPr>
            <a:spLocks noGrp="1"/>
          </p:cNvSpPr>
          <p:nvPr>
            <p:ph idx="1"/>
          </p:nvPr>
        </p:nvSpPr>
        <p:spPr/>
        <p:txBody>
          <a:bodyPr>
            <a:normAutofit/>
          </a:bodyPr>
          <a:lstStyle/>
          <a:p>
            <a:pPr>
              <a:spcAft>
                <a:spcPts val="900"/>
              </a:spcAft>
            </a:pPr>
            <a:r>
              <a:rPr sz="2000" b="1" u="sng" dirty="0">
                <a:solidFill>
                  <a:srgbClr val="0C4C88"/>
                </a:solidFill>
              </a:rPr>
              <a:t>Safe asset</a:t>
            </a:r>
            <a:r>
              <a:rPr sz="2000" dirty="0"/>
              <a:t>: </a:t>
            </a:r>
            <a:r>
              <a:rPr sz="2000" b="0" dirty="0">
                <a:solidFill>
                  <a:schemeClr val="tx1"/>
                </a:solidFill>
              </a:rPr>
              <a:t>the deepest, most liquid market in the world; no default in 235 years</a:t>
            </a:r>
          </a:p>
          <a:p>
            <a:pPr>
              <a:spcAft>
                <a:spcPts val="900"/>
              </a:spcAft>
            </a:pPr>
            <a:r>
              <a:rPr sz="2000" b="1" u="sng" dirty="0">
                <a:solidFill>
                  <a:srgbClr val="0C4C88"/>
                </a:solidFill>
              </a:rPr>
              <a:t>Collateral</a:t>
            </a:r>
            <a:r>
              <a:rPr sz="2000" dirty="0"/>
              <a:t>: </a:t>
            </a:r>
            <a:r>
              <a:rPr sz="2000" b="0" dirty="0">
                <a:solidFill>
                  <a:schemeClr val="tx1"/>
                </a:solidFill>
              </a:rPr>
              <a:t>Treasuries back trillions of dollars of short-term lending (repo) and derivatives every day</a:t>
            </a:r>
          </a:p>
          <a:p>
            <a:pPr>
              <a:spcAft>
                <a:spcPts val="900"/>
              </a:spcAft>
            </a:pPr>
            <a:r>
              <a:rPr sz="2000" b="1" u="sng" dirty="0">
                <a:solidFill>
                  <a:srgbClr val="0C4C88"/>
                </a:solidFill>
              </a:rPr>
              <a:t>Reserve asset for central banks</a:t>
            </a:r>
            <a:r>
              <a:rPr sz="2000" dirty="0"/>
              <a:t>: </a:t>
            </a:r>
            <a:r>
              <a:rPr sz="2000" b="0" dirty="0">
                <a:solidFill>
                  <a:schemeClr val="tx1"/>
                </a:solidFill>
              </a:rPr>
              <a:t>the dollar is 57% of global foreign-exchange reserves (IMF, mid-2026), mostly held as Treasuries</a:t>
            </a:r>
          </a:p>
          <a:p>
            <a:pPr>
              <a:spcAft>
                <a:spcPts val="900"/>
              </a:spcAft>
            </a:pPr>
            <a:r>
              <a:rPr sz="2000" b="1" u="sng" dirty="0">
                <a:solidFill>
                  <a:srgbClr val="0C4C88"/>
                </a:solidFill>
              </a:rPr>
              <a:t>Benchmark</a:t>
            </a:r>
            <a:r>
              <a:rPr sz="2000" dirty="0"/>
              <a:t>: </a:t>
            </a:r>
            <a:r>
              <a:rPr sz="2000" b="0" dirty="0">
                <a:solidFill>
                  <a:schemeClr val="tx1"/>
                </a:solidFill>
              </a:rPr>
              <a:t>the 'risk-free' rate off which mortgages, corporate bonds and foreign governments' dollar debt are priced</a:t>
            </a:r>
          </a:p>
          <a:p>
            <a:pPr>
              <a:spcAft>
                <a:spcPts val="900"/>
              </a:spcAft>
            </a:pPr>
            <a:r>
              <a:rPr sz="2000" b="1" u="sng" dirty="0">
                <a:solidFill>
                  <a:srgbClr val="0C4C88"/>
                </a:solidFill>
              </a:rPr>
              <a:t>Monetary policy tool</a:t>
            </a:r>
            <a:r>
              <a:rPr sz="2000" dirty="0"/>
              <a:t>: </a:t>
            </a:r>
            <a:r>
              <a:rPr sz="2000" b="0" dirty="0">
                <a:solidFill>
                  <a:schemeClr val="tx1"/>
                </a:solidFill>
              </a:rPr>
              <a:t>the Fed and other central banks buy and sell Treasuries to steer interest rates</a:t>
            </a:r>
          </a:p>
          <a:p>
            <a:pPr>
              <a:spcAft>
                <a:spcPts val="900"/>
              </a:spcAft>
            </a:pPr>
            <a:r>
              <a:rPr sz="2000" b="1" dirty="0">
                <a:solidFill>
                  <a:srgbClr val="0C4C88"/>
                </a:solidFill>
              </a:rPr>
              <a:t>So </a:t>
            </a:r>
            <a:r>
              <a:rPr sz="2000" b="1" u="sng" dirty="0">
                <a:solidFill>
                  <a:srgbClr val="0C4C88"/>
                </a:solidFill>
              </a:rPr>
              <a:t>zero US debt is not desirable</a:t>
            </a:r>
            <a:r>
              <a:rPr sz="2000" b="1" dirty="0">
                <a:solidFill>
                  <a:srgbClr val="0C4C88"/>
                </a:solidFill>
              </a:rPr>
              <a:t>. </a:t>
            </a:r>
            <a:r>
              <a:rPr sz="2000" b="0" dirty="0">
                <a:solidFill>
                  <a:schemeClr val="tx1"/>
                </a:solidFill>
              </a:rPr>
              <a:t>In 2001, when surpluses were projected to retire the debt, the Fed worried about losing the asset the financial system is built on</a:t>
            </a:r>
          </a:p>
        </p:txBody>
      </p:sp>
      <p:sp>
        <p:nvSpPr>
          <p:cNvPr id="4" name="Slide Number Placeholder 3">
            <a:extLst>
              <a:ext uri="{FF2B5EF4-FFF2-40B4-BE49-F238E27FC236}">
                <a16:creationId xmlns:a16="http://schemas.microsoft.com/office/drawing/2014/main" id="{E00DAE5F-4177-4847-A763-056464C91970}"/>
              </a:ext>
            </a:extLst>
          </p:cNvPr>
          <p:cNvSpPr>
            <a:spLocks noGrp="1"/>
          </p:cNvSpPr>
          <p:nvPr>
            <p:ph type="sldNum" sz="quarter" idx="12"/>
          </p:nvPr>
        </p:nvSpPr>
        <p:spPr/>
        <p:txBody>
          <a:bodyPr/>
          <a:lstStyle/>
          <a:p>
            <a:fld id="{D9F085D5-EC86-4F6A-B501-C1359CB39116}" type="slidenum">
              <a:rPr lang="en-GB" smtClean="0"/>
              <a:t>24</a:t>
            </a:fld>
            <a:endParaRPr lang="en-GB"/>
          </a:p>
        </p:txBody>
      </p:sp>
    </p:spTree>
    <p:extLst>
      <p:ext uri="{BB962C8B-B14F-4D97-AF65-F5344CB8AC3E}">
        <p14:creationId xmlns:p14="http://schemas.microsoft.com/office/powerpoint/2010/main" val="39282891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F73BB-4965-68CA-0E24-1D376395E107}"/>
              </a:ext>
            </a:extLst>
          </p:cNvPr>
          <p:cNvSpPr>
            <a:spLocks noGrp="1"/>
          </p:cNvSpPr>
          <p:nvPr>
            <p:ph type="title"/>
          </p:nvPr>
        </p:nvSpPr>
        <p:spPr>
          <a:xfrm>
            <a:off x="838200" y="2975498"/>
            <a:ext cx="10515600" cy="1169649"/>
          </a:xfrm>
        </p:spPr>
        <p:txBody>
          <a:bodyPr>
            <a:normAutofit fontScale="90000"/>
          </a:bodyPr>
          <a:lstStyle/>
          <a:p>
            <a:pPr algn="ctr"/>
            <a:br>
              <a:rPr lang="en-US" dirty="0"/>
            </a:br>
            <a:br>
              <a:rPr lang="en-US" dirty="0"/>
            </a:br>
            <a:r>
              <a:t>Borrowing discipline: where does it come from?</a:t>
            </a:r>
            <a:endParaRPr lang="en-US" dirty="0"/>
          </a:p>
        </p:txBody>
      </p:sp>
      <p:sp>
        <p:nvSpPr>
          <p:cNvPr id="4" name="Slide Number Placeholder 3">
            <a:extLst>
              <a:ext uri="{FF2B5EF4-FFF2-40B4-BE49-F238E27FC236}">
                <a16:creationId xmlns:a16="http://schemas.microsoft.com/office/drawing/2014/main" id="{A32F7DE6-1218-1281-8344-256D02869376}"/>
              </a:ext>
            </a:extLst>
          </p:cNvPr>
          <p:cNvSpPr>
            <a:spLocks noGrp="1"/>
          </p:cNvSpPr>
          <p:nvPr>
            <p:ph type="sldNum" sz="quarter" idx="12"/>
          </p:nvPr>
        </p:nvSpPr>
        <p:spPr/>
        <p:txBody>
          <a:bodyPr/>
          <a:lstStyle/>
          <a:p>
            <a:fld id="{D9F085D5-EC86-4F6A-B501-C1359CB39116}" type="slidenum">
              <a:rPr lang="en-GB" smtClean="0"/>
              <a:t>25</a:t>
            </a:fld>
            <a:endParaRPr lang="en-GB"/>
          </a:p>
        </p:txBody>
      </p:sp>
    </p:spTree>
    <p:extLst>
      <p:ext uri="{BB962C8B-B14F-4D97-AF65-F5344CB8AC3E}">
        <p14:creationId xmlns:p14="http://schemas.microsoft.com/office/powerpoint/2010/main" val="2558551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2257D-CF65-BA41-A495-3640EA74AEBD}"/>
              </a:ext>
            </a:extLst>
          </p:cNvPr>
          <p:cNvSpPr>
            <a:spLocks noGrp="1"/>
          </p:cNvSpPr>
          <p:nvPr>
            <p:ph type="title"/>
          </p:nvPr>
        </p:nvSpPr>
        <p:spPr>
          <a:xfrm>
            <a:off x="661554" y="0"/>
            <a:ext cx="10515600" cy="1325563"/>
          </a:xfrm>
        </p:spPr>
        <p:txBody>
          <a:bodyPr/>
          <a:lstStyle/>
          <a:p>
            <a:r>
              <a:t> </a:t>
            </a:r>
            <a:r>
              <a:rPr>
                <a:solidFill>
                  <a:schemeClr val="bg1"/>
                </a:solidFill>
              </a:rPr>
              <a:t>Bor</a:t>
            </a:r>
            <a:r>
              <a:t>rowing discipline: four aspects</a:t>
            </a:r>
          </a:p>
        </p:txBody>
      </p:sp>
      <p:sp>
        <p:nvSpPr>
          <p:cNvPr id="3" name="Content Placeholder 2">
            <a:extLst>
              <a:ext uri="{FF2B5EF4-FFF2-40B4-BE49-F238E27FC236}">
                <a16:creationId xmlns:a16="http://schemas.microsoft.com/office/drawing/2014/main" id="{EB81EC8C-325F-A846-B32B-03D2B444396E}"/>
              </a:ext>
            </a:extLst>
          </p:cNvPr>
          <p:cNvSpPr>
            <a:spLocks noGrp="1"/>
          </p:cNvSpPr>
          <p:nvPr>
            <p:ph idx="1"/>
          </p:nvPr>
        </p:nvSpPr>
        <p:spPr/>
        <p:txBody>
          <a:bodyPr>
            <a:normAutofit/>
          </a:bodyPr>
          <a:lstStyle/>
          <a:p>
            <a:pPr marL="0" indent="0">
              <a:spcAft>
                <a:spcPts val="500"/>
              </a:spcAft>
              <a:buNone/>
            </a:pPr>
            <a:r>
              <a:rPr sz="2400" dirty="0"/>
              <a:t>1. Appropriations process</a:t>
            </a:r>
          </a:p>
          <a:p>
            <a:pPr marL="457200" lvl="1" indent="0">
              <a:spcAft>
                <a:spcPts val="500"/>
              </a:spcAft>
              <a:buNone/>
            </a:pPr>
            <a:r>
              <a:rPr sz="1800" dirty="0"/>
              <a:t>Discretionary spending requires annual approval by Congress (mandatory spending does not)</a:t>
            </a:r>
          </a:p>
          <a:p>
            <a:pPr marL="0" indent="0">
              <a:spcAft>
                <a:spcPts val="500"/>
              </a:spcAft>
              <a:buNone/>
            </a:pPr>
            <a:r>
              <a:rPr sz="2400" dirty="0"/>
              <a:t>2. Debt ceiling</a:t>
            </a:r>
          </a:p>
          <a:p>
            <a:pPr marL="457200" lvl="1" indent="0">
              <a:spcAft>
                <a:spcPts val="500"/>
              </a:spcAft>
              <a:buNone/>
            </a:pPr>
            <a:r>
              <a:rPr sz="1800" dirty="0"/>
              <a:t>Legal limit on total federal debt, currently $41.1 trillion (set July 2025); CBO expects it to bind in 2027. Congress must vote to raise or suspend it</a:t>
            </a:r>
          </a:p>
          <a:p>
            <a:pPr marL="0" indent="0">
              <a:spcAft>
                <a:spcPts val="500"/>
              </a:spcAft>
              <a:buNone/>
            </a:pPr>
            <a:r>
              <a:rPr sz="2400" dirty="0"/>
              <a:t>3. Market discipline</a:t>
            </a:r>
          </a:p>
          <a:p>
            <a:pPr marL="457200" lvl="1" indent="0">
              <a:spcAft>
                <a:spcPts val="500"/>
              </a:spcAft>
              <a:buNone/>
            </a:pPr>
            <a:r>
              <a:rPr sz="1800" dirty="0"/>
              <a:t>The interest rate on US debt is set in the market; it is a gauge of investor confidence in US fiscal policy</a:t>
            </a:r>
          </a:p>
          <a:p>
            <a:pPr marL="0" indent="0">
              <a:spcAft>
                <a:spcPts val="500"/>
              </a:spcAft>
              <a:buNone/>
            </a:pPr>
            <a:r>
              <a:rPr sz="2400" dirty="0"/>
              <a:t>4. Federal Reserve independence</a:t>
            </a:r>
          </a:p>
          <a:p>
            <a:pPr marL="457200" lvl="1" indent="0">
              <a:spcAft>
                <a:spcPts val="500"/>
              </a:spcAft>
              <a:buNone/>
            </a:pPr>
            <a:r>
              <a:rPr sz="1800" dirty="0"/>
              <a:t>The Treasury cannot have the Fed print money to cover deficits; it must borrow from investors at market rates</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26</a:t>
            </a:fld>
            <a:endParaRPr lang="en-GB"/>
          </a:p>
        </p:txBody>
      </p:sp>
    </p:spTree>
    <p:extLst>
      <p:ext uri="{BB962C8B-B14F-4D97-AF65-F5344CB8AC3E}">
        <p14:creationId xmlns:p14="http://schemas.microsoft.com/office/powerpoint/2010/main" val="33973681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10515600" cy="1325880"/>
          </a:xfrm>
        </p:spPr>
        <p:txBody>
          <a:bodyPr/>
          <a:lstStyle/>
          <a:p>
            <a:r>
              <a:t> </a:t>
            </a:r>
            <a:r>
              <a:rPr>
                <a:solidFill>
                  <a:schemeClr val="bg1"/>
                </a:solidFill>
              </a:rPr>
              <a:t>Inte</a:t>
            </a:r>
            <a:r>
              <a:t>rest rates as feedback: market discipline</a:t>
            </a:r>
          </a:p>
        </p:txBody>
      </p:sp>
      <p:sp>
        <p:nvSpPr>
          <p:cNvPr id="3" name="Content Placeholder 2"/>
          <p:cNvSpPr>
            <a:spLocks noGrp="1"/>
          </p:cNvSpPr>
          <p:nvPr>
            <p:ph idx="1"/>
          </p:nvPr>
        </p:nvSpPr>
        <p:spPr/>
        <p:txBody>
          <a:bodyPr>
            <a:normAutofit lnSpcReduction="10000"/>
          </a:bodyPr>
          <a:lstStyle/>
          <a:p>
            <a:pPr>
              <a:spcAft>
                <a:spcPts val="600"/>
              </a:spcAft>
            </a:pPr>
            <a:r>
              <a:rPr sz="2400" dirty="0"/>
              <a:t>Investors are free to say no, or to demand a higher interest rate</a:t>
            </a:r>
          </a:p>
          <a:p>
            <a:pPr lvl="1">
              <a:spcAft>
                <a:spcPts val="600"/>
              </a:spcAft>
            </a:pPr>
            <a:r>
              <a:rPr sz="1800" dirty="0"/>
              <a:t>They want compensation for the risks they see: future inflation, a weaker dollar, or in the extreme, not being repaid</a:t>
            </a:r>
          </a:p>
          <a:p>
            <a:pPr>
              <a:spcAft>
                <a:spcPts val="600"/>
              </a:spcAft>
            </a:pPr>
            <a:r>
              <a:rPr sz="2400" dirty="0"/>
              <a:t>A higher rate is the market's verdict on fiscal policy, and it bites immediately</a:t>
            </a:r>
          </a:p>
          <a:p>
            <a:pPr lvl="1">
              <a:spcAft>
                <a:spcPts val="600"/>
              </a:spcAft>
            </a:pPr>
            <a:r>
              <a:rPr sz="1800" dirty="0"/>
              <a:t>Every dollar of new borrowing, and every maturing bond that is rolled over, is refinanced at the new rate</a:t>
            </a:r>
          </a:p>
          <a:p>
            <a:pPr>
              <a:spcAft>
                <a:spcPts val="600"/>
              </a:spcAft>
            </a:pPr>
            <a:r>
              <a:rPr sz="2400" dirty="0"/>
              <a:t>The feedback loop: higher rates, bigger interest bill, bigger deficit, more borrowing, higher rates</a:t>
            </a:r>
          </a:p>
          <a:p>
            <a:pPr lvl="1">
              <a:spcAft>
                <a:spcPts val="600"/>
              </a:spcAft>
            </a:pPr>
            <a:r>
              <a:rPr sz="1800" dirty="0"/>
              <a:t>Net interest was $970 billion in FY2025 (3.2% of GDP), already more than defense; CBO projects 4.6% of GDP by 2036</a:t>
            </a:r>
          </a:p>
          <a:p>
            <a:pPr>
              <a:spcAft>
                <a:spcPts val="600"/>
              </a:spcAft>
            </a:pPr>
            <a:r>
              <a:rPr sz="2400" dirty="0"/>
              <a:t>Discipline is harshest for a country plugged into global capital markets</a:t>
            </a:r>
          </a:p>
          <a:p>
            <a:pPr lvl="1">
              <a:spcAft>
                <a:spcPts val="600"/>
              </a:spcAft>
            </a:pPr>
            <a:r>
              <a:rPr sz="1800" dirty="0"/>
              <a:t>Foreign investors hold 31% of US debt and can leave; domestic investors can switch to foreign assets</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27</a:t>
            </a:fld>
            <a:endParaRPr lang="en-GB"/>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2257D-CF65-BA41-A495-3640EA74AEBD}"/>
              </a:ext>
            </a:extLst>
          </p:cNvPr>
          <p:cNvSpPr>
            <a:spLocks noGrp="1"/>
          </p:cNvSpPr>
          <p:nvPr>
            <p:ph type="title"/>
          </p:nvPr>
        </p:nvSpPr>
        <p:spPr>
          <a:xfrm>
            <a:off x="661554" y="0"/>
            <a:ext cx="10515600" cy="1325563"/>
          </a:xfrm>
        </p:spPr>
        <p:txBody>
          <a:bodyPr/>
          <a:lstStyle/>
          <a:p>
            <a:r>
              <a:t> </a:t>
            </a:r>
            <a:r>
              <a:rPr>
                <a:solidFill>
                  <a:schemeClr val="bg1"/>
                </a:solidFill>
              </a:rPr>
              <a:t>Fed</a:t>
            </a:r>
            <a:r>
              <a:t>eral Reserve independence</a:t>
            </a:r>
          </a:p>
        </p:txBody>
      </p:sp>
      <p:sp>
        <p:nvSpPr>
          <p:cNvPr id="3" name="Content Placeholder 2">
            <a:extLst>
              <a:ext uri="{FF2B5EF4-FFF2-40B4-BE49-F238E27FC236}">
                <a16:creationId xmlns:a16="http://schemas.microsoft.com/office/drawing/2014/main" id="{EB81EC8C-325F-A846-B32B-03D2B444396E}"/>
              </a:ext>
            </a:extLst>
          </p:cNvPr>
          <p:cNvSpPr>
            <a:spLocks noGrp="1"/>
          </p:cNvSpPr>
          <p:nvPr>
            <p:ph idx="1"/>
          </p:nvPr>
        </p:nvSpPr>
        <p:spPr/>
        <p:txBody>
          <a:bodyPr>
            <a:normAutofit/>
          </a:bodyPr>
          <a:lstStyle/>
          <a:p>
            <a:pPr>
              <a:spcAft>
                <a:spcPts val="500"/>
              </a:spcAft>
            </a:pPr>
            <a:r>
              <a:rPr sz="2400" dirty="0"/>
              <a:t>Why doesn't the Treasury just sell bonds directly to the Fed?</a:t>
            </a:r>
          </a:p>
          <a:p>
            <a:pPr lvl="1">
              <a:spcAft>
                <a:spcPts val="500"/>
              </a:spcAft>
            </a:pPr>
            <a:r>
              <a:rPr sz="1800" dirty="0"/>
              <a:t>Selling bonds to the Fed creates money in the government's account without removing money from anywhere else</a:t>
            </a:r>
          </a:p>
          <a:p>
            <a:pPr lvl="1">
              <a:spcAft>
                <a:spcPts val="500"/>
              </a:spcAft>
            </a:pPr>
            <a:r>
              <a:rPr sz="1800" dirty="0"/>
              <a:t>Spending that money adds to demand with no offsetting reduction elsewhere: this causes inflation</a:t>
            </a:r>
          </a:p>
          <a:p>
            <a:pPr>
              <a:spcAft>
                <a:spcPts val="500"/>
              </a:spcAft>
            </a:pPr>
            <a:r>
              <a:rPr sz="2400" dirty="0"/>
              <a:t>In the US, government borrowing is distinct from 'printing money'</a:t>
            </a:r>
          </a:p>
          <a:p>
            <a:pPr lvl="1">
              <a:spcAft>
                <a:spcPts val="500"/>
              </a:spcAft>
            </a:pPr>
            <a:r>
              <a:rPr sz="1800" dirty="0"/>
              <a:t>Principle of separation of monetary and fiscal policy</a:t>
            </a:r>
          </a:p>
          <a:p>
            <a:pPr lvl="1">
              <a:spcAft>
                <a:spcPts val="500"/>
              </a:spcAft>
            </a:pPr>
            <a:r>
              <a:rPr sz="1800" dirty="0"/>
              <a:t>The Fed independently decides how much existing US debt it holds, buying and selling bonds to steer interest rates and the amount of money in the banking system</a:t>
            </a:r>
          </a:p>
          <a:p>
            <a:pPr>
              <a:spcAft>
                <a:spcPts val="500"/>
              </a:spcAft>
            </a:pPr>
            <a:r>
              <a:rPr sz="2400" dirty="0"/>
              <a:t>Federal Reserve independence underpins financial stability and investor confidence</a:t>
            </a:r>
          </a:p>
          <a:p>
            <a:pPr lvl="1">
              <a:spcAft>
                <a:spcPts val="500"/>
              </a:spcAft>
            </a:pPr>
            <a:r>
              <a:rPr sz="1800" dirty="0"/>
              <a:t>Investors lend to a government that cannot inflate its debt away at will; that keeps interest rates lower</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28</a:t>
            </a:fld>
            <a:endParaRPr lang="en-GB"/>
          </a:p>
        </p:txBody>
      </p:sp>
    </p:spTree>
    <p:extLst>
      <p:ext uri="{BB962C8B-B14F-4D97-AF65-F5344CB8AC3E}">
        <p14:creationId xmlns:p14="http://schemas.microsoft.com/office/powerpoint/2010/main" val="36587549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10515600" cy="1325880"/>
          </a:xfrm>
        </p:spPr>
        <p:txBody>
          <a:bodyPr/>
          <a:lstStyle/>
          <a:p>
            <a:r>
              <a:t> </a:t>
            </a:r>
            <a:r>
              <a:rPr>
                <a:solidFill>
                  <a:schemeClr val="bg1"/>
                </a:solidFill>
              </a:rPr>
              <a:t>Fed</a:t>
            </a:r>
            <a:r>
              <a:t> independence lost: the 1970s</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29</a:t>
            </a:fld>
            <a:endParaRPr lang="en-GB"/>
          </a:p>
        </p:txBody>
      </p:sp>
      <p:sp>
        <p:nvSpPr>
          <p:cNvPr id="5" name="TextBox 4"/>
          <p:cNvSpPr txBox="1"/>
          <p:nvPr/>
        </p:nvSpPr>
        <p:spPr>
          <a:xfrm>
            <a:off x="1188720" y="1235343"/>
            <a:ext cx="5486400" cy="338554"/>
          </a:xfrm>
          <a:prstGeom prst="rect">
            <a:avLst/>
          </a:prstGeom>
          <a:noFill/>
        </p:spPr>
        <p:txBody>
          <a:bodyPr wrap="square" anchor="t">
            <a:spAutoFit/>
          </a:bodyPr>
          <a:lstStyle/>
          <a:p>
            <a:pPr algn="l"/>
            <a:r>
              <a:rPr sz="1600" b="1" i="0" dirty="0">
                <a:solidFill>
                  <a:srgbClr val="2B414D"/>
                </a:solidFill>
              </a:rPr>
              <a:t>US consumer price inflation, percent per year, 1965-1985</a:t>
            </a:r>
          </a:p>
        </p:txBody>
      </p:sp>
      <p:graphicFrame>
        <p:nvGraphicFramePr>
          <p:cNvPr id="6" name="Chart CPI"/>
          <p:cNvGraphicFramePr>
            <a:graphicFrameLocks noGrp="1"/>
          </p:cNvGraphicFramePr>
          <p:nvPr>
            <p:extLst>
              <p:ext uri="{D42A27DB-BD31-4B8C-83A1-F6EECF244321}">
                <p14:modId xmlns:p14="http://schemas.microsoft.com/office/powerpoint/2010/main" val="2175900407"/>
              </p:ext>
            </p:extLst>
          </p:nvPr>
        </p:nvGraphicFramePr>
        <p:xfrm>
          <a:off x="640080" y="1463040"/>
          <a:ext cx="5760720" cy="420624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841248" y="5669280"/>
            <a:ext cx="5486400" cy="457200"/>
          </a:xfrm>
          <a:prstGeom prst="rect">
            <a:avLst/>
          </a:prstGeom>
          <a:noFill/>
        </p:spPr>
        <p:txBody>
          <a:bodyPr wrap="square" anchor="t">
            <a:spAutoFit/>
          </a:bodyPr>
          <a:lstStyle/>
          <a:p>
            <a:pPr algn="l"/>
            <a:r>
              <a:rPr sz="1000" b="0" i="0">
                <a:solidFill>
                  <a:srgbClr val="595959"/>
                </a:solidFill>
              </a:rPr>
              <a:t>Arthur Burns was Fed chairman from Feb. 1970 to Jan. 1978. Source: BLS, CPI-U annual averages.</a:t>
            </a:r>
          </a:p>
        </p:txBody>
      </p:sp>
      <p:sp>
        <p:nvSpPr>
          <p:cNvPr id="8" name="Rounded Rectangle 7"/>
          <p:cNvSpPr/>
          <p:nvPr/>
        </p:nvSpPr>
        <p:spPr>
          <a:xfrm>
            <a:off x="6675120" y="1188720"/>
            <a:ext cx="4206240" cy="4754880"/>
          </a:xfrm>
          <a:prstGeom prst="roundRect">
            <a:avLst>
              <a:gd name="adj" fmla="val 5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ctr"/>
          <a:lstStyle/>
          <a:p>
            <a:pPr algn="l">
              <a:spcAft>
                <a:spcPts val="400"/>
              </a:spcAft>
            </a:pPr>
            <a:r>
              <a:rPr sz="1600" b="1" i="0" dirty="0">
                <a:solidFill>
                  <a:srgbClr val="0C4C88"/>
                </a:solidFill>
              </a:rPr>
              <a:t>1971-72: </a:t>
            </a:r>
            <a:r>
              <a:rPr sz="1600" b="0" i="0" dirty="0">
                <a:solidFill>
                  <a:srgbClr val="2B414D"/>
                </a:solidFill>
              </a:rPr>
              <a:t>President Nixon pressed Fed chairman Arthur Burns to keep money easy ahead of the 1972 election; the Nixon tapes record the pressure, and the Fed let money growth surge</a:t>
            </a:r>
          </a:p>
          <a:p>
            <a:pPr algn="l">
              <a:spcAft>
                <a:spcPts val="400"/>
              </a:spcAft>
            </a:pPr>
            <a:r>
              <a:rPr sz="1600" b="1" i="0" dirty="0">
                <a:solidFill>
                  <a:srgbClr val="0C4C88"/>
                </a:solidFill>
              </a:rPr>
              <a:t>Result: </a:t>
            </a:r>
            <a:r>
              <a:rPr sz="1600" b="0" i="0" dirty="0">
                <a:solidFill>
                  <a:srgbClr val="2B414D"/>
                </a:solidFill>
              </a:rPr>
              <a:t>inflation went from 3.2% in 1972 to 11% in 1974 and 13.5% in 1980, with two recessions along the way</a:t>
            </a:r>
          </a:p>
          <a:p>
            <a:pPr algn="l">
              <a:spcAft>
                <a:spcPts val="400"/>
              </a:spcAft>
            </a:pPr>
            <a:r>
              <a:rPr sz="1600" b="1" i="0" dirty="0">
                <a:solidFill>
                  <a:srgbClr val="0C4C88"/>
                </a:solidFill>
              </a:rPr>
              <a:t>The cure: </a:t>
            </a:r>
            <a:r>
              <a:rPr sz="1600" b="0" i="0" dirty="0">
                <a:solidFill>
                  <a:srgbClr val="2B414D"/>
                </a:solidFill>
              </a:rPr>
              <a:t>Paul Volcker's Fed (1979-82) raised rates to 19%; unemployment hit 10.8% before inflation fell</a:t>
            </a:r>
          </a:p>
          <a:p>
            <a:pPr algn="l"/>
            <a:r>
              <a:rPr sz="1600" b="1" i="0" dirty="0">
                <a:solidFill>
                  <a:srgbClr val="0C4C88"/>
                </a:solidFill>
              </a:rPr>
              <a:t>Lesson: </a:t>
            </a:r>
            <a:r>
              <a:rPr sz="1600" b="0" i="0" dirty="0">
                <a:solidFill>
                  <a:srgbClr val="2B414D"/>
                </a:solidFill>
              </a:rPr>
              <a:t>a central bank that accommodates the government's wishes buys a short boom at the price of years of inflation and a painful cure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Why are deficits projected to keep growing?</a:t>
            </a:r>
          </a:p>
        </p:txBody>
      </p:sp>
      <p:sp>
        <p:nvSpPr>
          <p:cNvPr id="3" name="Text Placeholder 2"/>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30</a:t>
            </a:fld>
            <a:endParaRPr lang="en-GB"/>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10515600" cy="1325880"/>
          </a:xfrm>
        </p:spPr>
        <p:txBody>
          <a:bodyPr/>
          <a:lstStyle/>
          <a:p>
            <a:r>
              <a:rPr dirty="0"/>
              <a:t> </a:t>
            </a:r>
            <a:r>
              <a:rPr dirty="0">
                <a:solidFill>
                  <a:schemeClr val="bg1"/>
                </a:solidFill>
              </a:rPr>
              <a:t>Out</a:t>
            </a:r>
            <a:r>
              <a:rPr dirty="0"/>
              <a:t>lays: where the growth comes from</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31</a:t>
            </a:fld>
            <a:endParaRPr lang="en-GB"/>
          </a:p>
        </p:txBody>
      </p:sp>
      <p:sp>
        <p:nvSpPr>
          <p:cNvPr id="5" name="TextBox 4"/>
          <p:cNvSpPr txBox="1"/>
          <p:nvPr/>
        </p:nvSpPr>
        <p:spPr>
          <a:xfrm>
            <a:off x="-256032" y="1240572"/>
            <a:ext cx="9144000" cy="338554"/>
          </a:xfrm>
          <a:prstGeom prst="rect">
            <a:avLst/>
          </a:prstGeom>
          <a:noFill/>
        </p:spPr>
        <p:txBody>
          <a:bodyPr wrap="square" anchor="t">
            <a:spAutoFit/>
          </a:bodyPr>
          <a:lstStyle/>
          <a:p>
            <a:pPr algn="ctr"/>
            <a:r>
              <a:rPr sz="1600" b="1" i="0" dirty="0">
                <a:solidFill>
                  <a:srgbClr val="2B414D"/>
                </a:solidFill>
              </a:rPr>
              <a:t>Federal outlays by category, percent of GDP (CBO projections)</a:t>
            </a:r>
          </a:p>
        </p:txBody>
      </p:sp>
      <p:graphicFrame>
        <p:nvGraphicFramePr>
          <p:cNvPr id="6" name="Chart outlays by category"/>
          <p:cNvGraphicFramePr>
            <a:graphicFrameLocks noGrp="1"/>
          </p:cNvGraphicFramePr>
          <p:nvPr>
            <p:extLst>
              <p:ext uri="{D42A27DB-BD31-4B8C-83A1-F6EECF244321}">
                <p14:modId xmlns:p14="http://schemas.microsoft.com/office/powerpoint/2010/main" val="1389083358"/>
              </p:ext>
            </p:extLst>
          </p:nvPr>
        </p:nvGraphicFramePr>
        <p:xfrm>
          <a:off x="640080" y="1463040"/>
          <a:ext cx="6766560" cy="4480560"/>
        </p:xfrm>
        <a:graphic>
          <a:graphicData uri="http://schemas.openxmlformats.org/drawingml/2006/chart">
            <c:chart xmlns:c="http://schemas.openxmlformats.org/drawingml/2006/chart" xmlns:r="http://schemas.openxmlformats.org/officeDocument/2006/relationships" r:id="rId3"/>
          </a:graphicData>
        </a:graphic>
      </p:graphicFrame>
      <p:sp>
        <p:nvSpPr>
          <p:cNvPr id="7" name="Rounded Rectangle 6"/>
          <p:cNvSpPr/>
          <p:nvPr/>
        </p:nvSpPr>
        <p:spPr>
          <a:xfrm>
            <a:off x="7680960" y="1463040"/>
            <a:ext cx="4124960" cy="4480560"/>
          </a:xfrm>
          <a:prstGeom prst="roundRect">
            <a:avLst>
              <a:gd name="adj" fmla="val 5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ctr"/>
          <a:lstStyle/>
          <a:p>
            <a:pPr algn="l">
              <a:spcAft>
                <a:spcPts val="400"/>
              </a:spcAft>
            </a:pPr>
            <a:r>
              <a:rPr b="1" i="0" dirty="0">
                <a:solidFill>
                  <a:srgbClr val="0C4C88"/>
                </a:solidFill>
              </a:rPr>
              <a:t>Total outlays: 23.1% of GDP in 2025, 24.4% in 2036, 27.9% in 2056</a:t>
            </a:r>
          </a:p>
          <a:p>
            <a:pPr algn="l">
              <a:spcAft>
                <a:spcPts val="400"/>
              </a:spcAft>
            </a:pPr>
            <a:r>
              <a:rPr b="1" i="0" dirty="0">
                <a:solidFill>
                  <a:srgbClr val="2B414D"/>
                </a:solidFill>
              </a:rPr>
              <a:t>Three items do all the growing: </a:t>
            </a:r>
            <a:r>
              <a:rPr b="0" i="0" dirty="0">
                <a:solidFill>
                  <a:srgbClr val="2B414D"/>
                </a:solidFill>
              </a:rPr>
              <a:t>Social Security (+0.8 pts), Medicare (+2.2 pts) and net interest (+3.7 pts)</a:t>
            </a:r>
          </a:p>
          <a:p>
            <a:pPr algn="l">
              <a:spcAft>
                <a:spcPts val="400"/>
              </a:spcAft>
            </a:pPr>
            <a:r>
              <a:rPr b="1" i="0" dirty="0">
                <a:solidFill>
                  <a:srgbClr val="2B414D"/>
                </a:solidFill>
              </a:rPr>
              <a:t>Everything else shrinks </a:t>
            </a:r>
            <a:r>
              <a:rPr b="0" i="0" dirty="0">
                <a:solidFill>
                  <a:srgbClr val="2B414D"/>
                </a:solidFill>
              </a:rPr>
              <a:t>relative to GDP: discretionary spending (defense, education, agencies) falls from 6.2% to 4.6%</a:t>
            </a:r>
          </a:p>
          <a:p>
            <a:pPr algn="l"/>
            <a:r>
              <a:rPr b="1" i="0" dirty="0">
                <a:solidFill>
                  <a:srgbClr val="2B414D"/>
                </a:solidFill>
              </a:rPr>
              <a:t>Revenues </a:t>
            </a:r>
            <a:r>
              <a:rPr b="0" i="0" dirty="0">
                <a:solidFill>
                  <a:srgbClr val="2B414D"/>
                </a:solidFill>
              </a:rPr>
              <a:t>rise only from 17.2% to 18.8% of GDP</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10515600" cy="1325880"/>
          </a:xfrm>
        </p:spPr>
        <p:txBody>
          <a:bodyPr/>
          <a:lstStyle/>
          <a:p>
            <a:r>
              <a:t> </a:t>
            </a:r>
            <a:r>
              <a:rPr>
                <a:solidFill>
                  <a:schemeClr val="bg1"/>
                </a:solidFill>
              </a:rPr>
              <a:t>Soc</a:t>
            </a:r>
            <a:r>
              <a:t>ial Security vs. Medicare</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32</a:t>
            </a:fld>
            <a:endParaRPr lang="en-GB"/>
          </a:p>
        </p:txBody>
      </p:sp>
      <p:graphicFrame>
        <p:nvGraphicFramePr>
          <p:cNvPr id="5" name="Chart SS Medicare"/>
          <p:cNvGraphicFramePr>
            <a:graphicFrameLocks noGrp="1"/>
          </p:cNvGraphicFramePr>
          <p:nvPr>
            <p:extLst>
              <p:ext uri="{D42A27DB-BD31-4B8C-83A1-F6EECF244321}">
                <p14:modId xmlns:p14="http://schemas.microsoft.com/office/powerpoint/2010/main" val="1904267414"/>
              </p:ext>
            </p:extLst>
          </p:nvPr>
        </p:nvGraphicFramePr>
        <p:xfrm>
          <a:off x="640080" y="1325880"/>
          <a:ext cx="4572000" cy="448056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5394960" y="1325880"/>
            <a:ext cx="6542482" cy="4170372"/>
          </a:xfrm>
          <a:prstGeom prst="rect">
            <a:avLst/>
          </a:prstGeom>
          <a:noFill/>
        </p:spPr>
        <p:txBody>
          <a:bodyPr wrap="square" anchor="t">
            <a:spAutoFit/>
          </a:bodyPr>
          <a:lstStyle/>
          <a:p>
            <a:pPr algn="l">
              <a:spcAft>
                <a:spcPts val="500"/>
              </a:spcAft>
            </a:pPr>
            <a:r>
              <a:rPr sz="2000" b="1" i="0" dirty="0">
                <a:solidFill>
                  <a:srgbClr val="0C4C88"/>
                </a:solidFill>
              </a:rPr>
              <a:t>Both are mandatory programs driven by aging</a:t>
            </a:r>
          </a:p>
          <a:p>
            <a:pPr algn="l">
              <a:spcAft>
                <a:spcPts val="500"/>
              </a:spcAft>
            </a:pPr>
            <a:r>
              <a:rPr b="0" i="0" dirty="0">
                <a:solidFill>
                  <a:srgbClr val="2B414D"/>
                </a:solidFill>
              </a:rPr>
              <a:t>The 65+ population is nearly three times what it was 50 years ago and grows another 15% by 2036 as baby boomers retire and live longer</a:t>
            </a:r>
          </a:p>
          <a:p>
            <a:pPr algn="l">
              <a:spcAft>
                <a:spcPts val="500"/>
              </a:spcAft>
            </a:pPr>
            <a:r>
              <a:rPr sz="2000" b="1" i="0" dirty="0">
                <a:solidFill>
                  <a:srgbClr val="0C4C88"/>
                </a:solidFill>
              </a:rPr>
              <a:t>Social Security: one driver</a:t>
            </a:r>
          </a:p>
          <a:p>
            <a:pPr algn="l">
              <a:spcAft>
                <a:spcPts val="500"/>
              </a:spcAft>
            </a:pPr>
            <a:r>
              <a:rPr b="0" i="0" dirty="0">
                <a:solidFill>
                  <a:srgbClr val="2B414D"/>
                </a:solidFill>
              </a:rPr>
              <a:t>Outlays grow only because there are more beneficiaries; the benefit per person tracks wages, i.e. grows with GDP. Result: +0.8 pts of GDP by 2056</a:t>
            </a:r>
          </a:p>
          <a:p>
            <a:pPr algn="l">
              <a:spcAft>
                <a:spcPts val="500"/>
              </a:spcAft>
            </a:pPr>
            <a:r>
              <a:rPr sz="2000" b="1" i="0" dirty="0">
                <a:solidFill>
                  <a:srgbClr val="0C4C88"/>
                </a:solidFill>
              </a:rPr>
              <a:t>Medicare: two drivers</a:t>
            </a:r>
          </a:p>
          <a:p>
            <a:pPr algn="l">
              <a:spcAft>
                <a:spcPts val="500"/>
              </a:spcAft>
            </a:pPr>
            <a:r>
              <a:rPr b="0" i="0" dirty="0">
                <a:solidFill>
                  <a:srgbClr val="2B414D"/>
                </a:solidFill>
              </a:rPr>
              <a:t>More beneficiaries AND the cost of medical care per person grows faster than prices in general and faster than GDP per capita ('excess cost growth'). Result: +2.2 pts of GDP by 2056, net of premiums</a:t>
            </a:r>
          </a:p>
          <a:p>
            <a:pPr algn="l">
              <a:spcAft>
                <a:spcPts val="500"/>
              </a:spcAft>
            </a:pPr>
            <a:endParaRPr b="0" i="0" dirty="0">
              <a:solidFill>
                <a:srgbClr val="2B414D"/>
              </a:solidFill>
            </a:endParaRPr>
          </a:p>
        </p:txBody>
      </p:sp>
      <p:sp>
        <p:nvSpPr>
          <p:cNvPr id="7" name="TextBox 6"/>
          <p:cNvSpPr txBox="1"/>
          <p:nvPr/>
        </p:nvSpPr>
        <p:spPr>
          <a:xfrm>
            <a:off x="841248" y="5852160"/>
            <a:ext cx="10058400" cy="365760"/>
          </a:xfrm>
          <a:prstGeom prst="rect">
            <a:avLst/>
          </a:prstGeom>
          <a:noFill/>
        </p:spPr>
        <p:txBody>
          <a:bodyPr wrap="square" anchor="t">
            <a:spAutoFit/>
          </a:bodyPr>
          <a:lstStyle/>
          <a:p>
            <a:pPr algn="l"/>
            <a:r>
              <a:rPr sz="1000" b="0" i="0">
                <a:solidFill>
                  <a:srgbClr val="595959"/>
                </a:solidFill>
              </a:rPr>
              <a:t>Source: CBO Long-Term Budget Outlook Data 2026-2056 (Feb. 2026); Medicare net of premiums and offsetting receipts.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452E8-400F-B347-B5E6-C310E6374AB5}"/>
              </a:ext>
            </a:extLst>
          </p:cNvPr>
          <p:cNvSpPr>
            <a:spLocks noGrp="1"/>
          </p:cNvSpPr>
          <p:nvPr>
            <p:ph type="title"/>
          </p:nvPr>
        </p:nvSpPr>
        <p:spPr>
          <a:xfrm>
            <a:off x="812800" y="0"/>
            <a:ext cx="10515600" cy="1325563"/>
          </a:xfrm>
        </p:spPr>
        <p:txBody>
          <a:bodyPr/>
          <a:lstStyle/>
          <a:p>
            <a:r>
              <a:rPr lang="en-US" dirty="0">
                <a:solidFill>
                  <a:schemeClr val="bg1"/>
                </a:solidFill>
              </a:rPr>
              <a:t>Wh</a:t>
            </a:r>
            <a:r>
              <a:rPr lang="en-US" dirty="0"/>
              <a:t>y Has the Federal Debt Risen So Much?</a:t>
            </a:r>
          </a:p>
        </p:txBody>
      </p:sp>
      <p:sp>
        <p:nvSpPr>
          <p:cNvPr id="3" name="Content Placeholder 2">
            <a:extLst>
              <a:ext uri="{FF2B5EF4-FFF2-40B4-BE49-F238E27FC236}">
                <a16:creationId xmlns:a16="http://schemas.microsoft.com/office/drawing/2014/main" id="{9B4CAA1E-66C4-8B40-A8C1-7067A53C55E2}"/>
              </a:ext>
            </a:extLst>
          </p:cNvPr>
          <p:cNvSpPr>
            <a:spLocks noGrp="1"/>
          </p:cNvSpPr>
          <p:nvPr>
            <p:ph sz="half" idx="1"/>
          </p:nvPr>
        </p:nvSpPr>
        <p:spPr/>
        <p:txBody>
          <a:bodyPr/>
          <a:lstStyle/>
          <a:p>
            <a:r>
              <a:rPr lang="en-US" dirty="0"/>
              <a:t>Expenditures UP:</a:t>
            </a:r>
          </a:p>
          <a:p>
            <a:pPr lvl="1"/>
            <a:r>
              <a:rPr lang="en-US" dirty="0"/>
              <a:t>Social Security, aging</a:t>
            </a:r>
          </a:p>
          <a:p>
            <a:pPr lvl="1"/>
            <a:r>
              <a:rPr lang="en-US" dirty="0"/>
              <a:t>Health-care costs, aging</a:t>
            </a:r>
          </a:p>
          <a:p>
            <a:pPr lvl="1"/>
            <a:r>
              <a:rPr lang="en-US" dirty="0"/>
              <a:t>Economic stimulus</a:t>
            </a:r>
          </a:p>
          <a:p>
            <a:pPr lvl="2"/>
            <a:r>
              <a:rPr lang="en-US" b="1" dirty="0"/>
              <a:t>In particular, during the Great Recession &amp; COVID.</a:t>
            </a:r>
          </a:p>
          <a:p>
            <a:pPr lvl="1"/>
            <a:r>
              <a:rPr lang="en-US" dirty="0"/>
              <a:t>Military engagements overseas</a:t>
            </a:r>
          </a:p>
        </p:txBody>
      </p:sp>
      <p:sp>
        <p:nvSpPr>
          <p:cNvPr id="4" name="Content Placeholder 3">
            <a:extLst>
              <a:ext uri="{FF2B5EF4-FFF2-40B4-BE49-F238E27FC236}">
                <a16:creationId xmlns:a16="http://schemas.microsoft.com/office/drawing/2014/main" id="{B9CB1E9B-53F1-1A48-BABE-DD67E00ECEE8}"/>
              </a:ext>
            </a:extLst>
          </p:cNvPr>
          <p:cNvSpPr>
            <a:spLocks noGrp="1"/>
          </p:cNvSpPr>
          <p:nvPr>
            <p:ph sz="half" idx="2"/>
          </p:nvPr>
        </p:nvSpPr>
        <p:spPr>
          <a:xfrm>
            <a:off x="6347298" y="1325563"/>
            <a:ext cx="5181600" cy="4189162"/>
          </a:xfrm>
        </p:spPr>
        <p:txBody>
          <a:bodyPr/>
          <a:lstStyle/>
          <a:p>
            <a:r>
              <a:rPr lang="en-US" dirty="0"/>
              <a:t>Revenues DOWN:</a:t>
            </a:r>
          </a:p>
          <a:p>
            <a:pPr lvl="1"/>
            <a:r>
              <a:rPr lang="en-US" dirty="0"/>
              <a:t>Declining income tax revenues</a:t>
            </a:r>
          </a:p>
          <a:p>
            <a:pPr lvl="2"/>
            <a:r>
              <a:rPr lang="en-US" dirty="0"/>
              <a:t>Weaker wage growth</a:t>
            </a:r>
          </a:p>
          <a:p>
            <a:pPr lvl="2"/>
            <a:r>
              <a:rPr lang="en-US" b="1" dirty="0"/>
              <a:t>Tax cuts</a:t>
            </a:r>
          </a:p>
          <a:p>
            <a:pPr lvl="1"/>
            <a:r>
              <a:rPr lang="en-US" dirty="0"/>
              <a:t>Social security </a:t>
            </a:r>
          </a:p>
          <a:p>
            <a:pPr lvl="2"/>
            <a:r>
              <a:rPr lang="en-US" dirty="0"/>
              <a:t>Weaker wage growth</a:t>
            </a:r>
          </a:p>
        </p:txBody>
      </p:sp>
      <p:sp>
        <p:nvSpPr>
          <p:cNvPr id="5" name="Slide Number Placeholder 4">
            <a:extLst>
              <a:ext uri="{FF2B5EF4-FFF2-40B4-BE49-F238E27FC236}">
                <a16:creationId xmlns:a16="http://schemas.microsoft.com/office/drawing/2014/main" id="{4C9D9963-6F68-F741-A7DD-83E52A777E0C}"/>
              </a:ext>
            </a:extLst>
          </p:cNvPr>
          <p:cNvSpPr>
            <a:spLocks noGrp="1"/>
          </p:cNvSpPr>
          <p:nvPr>
            <p:ph type="sldNum" sz="quarter" idx="12"/>
          </p:nvPr>
        </p:nvSpPr>
        <p:spPr/>
        <p:txBody>
          <a:bodyPr/>
          <a:lstStyle/>
          <a:p>
            <a:fld id="{D9F085D5-EC86-4F6A-B501-C1359CB39116}" type="slidenum">
              <a:rPr lang="en-GB" smtClean="0"/>
              <a:t>33</a:t>
            </a:fld>
            <a:endParaRPr lang="en-GB"/>
          </a:p>
        </p:txBody>
      </p:sp>
    </p:spTree>
    <p:extLst>
      <p:ext uri="{BB962C8B-B14F-4D97-AF65-F5344CB8AC3E}">
        <p14:creationId xmlns:p14="http://schemas.microsoft.com/office/powerpoint/2010/main" val="39328403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10515600" cy="1325880"/>
          </a:xfrm>
        </p:spPr>
        <p:txBody>
          <a:bodyPr/>
          <a:lstStyle/>
          <a:p>
            <a:r>
              <a:t> </a:t>
            </a:r>
            <a:r>
              <a:rPr>
                <a:solidFill>
                  <a:schemeClr val="bg1"/>
                </a:solidFill>
              </a:rPr>
              <a:t>Did </a:t>
            </a:r>
            <a:r>
              <a:t>tax cuts add to the deficit?</a:t>
            </a:r>
          </a:p>
        </p:txBody>
      </p:sp>
      <p:sp>
        <p:nvSpPr>
          <p:cNvPr id="3" name="Content Placeholder 2"/>
          <p:cNvSpPr>
            <a:spLocks noGrp="1"/>
          </p:cNvSpPr>
          <p:nvPr>
            <p:ph idx="1"/>
          </p:nvPr>
        </p:nvSpPr>
        <p:spPr/>
        <p:txBody>
          <a:bodyPr>
            <a:normAutofit fontScale="92500"/>
          </a:bodyPr>
          <a:lstStyle/>
          <a:p>
            <a:pPr>
              <a:spcAft>
                <a:spcPts val="500"/>
              </a:spcAft>
            </a:pPr>
            <a:r>
              <a:rPr sz="2400" dirty="0"/>
              <a:t>Mechanically, yes: cut tax rates and, if economic activity does not change, revenue falls</a:t>
            </a:r>
          </a:p>
          <a:p>
            <a:pPr lvl="1">
              <a:spcAft>
                <a:spcPts val="500"/>
              </a:spcAft>
            </a:pPr>
            <a:r>
              <a:rPr sz="1800" dirty="0"/>
              <a:t>CBO (2018): the 2017 tax act added about $1.9 trillion to deficits over 2018-2028 even after its boost to growth; the 2025 act adds about $4.7 trillion over 2026-2035</a:t>
            </a:r>
          </a:p>
          <a:p>
            <a:pPr>
              <a:spcAft>
                <a:spcPts val="500"/>
              </a:spcAft>
            </a:pPr>
            <a:r>
              <a:rPr sz="2400" dirty="0"/>
              <a:t>Yet revenue as a share of GDP is remarkably stable: 17.2% in 2025 vs. a 50-year average of 17.3%</a:t>
            </a:r>
          </a:p>
          <a:p>
            <a:pPr lvl="1">
              <a:spcAft>
                <a:spcPts val="500"/>
              </a:spcAft>
            </a:pPr>
            <a:r>
              <a:rPr sz="1800" dirty="0"/>
              <a:t>So did the tax cuts really cost anything? The stable share is not proof either way</a:t>
            </a:r>
          </a:p>
          <a:p>
            <a:pPr>
              <a:spcAft>
                <a:spcPts val="500"/>
              </a:spcAft>
            </a:pPr>
            <a:r>
              <a:rPr sz="2400" dirty="0"/>
              <a:t>How to tell: compare actual revenue with the projection made right after the cut</a:t>
            </a:r>
          </a:p>
          <a:p>
            <a:pPr lvl="1">
              <a:spcAft>
                <a:spcPts val="500"/>
              </a:spcAft>
            </a:pPr>
            <a:r>
              <a:rPr sz="1800" dirty="0"/>
              <a:t>Revenue fell from about 18% of GDP in 2015 to 16.3% in 2018-19; actual revenue in those years was 99.8% and 99.2% of what CBO projected after the cut. The loss was real and about as predicted</a:t>
            </a:r>
          </a:p>
          <a:p>
            <a:pPr>
              <a:spcAft>
                <a:spcPts val="500"/>
              </a:spcAft>
            </a:pPr>
            <a:r>
              <a:rPr sz="2400" dirty="0"/>
              <a:t>Why the share recovered: offsetting forces, not free tax cuts</a:t>
            </a:r>
          </a:p>
          <a:p>
            <a:pPr lvl="1">
              <a:spcAft>
                <a:spcPts val="500"/>
              </a:spcAft>
            </a:pPr>
            <a:r>
              <a:rPr sz="1800" dirty="0"/>
              <a:t>Inflation and bracket creep after 2021, booming capital gains, tariffs (0.6% to 1.3% of GDP), and earlier cuts partly expiring</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34</a:t>
            </a:fld>
            <a:endParaRPr lang="en-GB"/>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925967"/>
            <a:ext cx="10515600" cy="2852737"/>
          </a:xfrm>
        </p:spPr>
        <p:txBody>
          <a:bodyPr/>
          <a:lstStyle/>
          <a:p>
            <a:r>
              <a:rPr dirty="0"/>
              <a:t>Stabilizing the debt-GDP ratio</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35</a:t>
            </a:fld>
            <a:endParaRPr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10515600" cy="1325880"/>
          </a:xfrm>
        </p:spPr>
        <p:txBody>
          <a:bodyPr/>
          <a:lstStyle/>
          <a:p>
            <a:r>
              <a:t> </a:t>
            </a:r>
            <a:r>
              <a:rPr>
                <a:solidFill>
                  <a:schemeClr val="bg1"/>
                </a:solidFill>
              </a:rPr>
              <a:t>Sta</a:t>
            </a:r>
            <a:r>
              <a:t>ble debt relative to GDP: good enough?</a:t>
            </a:r>
          </a:p>
        </p:txBody>
      </p:sp>
      <p:sp>
        <p:nvSpPr>
          <p:cNvPr id="3" name="Content Placeholder 2"/>
          <p:cNvSpPr>
            <a:spLocks noGrp="1"/>
          </p:cNvSpPr>
          <p:nvPr>
            <p:ph idx="1"/>
          </p:nvPr>
        </p:nvSpPr>
        <p:spPr/>
        <p:txBody>
          <a:bodyPr>
            <a:normAutofit/>
          </a:bodyPr>
          <a:lstStyle/>
          <a:p>
            <a:pPr>
              <a:spcAft>
                <a:spcPts val="600"/>
              </a:spcAft>
            </a:pPr>
            <a:r>
              <a:rPr sz="2400" dirty="0"/>
              <a:t>Stable means the debt rises in step with the size of the economy</a:t>
            </a:r>
          </a:p>
          <a:p>
            <a:pPr lvl="1">
              <a:spcAft>
                <a:spcPts val="600"/>
              </a:spcAft>
            </a:pPr>
            <a:r>
              <a:rPr sz="1800" dirty="0"/>
              <a:t>The debt in dollars keeps growing; what stops growing is the burden relative to income</a:t>
            </a:r>
          </a:p>
          <a:p>
            <a:pPr>
              <a:spcAft>
                <a:spcPts val="600"/>
              </a:spcAft>
            </a:pPr>
            <a:r>
              <a:rPr sz="2400" dirty="0"/>
              <a:t>Yes, it is probably good enough</a:t>
            </a:r>
          </a:p>
          <a:p>
            <a:pPr lvl="1">
              <a:spcAft>
                <a:spcPts val="600"/>
              </a:spcAft>
            </a:pPr>
            <a:r>
              <a:rPr sz="1800" dirty="0"/>
              <a:t>It reflects the economy's ability to support the debt</a:t>
            </a:r>
          </a:p>
          <a:p>
            <a:pPr lvl="1">
              <a:spcAft>
                <a:spcPts val="600"/>
              </a:spcAft>
            </a:pPr>
            <a:r>
              <a:rPr sz="1800" dirty="0"/>
              <a:t>Stability avoids bond-market scares: investors care about the trajectory, not the level</a:t>
            </a:r>
          </a:p>
          <a:p>
            <a:pPr>
              <a:spcAft>
                <a:spcPts val="600"/>
              </a:spcAft>
            </a:pPr>
            <a:r>
              <a:rPr sz="2400" dirty="0"/>
              <a:t>Stable relative debt is not a burden on future generations</a:t>
            </a:r>
          </a:p>
          <a:p>
            <a:pPr lvl="1">
              <a:spcAft>
                <a:spcPts val="600"/>
              </a:spcAft>
            </a:pPr>
            <a:r>
              <a:rPr sz="1800" dirty="0"/>
              <a:t>We expect them to be more numerous, better off, or both; a constant ratio asks them to carry what we carry today</a:t>
            </a:r>
          </a:p>
          <a:p>
            <a:pPr>
              <a:spcAft>
                <a:spcPts val="600"/>
              </a:spcAft>
            </a:pPr>
            <a:r>
              <a:rPr sz="2400" dirty="0"/>
              <a:t>CBO's baseline is the opposite of stable: 99% of GDP today, 120% in 2036, 175% in 2056</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36</a:t>
            </a:fld>
            <a:endParaRPr lang="en-GB"/>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10515600" cy="1325880"/>
          </a:xfrm>
        </p:spPr>
        <p:txBody>
          <a:bodyPr/>
          <a:lstStyle/>
          <a:p>
            <a:r>
              <a:t> </a:t>
            </a:r>
            <a:r>
              <a:rPr>
                <a:solidFill>
                  <a:schemeClr val="bg1"/>
                </a:solidFill>
              </a:rPr>
              <a:t>Fou</a:t>
            </a:r>
            <a:r>
              <a:t>r levers to bring the ratio down</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37</a:t>
            </a:fld>
            <a:endParaRPr lang="en-GB"/>
          </a:p>
        </p:txBody>
      </p:sp>
      <p:sp>
        <p:nvSpPr>
          <p:cNvPr id="5" name="TextBox 4"/>
          <p:cNvSpPr txBox="1"/>
          <p:nvPr/>
        </p:nvSpPr>
        <p:spPr>
          <a:xfrm>
            <a:off x="841248" y="1143000"/>
            <a:ext cx="10058400" cy="338554"/>
          </a:xfrm>
          <a:prstGeom prst="rect">
            <a:avLst/>
          </a:prstGeom>
          <a:noFill/>
        </p:spPr>
        <p:txBody>
          <a:bodyPr wrap="square" anchor="t">
            <a:spAutoFit/>
          </a:bodyPr>
          <a:lstStyle/>
          <a:p>
            <a:pPr algn="ctr"/>
            <a:r>
              <a:rPr sz="1600" b="1" i="0" dirty="0">
                <a:solidFill>
                  <a:srgbClr val="0C4C88"/>
                </a:solidFill>
              </a:rPr>
              <a:t>Each lever works on one term of the rule:  primary deficit  &lt;  (growth − interest rate) × debt ratio</a:t>
            </a:r>
          </a:p>
        </p:txBody>
      </p:sp>
      <p:sp>
        <p:nvSpPr>
          <p:cNvPr id="6" name="Rounded Rectangle 5"/>
          <p:cNvSpPr/>
          <p:nvPr/>
        </p:nvSpPr>
        <p:spPr>
          <a:xfrm>
            <a:off x="841248" y="1691640"/>
            <a:ext cx="4892040" cy="2011680"/>
          </a:xfrm>
          <a:prstGeom prst="roundRect">
            <a:avLst>
              <a:gd name="adj" fmla="val 6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t"/>
          <a:lstStyle/>
          <a:p>
            <a:pPr algn="l">
              <a:spcAft>
                <a:spcPts val="400"/>
              </a:spcAft>
            </a:pPr>
            <a:r>
              <a:rPr sz="2400" b="1" i="0" dirty="0">
                <a:solidFill>
                  <a:srgbClr val="0C4C88"/>
                </a:solidFill>
              </a:rPr>
              <a:t>Austerity</a:t>
            </a:r>
            <a:r>
              <a:rPr sz="1600" b="0" i="1" dirty="0">
                <a:solidFill>
                  <a:srgbClr val="0C4C88"/>
                </a:solidFill>
              </a:rPr>
              <a:t>  shrinks the primary deficit</a:t>
            </a:r>
          </a:p>
          <a:p>
            <a:pPr algn="l"/>
            <a:r>
              <a:rPr sz="1600" b="0" i="0" dirty="0">
                <a:solidFill>
                  <a:srgbClr val="2B414D"/>
                </a:solidFill>
              </a:rPr>
              <a:t>Raise taxes and/or cut spending. The direct route, and the only one fully under Congress's control, but politically the hardest; done abruptly it slows the economy.</a:t>
            </a:r>
          </a:p>
        </p:txBody>
      </p:sp>
      <p:sp>
        <p:nvSpPr>
          <p:cNvPr id="7" name="Rounded Rectangle 6"/>
          <p:cNvSpPr/>
          <p:nvPr/>
        </p:nvSpPr>
        <p:spPr>
          <a:xfrm>
            <a:off x="6007608" y="1691640"/>
            <a:ext cx="4892040" cy="2011680"/>
          </a:xfrm>
          <a:prstGeom prst="roundRect">
            <a:avLst>
              <a:gd name="adj" fmla="val 6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t"/>
          <a:lstStyle/>
          <a:p>
            <a:pPr algn="l">
              <a:spcAft>
                <a:spcPts val="400"/>
              </a:spcAft>
            </a:pPr>
            <a:r>
              <a:rPr sz="2400" b="1" i="0">
                <a:solidFill>
                  <a:srgbClr val="2E8B9A"/>
                </a:solidFill>
              </a:rPr>
              <a:t>Economic growth</a:t>
            </a:r>
            <a:r>
              <a:rPr sz="1600" b="0" i="1">
                <a:solidFill>
                  <a:srgbClr val="2E8B9A"/>
                </a:solidFill>
              </a:rPr>
              <a:t>  raises the growth rate</a:t>
            </a:r>
          </a:p>
          <a:p>
            <a:pPr algn="l"/>
            <a:r>
              <a:rPr sz="1600" b="0" i="0">
                <a:solidFill>
                  <a:srgbClr val="2B414D"/>
                </a:solidFill>
              </a:rPr>
              <a:t>Faster real growth makes the denominator grow. Everyone's favorite lever, but policy can only nudge productivity, investment and the labor force; it cannot command 1 extra point of growth.</a:t>
            </a:r>
          </a:p>
        </p:txBody>
      </p:sp>
      <p:sp>
        <p:nvSpPr>
          <p:cNvPr id="8" name="Rounded Rectangle 7"/>
          <p:cNvSpPr/>
          <p:nvPr/>
        </p:nvSpPr>
        <p:spPr>
          <a:xfrm>
            <a:off x="841248" y="3840480"/>
            <a:ext cx="4892040" cy="2011680"/>
          </a:xfrm>
          <a:prstGeom prst="roundRect">
            <a:avLst>
              <a:gd name="adj" fmla="val 6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t"/>
          <a:lstStyle/>
          <a:p>
            <a:pPr algn="l">
              <a:spcAft>
                <a:spcPts val="400"/>
              </a:spcAft>
            </a:pPr>
            <a:r>
              <a:rPr sz="2400" b="1" i="0">
                <a:solidFill>
                  <a:srgbClr val="E07A2E"/>
                </a:solidFill>
              </a:rPr>
              <a:t>Inflation</a:t>
            </a:r>
            <a:r>
              <a:rPr sz="1600" b="0" i="1">
                <a:solidFill>
                  <a:srgbClr val="E07A2E"/>
                </a:solidFill>
              </a:rPr>
              <a:t>  raises nominal growth</a:t>
            </a:r>
          </a:p>
          <a:p>
            <a:pPr algn="l"/>
            <a:r>
              <a:rPr sz="1600" b="0" i="0">
                <a:solidFill>
                  <a:srgbClr val="2B414D"/>
                </a:solidFill>
              </a:rPr>
              <a:t>Prices rise, so GDP in dollars outgrows a debt fixed in dollars. Works only on existing debt and only while it surprises lenders; once they expect it, they demand a higher interest rate. A tax on savers and fixed incomes.</a:t>
            </a:r>
          </a:p>
        </p:txBody>
      </p:sp>
      <p:sp>
        <p:nvSpPr>
          <p:cNvPr id="9" name="Rounded Rectangle 8"/>
          <p:cNvSpPr/>
          <p:nvPr/>
        </p:nvSpPr>
        <p:spPr>
          <a:xfrm>
            <a:off x="6007608" y="3840480"/>
            <a:ext cx="4892040" cy="2011680"/>
          </a:xfrm>
          <a:prstGeom prst="roundRect">
            <a:avLst>
              <a:gd name="adj" fmla="val 6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t"/>
          <a:lstStyle/>
          <a:p>
            <a:pPr algn="l">
              <a:spcAft>
                <a:spcPts val="400"/>
              </a:spcAft>
            </a:pPr>
            <a:r>
              <a:rPr sz="2400" b="1" i="0">
                <a:solidFill>
                  <a:srgbClr val="2B414D"/>
                </a:solidFill>
              </a:rPr>
              <a:t>Financial repression</a:t>
            </a:r>
            <a:r>
              <a:rPr sz="1600" b="0" i="1">
                <a:solidFill>
                  <a:srgbClr val="2B414D"/>
                </a:solidFill>
              </a:rPr>
              <a:t>  holds the interest rate down</a:t>
            </a:r>
          </a:p>
          <a:p>
            <a:pPr algn="l"/>
            <a:r>
              <a:rPr sz="1600" b="0" i="0">
                <a:solidFill>
                  <a:srgbClr val="2B414D"/>
                </a:solidFill>
              </a:rPr>
              <a:t>Keep the rate on the debt below the growth rate: central-bank bond buying, rules forcing banks, pensions and insurers to hold Treasuries, caps on deposit rates. A hidden tax on savers; conflicts with Fed independence.</a:t>
            </a:r>
          </a:p>
        </p:txBody>
      </p:sp>
      <p:sp>
        <p:nvSpPr>
          <p:cNvPr id="10" name="TextBox 9"/>
          <p:cNvSpPr txBox="1"/>
          <p:nvPr/>
        </p:nvSpPr>
        <p:spPr>
          <a:xfrm>
            <a:off x="841248" y="5897880"/>
            <a:ext cx="10058400" cy="274320"/>
          </a:xfrm>
          <a:prstGeom prst="rect">
            <a:avLst/>
          </a:prstGeom>
          <a:noFill/>
        </p:spPr>
        <p:txBody>
          <a:bodyPr wrap="square" anchor="t">
            <a:spAutoFit/>
          </a:bodyPr>
          <a:lstStyle/>
          <a:p>
            <a:pPr algn="l"/>
            <a:r>
              <a:rPr sz="1100" b="0" i="1">
                <a:solidFill>
                  <a:srgbClr val="595959"/>
                </a:solidFill>
              </a:rPr>
              <a:t>After WWII the US pulled all four levers; debt fell from 106% of GDP in 1946 to 25% by 1975.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10515600" cy="1325880"/>
          </a:xfrm>
        </p:spPr>
        <p:txBody>
          <a:bodyPr/>
          <a:lstStyle/>
          <a:p>
            <a:r>
              <a:t> </a:t>
            </a:r>
            <a:r>
              <a:rPr>
                <a:solidFill>
                  <a:schemeClr val="bg1"/>
                </a:solidFill>
              </a:rPr>
              <a:t>Pull</a:t>
            </a:r>
            <a:r>
              <a:t>ing each lever: a back-of-the-envelope</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38</a:t>
            </a:fld>
            <a:endParaRPr lang="en-GB"/>
          </a:p>
        </p:txBody>
      </p:sp>
      <p:sp>
        <p:nvSpPr>
          <p:cNvPr id="5" name="TextBox 4"/>
          <p:cNvSpPr txBox="1"/>
          <p:nvPr/>
        </p:nvSpPr>
        <p:spPr>
          <a:xfrm>
            <a:off x="841248" y="1143000"/>
            <a:ext cx="10058400" cy="338554"/>
          </a:xfrm>
          <a:prstGeom prst="rect">
            <a:avLst/>
          </a:prstGeom>
          <a:noFill/>
        </p:spPr>
        <p:txBody>
          <a:bodyPr wrap="square" anchor="t">
            <a:spAutoFit/>
          </a:bodyPr>
          <a:lstStyle/>
          <a:p>
            <a:pPr algn="l"/>
            <a:r>
              <a:rPr sz="1600" b="1" i="0" dirty="0">
                <a:solidFill>
                  <a:srgbClr val="2B414D"/>
                </a:solidFill>
              </a:rPr>
              <a:t>Change in the debt-GDP ratio, using 2026 numbers (debt ratio = 1.0): primary deficit + (interest rate − growth)</a:t>
            </a:r>
            <a:r>
              <a:rPr lang="en-US" sz="1600" b="1" i="0" dirty="0">
                <a:solidFill>
                  <a:srgbClr val="2B414D"/>
                </a:solidFill>
              </a:rPr>
              <a:t> X 1.0</a:t>
            </a:r>
            <a:endParaRPr sz="1600" b="1" i="0" dirty="0">
              <a:solidFill>
                <a:srgbClr val="2B414D"/>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4201534343"/>
              </p:ext>
            </p:extLst>
          </p:nvPr>
        </p:nvGraphicFramePr>
        <p:xfrm>
          <a:off x="841248" y="1982292"/>
          <a:ext cx="10058400" cy="3227832"/>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20000"/>
                    </a:ext>
                  </a:extLst>
                </a:gridCol>
                <a:gridCol w="1325880">
                  <a:extLst>
                    <a:ext uri="{9D8B030D-6E8A-4147-A177-3AD203B41FA5}">
                      <a16:colId xmlns:a16="http://schemas.microsoft.com/office/drawing/2014/main" val="20001"/>
                    </a:ext>
                  </a:extLst>
                </a:gridCol>
                <a:gridCol w="1325880">
                  <a:extLst>
                    <a:ext uri="{9D8B030D-6E8A-4147-A177-3AD203B41FA5}">
                      <a16:colId xmlns:a16="http://schemas.microsoft.com/office/drawing/2014/main" val="20002"/>
                    </a:ext>
                  </a:extLst>
                </a:gridCol>
                <a:gridCol w="1325880">
                  <a:extLst>
                    <a:ext uri="{9D8B030D-6E8A-4147-A177-3AD203B41FA5}">
                      <a16:colId xmlns:a16="http://schemas.microsoft.com/office/drawing/2014/main" val="20003"/>
                    </a:ext>
                  </a:extLst>
                </a:gridCol>
                <a:gridCol w="1508760">
                  <a:extLst>
                    <a:ext uri="{9D8B030D-6E8A-4147-A177-3AD203B41FA5}">
                      <a16:colId xmlns:a16="http://schemas.microsoft.com/office/drawing/2014/main" val="20004"/>
                    </a:ext>
                  </a:extLst>
                </a:gridCol>
              </a:tblGrid>
              <a:tr h="445770">
                <a:tc>
                  <a:txBody>
                    <a:bodyPr/>
                    <a:lstStyle/>
                    <a:p>
                      <a:pPr algn="l"/>
                      <a:r>
                        <a:rPr sz="1400" b="1">
                          <a:solidFill>
                            <a:srgbClr val="FFFFFF"/>
                          </a:solidFill>
                        </a:rPr>
                        <a:t>Scenario</a:t>
                      </a:r>
                    </a:p>
                  </a:txBody>
                  <a:tcPr marT="27432" marB="27432" anchor="ctr">
                    <a:solidFill>
                      <a:srgbClr val="0C4C88"/>
                    </a:solidFill>
                  </a:tcPr>
                </a:tc>
                <a:tc>
                  <a:txBody>
                    <a:bodyPr/>
                    <a:lstStyle/>
                    <a:p>
                      <a:pPr algn="ctr"/>
                      <a:r>
                        <a:rPr sz="1400" b="1">
                          <a:solidFill>
                            <a:srgbClr val="FFFFFF"/>
                          </a:solidFill>
                        </a:rPr>
                        <a:t>Primary deficit</a:t>
                      </a:r>
                    </a:p>
                  </a:txBody>
                  <a:tcPr marT="27432" marB="27432" anchor="ctr">
                    <a:solidFill>
                      <a:srgbClr val="0C4C88"/>
                    </a:solidFill>
                  </a:tcPr>
                </a:tc>
                <a:tc>
                  <a:txBody>
                    <a:bodyPr/>
                    <a:lstStyle/>
                    <a:p>
                      <a:pPr algn="ctr"/>
                      <a:r>
                        <a:rPr sz="1400" b="1">
                          <a:solidFill>
                            <a:srgbClr val="FFFFFF"/>
                          </a:solidFill>
                        </a:rPr>
                        <a:t>Nominal growth</a:t>
                      </a:r>
                    </a:p>
                  </a:txBody>
                  <a:tcPr marT="27432" marB="27432" anchor="ctr">
                    <a:solidFill>
                      <a:srgbClr val="0C4C88"/>
                    </a:solidFill>
                  </a:tcPr>
                </a:tc>
                <a:tc>
                  <a:txBody>
                    <a:bodyPr/>
                    <a:lstStyle/>
                    <a:p>
                      <a:pPr algn="ctr"/>
                      <a:r>
                        <a:rPr sz="1400" b="1">
                          <a:solidFill>
                            <a:srgbClr val="FFFFFF"/>
                          </a:solidFill>
                        </a:rPr>
                        <a:t>Interest rate</a:t>
                      </a:r>
                    </a:p>
                  </a:txBody>
                  <a:tcPr marT="27432" marB="27432" anchor="ctr">
                    <a:solidFill>
                      <a:srgbClr val="0C4C88"/>
                    </a:solidFill>
                  </a:tcPr>
                </a:tc>
                <a:tc>
                  <a:txBody>
                    <a:bodyPr/>
                    <a:lstStyle/>
                    <a:p>
                      <a:pPr algn="ctr"/>
                      <a:r>
                        <a:rPr sz="1400" b="1">
                          <a:solidFill>
                            <a:srgbClr val="FFFFFF"/>
                          </a:solidFill>
                        </a:rPr>
                        <a:t>Ratio change per year</a:t>
                      </a:r>
                    </a:p>
                  </a:txBody>
                  <a:tcPr marT="27432" marB="27432" anchor="ctr">
                    <a:solidFill>
                      <a:srgbClr val="0C4C88"/>
                    </a:solidFill>
                  </a:tcPr>
                </a:tc>
                <a:extLst>
                  <a:ext uri="{0D108BD9-81ED-4DB2-BD59-A6C34878D82A}">
                    <a16:rowId xmlns:a16="http://schemas.microsoft.com/office/drawing/2014/main" val="10000"/>
                  </a:ext>
                </a:extLst>
              </a:tr>
              <a:tr h="445770">
                <a:tc>
                  <a:txBody>
                    <a:bodyPr/>
                    <a:lstStyle/>
                    <a:p>
                      <a:pPr algn="l"/>
                      <a:r>
                        <a:rPr sz="1400" b="0">
                          <a:solidFill>
                            <a:srgbClr val="2B414D"/>
                          </a:solidFill>
                        </a:rPr>
                        <a:t>CBO baseline, 2026</a:t>
                      </a:r>
                    </a:p>
                  </a:txBody>
                  <a:tcPr marT="27432" marB="27432" anchor="ctr">
                    <a:solidFill>
                      <a:srgbClr val="EAF1F8"/>
                    </a:solidFill>
                  </a:tcPr>
                </a:tc>
                <a:tc>
                  <a:txBody>
                    <a:bodyPr/>
                    <a:lstStyle/>
                    <a:p>
                      <a:pPr algn="ctr"/>
                      <a:r>
                        <a:rPr sz="1400" b="0">
                          <a:solidFill>
                            <a:srgbClr val="2B414D"/>
                          </a:solidFill>
                        </a:rPr>
                        <a:t>2.6</a:t>
                      </a:r>
                    </a:p>
                  </a:txBody>
                  <a:tcPr marT="27432" marB="27432" anchor="ctr">
                    <a:solidFill>
                      <a:srgbClr val="EAF1F8"/>
                    </a:solidFill>
                  </a:tcPr>
                </a:tc>
                <a:tc>
                  <a:txBody>
                    <a:bodyPr/>
                    <a:lstStyle/>
                    <a:p>
                      <a:pPr algn="ctr"/>
                      <a:r>
                        <a:rPr sz="1400" b="0">
                          <a:solidFill>
                            <a:srgbClr val="2B414D"/>
                          </a:solidFill>
                        </a:rPr>
                        <a:t>5.1</a:t>
                      </a:r>
                    </a:p>
                  </a:txBody>
                  <a:tcPr marT="27432" marB="27432" anchor="ctr">
                    <a:solidFill>
                      <a:srgbClr val="EAF1F8"/>
                    </a:solidFill>
                  </a:tcPr>
                </a:tc>
                <a:tc>
                  <a:txBody>
                    <a:bodyPr/>
                    <a:lstStyle/>
                    <a:p>
                      <a:pPr algn="ctr"/>
                      <a:r>
                        <a:rPr sz="1400" b="0">
                          <a:solidFill>
                            <a:srgbClr val="2B414D"/>
                          </a:solidFill>
                        </a:rPr>
                        <a:t>3.4</a:t>
                      </a:r>
                    </a:p>
                  </a:txBody>
                  <a:tcPr marT="27432" marB="27432" anchor="ctr">
                    <a:solidFill>
                      <a:srgbClr val="EAF1F8"/>
                    </a:solidFill>
                  </a:tcPr>
                </a:tc>
                <a:tc>
                  <a:txBody>
                    <a:bodyPr/>
                    <a:lstStyle/>
                    <a:p>
                      <a:pPr algn="ctr"/>
                      <a:r>
                        <a:rPr sz="1400" b="1">
                          <a:solidFill>
                            <a:srgbClr val="C0392B"/>
                          </a:solidFill>
                        </a:rPr>
                        <a:t>+0.9  (rising)</a:t>
                      </a:r>
                    </a:p>
                  </a:txBody>
                  <a:tcPr marT="27432" marB="27432" anchor="ctr">
                    <a:solidFill>
                      <a:srgbClr val="EAF1F8"/>
                    </a:solidFill>
                  </a:tcPr>
                </a:tc>
                <a:extLst>
                  <a:ext uri="{0D108BD9-81ED-4DB2-BD59-A6C34878D82A}">
                    <a16:rowId xmlns:a16="http://schemas.microsoft.com/office/drawing/2014/main" val="10001"/>
                  </a:ext>
                </a:extLst>
              </a:tr>
              <a:tr h="445770">
                <a:tc>
                  <a:txBody>
                    <a:bodyPr/>
                    <a:lstStyle/>
                    <a:p>
                      <a:pPr algn="l"/>
                      <a:r>
                        <a:rPr sz="1400" b="0">
                          <a:solidFill>
                            <a:srgbClr val="2B414D"/>
                          </a:solidFill>
                        </a:rPr>
                        <a:t>Austerity: cut the primary deficit to 1.0% of GDP (about $500 bn a year)</a:t>
                      </a:r>
                    </a:p>
                  </a:txBody>
                  <a:tcPr marT="27432" marB="27432" anchor="ctr">
                    <a:solidFill>
                      <a:srgbClr val="FFFFFF"/>
                    </a:solidFill>
                  </a:tcPr>
                </a:tc>
                <a:tc>
                  <a:txBody>
                    <a:bodyPr/>
                    <a:lstStyle/>
                    <a:p>
                      <a:pPr algn="ctr"/>
                      <a:r>
                        <a:rPr sz="1400" b="0">
                          <a:solidFill>
                            <a:srgbClr val="2B414D"/>
                          </a:solidFill>
                        </a:rPr>
                        <a:t>1.0</a:t>
                      </a:r>
                    </a:p>
                  </a:txBody>
                  <a:tcPr marT="27432" marB="27432" anchor="ctr">
                    <a:solidFill>
                      <a:srgbClr val="FFFFFF"/>
                    </a:solidFill>
                  </a:tcPr>
                </a:tc>
                <a:tc>
                  <a:txBody>
                    <a:bodyPr/>
                    <a:lstStyle/>
                    <a:p>
                      <a:pPr algn="ctr"/>
                      <a:r>
                        <a:rPr sz="1400" b="0">
                          <a:solidFill>
                            <a:srgbClr val="2B414D"/>
                          </a:solidFill>
                        </a:rPr>
                        <a:t>5.1</a:t>
                      </a:r>
                    </a:p>
                  </a:txBody>
                  <a:tcPr marT="27432" marB="27432" anchor="ctr">
                    <a:solidFill>
                      <a:srgbClr val="FFFFFF"/>
                    </a:solidFill>
                  </a:tcPr>
                </a:tc>
                <a:tc>
                  <a:txBody>
                    <a:bodyPr/>
                    <a:lstStyle/>
                    <a:p>
                      <a:pPr algn="ctr"/>
                      <a:r>
                        <a:rPr sz="1400" b="0">
                          <a:solidFill>
                            <a:srgbClr val="2B414D"/>
                          </a:solidFill>
                        </a:rPr>
                        <a:t>3.4</a:t>
                      </a:r>
                    </a:p>
                  </a:txBody>
                  <a:tcPr marT="27432" marB="27432" anchor="ctr">
                    <a:solidFill>
                      <a:srgbClr val="FFFFFF"/>
                    </a:solidFill>
                  </a:tcPr>
                </a:tc>
                <a:tc>
                  <a:txBody>
                    <a:bodyPr/>
                    <a:lstStyle/>
                    <a:p>
                      <a:pPr algn="ctr"/>
                      <a:r>
                        <a:rPr sz="1400" b="1">
                          <a:solidFill>
                            <a:srgbClr val="2E8B9A"/>
                          </a:solidFill>
                        </a:rPr>
                        <a:t>−0.7  (falling)</a:t>
                      </a:r>
                    </a:p>
                  </a:txBody>
                  <a:tcPr marT="27432" marB="27432" anchor="ctr">
                    <a:solidFill>
                      <a:srgbClr val="FFFFFF"/>
                    </a:solidFill>
                  </a:tcPr>
                </a:tc>
                <a:extLst>
                  <a:ext uri="{0D108BD9-81ED-4DB2-BD59-A6C34878D82A}">
                    <a16:rowId xmlns:a16="http://schemas.microsoft.com/office/drawing/2014/main" val="10002"/>
                  </a:ext>
                </a:extLst>
              </a:tr>
              <a:tr h="445770">
                <a:tc>
                  <a:txBody>
                    <a:bodyPr/>
                    <a:lstStyle/>
                    <a:p>
                      <a:pPr algn="l"/>
                      <a:r>
                        <a:rPr sz="1400" b="0">
                          <a:solidFill>
                            <a:srgbClr val="2B414D"/>
                          </a:solidFill>
                        </a:rPr>
                        <a:t>Growth: 1 extra point of real growth every year</a:t>
                      </a:r>
                    </a:p>
                  </a:txBody>
                  <a:tcPr marT="27432" marB="27432" anchor="ctr">
                    <a:solidFill>
                      <a:srgbClr val="EAF1F8"/>
                    </a:solidFill>
                  </a:tcPr>
                </a:tc>
                <a:tc>
                  <a:txBody>
                    <a:bodyPr/>
                    <a:lstStyle/>
                    <a:p>
                      <a:pPr algn="ctr"/>
                      <a:r>
                        <a:rPr sz="1400" b="0">
                          <a:solidFill>
                            <a:srgbClr val="2B414D"/>
                          </a:solidFill>
                        </a:rPr>
                        <a:t>2.6</a:t>
                      </a:r>
                    </a:p>
                  </a:txBody>
                  <a:tcPr marT="27432" marB="27432" anchor="ctr">
                    <a:solidFill>
                      <a:srgbClr val="EAF1F8"/>
                    </a:solidFill>
                  </a:tcPr>
                </a:tc>
                <a:tc>
                  <a:txBody>
                    <a:bodyPr/>
                    <a:lstStyle/>
                    <a:p>
                      <a:pPr algn="ctr"/>
                      <a:r>
                        <a:rPr sz="1400" b="0">
                          <a:solidFill>
                            <a:srgbClr val="2B414D"/>
                          </a:solidFill>
                        </a:rPr>
                        <a:t>6.1</a:t>
                      </a:r>
                    </a:p>
                  </a:txBody>
                  <a:tcPr marT="27432" marB="27432" anchor="ctr">
                    <a:solidFill>
                      <a:srgbClr val="EAF1F8"/>
                    </a:solidFill>
                  </a:tcPr>
                </a:tc>
                <a:tc>
                  <a:txBody>
                    <a:bodyPr/>
                    <a:lstStyle/>
                    <a:p>
                      <a:pPr algn="ctr"/>
                      <a:r>
                        <a:rPr sz="1400" b="0">
                          <a:solidFill>
                            <a:srgbClr val="2B414D"/>
                          </a:solidFill>
                        </a:rPr>
                        <a:t>3.4</a:t>
                      </a:r>
                    </a:p>
                  </a:txBody>
                  <a:tcPr marT="27432" marB="27432" anchor="ctr">
                    <a:solidFill>
                      <a:srgbClr val="EAF1F8"/>
                    </a:solidFill>
                  </a:tcPr>
                </a:tc>
                <a:tc>
                  <a:txBody>
                    <a:bodyPr/>
                    <a:lstStyle/>
                    <a:p>
                      <a:pPr algn="ctr"/>
                      <a:r>
                        <a:rPr sz="1400" b="1">
                          <a:solidFill>
                            <a:srgbClr val="2E8B9A"/>
                          </a:solidFill>
                        </a:rPr>
                        <a:t>−0.1  (stable)</a:t>
                      </a:r>
                    </a:p>
                  </a:txBody>
                  <a:tcPr marT="27432" marB="27432" anchor="ctr">
                    <a:solidFill>
                      <a:srgbClr val="EAF1F8"/>
                    </a:solidFill>
                  </a:tcPr>
                </a:tc>
                <a:extLst>
                  <a:ext uri="{0D108BD9-81ED-4DB2-BD59-A6C34878D82A}">
                    <a16:rowId xmlns:a16="http://schemas.microsoft.com/office/drawing/2014/main" val="10003"/>
                  </a:ext>
                </a:extLst>
              </a:tr>
              <a:tr h="445770">
                <a:tc>
                  <a:txBody>
                    <a:bodyPr/>
                    <a:lstStyle/>
                    <a:p>
                      <a:pPr algn="l"/>
                      <a:r>
                        <a:rPr sz="1400" b="0">
                          <a:solidFill>
                            <a:srgbClr val="2B414D"/>
                          </a:solidFill>
                        </a:rPr>
                        <a:t>Inflation: 2 extra points, lenders fooled (interest rate unchanged)</a:t>
                      </a:r>
                    </a:p>
                  </a:txBody>
                  <a:tcPr marT="27432" marB="27432" anchor="ctr">
                    <a:solidFill>
                      <a:srgbClr val="FFFFFF"/>
                    </a:solidFill>
                  </a:tcPr>
                </a:tc>
                <a:tc>
                  <a:txBody>
                    <a:bodyPr/>
                    <a:lstStyle/>
                    <a:p>
                      <a:pPr algn="ctr"/>
                      <a:r>
                        <a:rPr sz="1400" b="0">
                          <a:solidFill>
                            <a:srgbClr val="2B414D"/>
                          </a:solidFill>
                        </a:rPr>
                        <a:t>2.6</a:t>
                      </a:r>
                    </a:p>
                  </a:txBody>
                  <a:tcPr marT="27432" marB="27432" anchor="ctr">
                    <a:solidFill>
                      <a:srgbClr val="FFFFFF"/>
                    </a:solidFill>
                  </a:tcPr>
                </a:tc>
                <a:tc>
                  <a:txBody>
                    <a:bodyPr/>
                    <a:lstStyle/>
                    <a:p>
                      <a:pPr algn="ctr"/>
                      <a:r>
                        <a:rPr sz="1400" b="0">
                          <a:solidFill>
                            <a:srgbClr val="2B414D"/>
                          </a:solidFill>
                        </a:rPr>
                        <a:t>7.1</a:t>
                      </a:r>
                    </a:p>
                  </a:txBody>
                  <a:tcPr marT="27432" marB="27432" anchor="ctr">
                    <a:solidFill>
                      <a:srgbClr val="FFFFFF"/>
                    </a:solidFill>
                  </a:tcPr>
                </a:tc>
                <a:tc>
                  <a:txBody>
                    <a:bodyPr/>
                    <a:lstStyle/>
                    <a:p>
                      <a:pPr algn="ctr"/>
                      <a:r>
                        <a:rPr sz="1400" b="0">
                          <a:solidFill>
                            <a:srgbClr val="2B414D"/>
                          </a:solidFill>
                        </a:rPr>
                        <a:t>3.4</a:t>
                      </a:r>
                    </a:p>
                  </a:txBody>
                  <a:tcPr marT="27432" marB="27432" anchor="ctr">
                    <a:solidFill>
                      <a:srgbClr val="FFFFFF"/>
                    </a:solidFill>
                  </a:tcPr>
                </a:tc>
                <a:tc>
                  <a:txBody>
                    <a:bodyPr/>
                    <a:lstStyle/>
                    <a:p>
                      <a:pPr algn="ctr"/>
                      <a:r>
                        <a:rPr sz="1400" b="1">
                          <a:solidFill>
                            <a:srgbClr val="2E8B9A"/>
                          </a:solidFill>
                        </a:rPr>
                        <a:t>−1.1  (falling)</a:t>
                      </a:r>
                    </a:p>
                  </a:txBody>
                  <a:tcPr marT="27432" marB="27432" anchor="ctr">
                    <a:solidFill>
                      <a:srgbClr val="FFFFFF"/>
                    </a:solidFill>
                  </a:tcPr>
                </a:tc>
                <a:extLst>
                  <a:ext uri="{0D108BD9-81ED-4DB2-BD59-A6C34878D82A}">
                    <a16:rowId xmlns:a16="http://schemas.microsoft.com/office/drawing/2014/main" val="10004"/>
                  </a:ext>
                </a:extLst>
              </a:tr>
              <a:tr h="445770">
                <a:tc>
                  <a:txBody>
                    <a:bodyPr/>
                    <a:lstStyle/>
                    <a:p>
                      <a:pPr algn="l"/>
                      <a:r>
                        <a:rPr sz="1400" b="0">
                          <a:solidFill>
                            <a:srgbClr val="2B414D"/>
                          </a:solidFill>
                        </a:rPr>
                        <a:t>Inflation: 2 extra points, lenders catch on (interest rate up 2)</a:t>
                      </a:r>
                    </a:p>
                  </a:txBody>
                  <a:tcPr marT="27432" marB="27432" anchor="ctr">
                    <a:solidFill>
                      <a:srgbClr val="EAF1F8"/>
                    </a:solidFill>
                  </a:tcPr>
                </a:tc>
                <a:tc>
                  <a:txBody>
                    <a:bodyPr/>
                    <a:lstStyle/>
                    <a:p>
                      <a:pPr algn="ctr"/>
                      <a:r>
                        <a:rPr sz="1400" b="0">
                          <a:solidFill>
                            <a:srgbClr val="2B414D"/>
                          </a:solidFill>
                        </a:rPr>
                        <a:t>2.6</a:t>
                      </a:r>
                    </a:p>
                  </a:txBody>
                  <a:tcPr marT="27432" marB="27432" anchor="ctr">
                    <a:solidFill>
                      <a:srgbClr val="EAF1F8"/>
                    </a:solidFill>
                  </a:tcPr>
                </a:tc>
                <a:tc>
                  <a:txBody>
                    <a:bodyPr/>
                    <a:lstStyle/>
                    <a:p>
                      <a:pPr algn="ctr"/>
                      <a:r>
                        <a:rPr sz="1400" b="0">
                          <a:solidFill>
                            <a:srgbClr val="2B414D"/>
                          </a:solidFill>
                        </a:rPr>
                        <a:t>7.1</a:t>
                      </a:r>
                    </a:p>
                  </a:txBody>
                  <a:tcPr marT="27432" marB="27432" anchor="ctr">
                    <a:solidFill>
                      <a:srgbClr val="EAF1F8"/>
                    </a:solidFill>
                  </a:tcPr>
                </a:tc>
                <a:tc>
                  <a:txBody>
                    <a:bodyPr/>
                    <a:lstStyle/>
                    <a:p>
                      <a:pPr algn="ctr"/>
                      <a:r>
                        <a:rPr sz="1400" b="0" dirty="0">
                          <a:solidFill>
                            <a:srgbClr val="2B414D"/>
                          </a:solidFill>
                        </a:rPr>
                        <a:t>5.4</a:t>
                      </a:r>
                    </a:p>
                  </a:txBody>
                  <a:tcPr marT="27432" marB="27432" anchor="ctr">
                    <a:solidFill>
                      <a:srgbClr val="EAF1F8"/>
                    </a:solidFill>
                  </a:tcPr>
                </a:tc>
                <a:tc>
                  <a:txBody>
                    <a:bodyPr/>
                    <a:lstStyle/>
                    <a:p>
                      <a:pPr algn="ctr"/>
                      <a:r>
                        <a:rPr sz="1400" b="1">
                          <a:solidFill>
                            <a:srgbClr val="C0392B"/>
                          </a:solidFill>
                        </a:rPr>
                        <a:t>+0.9  (no gain)</a:t>
                      </a:r>
                    </a:p>
                  </a:txBody>
                  <a:tcPr marT="27432" marB="27432" anchor="ctr">
                    <a:solidFill>
                      <a:srgbClr val="EAF1F8"/>
                    </a:solidFill>
                  </a:tcPr>
                </a:tc>
                <a:extLst>
                  <a:ext uri="{0D108BD9-81ED-4DB2-BD59-A6C34878D82A}">
                    <a16:rowId xmlns:a16="http://schemas.microsoft.com/office/drawing/2014/main" val="10005"/>
                  </a:ext>
                </a:extLst>
              </a:tr>
              <a:tr h="445770">
                <a:tc>
                  <a:txBody>
                    <a:bodyPr/>
                    <a:lstStyle/>
                    <a:p>
                      <a:pPr algn="l"/>
                      <a:r>
                        <a:rPr sz="1400" b="0">
                          <a:solidFill>
                            <a:srgbClr val="2B414D"/>
                          </a:solidFill>
                        </a:rPr>
                        <a:t>Financial repression: hold the interest rate 1 point lower</a:t>
                      </a:r>
                    </a:p>
                  </a:txBody>
                  <a:tcPr marT="27432" marB="27432" anchor="ctr">
                    <a:solidFill>
                      <a:srgbClr val="FFFFFF"/>
                    </a:solidFill>
                  </a:tcPr>
                </a:tc>
                <a:tc>
                  <a:txBody>
                    <a:bodyPr/>
                    <a:lstStyle/>
                    <a:p>
                      <a:pPr algn="ctr"/>
                      <a:r>
                        <a:rPr sz="1400" b="0">
                          <a:solidFill>
                            <a:srgbClr val="2B414D"/>
                          </a:solidFill>
                        </a:rPr>
                        <a:t>2.6</a:t>
                      </a:r>
                    </a:p>
                  </a:txBody>
                  <a:tcPr marT="27432" marB="27432" anchor="ctr">
                    <a:solidFill>
                      <a:srgbClr val="FFFFFF"/>
                    </a:solidFill>
                  </a:tcPr>
                </a:tc>
                <a:tc>
                  <a:txBody>
                    <a:bodyPr/>
                    <a:lstStyle/>
                    <a:p>
                      <a:pPr algn="ctr"/>
                      <a:r>
                        <a:rPr sz="1400" b="0">
                          <a:solidFill>
                            <a:srgbClr val="2B414D"/>
                          </a:solidFill>
                        </a:rPr>
                        <a:t>5.1</a:t>
                      </a:r>
                    </a:p>
                  </a:txBody>
                  <a:tcPr marT="27432" marB="27432" anchor="ctr">
                    <a:solidFill>
                      <a:srgbClr val="FFFFFF"/>
                    </a:solidFill>
                  </a:tcPr>
                </a:tc>
                <a:tc>
                  <a:txBody>
                    <a:bodyPr/>
                    <a:lstStyle/>
                    <a:p>
                      <a:pPr algn="ctr"/>
                      <a:r>
                        <a:rPr sz="1400" b="0">
                          <a:solidFill>
                            <a:srgbClr val="2B414D"/>
                          </a:solidFill>
                        </a:rPr>
                        <a:t>2.4</a:t>
                      </a:r>
                    </a:p>
                  </a:txBody>
                  <a:tcPr marT="27432" marB="27432" anchor="ctr">
                    <a:solidFill>
                      <a:srgbClr val="FFFFFF"/>
                    </a:solidFill>
                  </a:tcPr>
                </a:tc>
                <a:tc>
                  <a:txBody>
                    <a:bodyPr/>
                    <a:lstStyle/>
                    <a:p>
                      <a:pPr algn="ctr"/>
                      <a:r>
                        <a:rPr sz="1400" b="1" dirty="0">
                          <a:solidFill>
                            <a:srgbClr val="2E8B9A"/>
                          </a:solidFill>
                        </a:rPr>
                        <a:t>−0.1  (stable)</a:t>
                      </a:r>
                    </a:p>
                  </a:txBody>
                  <a:tcPr marT="27432" marB="27432" anchor="ctr">
                    <a:solidFill>
                      <a:srgbClr val="FFFFFF"/>
                    </a:solidFill>
                  </a:tcPr>
                </a:tc>
                <a:extLst>
                  <a:ext uri="{0D108BD9-81ED-4DB2-BD59-A6C34878D82A}">
                    <a16:rowId xmlns:a16="http://schemas.microsoft.com/office/drawing/2014/main" val="10006"/>
                  </a:ext>
                </a:extLst>
              </a:tr>
            </a:tbl>
          </a:graphicData>
        </a:graphic>
      </p:graphicFrame>
      <p:sp>
        <p:nvSpPr>
          <p:cNvPr id="7" name="TextBox 6"/>
          <p:cNvSpPr txBox="1"/>
          <p:nvPr/>
        </p:nvSpPr>
        <p:spPr>
          <a:xfrm>
            <a:off x="841248" y="5486400"/>
            <a:ext cx="10058400" cy="457200"/>
          </a:xfrm>
          <a:prstGeom prst="rect">
            <a:avLst/>
          </a:prstGeom>
          <a:noFill/>
        </p:spPr>
        <p:txBody>
          <a:bodyPr wrap="square" anchor="t">
            <a:spAutoFit/>
          </a:bodyPr>
          <a:lstStyle/>
          <a:p>
            <a:pPr algn="l"/>
            <a:r>
              <a:rPr sz="1200" b="0" i="1">
                <a:solidFill>
                  <a:srgbClr val="0C4C88"/>
                </a:solidFill>
              </a:rPr>
              <a:t>Takeaway: no single lever is enough on its own at today's numbers; stabilizing the ratio takes a primary deficit of roughly 1-1.5% of GDP (a $300-500 billion a year adjustment) while growth still exceeds the interest rate. Waiting makes the required adjustment larger.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026450"/>
            <a:ext cx="10515600" cy="2852737"/>
          </a:xfrm>
        </p:spPr>
        <p:txBody>
          <a:bodyPr/>
          <a:lstStyle/>
          <a:p>
            <a:r>
              <a:rPr dirty="0"/>
              <a:t>Consequences of doing nothing</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39</a:t>
            </a:fld>
            <a:endParaRPr lang="en-GB"/>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779C6-C682-4F94-8BE6-C9BD3B45388D}"/>
              </a:ext>
            </a:extLst>
          </p:cNvPr>
          <p:cNvSpPr>
            <a:spLocks noGrp="1"/>
          </p:cNvSpPr>
          <p:nvPr>
            <p:ph type="title"/>
          </p:nvPr>
        </p:nvSpPr>
        <p:spPr>
          <a:xfrm>
            <a:off x="659184" y="-1214"/>
            <a:ext cx="10515600" cy="1325563"/>
          </a:xfrm>
        </p:spPr>
        <p:txBody>
          <a:bodyPr/>
          <a:lstStyle/>
          <a:p>
            <a:r>
              <a:rPr dirty="0"/>
              <a:t> </a:t>
            </a:r>
            <a:r>
              <a:rPr dirty="0">
                <a:solidFill>
                  <a:schemeClr val="bg1"/>
                </a:solidFill>
              </a:rPr>
              <a:t>Con</a:t>
            </a:r>
            <a:r>
              <a:rPr dirty="0"/>
              <a:t>sequences of a rising ratio: CBO's list</a:t>
            </a:r>
            <a:endParaRPr lang="en-US" dirty="0">
              <a:solidFill>
                <a:schemeClr val="bg1"/>
              </a:solidFill>
            </a:endParaRPr>
          </a:p>
        </p:txBody>
      </p:sp>
      <p:sp>
        <p:nvSpPr>
          <p:cNvPr id="3" name="Content Placeholder 2">
            <a:extLst>
              <a:ext uri="{FF2B5EF4-FFF2-40B4-BE49-F238E27FC236}">
                <a16:creationId xmlns:a16="http://schemas.microsoft.com/office/drawing/2014/main" id="{BAB0864E-74A9-4784-B5E8-9D62C0CB2D57}"/>
              </a:ext>
            </a:extLst>
          </p:cNvPr>
          <p:cNvSpPr>
            <a:spLocks noGrp="1"/>
          </p:cNvSpPr>
          <p:nvPr>
            <p:ph idx="1"/>
          </p:nvPr>
        </p:nvSpPr>
        <p:spPr>
          <a:xfrm>
            <a:off x="659184" y="1253331"/>
            <a:ext cx="9922212" cy="4351338"/>
          </a:xfrm>
        </p:spPr>
        <p:txBody>
          <a:bodyPr>
            <a:normAutofit/>
          </a:bodyPr>
          <a:lstStyle/>
          <a:p>
            <a:pPr>
              <a:spcAft>
                <a:spcPts val="800"/>
              </a:spcAft>
            </a:pPr>
            <a:r>
              <a:rPr sz="1800" u="sng" dirty="0"/>
              <a:t>Borrowing costs rise</a:t>
            </a:r>
            <a:r>
              <a:rPr sz="1800" dirty="0"/>
              <a:t> throughout the economy, crowding out private investment and slowing growth</a:t>
            </a:r>
          </a:p>
          <a:p>
            <a:pPr>
              <a:spcAft>
                <a:spcPts val="800"/>
              </a:spcAft>
            </a:pPr>
            <a:r>
              <a:rPr sz="1800" u="sng" dirty="0"/>
              <a:t>The budget becomes more vulnerable</a:t>
            </a:r>
            <a:r>
              <a:rPr sz="1800" dirty="0"/>
              <a:t> to interest-rate increases: the bigger the debt, the more each extra point of rates costs</a:t>
            </a:r>
          </a:p>
          <a:p>
            <a:pPr>
              <a:spcAft>
                <a:spcPts val="800"/>
              </a:spcAft>
            </a:pPr>
            <a:r>
              <a:rPr lang="en-US" sz="1800" u="sng" dirty="0"/>
              <a:t>I</a:t>
            </a:r>
            <a:r>
              <a:rPr sz="1800" u="sng" dirty="0"/>
              <a:t>nvestors lose confidence</a:t>
            </a:r>
            <a:r>
              <a:rPr lang="en-US" sz="1800" dirty="0"/>
              <a:t>, </a:t>
            </a:r>
            <a:r>
              <a:rPr sz="1800" dirty="0"/>
              <a:t>interest rates jump abruptly</a:t>
            </a:r>
          </a:p>
          <a:p>
            <a:pPr>
              <a:spcAft>
                <a:spcPts val="800"/>
              </a:spcAft>
            </a:pPr>
            <a:r>
              <a:rPr sz="1800" dirty="0"/>
              <a:t>Expectations of higher inflation could </a:t>
            </a:r>
            <a:r>
              <a:rPr sz="1800" u="sng" dirty="0"/>
              <a:t>erode confidence in the dollar</a:t>
            </a:r>
            <a:r>
              <a:rPr sz="1800" dirty="0"/>
              <a:t> as the dominant reserve currency</a:t>
            </a:r>
          </a:p>
          <a:p>
            <a:pPr>
              <a:spcAft>
                <a:spcPts val="800"/>
              </a:spcAft>
            </a:pPr>
            <a:r>
              <a:rPr sz="1800" dirty="0"/>
              <a:t>Lawmakers </a:t>
            </a:r>
            <a:r>
              <a:rPr sz="1800" u="sng" dirty="0"/>
              <a:t>lose room to respond to emergencies</a:t>
            </a:r>
            <a:r>
              <a:rPr sz="1800" dirty="0"/>
              <a:t>: recessions, pandemics, wars</a:t>
            </a:r>
          </a:p>
          <a:p>
            <a:pPr>
              <a:spcAft>
                <a:spcPts val="800"/>
              </a:spcAft>
            </a:pPr>
            <a:r>
              <a:rPr sz="1800" b="1" dirty="0">
                <a:solidFill>
                  <a:srgbClr val="0C4C88"/>
                </a:solidFill>
              </a:rPr>
              <a:t>No one knows when 'too much' is reached. </a:t>
            </a:r>
            <a:r>
              <a:rPr sz="1800" u="sng" dirty="0"/>
              <a:t>Crises of confidence are unpredictable</a:t>
            </a:r>
            <a:r>
              <a:rPr sz="1800" dirty="0"/>
              <a:t> and unfold very fast</a:t>
            </a:r>
          </a:p>
        </p:txBody>
      </p:sp>
      <p:sp>
        <p:nvSpPr>
          <p:cNvPr id="4" name="Slide Number Placeholder 3">
            <a:extLst>
              <a:ext uri="{FF2B5EF4-FFF2-40B4-BE49-F238E27FC236}">
                <a16:creationId xmlns:a16="http://schemas.microsoft.com/office/drawing/2014/main" id="{5728BDFC-F5BE-4669-A37C-F57C55D23541}"/>
              </a:ext>
            </a:extLst>
          </p:cNvPr>
          <p:cNvSpPr>
            <a:spLocks noGrp="1"/>
          </p:cNvSpPr>
          <p:nvPr>
            <p:ph type="sldNum" sz="quarter" idx="12"/>
          </p:nvPr>
        </p:nvSpPr>
        <p:spPr/>
        <p:txBody>
          <a:bodyPr/>
          <a:lstStyle/>
          <a:p>
            <a:fld id="{D9F085D5-EC86-4F6A-B501-C1359CB39116}" type="slidenum">
              <a:rPr lang="en-GB" smtClean="0"/>
              <a:t>40</a:t>
            </a:fld>
            <a:endParaRPr lang="en-GB"/>
          </a:p>
        </p:txBody>
      </p:sp>
    </p:spTree>
    <p:extLst>
      <p:ext uri="{BB962C8B-B14F-4D97-AF65-F5344CB8AC3E}">
        <p14:creationId xmlns:p14="http://schemas.microsoft.com/office/powerpoint/2010/main" val="42406196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E2F2F-BA5D-FD4B-AB3B-196B93CC74B2}"/>
              </a:ext>
            </a:extLst>
          </p:cNvPr>
          <p:cNvSpPr>
            <a:spLocks noGrp="1"/>
          </p:cNvSpPr>
          <p:nvPr>
            <p:ph type="title"/>
          </p:nvPr>
        </p:nvSpPr>
        <p:spPr>
          <a:xfrm>
            <a:off x="658368" y="0"/>
            <a:ext cx="10515600" cy="1325563"/>
          </a:xfrm>
        </p:spPr>
        <p:txBody>
          <a:bodyPr/>
          <a:lstStyle/>
          <a:p>
            <a:r>
              <a:t> </a:t>
            </a:r>
            <a:r>
              <a:rPr>
                <a:solidFill>
                  <a:schemeClr val="bg1"/>
                </a:solidFill>
              </a:rPr>
              <a:t>Ana</a:t>
            </a:r>
            <a:r>
              <a:t>tomy of a fiscal crisis</a:t>
            </a:r>
          </a:p>
        </p:txBody>
      </p:sp>
      <p:sp>
        <p:nvSpPr>
          <p:cNvPr id="4" name="Slide Number Placeholder 3">
            <a:extLst>
              <a:ext uri="{FF2B5EF4-FFF2-40B4-BE49-F238E27FC236}">
                <a16:creationId xmlns:a16="http://schemas.microsoft.com/office/drawing/2014/main" id="{A048381F-96D1-B148-9BA1-1E53919022CC}"/>
              </a:ext>
            </a:extLst>
          </p:cNvPr>
          <p:cNvSpPr>
            <a:spLocks noGrp="1"/>
          </p:cNvSpPr>
          <p:nvPr>
            <p:ph type="sldNum" sz="quarter" idx="12"/>
          </p:nvPr>
        </p:nvSpPr>
        <p:spPr/>
        <p:txBody>
          <a:bodyPr/>
          <a:lstStyle/>
          <a:p>
            <a:fld id="{D9F085D5-EC86-4F6A-B501-C1359CB39116}" type="slidenum">
              <a:rPr lang="en-GB" smtClean="0"/>
              <a:t>41</a:t>
            </a:fld>
            <a:endParaRPr lang="en-GB"/>
          </a:p>
        </p:txBody>
      </p:sp>
      <p:sp>
        <p:nvSpPr>
          <p:cNvPr id="5" name="Rounded Rectangle 4"/>
          <p:cNvSpPr/>
          <p:nvPr/>
        </p:nvSpPr>
        <p:spPr>
          <a:xfrm>
            <a:off x="841248" y="1371600"/>
            <a:ext cx="2331720" cy="1463040"/>
          </a:xfrm>
          <a:prstGeom prst="roundRect">
            <a:avLst>
              <a:gd name="adj" fmla="val 8000"/>
            </a:avLst>
          </a:prstGeom>
          <a:solidFill>
            <a:srgbClr val="FBE9E7"/>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ctr"/>
          <a:lstStyle/>
          <a:p>
            <a:pPr algn="l"/>
            <a:r>
              <a:rPr b="1" i="0" dirty="0">
                <a:solidFill>
                  <a:srgbClr val="C0392B"/>
                </a:solidFill>
              </a:rPr>
              <a:t>1. </a:t>
            </a:r>
            <a:r>
              <a:rPr sz="1600" b="0" i="0" dirty="0">
                <a:solidFill>
                  <a:srgbClr val="2B414D"/>
                </a:solidFill>
              </a:rPr>
              <a:t>Trigger event: investors lose trust in US debt</a:t>
            </a:r>
          </a:p>
        </p:txBody>
      </p:sp>
      <p:cxnSp>
        <p:nvCxnSpPr>
          <p:cNvPr id="6" name="Connector 5"/>
          <p:cNvCxnSpPr/>
          <p:nvPr/>
        </p:nvCxnSpPr>
        <p:spPr>
          <a:xfrm>
            <a:off x="3172968" y="2103120"/>
            <a:ext cx="210311" cy="0"/>
          </a:xfrm>
          <a:prstGeom prst="line">
            <a:avLst/>
          </a:prstGeom>
          <a:ln w="25400">
            <a:solidFill>
              <a:srgbClr val="0C4C88"/>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3383279" y="1371600"/>
            <a:ext cx="2331720" cy="1463040"/>
          </a:xfrm>
          <a:prstGeom prst="roundRect">
            <a:avLst>
              <a:gd name="adj" fmla="val 8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ctr"/>
          <a:lstStyle/>
          <a:p>
            <a:pPr algn="l"/>
            <a:r>
              <a:rPr b="1" i="0">
                <a:solidFill>
                  <a:srgbClr val="0C4C88"/>
                </a:solidFill>
              </a:rPr>
              <a:t>2. </a:t>
            </a:r>
            <a:r>
              <a:rPr sz="1600" b="0" i="0">
                <a:solidFill>
                  <a:srgbClr val="2B414D"/>
                </a:solidFill>
              </a:rPr>
              <a:t>Interest rates spike</a:t>
            </a:r>
          </a:p>
        </p:txBody>
      </p:sp>
      <p:cxnSp>
        <p:nvCxnSpPr>
          <p:cNvPr id="8" name="Connector 7"/>
          <p:cNvCxnSpPr/>
          <p:nvPr/>
        </p:nvCxnSpPr>
        <p:spPr>
          <a:xfrm>
            <a:off x="5715000" y="2103120"/>
            <a:ext cx="210312" cy="0"/>
          </a:xfrm>
          <a:prstGeom prst="line">
            <a:avLst/>
          </a:prstGeom>
          <a:ln w="25400">
            <a:solidFill>
              <a:srgbClr val="0C4C88"/>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5925312" y="1371600"/>
            <a:ext cx="2331720" cy="1463040"/>
          </a:xfrm>
          <a:prstGeom prst="roundRect">
            <a:avLst>
              <a:gd name="adj" fmla="val 8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ctr"/>
          <a:lstStyle/>
          <a:p>
            <a:pPr algn="l"/>
            <a:r>
              <a:rPr b="1" i="0">
                <a:solidFill>
                  <a:srgbClr val="0C4C88"/>
                </a:solidFill>
              </a:rPr>
              <a:t>3. </a:t>
            </a:r>
            <a:r>
              <a:rPr sz="1600" b="0" i="0">
                <a:solidFill>
                  <a:srgbClr val="2B414D"/>
                </a:solidFill>
              </a:rPr>
              <a:t>Investors expect inflation: the only way to deal with ballooning deficits quickly</a:t>
            </a:r>
          </a:p>
        </p:txBody>
      </p:sp>
      <p:cxnSp>
        <p:nvCxnSpPr>
          <p:cNvPr id="10" name="Connector 9"/>
          <p:cNvCxnSpPr/>
          <p:nvPr/>
        </p:nvCxnSpPr>
        <p:spPr>
          <a:xfrm>
            <a:off x="8257031" y="2103120"/>
            <a:ext cx="210313" cy="0"/>
          </a:xfrm>
          <a:prstGeom prst="line">
            <a:avLst/>
          </a:prstGeom>
          <a:ln w="25400">
            <a:solidFill>
              <a:srgbClr val="0C4C88"/>
            </a:solidFill>
            <a:tailEnd type="triangle" w="med" len="med"/>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8467344" y="1371600"/>
            <a:ext cx="2331720" cy="1463040"/>
          </a:xfrm>
          <a:prstGeom prst="roundRect">
            <a:avLst>
              <a:gd name="adj" fmla="val 8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ctr"/>
          <a:lstStyle/>
          <a:p>
            <a:pPr algn="l"/>
            <a:r>
              <a:rPr b="1" i="0">
                <a:solidFill>
                  <a:srgbClr val="0C4C88"/>
                </a:solidFill>
              </a:rPr>
              <a:t>4. </a:t>
            </a:r>
            <a:r>
              <a:rPr sz="1600" b="0" i="0">
                <a:solidFill>
                  <a:srgbClr val="2B414D"/>
                </a:solidFill>
              </a:rPr>
              <a:t>Expected inflation weakens the dollar; foreign capital departs</a:t>
            </a:r>
          </a:p>
        </p:txBody>
      </p:sp>
      <p:sp>
        <p:nvSpPr>
          <p:cNvPr id="12" name="Rounded Rectangle 11"/>
          <p:cNvSpPr/>
          <p:nvPr/>
        </p:nvSpPr>
        <p:spPr>
          <a:xfrm>
            <a:off x="841248" y="3291840"/>
            <a:ext cx="2331720" cy="1463040"/>
          </a:xfrm>
          <a:prstGeom prst="roundRect">
            <a:avLst>
              <a:gd name="adj" fmla="val 8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ctr"/>
          <a:lstStyle/>
          <a:p>
            <a:pPr algn="l"/>
            <a:r>
              <a:rPr b="1" i="0">
                <a:solidFill>
                  <a:srgbClr val="0C4C88"/>
                </a:solidFill>
              </a:rPr>
              <a:t>5. </a:t>
            </a:r>
            <a:r>
              <a:rPr sz="1600" b="0" i="0">
                <a:solidFill>
                  <a:srgbClr val="2B414D"/>
                </a:solidFill>
              </a:rPr>
              <a:t>Interest rates spike further; borrowing costs rise for everyone</a:t>
            </a:r>
          </a:p>
        </p:txBody>
      </p:sp>
      <p:cxnSp>
        <p:nvCxnSpPr>
          <p:cNvPr id="13" name="Connector 12"/>
          <p:cNvCxnSpPr/>
          <p:nvPr/>
        </p:nvCxnSpPr>
        <p:spPr>
          <a:xfrm>
            <a:off x="3172968" y="4023360"/>
            <a:ext cx="210311" cy="0"/>
          </a:xfrm>
          <a:prstGeom prst="line">
            <a:avLst/>
          </a:prstGeom>
          <a:ln w="25400">
            <a:solidFill>
              <a:srgbClr val="0C4C88"/>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3383279" y="3291840"/>
            <a:ext cx="2331720" cy="1463040"/>
          </a:xfrm>
          <a:prstGeom prst="roundRect">
            <a:avLst>
              <a:gd name="adj" fmla="val 8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ctr"/>
          <a:lstStyle/>
          <a:p>
            <a:pPr algn="l"/>
            <a:r>
              <a:rPr b="1" i="0">
                <a:solidFill>
                  <a:srgbClr val="0C4C88"/>
                </a:solidFill>
              </a:rPr>
              <a:t>6. </a:t>
            </a:r>
            <a:r>
              <a:rPr sz="1600" b="0" i="0">
                <a:solidFill>
                  <a:srgbClr val="2B414D"/>
                </a:solidFill>
              </a:rPr>
              <a:t>Economy enters recession</a:t>
            </a:r>
          </a:p>
        </p:txBody>
      </p:sp>
      <p:cxnSp>
        <p:nvCxnSpPr>
          <p:cNvPr id="15" name="Connector 14"/>
          <p:cNvCxnSpPr/>
          <p:nvPr/>
        </p:nvCxnSpPr>
        <p:spPr>
          <a:xfrm>
            <a:off x="5715000" y="4023360"/>
            <a:ext cx="210312" cy="0"/>
          </a:xfrm>
          <a:prstGeom prst="line">
            <a:avLst/>
          </a:prstGeom>
          <a:ln w="25400">
            <a:solidFill>
              <a:srgbClr val="0C4C88"/>
            </a:solidFill>
            <a:tailEnd type="triangle" w="med" len="med"/>
          </a:ln>
        </p:spPr>
        <p:style>
          <a:lnRef idx="2">
            <a:schemeClr val="accent1"/>
          </a:lnRef>
          <a:fillRef idx="0">
            <a:schemeClr val="accent1"/>
          </a:fillRef>
          <a:effectRef idx="1">
            <a:schemeClr val="accent1"/>
          </a:effectRef>
          <a:fontRef idx="minor">
            <a:schemeClr val="tx1"/>
          </a:fontRef>
        </p:style>
      </p:cxnSp>
      <p:sp>
        <p:nvSpPr>
          <p:cNvPr id="16" name="Rounded Rectangle 15"/>
          <p:cNvSpPr/>
          <p:nvPr/>
        </p:nvSpPr>
        <p:spPr>
          <a:xfrm>
            <a:off x="5925312" y="3291840"/>
            <a:ext cx="2331720" cy="1463040"/>
          </a:xfrm>
          <a:prstGeom prst="roundRect">
            <a:avLst>
              <a:gd name="adj" fmla="val 8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ctr"/>
          <a:lstStyle/>
          <a:p>
            <a:pPr algn="l"/>
            <a:r>
              <a:rPr b="1" i="0">
                <a:solidFill>
                  <a:srgbClr val="0C4C88"/>
                </a:solidFill>
              </a:rPr>
              <a:t>7. </a:t>
            </a:r>
            <a:r>
              <a:rPr sz="1600" b="0" i="0">
                <a:solidFill>
                  <a:srgbClr val="2B414D"/>
                </a:solidFill>
              </a:rPr>
              <a:t>Tax receipts fall; the deficit rises even further</a:t>
            </a:r>
          </a:p>
        </p:txBody>
      </p:sp>
      <p:cxnSp>
        <p:nvCxnSpPr>
          <p:cNvPr id="17" name="Connector 16"/>
          <p:cNvCxnSpPr/>
          <p:nvPr/>
        </p:nvCxnSpPr>
        <p:spPr>
          <a:xfrm>
            <a:off x="8257031" y="4023360"/>
            <a:ext cx="210313" cy="0"/>
          </a:xfrm>
          <a:prstGeom prst="line">
            <a:avLst/>
          </a:prstGeom>
          <a:ln w="25400">
            <a:solidFill>
              <a:srgbClr val="0C4C88"/>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8467344" y="3291840"/>
            <a:ext cx="2331720" cy="1463040"/>
          </a:xfrm>
          <a:prstGeom prst="roundRect">
            <a:avLst>
              <a:gd name="adj" fmla="val 8000"/>
            </a:avLst>
          </a:prstGeom>
          <a:solidFill>
            <a:srgbClr val="FBE9E7"/>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ctr"/>
          <a:lstStyle/>
          <a:p>
            <a:pPr algn="l"/>
            <a:r>
              <a:rPr b="1" i="0">
                <a:solidFill>
                  <a:srgbClr val="C0392B"/>
                </a:solidFill>
              </a:rPr>
              <a:t>8. </a:t>
            </a:r>
            <a:r>
              <a:rPr sz="1600" b="0" i="0">
                <a:solidFill>
                  <a:srgbClr val="2B414D"/>
                </a:solidFill>
              </a:rPr>
              <a:t>Back to the start, with less trust</a:t>
            </a:r>
          </a:p>
        </p:txBody>
      </p:sp>
      <p:sp>
        <p:nvSpPr>
          <p:cNvPr id="19" name="TextBox 18"/>
          <p:cNvSpPr txBox="1"/>
          <p:nvPr/>
        </p:nvSpPr>
        <p:spPr>
          <a:xfrm>
            <a:off x="841248" y="5164350"/>
            <a:ext cx="10058400" cy="822960"/>
          </a:xfrm>
          <a:prstGeom prst="rect">
            <a:avLst/>
          </a:prstGeom>
          <a:noFill/>
        </p:spPr>
        <p:txBody>
          <a:bodyPr wrap="square" anchor="t">
            <a:spAutoFit/>
          </a:bodyPr>
          <a:lstStyle/>
          <a:p>
            <a:pPr algn="l"/>
            <a:r>
              <a:rPr sz="1600" b="1" i="0" dirty="0">
                <a:solidFill>
                  <a:srgbClr val="0C4C88"/>
                </a:solidFill>
              </a:rPr>
              <a:t>It needs a trigger, and no one knows what or when: </a:t>
            </a:r>
            <a:r>
              <a:rPr sz="1600" b="0" i="0" dirty="0">
                <a:solidFill>
                  <a:srgbClr val="2B414D"/>
                </a:solidFill>
              </a:rPr>
              <a:t>a failed auction, a downgrade, a policy announcement, a foreign shock. The feedback loop is what turns a scare into a crisis: higher rates raise the deficit, and the higher deficit justifies the higher rates.</a:t>
            </a:r>
          </a:p>
        </p:txBody>
      </p:sp>
    </p:spTree>
    <p:extLst>
      <p:ext uri="{BB962C8B-B14F-4D97-AF65-F5344CB8AC3E}">
        <p14:creationId xmlns:p14="http://schemas.microsoft.com/office/powerpoint/2010/main" val="19897749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E2F2F-BA5D-FD4B-AB3B-196B93CC74B2}"/>
              </a:ext>
            </a:extLst>
          </p:cNvPr>
          <p:cNvSpPr>
            <a:spLocks noGrp="1"/>
          </p:cNvSpPr>
          <p:nvPr>
            <p:ph type="title"/>
          </p:nvPr>
        </p:nvSpPr>
        <p:spPr>
          <a:xfrm>
            <a:off x="1017632" y="3757"/>
            <a:ext cx="10515600" cy="1325563"/>
          </a:xfrm>
        </p:spPr>
        <p:txBody>
          <a:bodyPr/>
          <a:lstStyle/>
          <a:p>
            <a:r>
              <a:rPr lang="en-US" dirty="0">
                <a:solidFill>
                  <a:schemeClr val="bg1"/>
                </a:solidFill>
              </a:rPr>
              <a:t>Ca</a:t>
            </a:r>
            <a:r>
              <a:rPr lang="en-US" dirty="0"/>
              <a:t>se study: Liz Truss “mini-budget” Sep 2022</a:t>
            </a:r>
          </a:p>
        </p:txBody>
      </p:sp>
      <p:sp>
        <p:nvSpPr>
          <p:cNvPr id="3" name="Content Placeholder 2">
            <a:extLst>
              <a:ext uri="{FF2B5EF4-FFF2-40B4-BE49-F238E27FC236}">
                <a16:creationId xmlns:a16="http://schemas.microsoft.com/office/drawing/2014/main" id="{14E1736C-E386-0846-A36F-9042AA0D1967}"/>
              </a:ext>
            </a:extLst>
          </p:cNvPr>
          <p:cNvSpPr>
            <a:spLocks noGrp="1"/>
          </p:cNvSpPr>
          <p:nvPr>
            <p:ph idx="1"/>
          </p:nvPr>
        </p:nvSpPr>
        <p:spPr>
          <a:xfrm>
            <a:off x="838200" y="1259692"/>
            <a:ext cx="10515600" cy="4744197"/>
          </a:xfrm>
        </p:spPr>
        <p:txBody>
          <a:bodyPr>
            <a:normAutofit fontScale="92500" lnSpcReduction="20000"/>
          </a:bodyPr>
          <a:lstStyle/>
          <a:p>
            <a:pPr marL="0" indent="0">
              <a:spcBef>
                <a:spcPts val="1200"/>
              </a:spcBef>
              <a:buNone/>
            </a:pPr>
            <a:r>
              <a:rPr lang="en-US" u="sng" dirty="0"/>
              <a:t>Trigger</a:t>
            </a:r>
            <a:r>
              <a:rPr lang="en-US" dirty="0"/>
              <a:t>: a tax cut bypassing usual budget scrutiny</a:t>
            </a:r>
          </a:p>
          <a:p>
            <a:pPr marL="0" indent="0">
              <a:spcBef>
                <a:spcPts val="1200"/>
              </a:spcBef>
              <a:buNone/>
            </a:pPr>
            <a:r>
              <a:rPr lang="en-US" dirty="0"/>
              <a:t>Market reaction due to confidence collapse</a:t>
            </a:r>
          </a:p>
          <a:p>
            <a:pPr>
              <a:spcBef>
                <a:spcPts val="1200"/>
              </a:spcBef>
            </a:pPr>
            <a:r>
              <a:rPr lang="en-US" sz="2300" b="0" dirty="0">
                <a:solidFill>
                  <a:srgbClr val="2B414D"/>
                </a:solidFill>
              </a:rPr>
              <a:t>The pound plunged to $1.03, its lowest level in history</a:t>
            </a:r>
          </a:p>
          <a:p>
            <a:pPr>
              <a:spcBef>
                <a:spcPts val="1200"/>
              </a:spcBef>
            </a:pPr>
            <a:r>
              <a:rPr lang="en-US" sz="2300" b="0" dirty="0">
                <a:solidFill>
                  <a:srgbClr val="2B414D"/>
                </a:solidFill>
              </a:rPr>
              <a:t>Long-term bond rates spiked from 3.5 to 5.1 percent (highest since 2008)</a:t>
            </a:r>
          </a:p>
          <a:p>
            <a:pPr>
              <a:spcBef>
                <a:spcPts val="1200"/>
              </a:spcBef>
            </a:pPr>
            <a:r>
              <a:rPr lang="en-US" sz="2300" b="0" dirty="0">
                <a:solidFill>
                  <a:srgbClr val="2B414D"/>
                </a:solidFill>
              </a:rPr>
              <a:t>Pension funds that used bonds as collateral for borrowing risked insolvency</a:t>
            </a:r>
          </a:p>
          <a:p>
            <a:pPr marL="0" indent="0">
              <a:spcBef>
                <a:spcPts val="1200"/>
              </a:spcBef>
              <a:buNone/>
            </a:pPr>
            <a:r>
              <a:rPr lang="en-US" dirty="0"/>
              <a:t>Policy response: BoE emergency intervention</a:t>
            </a:r>
          </a:p>
          <a:p>
            <a:pPr>
              <a:lnSpc>
                <a:spcPct val="120000"/>
              </a:lnSpc>
              <a:spcBef>
                <a:spcPts val="1200"/>
              </a:spcBef>
            </a:pPr>
            <a:r>
              <a:rPr lang="en-US" sz="2300" b="0" dirty="0">
                <a:solidFill>
                  <a:srgbClr val="2B414D"/>
                </a:solidFill>
              </a:rPr>
              <a:t>BoE had to buy about 3 percent of total government debt to prevent a systemic collapse of pension funds and broader financial system.</a:t>
            </a:r>
          </a:p>
          <a:p>
            <a:pPr marL="0" indent="0">
              <a:spcBef>
                <a:spcPts val="1200"/>
              </a:spcBef>
              <a:buNone/>
            </a:pPr>
            <a:r>
              <a:rPr lang="en-US" dirty="0"/>
              <a:t>Aftermath: The "Idiot Premium"</a:t>
            </a:r>
            <a:endParaRPr lang="en-US" b="0" dirty="0"/>
          </a:p>
          <a:p>
            <a:pPr>
              <a:spcBef>
                <a:spcPts val="1200"/>
              </a:spcBef>
            </a:pPr>
            <a:r>
              <a:rPr lang="en-US" sz="2000" b="0" dirty="0">
                <a:solidFill>
                  <a:srgbClr val="2B414D"/>
                </a:solidFill>
              </a:rPr>
              <a:t>Government borrowing costs rose by 50-100 basis points</a:t>
            </a:r>
          </a:p>
          <a:p>
            <a:pPr>
              <a:spcBef>
                <a:spcPts val="1200"/>
              </a:spcBef>
            </a:pPr>
            <a:r>
              <a:rPr lang="en-US" sz="2000" b="0" dirty="0">
                <a:solidFill>
                  <a:srgbClr val="2B414D"/>
                </a:solidFill>
              </a:rPr>
              <a:t>Debt service costs rose from 4.4 to 4.9 percent of GDP</a:t>
            </a:r>
          </a:p>
          <a:p>
            <a:pPr>
              <a:spcBef>
                <a:spcPts val="1200"/>
              </a:spcBef>
            </a:pPr>
            <a:r>
              <a:rPr lang="en-US" sz="2000" b="0" dirty="0">
                <a:solidFill>
                  <a:srgbClr val="2B414D"/>
                </a:solidFill>
              </a:rPr>
              <a:t>Mortgage rates rose from 4.75 to 6.65 percent</a:t>
            </a:r>
          </a:p>
        </p:txBody>
      </p:sp>
      <p:sp>
        <p:nvSpPr>
          <p:cNvPr id="4" name="Slide Number Placeholder 3">
            <a:extLst>
              <a:ext uri="{FF2B5EF4-FFF2-40B4-BE49-F238E27FC236}">
                <a16:creationId xmlns:a16="http://schemas.microsoft.com/office/drawing/2014/main" id="{A048381F-96D1-B148-9BA1-1E53919022CC}"/>
              </a:ext>
            </a:extLst>
          </p:cNvPr>
          <p:cNvSpPr>
            <a:spLocks noGrp="1"/>
          </p:cNvSpPr>
          <p:nvPr>
            <p:ph type="sldNum" sz="quarter" idx="12"/>
          </p:nvPr>
        </p:nvSpPr>
        <p:spPr/>
        <p:txBody>
          <a:bodyPr/>
          <a:lstStyle/>
          <a:p>
            <a:fld id="{D9F085D5-EC86-4F6A-B501-C1359CB39116}" type="slidenum">
              <a:rPr lang="en-GB" smtClean="0"/>
              <a:t>42</a:t>
            </a:fld>
            <a:endParaRPr lang="en-GB"/>
          </a:p>
        </p:txBody>
      </p:sp>
    </p:spTree>
    <p:extLst>
      <p:ext uri="{BB962C8B-B14F-4D97-AF65-F5344CB8AC3E}">
        <p14:creationId xmlns:p14="http://schemas.microsoft.com/office/powerpoint/2010/main" val="201777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49BAE-DB26-E64C-94FE-EABE87FE7427}"/>
              </a:ext>
            </a:extLst>
          </p:cNvPr>
          <p:cNvSpPr>
            <a:spLocks noGrp="1"/>
          </p:cNvSpPr>
          <p:nvPr>
            <p:ph type="title"/>
          </p:nvPr>
        </p:nvSpPr>
        <p:spPr>
          <a:xfrm>
            <a:off x="826168" y="0"/>
            <a:ext cx="10515600" cy="1325563"/>
          </a:xfrm>
        </p:spPr>
        <p:txBody>
          <a:bodyPr/>
          <a:lstStyle/>
          <a:p>
            <a:r>
              <a:rPr lang="en-US" dirty="0">
                <a:solidFill>
                  <a:schemeClr val="bg1"/>
                </a:solidFill>
              </a:rPr>
              <a:t>Is T</a:t>
            </a:r>
            <a:r>
              <a:rPr lang="en-US" dirty="0"/>
              <a:t>he Debt a Problem Today?</a:t>
            </a:r>
          </a:p>
        </p:txBody>
      </p:sp>
      <p:sp>
        <p:nvSpPr>
          <p:cNvPr id="3" name="Content Placeholder 2">
            <a:extLst>
              <a:ext uri="{FF2B5EF4-FFF2-40B4-BE49-F238E27FC236}">
                <a16:creationId xmlns:a16="http://schemas.microsoft.com/office/drawing/2014/main" id="{34C8063D-C5BB-754D-A174-9947FACA5404}"/>
              </a:ext>
            </a:extLst>
          </p:cNvPr>
          <p:cNvSpPr>
            <a:spLocks noGrp="1"/>
          </p:cNvSpPr>
          <p:nvPr>
            <p:ph idx="1"/>
          </p:nvPr>
        </p:nvSpPr>
        <p:spPr/>
        <p:txBody>
          <a:bodyPr>
            <a:normAutofit/>
          </a:bodyPr>
          <a:lstStyle/>
          <a:p>
            <a:pPr>
              <a:spcAft>
                <a:spcPts val="600"/>
              </a:spcAft>
            </a:pPr>
            <a:r>
              <a:rPr sz="2000" dirty="0"/>
              <a:t>The federal government still borrows with little difficulty</a:t>
            </a:r>
          </a:p>
          <a:p>
            <a:pPr lvl="1">
              <a:spcAft>
                <a:spcPts val="600"/>
              </a:spcAft>
            </a:pPr>
            <a:r>
              <a:rPr sz="1600" dirty="0"/>
              <a:t>Auctions clear; the 10-year Treasury yield averaged about 4.3% in 2025 and CBO projects 4.1-4.4% over the next decade</a:t>
            </a:r>
            <a:r>
              <a:rPr lang="en-US" sz="1600" dirty="0"/>
              <a:t>. Most recently, 10-year Treasury yield rose to over 5% with no change in inflation expectations.</a:t>
            </a:r>
            <a:endParaRPr sz="1600" dirty="0"/>
          </a:p>
          <a:p>
            <a:pPr>
              <a:spcAft>
                <a:spcPts val="600"/>
              </a:spcAft>
            </a:pPr>
            <a:r>
              <a:rPr sz="2000" dirty="0"/>
              <a:t>So, not (yet) a crisis. But the warning signs are there</a:t>
            </a:r>
          </a:p>
          <a:p>
            <a:pPr lvl="1">
              <a:spcAft>
                <a:spcPts val="600"/>
              </a:spcAft>
            </a:pPr>
            <a:r>
              <a:rPr sz="1600" dirty="0"/>
              <a:t>Net interest ($970 bn in 2025) now exceeds defense spending and overtakes Medicare in 2028</a:t>
            </a:r>
          </a:p>
          <a:p>
            <a:pPr lvl="1">
              <a:spcAft>
                <a:spcPts val="600"/>
              </a:spcAft>
            </a:pPr>
            <a:r>
              <a:rPr sz="1600" dirty="0"/>
              <a:t>Long-term rates are higher than before the pandemic and CBO expects them to stay there, partly because of the debt itself (crowding out) and a rising term premium</a:t>
            </a:r>
          </a:p>
          <a:p>
            <a:pPr lvl="1">
              <a:spcAft>
                <a:spcPts val="600"/>
              </a:spcAft>
            </a:pPr>
            <a:r>
              <a:rPr sz="1600" dirty="0"/>
              <a:t>10-year US rates are above those in Canada, Germany and Japan; the dollar's reserve share is slowly eroding (71% in 1999, 57% today)</a:t>
            </a:r>
          </a:p>
          <a:p>
            <a:pPr>
              <a:spcAft>
                <a:spcPts val="600"/>
              </a:spcAft>
            </a:pPr>
            <a:r>
              <a:rPr sz="2000" dirty="0"/>
              <a:t>Maintaining confidence requires transparent, credible fiscal policy: the UK's 2022 episode shows how quickly it can be lost</a:t>
            </a:r>
          </a:p>
        </p:txBody>
      </p:sp>
      <p:sp>
        <p:nvSpPr>
          <p:cNvPr id="4" name="Slide Number Placeholder 3">
            <a:extLst>
              <a:ext uri="{FF2B5EF4-FFF2-40B4-BE49-F238E27FC236}">
                <a16:creationId xmlns:a16="http://schemas.microsoft.com/office/drawing/2014/main" id="{67156D27-C2A1-6749-899A-D1E5F13476FA}"/>
              </a:ext>
            </a:extLst>
          </p:cNvPr>
          <p:cNvSpPr>
            <a:spLocks noGrp="1"/>
          </p:cNvSpPr>
          <p:nvPr>
            <p:ph type="sldNum" sz="quarter" idx="12"/>
          </p:nvPr>
        </p:nvSpPr>
        <p:spPr/>
        <p:txBody>
          <a:bodyPr/>
          <a:lstStyle/>
          <a:p>
            <a:fld id="{D9F085D5-EC86-4F6A-B501-C1359CB39116}" type="slidenum">
              <a:rPr lang="en-GB" smtClean="0"/>
              <a:t>43</a:t>
            </a:fld>
            <a:endParaRPr lang="en-GB"/>
          </a:p>
        </p:txBody>
      </p:sp>
    </p:spTree>
    <p:extLst>
      <p:ext uri="{BB962C8B-B14F-4D97-AF65-F5344CB8AC3E}">
        <p14:creationId xmlns:p14="http://schemas.microsoft.com/office/powerpoint/2010/main" val="9591069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936015"/>
            <a:ext cx="10515600" cy="2852737"/>
          </a:xfrm>
        </p:spPr>
        <p:txBody>
          <a:bodyPr/>
          <a:lstStyle/>
          <a:p>
            <a:pPr algn="ctr"/>
            <a:r>
              <a:rPr lang="en-US" dirty="0"/>
              <a:t>Raising taxes?</a:t>
            </a:r>
            <a:endParaRPr dirty="0"/>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44</a:t>
            </a:fld>
            <a:endParaRPr lang="en-GB"/>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10515600" cy="1325880"/>
          </a:xfrm>
        </p:spPr>
        <p:txBody>
          <a:bodyPr/>
          <a:lstStyle/>
          <a:p>
            <a:r>
              <a:rPr dirty="0"/>
              <a:t> </a:t>
            </a:r>
            <a:r>
              <a:rPr dirty="0">
                <a:solidFill>
                  <a:schemeClr val="bg1"/>
                </a:solidFill>
              </a:rPr>
              <a:t>Tax</a:t>
            </a:r>
            <a:r>
              <a:rPr dirty="0"/>
              <a:t>ing the rich: least-damaging way?</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45</a:t>
            </a:fld>
            <a:endParaRPr lang="en-GB"/>
          </a:p>
        </p:txBody>
      </p:sp>
      <p:sp>
        <p:nvSpPr>
          <p:cNvPr id="5" name="TextBox 4"/>
          <p:cNvSpPr txBox="1"/>
          <p:nvPr/>
        </p:nvSpPr>
        <p:spPr>
          <a:xfrm>
            <a:off x="841248" y="1143000"/>
            <a:ext cx="10058400" cy="369332"/>
          </a:xfrm>
          <a:prstGeom prst="rect">
            <a:avLst/>
          </a:prstGeom>
          <a:noFill/>
        </p:spPr>
        <p:txBody>
          <a:bodyPr wrap="square" anchor="t">
            <a:spAutoFit/>
          </a:bodyPr>
          <a:lstStyle/>
          <a:p>
            <a:pPr algn="ctr"/>
            <a:r>
              <a:rPr b="1" i="0" dirty="0">
                <a:solidFill>
                  <a:srgbClr val="0C4C88"/>
                </a:solidFill>
              </a:rPr>
              <a:t>A popular proposal, two very different ways to do it</a:t>
            </a:r>
          </a:p>
        </p:txBody>
      </p:sp>
      <p:sp>
        <p:nvSpPr>
          <p:cNvPr id="6" name="Rounded Rectangle 5"/>
          <p:cNvSpPr/>
          <p:nvPr/>
        </p:nvSpPr>
        <p:spPr>
          <a:xfrm>
            <a:off x="841248" y="1645920"/>
            <a:ext cx="4937760" cy="4160520"/>
          </a:xfrm>
          <a:prstGeom prst="roundRect">
            <a:avLst>
              <a:gd name="adj" fmla="val 5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t"/>
          <a:lstStyle/>
          <a:p>
            <a:pPr algn="l">
              <a:spcAft>
                <a:spcPts val="400"/>
              </a:spcAft>
            </a:pPr>
            <a:r>
              <a:rPr sz="2000" b="1" i="0" dirty="0">
                <a:solidFill>
                  <a:srgbClr val="0C4C88"/>
                </a:solidFill>
              </a:rPr>
              <a:t>A new annual wealth tax</a:t>
            </a:r>
          </a:p>
          <a:p>
            <a:pPr algn="l">
              <a:spcAft>
                <a:spcPts val="400"/>
              </a:spcAft>
            </a:pPr>
            <a:r>
              <a:rPr b="0" i="0" dirty="0">
                <a:solidFill>
                  <a:srgbClr val="2B414D"/>
                </a:solidFill>
              </a:rPr>
              <a:t>Tax net worth above a threshold every year, e.g. 2-3% on fortunes over $50 million</a:t>
            </a:r>
          </a:p>
          <a:p>
            <a:pPr algn="l">
              <a:spcAft>
                <a:spcPts val="400"/>
              </a:spcAft>
            </a:pPr>
            <a:r>
              <a:rPr b="1" i="0" dirty="0">
                <a:solidFill>
                  <a:srgbClr val="2B414D"/>
                </a:solidFill>
              </a:rPr>
              <a:t>Incentive problem: </a:t>
            </a:r>
            <a:r>
              <a:rPr b="0" i="0" dirty="0">
                <a:solidFill>
                  <a:srgbClr val="2B414D"/>
                </a:solidFill>
              </a:rPr>
              <a:t>a founder whose wealth is a growing but unsold company must sell shares or borrow every year to pay the tax; it taxes success before it is realized and pushes capital and founders abroad</a:t>
            </a:r>
          </a:p>
          <a:p>
            <a:pPr algn="l">
              <a:spcAft>
                <a:spcPts val="400"/>
              </a:spcAft>
            </a:pPr>
            <a:r>
              <a:rPr b="1" i="0" dirty="0">
                <a:solidFill>
                  <a:srgbClr val="2B414D"/>
                </a:solidFill>
              </a:rPr>
              <a:t>Track record: </a:t>
            </a:r>
            <a:r>
              <a:rPr b="0" i="0" dirty="0">
                <a:solidFill>
                  <a:srgbClr val="2B414D"/>
                </a:solidFill>
              </a:rPr>
              <a:t>12 OECD countries had wealth taxes in 1990, 3 by 2020; revenues were small, valuation disputes and avoidance large</a:t>
            </a:r>
          </a:p>
          <a:p>
            <a:pPr algn="l"/>
            <a:r>
              <a:rPr b="0" i="1" dirty="0">
                <a:solidFill>
                  <a:srgbClr val="2B414D"/>
                </a:solidFill>
              </a:rPr>
              <a:t>Constitutionality in the US is contested</a:t>
            </a:r>
            <a:endParaRPr sz="1600" b="0" i="1" dirty="0">
              <a:solidFill>
                <a:srgbClr val="2B414D"/>
              </a:solidFill>
            </a:endParaRPr>
          </a:p>
        </p:txBody>
      </p:sp>
      <p:sp>
        <p:nvSpPr>
          <p:cNvPr id="7" name="Rounded Rectangle 6"/>
          <p:cNvSpPr/>
          <p:nvPr/>
        </p:nvSpPr>
        <p:spPr>
          <a:xfrm>
            <a:off x="5961888" y="1645920"/>
            <a:ext cx="5633910" cy="4160520"/>
          </a:xfrm>
          <a:prstGeom prst="roundRect">
            <a:avLst>
              <a:gd name="adj" fmla="val 5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t"/>
          <a:lstStyle/>
          <a:p>
            <a:pPr algn="l">
              <a:spcAft>
                <a:spcPts val="400"/>
              </a:spcAft>
            </a:pPr>
            <a:r>
              <a:rPr sz="2000" b="1" i="0" dirty="0">
                <a:solidFill>
                  <a:srgbClr val="0C4C88"/>
                </a:solidFill>
              </a:rPr>
              <a:t>Fix the wealth tax we already have</a:t>
            </a:r>
          </a:p>
          <a:p>
            <a:pPr algn="l">
              <a:spcAft>
                <a:spcPts val="400"/>
              </a:spcAft>
            </a:pPr>
            <a:r>
              <a:rPr b="0" i="0" dirty="0">
                <a:solidFill>
                  <a:srgbClr val="2B414D"/>
                </a:solidFill>
              </a:rPr>
              <a:t>The estate and gift tax: a </a:t>
            </a:r>
            <a:r>
              <a:rPr b="1" i="0" dirty="0">
                <a:solidFill>
                  <a:srgbClr val="2B414D"/>
                </a:solidFill>
              </a:rPr>
              <a:t>40% statutory rate</a:t>
            </a:r>
            <a:r>
              <a:rPr b="0" i="0" dirty="0">
                <a:solidFill>
                  <a:srgbClr val="2B414D"/>
                </a:solidFill>
              </a:rPr>
              <a:t> on wealth transferred at death, above a $15 million exemption ($30 million per couple)</a:t>
            </a:r>
          </a:p>
          <a:p>
            <a:pPr algn="l">
              <a:spcAft>
                <a:spcPts val="400"/>
              </a:spcAft>
            </a:pPr>
            <a:r>
              <a:rPr b="0" i="0" dirty="0">
                <a:solidFill>
                  <a:srgbClr val="2B414D"/>
                </a:solidFill>
              </a:rPr>
              <a:t>But it raises under $30 billion a year, </a:t>
            </a:r>
            <a:r>
              <a:rPr b="1" i="0" dirty="0">
                <a:solidFill>
                  <a:schemeClr val="tx1"/>
                </a:solidFill>
              </a:rPr>
              <a:t>less than 1% of revenue</a:t>
            </a:r>
            <a:r>
              <a:rPr b="0" i="0" dirty="0">
                <a:solidFill>
                  <a:srgbClr val="2B414D"/>
                </a:solidFill>
              </a:rPr>
              <a:t>, and the average rate on taxable estates is 19%</a:t>
            </a:r>
          </a:p>
          <a:p>
            <a:pPr algn="l">
              <a:spcAft>
                <a:spcPts val="400"/>
              </a:spcAft>
            </a:pPr>
            <a:r>
              <a:rPr b="1" i="0" dirty="0">
                <a:solidFill>
                  <a:srgbClr val="2B414D"/>
                </a:solidFill>
              </a:rPr>
              <a:t>Why so little: </a:t>
            </a:r>
            <a:r>
              <a:rPr b="0" i="0" dirty="0">
                <a:solidFill>
                  <a:srgbClr val="2B414D"/>
                </a:solidFill>
              </a:rPr>
              <a:t>stepped-up basis (unrealized gains never taxed), dynasty trusts, grantor-retained annuity trusts, valuation discounts, and the high exemption</a:t>
            </a:r>
          </a:p>
          <a:p>
            <a:pPr algn="l"/>
            <a:r>
              <a:rPr lang="en-US" b="1" i="0" dirty="0">
                <a:solidFill>
                  <a:srgbClr val="0C4C88"/>
                </a:solidFill>
              </a:rPr>
              <a:t>Fixing these rules taxes </a:t>
            </a:r>
            <a:r>
              <a:rPr b="1" i="0" dirty="0">
                <a:solidFill>
                  <a:srgbClr val="0C4C88"/>
                </a:solidFill>
              </a:rPr>
              <a:t>the same wealth once, at death, without forcing founders to sell while they build</a:t>
            </a:r>
          </a:p>
        </p:txBody>
      </p:sp>
      <p:sp>
        <p:nvSpPr>
          <p:cNvPr id="8" name="TextBox 7"/>
          <p:cNvSpPr txBox="1"/>
          <p:nvPr/>
        </p:nvSpPr>
        <p:spPr>
          <a:xfrm>
            <a:off x="841248" y="5897880"/>
            <a:ext cx="10058400" cy="365760"/>
          </a:xfrm>
          <a:prstGeom prst="rect">
            <a:avLst/>
          </a:prstGeom>
          <a:noFill/>
        </p:spPr>
        <p:txBody>
          <a:bodyPr wrap="square" anchor="t">
            <a:spAutoFit/>
          </a:bodyPr>
          <a:lstStyle/>
          <a:p>
            <a:pPr algn="l"/>
            <a:r>
              <a:rPr sz="1000" b="0" i="0">
                <a:solidFill>
                  <a:srgbClr val="595959"/>
                </a:solidFill>
              </a:rPr>
              <a:t>Sources: Tax Foundation; CRS, The Estate and Gift Tax: An Overview (2025); OECD, The Role and Design of Net Wealth Taxes (2018).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10515600" cy="1325880"/>
          </a:xfrm>
        </p:spPr>
        <p:txBody>
          <a:bodyPr/>
          <a:lstStyle/>
          <a:p>
            <a:r>
              <a:t> </a:t>
            </a:r>
            <a:r>
              <a:rPr>
                <a:solidFill>
                  <a:schemeClr val="bg1"/>
                </a:solidFill>
              </a:rPr>
              <a:t>Tax</a:t>
            </a:r>
            <a:r>
              <a:t> work? You get less of what you tax</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46</a:t>
            </a:fld>
            <a:endParaRPr lang="en-GB"/>
          </a:p>
        </p:txBody>
      </p:sp>
      <p:sp>
        <p:nvSpPr>
          <p:cNvPr id="5" name="TextBox 4"/>
          <p:cNvSpPr txBox="1"/>
          <p:nvPr/>
        </p:nvSpPr>
        <p:spPr>
          <a:xfrm>
            <a:off x="841248" y="1143000"/>
            <a:ext cx="10058400" cy="646331"/>
          </a:xfrm>
          <a:prstGeom prst="rect">
            <a:avLst/>
          </a:prstGeom>
          <a:noFill/>
        </p:spPr>
        <p:txBody>
          <a:bodyPr wrap="square" anchor="t">
            <a:spAutoFit/>
          </a:bodyPr>
          <a:lstStyle/>
          <a:p>
            <a:pPr algn="l"/>
            <a:r>
              <a:rPr b="1" i="0" dirty="0">
                <a:solidFill>
                  <a:srgbClr val="0C4C88"/>
                </a:solidFill>
              </a:rPr>
              <a:t>Another popular proposal: raise or remove the cap on earnings subject to the Social Security payroll tax ($184,500 in 2026, taxed at 12.4%)</a:t>
            </a:r>
          </a:p>
        </p:txBody>
      </p:sp>
      <p:sp>
        <p:nvSpPr>
          <p:cNvPr id="6" name="Rounded Rectangle 5"/>
          <p:cNvSpPr/>
          <p:nvPr/>
        </p:nvSpPr>
        <p:spPr>
          <a:xfrm>
            <a:off x="841248" y="1783080"/>
            <a:ext cx="10058400" cy="3931920"/>
          </a:xfrm>
          <a:prstGeom prst="roundRect">
            <a:avLst>
              <a:gd name="adj" fmla="val 3000"/>
            </a:avLst>
          </a:prstGeom>
          <a:solidFill>
            <a:srgbClr val="FFFFFF"/>
          </a:solidFill>
          <a:ln w="12700">
            <a:solidFill>
              <a:srgbClr val="0C4C88"/>
            </a:solid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ctr"/>
          <a:lstStyle/>
          <a:p>
            <a:pPr algn="l">
              <a:spcAft>
                <a:spcPts val="400"/>
              </a:spcAft>
            </a:pPr>
            <a:r>
              <a:rPr b="1" i="0" dirty="0">
                <a:solidFill>
                  <a:srgbClr val="0C4C88"/>
                </a:solidFill>
              </a:rPr>
              <a:t>It raises the marginal tax rate on work by 12.4 points </a:t>
            </a:r>
            <a:r>
              <a:rPr b="0" i="0" dirty="0">
                <a:solidFill>
                  <a:srgbClr val="2B414D"/>
                </a:solidFill>
              </a:rPr>
              <a:t>for high-earning employees and for self-employed business owners (who pay both halves): on top of the 37% federal rate, 2.35% Medicare tax and state taxes, the top marginal rate on labor income passes 50%</a:t>
            </a:r>
          </a:p>
          <a:p>
            <a:pPr algn="l">
              <a:spcAft>
                <a:spcPts val="400"/>
              </a:spcAft>
            </a:pPr>
            <a:r>
              <a:rPr b="1" i="0" dirty="0">
                <a:solidFill>
                  <a:srgbClr val="0C4C88"/>
                </a:solidFill>
              </a:rPr>
              <a:t>It does nothing for rentiers: </a:t>
            </a:r>
            <a:r>
              <a:rPr b="0" i="0" dirty="0">
                <a:solidFill>
                  <a:srgbClr val="2B414D"/>
                </a:solidFill>
              </a:rPr>
              <a:t>payroll tax falls on wages only; dividends, interest, capital gains, rents and inherited wealth are untouched, so it </a:t>
            </a:r>
            <a:r>
              <a:rPr b="0" i="0" u="sng" dirty="0">
                <a:solidFill>
                  <a:srgbClr val="2B414D"/>
                </a:solidFill>
              </a:rPr>
              <a:t>taxes the working rich, not the rich</a:t>
            </a:r>
          </a:p>
          <a:p>
            <a:pPr algn="l">
              <a:spcAft>
                <a:spcPts val="400"/>
              </a:spcAft>
            </a:pPr>
            <a:r>
              <a:rPr b="1" i="0" dirty="0">
                <a:solidFill>
                  <a:srgbClr val="0C4C88"/>
                </a:solidFill>
              </a:rPr>
              <a:t>It changes what Social Security is: </a:t>
            </a:r>
            <a:r>
              <a:rPr b="0" i="0" dirty="0">
                <a:solidFill>
                  <a:srgbClr val="2B414D"/>
                </a:solidFill>
              </a:rPr>
              <a:t>the program was designed as a government-sponsored, mandatory-participation pension: benefits are tied to contributions, which is why the cap exists at all. Taxing earnings above the cap without paying benefits on them turns the pension into another redistributive income-support program</a:t>
            </a:r>
          </a:p>
          <a:p>
            <a:pPr algn="l"/>
            <a:r>
              <a:rPr b="1" i="0" dirty="0">
                <a:solidFill>
                  <a:srgbClr val="0C4C88"/>
                </a:solidFill>
              </a:rPr>
              <a:t>You get less of the activity you tax: </a:t>
            </a:r>
            <a:r>
              <a:rPr b="0" i="0" dirty="0">
                <a:solidFill>
                  <a:srgbClr val="2B414D"/>
                </a:solidFill>
              </a:rPr>
              <a:t>expect less reported labor income at the top, more income re-labeled as capital (S-</a:t>
            </a:r>
            <a:r>
              <a:rPr b="0" i="0" dirty="0" err="1">
                <a:solidFill>
                  <a:srgbClr val="2B414D"/>
                </a:solidFill>
              </a:rPr>
              <a:t>corp</a:t>
            </a:r>
            <a:r>
              <a:rPr b="0" i="0" dirty="0">
                <a:solidFill>
                  <a:srgbClr val="2B414D"/>
                </a:solidFill>
              </a:rPr>
              <a:t> distributions, carried interest), and earlier retirement</a:t>
            </a:r>
          </a:p>
        </p:txBody>
      </p:sp>
      <p:sp>
        <p:nvSpPr>
          <p:cNvPr id="7" name="TextBox 6"/>
          <p:cNvSpPr txBox="1"/>
          <p:nvPr/>
        </p:nvSpPr>
        <p:spPr>
          <a:xfrm>
            <a:off x="841248" y="5852160"/>
            <a:ext cx="10058400" cy="365760"/>
          </a:xfrm>
          <a:prstGeom prst="rect">
            <a:avLst/>
          </a:prstGeom>
          <a:noFill/>
        </p:spPr>
        <p:txBody>
          <a:bodyPr wrap="square" anchor="t">
            <a:spAutoFit/>
          </a:bodyPr>
          <a:lstStyle/>
          <a:p>
            <a:pPr algn="l"/>
            <a:r>
              <a:rPr sz="1100" b="0" i="1">
                <a:solidFill>
                  <a:srgbClr val="595959"/>
                </a:solidFill>
              </a:rPr>
              <a:t>Context: Social Security outlays exceed its dedicated revenues by 0.8% of GDP in 2026, rising to 1.5% by 2047-2056 (CBO Table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10515600" cy="1325880"/>
          </a:xfrm>
        </p:spPr>
        <p:txBody>
          <a:bodyPr/>
          <a:lstStyle/>
          <a:p>
            <a:r>
              <a:t> </a:t>
            </a:r>
            <a:r>
              <a:rPr>
                <a:solidFill>
                  <a:schemeClr val="bg1"/>
                </a:solidFill>
              </a:rPr>
              <a:t>Bot</a:t>
            </a:r>
            <a:r>
              <a:t>tom-line takeaways</a:t>
            </a:r>
          </a:p>
        </p:txBody>
      </p:sp>
      <p:sp>
        <p:nvSpPr>
          <p:cNvPr id="3" name="Content Placeholder 2"/>
          <p:cNvSpPr>
            <a:spLocks noGrp="1"/>
          </p:cNvSpPr>
          <p:nvPr>
            <p:ph idx="1"/>
          </p:nvPr>
        </p:nvSpPr>
        <p:spPr/>
        <p:txBody>
          <a:bodyPr>
            <a:normAutofit/>
          </a:bodyPr>
          <a:lstStyle/>
          <a:p>
            <a:pPr>
              <a:spcAft>
                <a:spcPts val="800"/>
              </a:spcAft>
            </a:pPr>
            <a:r>
              <a:rPr sz="1800" u="sng" dirty="0"/>
              <a:t>The ratio of debt to GDP is</a:t>
            </a:r>
            <a:r>
              <a:rPr lang="en-US" sz="1800" u="sng" dirty="0"/>
              <a:t> </a:t>
            </a:r>
            <a:r>
              <a:rPr sz="1800" u="sng" dirty="0"/>
              <a:t>on an unsustainable path</a:t>
            </a:r>
            <a:r>
              <a:rPr sz="1800" dirty="0"/>
              <a:t>: 99% today, 120% in 2036, 175% in 2056</a:t>
            </a:r>
          </a:p>
          <a:p>
            <a:pPr>
              <a:spcAft>
                <a:spcPts val="800"/>
              </a:spcAft>
            </a:pPr>
            <a:r>
              <a:rPr sz="1800" u="sng" dirty="0"/>
              <a:t>Deficits have been chronic for 50 years</a:t>
            </a:r>
            <a:r>
              <a:rPr sz="1800" dirty="0"/>
              <a:t> and revenues have not kept pace with aging-driven spending</a:t>
            </a:r>
          </a:p>
          <a:p>
            <a:pPr>
              <a:spcAft>
                <a:spcPts val="800"/>
              </a:spcAft>
            </a:pPr>
            <a:r>
              <a:rPr sz="1800" u="sng" dirty="0"/>
              <a:t>Market interest rates and Fed independence are the borrowing discipline</a:t>
            </a:r>
            <a:r>
              <a:rPr sz="1800" dirty="0"/>
              <a:t>; both can be lost quickly, as the 1970s and the UK in 2022 show</a:t>
            </a:r>
          </a:p>
          <a:p>
            <a:pPr>
              <a:spcAft>
                <a:spcPts val="800"/>
              </a:spcAft>
            </a:pPr>
            <a:r>
              <a:rPr lang="en-US" sz="1800" u="sng" dirty="0"/>
              <a:t>Four levers</a:t>
            </a:r>
            <a:r>
              <a:rPr sz="1800" u="sng" dirty="0"/>
              <a:t>: austerity, growth, inflation and financial repression</a:t>
            </a:r>
            <a:r>
              <a:rPr sz="1800" dirty="0"/>
              <a:t>. At today's numbers the primary deficit must fall to about 1% of GDP</a:t>
            </a:r>
          </a:p>
          <a:p>
            <a:pPr>
              <a:spcAft>
                <a:spcPts val="800"/>
              </a:spcAft>
            </a:pPr>
            <a:r>
              <a:rPr sz="1800" u="sng" dirty="0"/>
              <a:t>The primary drivers</a:t>
            </a:r>
            <a:r>
              <a:rPr sz="1800" dirty="0"/>
              <a:t> going forward are </a:t>
            </a:r>
            <a:r>
              <a:rPr sz="1800" u="sng" dirty="0"/>
              <a:t>Medicare</a:t>
            </a:r>
            <a:r>
              <a:rPr sz="1800" dirty="0"/>
              <a:t> (aging plus medical cost growth), </a:t>
            </a:r>
            <a:r>
              <a:rPr sz="1800" u="sng" dirty="0"/>
              <a:t>Social Security</a:t>
            </a:r>
            <a:r>
              <a:rPr sz="1800" dirty="0"/>
              <a:t> (aging) and </a:t>
            </a:r>
            <a:r>
              <a:rPr sz="1800" u="sng" dirty="0"/>
              <a:t>interest</a:t>
            </a:r>
            <a:r>
              <a:rPr sz="1800" dirty="0"/>
              <a:t> on the debt itself</a:t>
            </a:r>
          </a:p>
          <a:p>
            <a:pPr>
              <a:spcAft>
                <a:spcPts val="800"/>
              </a:spcAft>
            </a:pPr>
            <a:r>
              <a:rPr sz="1800" dirty="0"/>
              <a:t>The longer action is postponed, the larger the adjustment and the greater the probability of a fiscal crisis</a:t>
            </a:r>
          </a:p>
          <a:p>
            <a:pPr>
              <a:spcAft>
                <a:spcPts val="800"/>
              </a:spcAft>
            </a:pPr>
            <a:r>
              <a:rPr sz="1800" dirty="0"/>
              <a:t>High debt should still not deter productive public investment or fiscal responses to genuine crises: 'when the house is on fire, you don't worry about the drought'</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47</a:t>
            </a:fld>
            <a:endParaRPr lang="en-GB"/>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4E189-2B23-2F41-BBEB-10A29FA49EB0}"/>
              </a:ext>
            </a:extLst>
          </p:cNvPr>
          <p:cNvSpPr>
            <a:spLocks noGrp="1"/>
          </p:cNvSpPr>
          <p:nvPr>
            <p:ph type="title"/>
          </p:nvPr>
        </p:nvSpPr>
        <p:spPr>
          <a:xfrm>
            <a:off x="662355" y="0"/>
            <a:ext cx="10515600" cy="1325563"/>
          </a:xfrm>
        </p:spPr>
        <p:txBody>
          <a:bodyPr/>
          <a:lstStyle/>
          <a:p>
            <a:r>
              <a:rPr lang="en-US" dirty="0"/>
              <a:t> </a:t>
            </a:r>
            <a:r>
              <a:rPr lang="en-US" dirty="0">
                <a:solidFill>
                  <a:schemeClr val="bg1"/>
                </a:solidFill>
              </a:rPr>
              <a:t>Tha</a:t>
            </a:r>
            <a:r>
              <a:rPr lang="en-US" dirty="0"/>
              <a:t>nk you!</a:t>
            </a:r>
          </a:p>
        </p:txBody>
      </p:sp>
      <p:sp>
        <p:nvSpPr>
          <p:cNvPr id="3" name="Content Placeholder 2">
            <a:extLst>
              <a:ext uri="{FF2B5EF4-FFF2-40B4-BE49-F238E27FC236}">
                <a16:creationId xmlns:a16="http://schemas.microsoft.com/office/drawing/2014/main" id="{09C9064E-051C-1042-85AE-F335B853ADE1}"/>
              </a:ext>
            </a:extLst>
          </p:cNvPr>
          <p:cNvSpPr>
            <a:spLocks noGrp="1"/>
          </p:cNvSpPr>
          <p:nvPr>
            <p:ph idx="1"/>
          </p:nvPr>
        </p:nvSpPr>
        <p:spPr>
          <a:xfrm>
            <a:off x="838200" y="662781"/>
            <a:ext cx="10515600" cy="5624946"/>
          </a:xfrm>
        </p:spPr>
        <p:txBody>
          <a:bodyPr>
            <a:normAutofit fontScale="92500" lnSpcReduction="20000"/>
          </a:bodyPr>
          <a:lstStyle/>
          <a:p>
            <a:pPr marL="0" indent="0" algn="ctr">
              <a:buNone/>
            </a:pPr>
            <a:endParaRPr lang="en-US" sz="6000" dirty="0"/>
          </a:p>
          <a:p>
            <a:pPr marL="0" indent="0" algn="ctr">
              <a:buNone/>
            </a:pPr>
            <a:r>
              <a:rPr lang="en-US" sz="6500" dirty="0"/>
              <a:t>Any Questions?</a:t>
            </a:r>
          </a:p>
          <a:p>
            <a:pPr marL="0" indent="0" algn="ctr">
              <a:buNone/>
            </a:pPr>
            <a:endParaRPr lang="en-US" dirty="0"/>
          </a:p>
          <a:p>
            <a:pPr marL="0" indent="0" algn="ctr">
              <a:buNone/>
            </a:pPr>
            <a:endParaRPr lang="en-US" dirty="0"/>
          </a:p>
          <a:p>
            <a:pPr marL="0" indent="0" algn="ctr">
              <a:buNone/>
            </a:pPr>
            <a:r>
              <a:rPr lang="en-US" dirty="0">
                <a:hlinkClick r:id="rId2"/>
              </a:rPr>
              <a:t>www.NEEDEcon</a:t>
            </a:r>
            <a:r>
              <a:rPr lang="en-US">
                <a:hlinkClick r:id="rId2"/>
              </a:rPr>
              <a:t>.org</a:t>
            </a:r>
            <a:endParaRPr lang="en-US" dirty="0"/>
          </a:p>
          <a:p>
            <a:pPr marL="0" indent="0" algn="ctr">
              <a:buNone/>
            </a:pPr>
            <a:r>
              <a:rPr lang="en-US" dirty="0"/>
              <a:t>Dmitriy Stolyarov &lt;stolyar@umich.edu&gt;</a:t>
            </a:r>
          </a:p>
          <a:p>
            <a:pPr marL="0" indent="0" algn="ctr">
              <a:buNone/>
            </a:pPr>
            <a:r>
              <a:rPr lang="en-US" dirty="0"/>
              <a:t>Contact NEED: </a:t>
            </a:r>
            <a:r>
              <a:rPr lang="en-US" dirty="0">
                <a:hlinkClick r:id="rId3"/>
              </a:rPr>
              <a:t>info@NEEDEcon.org</a:t>
            </a:r>
            <a:endParaRPr lang="en-US" dirty="0"/>
          </a:p>
          <a:p>
            <a:pPr marL="0" indent="0" algn="ctr">
              <a:buNone/>
            </a:pPr>
            <a:endParaRPr lang="en-US" dirty="0"/>
          </a:p>
          <a:p>
            <a:pPr marL="0" indent="0" algn="ctr">
              <a:buNone/>
            </a:pPr>
            <a:r>
              <a:rPr lang="en-US" dirty="0"/>
              <a:t>Submit a testimonial:  </a:t>
            </a:r>
            <a:r>
              <a:rPr lang="en-US" u="sng" dirty="0">
                <a:hlinkClick r:id="rId4"/>
              </a:rPr>
              <a:t>www.NEEDEcon.org/testimonials.php</a:t>
            </a:r>
            <a:endParaRPr lang="en-US" u="sng" dirty="0"/>
          </a:p>
          <a:p>
            <a:pPr marL="0" indent="0" algn="ctr">
              <a:buNone/>
            </a:pPr>
            <a:endParaRPr lang="en-US" u="sng" dirty="0"/>
          </a:p>
          <a:p>
            <a:pPr marL="0" indent="0" algn="ctr">
              <a:buNone/>
            </a:pPr>
            <a:r>
              <a:rPr lang="en-US" dirty="0"/>
              <a:t>Become a Friend of NEED:  </a:t>
            </a:r>
            <a:r>
              <a:rPr lang="en-US" dirty="0" err="1"/>
              <a:t>www.NEEDEcon.org</a:t>
            </a:r>
            <a:r>
              <a:rPr lang="en-US" dirty="0"/>
              <a:t>/friend.php</a:t>
            </a:r>
          </a:p>
          <a:p>
            <a:pPr marL="0" indent="0" algn="ctr">
              <a:buNone/>
            </a:pPr>
            <a:endParaRPr lang="en-US" dirty="0"/>
          </a:p>
        </p:txBody>
      </p:sp>
      <p:sp>
        <p:nvSpPr>
          <p:cNvPr id="4" name="Slide Number Placeholder 3">
            <a:extLst>
              <a:ext uri="{FF2B5EF4-FFF2-40B4-BE49-F238E27FC236}">
                <a16:creationId xmlns:a16="http://schemas.microsoft.com/office/drawing/2014/main" id="{052F218B-F99A-4145-A67C-DBBA7AD4E305}"/>
              </a:ext>
            </a:extLst>
          </p:cNvPr>
          <p:cNvSpPr>
            <a:spLocks noGrp="1"/>
          </p:cNvSpPr>
          <p:nvPr>
            <p:ph type="sldNum" sz="quarter" idx="12"/>
          </p:nvPr>
        </p:nvSpPr>
        <p:spPr/>
        <p:txBody>
          <a:bodyPr/>
          <a:lstStyle/>
          <a:p>
            <a:fld id="{D9F085D5-EC86-4F6A-B501-C1359CB39116}" type="slidenum">
              <a:rPr lang="en-GB" smtClean="0"/>
              <a:t>48</a:t>
            </a:fld>
            <a:endParaRPr lang="en-GB" dirty="0"/>
          </a:p>
        </p:txBody>
      </p:sp>
    </p:spTree>
    <p:extLst>
      <p:ext uri="{BB962C8B-B14F-4D97-AF65-F5344CB8AC3E}">
        <p14:creationId xmlns:p14="http://schemas.microsoft.com/office/powerpoint/2010/main" val="28338960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Appendix</a:t>
            </a:r>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49</a:t>
            </a:fld>
            <a:endParaRPr lang="en-GB"/>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0"/>
            <a:ext cx="10515600" cy="1325880"/>
          </a:xfrm>
        </p:spPr>
        <p:txBody>
          <a:bodyPr/>
          <a:lstStyle/>
          <a:p>
            <a:r>
              <a:rPr dirty="0"/>
              <a:t> </a:t>
            </a:r>
            <a:r>
              <a:rPr dirty="0">
                <a:solidFill>
                  <a:schemeClr val="bg1"/>
                </a:solidFill>
              </a:rPr>
              <a:t>The</a:t>
            </a:r>
            <a:r>
              <a:rPr dirty="0"/>
              <a:t> </a:t>
            </a:r>
            <a:r>
              <a:rPr lang="en-US" dirty="0"/>
              <a:t>debt-GDP ratio arithmetic</a:t>
            </a:r>
            <a:endParaRPr dirty="0"/>
          </a:p>
        </p:txBody>
      </p:sp>
      <p:sp>
        <p:nvSpPr>
          <p:cNvPr id="4" name="Slide Number Placeholder 3">
            <a:extLst>
              <a:ext uri="{FF2B5EF4-FFF2-40B4-BE49-F238E27FC236}">
                <a16:creationId xmlns:a16="http://schemas.microsoft.com/office/drawing/2014/main" id="{5016FE92-2737-C349-9196-8586B9510300}"/>
              </a:ext>
            </a:extLst>
          </p:cNvPr>
          <p:cNvSpPr>
            <a:spLocks noGrp="1"/>
          </p:cNvSpPr>
          <p:nvPr>
            <p:ph type="sldNum" sz="quarter" idx="12"/>
          </p:nvPr>
        </p:nvSpPr>
        <p:spPr/>
        <p:txBody>
          <a:bodyPr/>
          <a:lstStyle/>
          <a:p>
            <a:fld id="{D9F085D5-EC86-4F6A-B501-C1359CB39116}" type="slidenum">
              <a:rPr lang="en-GB" smtClean="0"/>
              <a:t>50</a:t>
            </a:fld>
            <a:endParaRPr lang="en-GB"/>
          </a:p>
        </p:txBody>
      </p:sp>
      <p:sp>
        <p:nvSpPr>
          <p:cNvPr id="5" name="Rounded Rectangle 4"/>
          <p:cNvSpPr/>
          <p:nvPr/>
        </p:nvSpPr>
        <p:spPr>
          <a:xfrm>
            <a:off x="841248" y="1188720"/>
            <a:ext cx="10058400" cy="1325880"/>
          </a:xfrm>
          <a:prstGeom prst="roundRect">
            <a:avLst>
              <a:gd name="adj" fmla="val 5000"/>
            </a:avLst>
          </a:prstGeom>
          <a:solidFill>
            <a:srgbClr val="0C4C88"/>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73152" rIns="109728" bIns="73152" rtlCol="0" anchor="ctr"/>
          <a:lstStyle/>
          <a:p>
            <a:pPr algn="ctr">
              <a:spcAft>
                <a:spcPts val="400"/>
              </a:spcAft>
            </a:pPr>
            <a:r>
              <a:rPr sz="1800" b="1" i="0">
                <a:solidFill>
                  <a:srgbClr val="FFFFFF"/>
                </a:solidFill>
              </a:rPr>
              <a:t>The debt-GDP ratio falls only if</a:t>
            </a:r>
          </a:p>
          <a:p>
            <a:pPr algn="ctr"/>
            <a:r>
              <a:rPr sz="2000" b="1" i="0">
                <a:solidFill>
                  <a:srgbClr val="FFFFFF"/>
                </a:solidFill>
              </a:rPr>
              <a:t>Primary deficit (% of GDP)  &lt;  (Nominal growth rate − Interest rate on the debt)  ×  Debt-GDP ratio</a:t>
            </a:r>
          </a:p>
        </p:txBody>
      </p:sp>
      <p:sp>
        <p:nvSpPr>
          <p:cNvPr id="6" name="TextBox 5"/>
          <p:cNvSpPr txBox="1"/>
          <p:nvPr/>
        </p:nvSpPr>
        <p:spPr>
          <a:xfrm>
            <a:off x="841248" y="2651760"/>
            <a:ext cx="10058400" cy="822960"/>
          </a:xfrm>
          <a:prstGeom prst="rect">
            <a:avLst/>
          </a:prstGeom>
          <a:noFill/>
        </p:spPr>
        <p:txBody>
          <a:bodyPr wrap="square" anchor="t">
            <a:spAutoFit/>
          </a:bodyPr>
          <a:lstStyle/>
          <a:p>
            <a:pPr algn="l">
              <a:spcAft>
                <a:spcPts val="500"/>
              </a:spcAft>
            </a:pPr>
            <a:r>
              <a:rPr sz="1500" b="0" i="0">
                <a:solidFill>
                  <a:srgbClr val="2B414D"/>
                </a:solidFill>
              </a:rPr>
              <a:t>With debt at about 100% of GDP, the last term is 1, so the rule is simply: </a:t>
            </a:r>
            <a:r>
              <a:rPr sz="1500" b="1" i="0">
                <a:solidFill>
                  <a:srgbClr val="0C4C88"/>
                </a:solidFill>
              </a:rPr>
              <a:t>the primary deficit must be smaller than the gap between the economy's growth rate and the interest rate.</a:t>
            </a:r>
          </a:p>
          <a:p>
            <a:pPr algn="l">
              <a:spcAft>
                <a:spcPts val="500"/>
              </a:spcAft>
            </a:pPr>
            <a:r>
              <a:rPr sz="1500" b="0" i="1">
                <a:solidFill>
                  <a:srgbClr val="2B414D"/>
                </a:solidFill>
              </a:rPr>
              <a:t>Nominal growth = inflation + real growth. Everything on the right-hand side is a percent per year.</a:t>
            </a:r>
          </a:p>
        </p:txBody>
      </p:sp>
      <p:graphicFrame>
        <p:nvGraphicFramePr>
          <p:cNvPr id="7" name="Table 6"/>
          <p:cNvGraphicFramePr>
            <a:graphicFrameLocks noGrp="1"/>
          </p:cNvGraphicFramePr>
          <p:nvPr/>
        </p:nvGraphicFramePr>
        <p:xfrm>
          <a:off x="841248" y="3611880"/>
          <a:ext cx="10058400" cy="2377440"/>
        </p:xfrm>
        <a:graphic>
          <a:graphicData uri="http://schemas.openxmlformats.org/drawingml/2006/table">
            <a:tbl>
              <a:tblPr firstRow="1" bandRow="1">
                <a:tableStyleId>{5C22544A-7EE6-4342-B048-85BDC9FD1C3A}</a:tableStyleId>
              </a:tblPr>
              <a:tblGrid>
                <a:gridCol w="4206240">
                  <a:extLst>
                    <a:ext uri="{9D8B030D-6E8A-4147-A177-3AD203B41FA5}">
                      <a16:colId xmlns:a16="http://schemas.microsoft.com/office/drawing/2014/main" val="20000"/>
                    </a:ext>
                  </a:extLst>
                </a:gridCol>
                <a:gridCol w="2926080">
                  <a:extLst>
                    <a:ext uri="{9D8B030D-6E8A-4147-A177-3AD203B41FA5}">
                      <a16:colId xmlns:a16="http://schemas.microsoft.com/office/drawing/2014/main" val="20001"/>
                    </a:ext>
                  </a:extLst>
                </a:gridCol>
                <a:gridCol w="2926080">
                  <a:extLst>
                    <a:ext uri="{9D8B030D-6E8A-4147-A177-3AD203B41FA5}">
                      <a16:colId xmlns:a16="http://schemas.microsoft.com/office/drawing/2014/main" val="20002"/>
                    </a:ext>
                  </a:extLst>
                </a:gridCol>
              </a:tblGrid>
              <a:tr h="396240">
                <a:tc>
                  <a:txBody>
                    <a:bodyPr/>
                    <a:lstStyle/>
                    <a:p>
                      <a:pPr algn="l"/>
                      <a:r>
                        <a:rPr sz="1300" b="1">
                          <a:solidFill>
                            <a:srgbClr val="FFFFFF"/>
                          </a:solidFill>
                        </a:rPr>
                        <a:t> </a:t>
                      </a:r>
                    </a:p>
                  </a:txBody>
                  <a:tcPr marT="27432" marB="27432">
                    <a:solidFill>
                      <a:srgbClr val="0C4C88"/>
                    </a:solidFill>
                  </a:tcPr>
                </a:tc>
                <a:tc>
                  <a:txBody>
                    <a:bodyPr/>
                    <a:lstStyle/>
                    <a:p>
                      <a:pPr algn="ctr"/>
                      <a:r>
                        <a:rPr sz="1300" b="1">
                          <a:solidFill>
                            <a:srgbClr val="FFFFFF"/>
                          </a:solidFill>
                        </a:rPr>
                        <a:t>2026 (CBO)</a:t>
                      </a:r>
                    </a:p>
                  </a:txBody>
                  <a:tcPr marT="27432" marB="27432">
                    <a:solidFill>
                      <a:srgbClr val="0C4C88"/>
                    </a:solidFill>
                  </a:tcPr>
                </a:tc>
                <a:tc>
                  <a:txBody>
                    <a:bodyPr/>
                    <a:lstStyle/>
                    <a:p>
                      <a:pPr algn="ctr"/>
                      <a:r>
                        <a:rPr sz="1300" b="1">
                          <a:solidFill>
                            <a:srgbClr val="FFFFFF"/>
                          </a:solidFill>
                        </a:rPr>
                        <a:t>2036 (CBO)</a:t>
                      </a:r>
                    </a:p>
                  </a:txBody>
                  <a:tcPr marT="27432" marB="27432">
                    <a:solidFill>
                      <a:srgbClr val="0C4C88"/>
                    </a:solidFill>
                  </a:tcPr>
                </a:tc>
                <a:extLst>
                  <a:ext uri="{0D108BD9-81ED-4DB2-BD59-A6C34878D82A}">
                    <a16:rowId xmlns:a16="http://schemas.microsoft.com/office/drawing/2014/main" val="10000"/>
                  </a:ext>
                </a:extLst>
              </a:tr>
              <a:tr h="396240">
                <a:tc>
                  <a:txBody>
                    <a:bodyPr/>
                    <a:lstStyle/>
                    <a:p>
                      <a:pPr algn="l"/>
                      <a:r>
                        <a:rPr sz="1300" b="1">
                          <a:solidFill>
                            <a:srgbClr val="2B414D"/>
                          </a:solidFill>
                        </a:rPr>
                        <a:t>Primary deficit, % of GDP</a:t>
                      </a:r>
                    </a:p>
                  </a:txBody>
                  <a:tcPr marT="27432" marB="27432">
                    <a:solidFill>
                      <a:srgbClr val="EAF1F8"/>
                    </a:solidFill>
                  </a:tcPr>
                </a:tc>
                <a:tc>
                  <a:txBody>
                    <a:bodyPr/>
                    <a:lstStyle/>
                    <a:p>
                      <a:pPr algn="ctr"/>
                      <a:r>
                        <a:rPr sz="1300" b="0">
                          <a:solidFill>
                            <a:srgbClr val="2B414D"/>
                          </a:solidFill>
                        </a:rPr>
                        <a:t>2.6</a:t>
                      </a:r>
                    </a:p>
                  </a:txBody>
                  <a:tcPr marT="27432" marB="27432">
                    <a:solidFill>
                      <a:srgbClr val="EAF1F8"/>
                    </a:solidFill>
                  </a:tcPr>
                </a:tc>
                <a:tc>
                  <a:txBody>
                    <a:bodyPr/>
                    <a:lstStyle/>
                    <a:p>
                      <a:pPr algn="ctr"/>
                      <a:r>
                        <a:rPr sz="1300" b="0">
                          <a:solidFill>
                            <a:srgbClr val="2B414D"/>
                          </a:solidFill>
                        </a:rPr>
                        <a:t>2.1</a:t>
                      </a:r>
                    </a:p>
                  </a:txBody>
                  <a:tcPr marT="27432" marB="27432">
                    <a:solidFill>
                      <a:srgbClr val="EAF1F8"/>
                    </a:solidFill>
                  </a:tcPr>
                </a:tc>
                <a:extLst>
                  <a:ext uri="{0D108BD9-81ED-4DB2-BD59-A6C34878D82A}">
                    <a16:rowId xmlns:a16="http://schemas.microsoft.com/office/drawing/2014/main" val="10001"/>
                  </a:ext>
                </a:extLst>
              </a:tr>
              <a:tr h="396240">
                <a:tc>
                  <a:txBody>
                    <a:bodyPr/>
                    <a:lstStyle/>
                    <a:p>
                      <a:pPr algn="l"/>
                      <a:r>
                        <a:rPr sz="1300" b="1">
                          <a:solidFill>
                            <a:srgbClr val="2B414D"/>
                          </a:solidFill>
                        </a:rPr>
                        <a:t>Nominal GDP growth, % per year</a:t>
                      </a:r>
                    </a:p>
                  </a:txBody>
                  <a:tcPr marT="27432" marB="27432">
                    <a:solidFill>
                      <a:srgbClr val="FFFFFF"/>
                    </a:solidFill>
                  </a:tcPr>
                </a:tc>
                <a:tc>
                  <a:txBody>
                    <a:bodyPr/>
                    <a:lstStyle/>
                    <a:p>
                      <a:pPr algn="ctr"/>
                      <a:r>
                        <a:rPr sz="1300" b="0">
                          <a:solidFill>
                            <a:srgbClr val="2B414D"/>
                          </a:solidFill>
                        </a:rPr>
                        <a:t>5.1</a:t>
                      </a:r>
                    </a:p>
                  </a:txBody>
                  <a:tcPr marT="27432" marB="27432">
                    <a:solidFill>
                      <a:srgbClr val="FFFFFF"/>
                    </a:solidFill>
                  </a:tcPr>
                </a:tc>
                <a:tc>
                  <a:txBody>
                    <a:bodyPr/>
                    <a:lstStyle/>
                    <a:p>
                      <a:pPr algn="ctr"/>
                      <a:r>
                        <a:rPr sz="1300" b="0">
                          <a:solidFill>
                            <a:srgbClr val="2B414D"/>
                          </a:solidFill>
                        </a:rPr>
                        <a:t>3.8</a:t>
                      </a:r>
                    </a:p>
                  </a:txBody>
                  <a:tcPr marT="27432" marB="27432">
                    <a:solidFill>
                      <a:srgbClr val="FFFFFF"/>
                    </a:solidFill>
                  </a:tcPr>
                </a:tc>
                <a:extLst>
                  <a:ext uri="{0D108BD9-81ED-4DB2-BD59-A6C34878D82A}">
                    <a16:rowId xmlns:a16="http://schemas.microsoft.com/office/drawing/2014/main" val="10002"/>
                  </a:ext>
                </a:extLst>
              </a:tr>
              <a:tr h="396240">
                <a:tc>
                  <a:txBody>
                    <a:bodyPr/>
                    <a:lstStyle/>
                    <a:p>
                      <a:pPr algn="l"/>
                      <a:r>
                        <a:rPr sz="1300" b="1">
                          <a:solidFill>
                            <a:srgbClr val="2B414D"/>
                          </a:solidFill>
                        </a:rPr>
                        <a:t>Average interest rate on the debt, %</a:t>
                      </a:r>
                    </a:p>
                  </a:txBody>
                  <a:tcPr marT="27432" marB="27432">
                    <a:solidFill>
                      <a:srgbClr val="EAF1F8"/>
                    </a:solidFill>
                  </a:tcPr>
                </a:tc>
                <a:tc>
                  <a:txBody>
                    <a:bodyPr/>
                    <a:lstStyle/>
                    <a:p>
                      <a:pPr algn="ctr"/>
                      <a:r>
                        <a:rPr sz="1300" b="0">
                          <a:solidFill>
                            <a:srgbClr val="2B414D"/>
                          </a:solidFill>
                        </a:rPr>
                        <a:t>3.4</a:t>
                      </a:r>
                    </a:p>
                  </a:txBody>
                  <a:tcPr marT="27432" marB="27432">
                    <a:solidFill>
                      <a:srgbClr val="EAF1F8"/>
                    </a:solidFill>
                  </a:tcPr>
                </a:tc>
                <a:tc>
                  <a:txBody>
                    <a:bodyPr/>
                    <a:lstStyle/>
                    <a:p>
                      <a:pPr algn="ctr"/>
                      <a:r>
                        <a:rPr sz="1300" b="0">
                          <a:solidFill>
                            <a:srgbClr val="2B414D"/>
                          </a:solidFill>
                        </a:rPr>
                        <a:t>3.9</a:t>
                      </a:r>
                    </a:p>
                  </a:txBody>
                  <a:tcPr marT="27432" marB="27432">
                    <a:solidFill>
                      <a:srgbClr val="EAF1F8"/>
                    </a:solidFill>
                  </a:tcPr>
                </a:tc>
                <a:extLst>
                  <a:ext uri="{0D108BD9-81ED-4DB2-BD59-A6C34878D82A}">
                    <a16:rowId xmlns:a16="http://schemas.microsoft.com/office/drawing/2014/main" val="10003"/>
                  </a:ext>
                </a:extLst>
              </a:tr>
              <a:tr h="396240">
                <a:tc>
                  <a:txBody>
                    <a:bodyPr/>
                    <a:lstStyle/>
                    <a:p>
                      <a:pPr algn="l"/>
                      <a:r>
                        <a:rPr sz="1300" b="1">
                          <a:solidFill>
                            <a:srgbClr val="2B414D"/>
                          </a:solidFill>
                        </a:rPr>
                        <a:t>Room = (growth − interest) × debt ratio</a:t>
                      </a:r>
                    </a:p>
                  </a:txBody>
                  <a:tcPr marT="27432" marB="27432">
                    <a:solidFill>
                      <a:srgbClr val="FFFFFF"/>
                    </a:solidFill>
                  </a:tcPr>
                </a:tc>
                <a:tc>
                  <a:txBody>
                    <a:bodyPr/>
                    <a:lstStyle/>
                    <a:p>
                      <a:pPr algn="ctr"/>
                      <a:r>
                        <a:rPr sz="1300" b="0">
                          <a:solidFill>
                            <a:srgbClr val="2B414D"/>
                          </a:solidFill>
                        </a:rPr>
                        <a:t>(5.1 − 3.4) × 1.0 = 1.7</a:t>
                      </a:r>
                    </a:p>
                  </a:txBody>
                  <a:tcPr marT="27432" marB="27432">
                    <a:solidFill>
                      <a:srgbClr val="FFFFFF"/>
                    </a:solidFill>
                  </a:tcPr>
                </a:tc>
                <a:tc>
                  <a:txBody>
                    <a:bodyPr/>
                    <a:lstStyle/>
                    <a:p>
                      <a:pPr algn="ctr"/>
                      <a:r>
                        <a:rPr sz="1300" b="0">
                          <a:solidFill>
                            <a:srgbClr val="2B414D"/>
                          </a:solidFill>
                        </a:rPr>
                        <a:t>(3.8 − 3.9) × 1.2 = −0.1</a:t>
                      </a:r>
                    </a:p>
                  </a:txBody>
                  <a:tcPr marT="27432" marB="27432">
                    <a:solidFill>
                      <a:srgbClr val="FFFFFF"/>
                    </a:solidFill>
                  </a:tcPr>
                </a:tc>
                <a:extLst>
                  <a:ext uri="{0D108BD9-81ED-4DB2-BD59-A6C34878D82A}">
                    <a16:rowId xmlns:a16="http://schemas.microsoft.com/office/drawing/2014/main" val="10004"/>
                  </a:ext>
                </a:extLst>
              </a:tr>
              <a:tr h="396240">
                <a:tc>
                  <a:txBody>
                    <a:bodyPr/>
                    <a:lstStyle/>
                    <a:p>
                      <a:pPr algn="l"/>
                      <a:r>
                        <a:rPr sz="1300" b="1">
                          <a:solidFill>
                            <a:srgbClr val="0C4C88"/>
                          </a:solidFill>
                        </a:rPr>
                        <a:t>Change in debt-GDP ratio, points per year</a:t>
                      </a:r>
                    </a:p>
                  </a:txBody>
                  <a:tcPr marT="27432" marB="27432">
                    <a:solidFill>
                      <a:srgbClr val="EAF1F8"/>
                    </a:solidFill>
                  </a:tcPr>
                </a:tc>
                <a:tc>
                  <a:txBody>
                    <a:bodyPr/>
                    <a:lstStyle/>
                    <a:p>
                      <a:pPr algn="ctr"/>
                      <a:r>
                        <a:rPr sz="1300" b="1">
                          <a:solidFill>
                            <a:srgbClr val="0C4C88"/>
                          </a:solidFill>
                        </a:rPr>
                        <a:t>2.6 − 1.7 ≈ +1 (CBO: +1.2)</a:t>
                      </a:r>
                    </a:p>
                  </a:txBody>
                  <a:tcPr marT="27432" marB="27432">
                    <a:solidFill>
                      <a:srgbClr val="EAF1F8"/>
                    </a:solidFill>
                  </a:tcPr>
                </a:tc>
                <a:tc>
                  <a:txBody>
                    <a:bodyPr/>
                    <a:lstStyle/>
                    <a:p>
                      <a:pPr algn="ctr"/>
                      <a:r>
                        <a:rPr sz="1300" b="1">
                          <a:solidFill>
                            <a:srgbClr val="0C4C88"/>
                          </a:solidFill>
                        </a:rPr>
                        <a:t>2.1 + 0.1 ≈ +2.2 (CBO: +2.2)</a:t>
                      </a:r>
                    </a:p>
                  </a:txBody>
                  <a:tcPr marT="27432" marB="27432">
                    <a:solidFill>
                      <a:srgbClr val="EAF1F8"/>
                    </a:solidFill>
                  </a:tcPr>
                </a:tc>
                <a:extLst>
                  <a:ext uri="{0D108BD9-81ED-4DB2-BD59-A6C34878D82A}">
                    <a16:rowId xmlns:a16="http://schemas.microsoft.com/office/drawing/2014/main" val="10005"/>
                  </a:ext>
                </a:extLst>
              </a:tr>
            </a:tbl>
          </a:graphicData>
        </a:graphic>
      </p:graphicFrame>
      <p:sp>
        <p:nvSpPr>
          <p:cNvPr id="8" name="TextBox 7"/>
          <p:cNvSpPr txBox="1"/>
          <p:nvPr/>
        </p:nvSpPr>
        <p:spPr>
          <a:xfrm>
            <a:off x="841248" y="6035040"/>
            <a:ext cx="10058400" cy="274320"/>
          </a:xfrm>
          <a:prstGeom prst="rect">
            <a:avLst/>
          </a:prstGeom>
          <a:noFill/>
        </p:spPr>
        <p:txBody>
          <a:bodyPr wrap="square" anchor="t">
            <a:spAutoFit/>
          </a:bodyPr>
          <a:lstStyle/>
          <a:p>
            <a:pPr algn="l"/>
            <a:r>
              <a:rPr sz="1000" b="0" i="0">
                <a:solidFill>
                  <a:srgbClr val="595959"/>
                </a:solidFill>
              </a:rPr>
              <a:t>Source: CBO Feb. 2026 baseline (Tables 1-1, 1-3, 2-1). The rule is the condition derived in the handout (D_Y.pdf) rearranged; the small gap vs. CBO comes from other means of financing.</a:t>
            </a:r>
          </a:p>
        </p:txBody>
      </p:sp>
    </p:spTree>
    <p:extLst>
      <p:ext uri="{BB962C8B-B14F-4D97-AF65-F5344CB8AC3E}">
        <p14:creationId xmlns:p14="http://schemas.microsoft.com/office/powerpoint/2010/main" val="4252111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22FAC1-13AD-052C-5E4D-9A1A710DA833}"/>
              </a:ext>
            </a:extLst>
          </p:cNvPr>
          <p:cNvSpPr>
            <a:spLocks noGrp="1"/>
          </p:cNvSpPr>
          <p:nvPr>
            <p:ph type="sldNum" sz="quarter" idx="12"/>
          </p:nvPr>
        </p:nvSpPr>
        <p:spPr/>
        <p:txBody>
          <a:bodyPr/>
          <a:lstStyle/>
          <a:p>
            <a:fld id="{D9F085D5-EC86-4F6A-B501-C1359CB39116}" type="slidenum">
              <a:rPr lang="en-GB" smtClean="0"/>
              <a:t>51</a:t>
            </a:fld>
            <a:endParaRPr lang="en-GB"/>
          </a:p>
        </p:txBody>
      </p:sp>
      <p:pic>
        <p:nvPicPr>
          <p:cNvPr id="4" name="Picture 3" descr="A graph of the number of people in the united states&#10;&#10;Description automatically generated">
            <a:extLst>
              <a:ext uri="{FF2B5EF4-FFF2-40B4-BE49-F238E27FC236}">
                <a16:creationId xmlns:a16="http://schemas.microsoft.com/office/drawing/2014/main" id="{94D810CB-8FC0-7481-EE5A-3C5C2DA1D88A}"/>
              </a:ext>
            </a:extLst>
          </p:cNvPr>
          <p:cNvPicPr>
            <a:picLocks noChangeAspect="1"/>
          </p:cNvPicPr>
          <p:nvPr/>
        </p:nvPicPr>
        <p:blipFill>
          <a:blip r:embed="rId2"/>
          <a:stretch>
            <a:fillRect/>
          </a:stretch>
        </p:blipFill>
        <p:spPr>
          <a:xfrm>
            <a:off x="3818780" y="139700"/>
            <a:ext cx="6259073" cy="6223032"/>
          </a:xfrm>
          <a:prstGeom prst="rect">
            <a:avLst/>
          </a:prstGeom>
        </p:spPr>
      </p:pic>
      <p:sp>
        <p:nvSpPr>
          <p:cNvPr id="5" name="TextBox 4">
            <a:extLst>
              <a:ext uri="{FF2B5EF4-FFF2-40B4-BE49-F238E27FC236}">
                <a16:creationId xmlns:a16="http://schemas.microsoft.com/office/drawing/2014/main" id="{E26AFB29-C1C1-159D-CA0B-A3E8BF2EAB18}"/>
              </a:ext>
            </a:extLst>
          </p:cNvPr>
          <p:cNvSpPr txBox="1"/>
          <p:nvPr/>
        </p:nvSpPr>
        <p:spPr>
          <a:xfrm>
            <a:off x="123053" y="2196478"/>
            <a:ext cx="3515258" cy="1754326"/>
          </a:xfrm>
          <a:prstGeom prst="rect">
            <a:avLst/>
          </a:prstGeom>
          <a:noFill/>
        </p:spPr>
        <p:txBody>
          <a:bodyPr wrap="none" rtlCol="0">
            <a:spAutoFit/>
          </a:bodyPr>
          <a:lstStyle/>
          <a:p>
            <a:r>
              <a:rPr lang="en-US" sz="3600" dirty="0"/>
              <a:t>There is very little</a:t>
            </a:r>
          </a:p>
          <a:p>
            <a:r>
              <a:rPr lang="en-US" sz="3600" dirty="0"/>
              <a:t>enthusiasm for</a:t>
            </a:r>
          </a:p>
          <a:p>
            <a:r>
              <a:rPr lang="en-US" sz="3600" dirty="0"/>
              <a:t>cutting anything.</a:t>
            </a:r>
          </a:p>
        </p:txBody>
      </p:sp>
      <p:sp>
        <p:nvSpPr>
          <p:cNvPr id="6" name="TextBox 5">
            <a:extLst>
              <a:ext uri="{FF2B5EF4-FFF2-40B4-BE49-F238E27FC236}">
                <a16:creationId xmlns:a16="http://schemas.microsoft.com/office/drawing/2014/main" id="{3D2F16A7-D8FB-27A1-5D2C-1954D3719689}"/>
              </a:ext>
            </a:extLst>
          </p:cNvPr>
          <p:cNvSpPr txBox="1"/>
          <p:nvPr/>
        </p:nvSpPr>
        <p:spPr>
          <a:xfrm>
            <a:off x="6814385" y="6472240"/>
            <a:ext cx="4916731" cy="246221"/>
          </a:xfrm>
          <a:prstGeom prst="rect">
            <a:avLst/>
          </a:prstGeom>
          <a:noFill/>
        </p:spPr>
        <p:txBody>
          <a:bodyPr wrap="none" rtlCol="0">
            <a:spAutoFit/>
          </a:bodyPr>
          <a:lstStyle/>
          <a:p>
            <a:r>
              <a:rPr lang="en-US" sz="1000" dirty="0"/>
              <a:t>Source, NYTimes, Paul Krugman, “</a:t>
            </a:r>
            <a:r>
              <a:rPr lang="en-US" sz="1000" b="1" i="0" u="none" strike="noStrike" dirty="0">
                <a:effectLst/>
                <a:latin typeface="nyt-cheltenham-cond"/>
              </a:rPr>
              <a:t>Why We Should, but Won’t, Reduce the Budget Deficit”</a:t>
            </a:r>
          </a:p>
        </p:txBody>
      </p:sp>
    </p:spTree>
    <p:extLst>
      <p:ext uri="{BB962C8B-B14F-4D97-AF65-F5344CB8AC3E}">
        <p14:creationId xmlns:p14="http://schemas.microsoft.com/office/powerpoint/2010/main" val="868725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C449BD-D6EC-51A1-6E8D-A49E0E56690D}"/>
              </a:ext>
            </a:extLst>
          </p:cNvPr>
          <p:cNvSpPr>
            <a:spLocks noGrp="1"/>
          </p:cNvSpPr>
          <p:nvPr>
            <p:ph type="sldNum" sz="quarter" idx="12"/>
          </p:nvPr>
        </p:nvSpPr>
        <p:spPr/>
        <p:txBody>
          <a:bodyPr/>
          <a:lstStyle/>
          <a:p>
            <a:fld id="{D9F085D5-EC86-4F6A-B501-C1359CB39116}" type="slidenum">
              <a:rPr lang="en-GB" smtClean="0"/>
              <a:t>52</a:t>
            </a:fld>
            <a:endParaRPr lang="en-GB"/>
          </a:p>
        </p:txBody>
      </p:sp>
      <p:pic>
        <p:nvPicPr>
          <p:cNvPr id="4098" name="Picture 2">
            <a:extLst>
              <a:ext uri="{FF2B5EF4-FFF2-40B4-BE49-F238E27FC236}">
                <a16:creationId xmlns:a16="http://schemas.microsoft.com/office/drawing/2014/main" id="{80D3B675-8DE1-53CC-3D5C-54CF8D2918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287" y="565199"/>
            <a:ext cx="10233821" cy="533864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A0BEAD2-28F3-B78D-74F5-B49FD0C3979B}"/>
              </a:ext>
            </a:extLst>
          </p:cNvPr>
          <p:cNvSpPr txBox="1"/>
          <p:nvPr/>
        </p:nvSpPr>
        <p:spPr>
          <a:xfrm>
            <a:off x="6814385" y="6472240"/>
            <a:ext cx="4916731" cy="246221"/>
          </a:xfrm>
          <a:prstGeom prst="rect">
            <a:avLst/>
          </a:prstGeom>
          <a:noFill/>
        </p:spPr>
        <p:txBody>
          <a:bodyPr wrap="none" rtlCol="0">
            <a:spAutoFit/>
          </a:bodyPr>
          <a:lstStyle/>
          <a:p>
            <a:r>
              <a:rPr lang="en-US" sz="1000" dirty="0"/>
              <a:t>Source, NYTimes, Paul Krugman, “</a:t>
            </a:r>
            <a:r>
              <a:rPr lang="en-US" sz="1000" b="1" i="0" u="none" strike="noStrike" dirty="0">
                <a:effectLst/>
                <a:latin typeface="nyt-cheltenham-cond"/>
              </a:rPr>
              <a:t>Why We Should, but Won’t, Reduce the Budget Deficit”</a:t>
            </a:r>
          </a:p>
        </p:txBody>
      </p:sp>
    </p:spTree>
    <p:extLst>
      <p:ext uri="{BB962C8B-B14F-4D97-AF65-F5344CB8AC3E}">
        <p14:creationId xmlns:p14="http://schemas.microsoft.com/office/powerpoint/2010/main" val="31842392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4A67D-CDA4-0AC3-0B5D-14C3B1B6CD30}"/>
              </a:ext>
            </a:extLst>
          </p:cNvPr>
          <p:cNvSpPr>
            <a:spLocks noGrp="1"/>
          </p:cNvSpPr>
          <p:nvPr>
            <p:ph type="title"/>
          </p:nvPr>
        </p:nvSpPr>
        <p:spPr>
          <a:xfrm>
            <a:off x="793956" y="14748"/>
            <a:ext cx="10515600" cy="1325563"/>
          </a:xfrm>
        </p:spPr>
        <p:txBody>
          <a:bodyPr/>
          <a:lstStyle/>
          <a:p>
            <a:r>
              <a:rPr lang="en-US" dirty="0">
                <a:solidFill>
                  <a:schemeClr val="bg1"/>
                </a:solidFill>
              </a:rPr>
              <a:t>Wh</a:t>
            </a:r>
            <a:r>
              <a:rPr lang="en-US" dirty="0"/>
              <a:t>at Are Tax Expenditures?</a:t>
            </a:r>
          </a:p>
        </p:txBody>
      </p:sp>
      <p:pic>
        <p:nvPicPr>
          <p:cNvPr id="6" name="Content Placeholder 5" descr="Chart, bar chart&#10;&#10;Description automatically generated">
            <a:extLst>
              <a:ext uri="{FF2B5EF4-FFF2-40B4-BE49-F238E27FC236}">
                <a16:creationId xmlns:a16="http://schemas.microsoft.com/office/drawing/2014/main" id="{DF94F808-5F03-9405-6512-020127E6906E}"/>
              </a:ext>
            </a:extLst>
          </p:cNvPr>
          <p:cNvPicPr>
            <a:picLocks noGrp="1" noChangeAspect="1"/>
          </p:cNvPicPr>
          <p:nvPr>
            <p:ph idx="1"/>
          </p:nvPr>
        </p:nvPicPr>
        <p:blipFill>
          <a:blip r:embed="rId2"/>
          <a:stretch>
            <a:fillRect/>
          </a:stretch>
        </p:blipFill>
        <p:spPr>
          <a:xfrm>
            <a:off x="1710440" y="979343"/>
            <a:ext cx="9643359" cy="5213548"/>
          </a:xfrm>
        </p:spPr>
      </p:pic>
      <p:sp>
        <p:nvSpPr>
          <p:cNvPr id="4" name="Slide Number Placeholder 3">
            <a:extLst>
              <a:ext uri="{FF2B5EF4-FFF2-40B4-BE49-F238E27FC236}">
                <a16:creationId xmlns:a16="http://schemas.microsoft.com/office/drawing/2014/main" id="{1562962F-F1BE-2738-803D-081F894813D2}"/>
              </a:ext>
            </a:extLst>
          </p:cNvPr>
          <p:cNvSpPr>
            <a:spLocks noGrp="1"/>
          </p:cNvSpPr>
          <p:nvPr>
            <p:ph type="sldNum" sz="quarter" idx="12"/>
          </p:nvPr>
        </p:nvSpPr>
        <p:spPr/>
        <p:txBody>
          <a:bodyPr/>
          <a:lstStyle/>
          <a:p>
            <a:fld id="{D9F085D5-EC86-4F6A-B501-C1359CB39116}" type="slidenum">
              <a:rPr lang="en-GB" smtClean="0"/>
              <a:t>53</a:t>
            </a:fld>
            <a:endParaRPr lang="en-GB"/>
          </a:p>
        </p:txBody>
      </p:sp>
      <p:sp>
        <p:nvSpPr>
          <p:cNvPr id="7" name="TextBox 6">
            <a:extLst>
              <a:ext uri="{FF2B5EF4-FFF2-40B4-BE49-F238E27FC236}">
                <a16:creationId xmlns:a16="http://schemas.microsoft.com/office/drawing/2014/main" id="{75D34C96-ED4F-C24E-D9E8-9336D4B612DF}"/>
              </a:ext>
            </a:extLst>
          </p:cNvPr>
          <p:cNvSpPr txBox="1"/>
          <p:nvPr/>
        </p:nvSpPr>
        <p:spPr>
          <a:xfrm>
            <a:off x="6297562" y="6456851"/>
            <a:ext cx="5282665" cy="276999"/>
          </a:xfrm>
          <a:prstGeom prst="rect">
            <a:avLst/>
          </a:prstGeom>
          <a:noFill/>
        </p:spPr>
        <p:txBody>
          <a:bodyPr wrap="none" rtlCol="0">
            <a:spAutoFit/>
          </a:bodyPr>
          <a:lstStyle/>
          <a:p>
            <a:r>
              <a:rPr lang="en-US" sz="1200" dirty="0"/>
              <a:t>Source: https://</a:t>
            </a:r>
            <a:r>
              <a:rPr lang="en-US" sz="1200" dirty="0" err="1"/>
              <a:t>www.pgpf.org</a:t>
            </a:r>
            <a:r>
              <a:rPr lang="en-US" sz="1200" dirty="0"/>
              <a:t>/Chart-Archive/0199_distribution_tax_expenditures</a:t>
            </a:r>
          </a:p>
        </p:txBody>
      </p:sp>
      <p:sp>
        <p:nvSpPr>
          <p:cNvPr id="3" name="TextBox 2">
            <a:extLst>
              <a:ext uri="{FF2B5EF4-FFF2-40B4-BE49-F238E27FC236}">
                <a16:creationId xmlns:a16="http://schemas.microsoft.com/office/drawing/2014/main" id="{105C79CE-BC36-B07C-5835-B0805F401F90}"/>
              </a:ext>
            </a:extLst>
          </p:cNvPr>
          <p:cNvSpPr txBox="1"/>
          <p:nvPr/>
        </p:nvSpPr>
        <p:spPr>
          <a:xfrm>
            <a:off x="6133238" y="907348"/>
            <a:ext cx="4076052" cy="461665"/>
          </a:xfrm>
          <a:prstGeom prst="rect">
            <a:avLst/>
          </a:prstGeom>
          <a:solidFill>
            <a:schemeClr val="bg1"/>
          </a:solidFill>
        </p:spPr>
        <p:txBody>
          <a:bodyPr wrap="none" rtlCol="0">
            <a:spAutoFit/>
          </a:bodyPr>
          <a:lstStyle/>
          <a:p>
            <a:r>
              <a:rPr lang="en-US" sz="2400" dirty="0"/>
              <a:t>Total: About 8% of GDP in 2023</a:t>
            </a:r>
          </a:p>
        </p:txBody>
      </p:sp>
    </p:spTree>
    <p:extLst>
      <p:ext uri="{BB962C8B-B14F-4D97-AF65-F5344CB8AC3E}">
        <p14:creationId xmlns:p14="http://schemas.microsoft.com/office/powerpoint/2010/main" val="2868700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4618C-4522-9B63-C0BC-5BE6A6045E4F}"/>
              </a:ext>
            </a:extLst>
          </p:cNvPr>
          <p:cNvSpPr>
            <a:spLocks noGrp="1"/>
          </p:cNvSpPr>
          <p:nvPr>
            <p:ph type="title"/>
          </p:nvPr>
        </p:nvSpPr>
        <p:spPr>
          <a:xfrm>
            <a:off x="717452" y="-8108"/>
            <a:ext cx="10515600" cy="1325563"/>
          </a:xfrm>
        </p:spPr>
        <p:txBody>
          <a:bodyPr/>
          <a:lstStyle/>
          <a:p>
            <a:r>
              <a:rPr lang="en-US" dirty="0">
                <a:solidFill>
                  <a:schemeClr val="bg1"/>
                </a:solidFill>
              </a:rPr>
              <a:t>Rec</a:t>
            </a:r>
            <a:r>
              <a:rPr lang="en-US" dirty="0"/>
              <a:t>ent contributors to Debt Increases</a:t>
            </a:r>
          </a:p>
        </p:txBody>
      </p:sp>
      <p:pic>
        <p:nvPicPr>
          <p:cNvPr id="6" name="Content Placeholder 5" descr="Chart, line chart&#10;&#10;Description automatically generated">
            <a:extLst>
              <a:ext uri="{FF2B5EF4-FFF2-40B4-BE49-F238E27FC236}">
                <a16:creationId xmlns:a16="http://schemas.microsoft.com/office/drawing/2014/main" id="{8684C612-02EA-9B3F-EB10-A2083EA450A8}"/>
              </a:ext>
            </a:extLst>
          </p:cNvPr>
          <p:cNvPicPr>
            <a:picLocks noGrp="1" noChangeAspect="1"/>
          </p:cNvPicPr>
          <p:nvPr>
            <p:ph idx="1"/>
          </p:nvPr>
        </p:nvPicPr>
        <p:blipFill>
          <a:blip r:embed="rId3"/>
          <a:stretch>
            <a:fillRect/>
          </a:stretch>
        </p:blipFill>
        <p:spPr>
          <a:xfrm>
            <a:off x="925993" y="1325563"/>
            <a:ext cx="7733913" cy="4818823"/>
          </a:xfrm>
        </p:spPr>
      </p:pic>
      <p:sp>
        <p:nvSpPr>
          <p:cNvPr id="4" name="Slide Number Placeholder 3">
            <a:extLst>
              <a:ext uri="{FF2B5EF4-FFF2-40B4-BE49-F238E27FC236}">
                <a16:creationId xmlns:a16="http://schemas.microsoft.com/office/drawing/2014/main" id="{3E8BAD82-AE23-EDAA-A95A-9FF2F8BAB67A}"/>
              </a:ext>
            </a:extLst>
          </p:cNvPr>
          <p:cNvSpPr>
            <a:spLocks noGrp="1"/>
          </p:cNvSpPr>
          <p:nvPr>
            <p:ph type="sldNum" sz="quarter" idx="12"/>
          </p:nvPr>
        </p:nvSpPr>
        <p:spPr/>
        <p:txBody>
          <a:bodyPr/>
          <a:lstStyle/>
          <a:p>
            <a:fld id="{D9F085D5-EC86-4F6A-B501-C1359CB39116}" type="slidenum">
              <a:rPr lang="en-GB" smtClean="0"/>
              <a:t>54</a:t>
            </a:fld>
            <a:endParaRPr lang="en-GB"/>
          </a:p>
        </p:txBody>
      </p:sp>
      <p:sp>
        <p:nvSpPr>
          <p:cNvPr id="7" name="TextBox 6">
            <a:extLst>
              <a:ext uri="{FF2B5EF4-FFF2-40B4-BE49-F238E27FC236}">
                <a16:creationId xmlns:a16="http://schemas.microsoft.com/office/drawing/2014/main" id="{CDC474C0-C0B1-C2CE-A091-514E2FAE56C1}"/>
              </a:ext>
            </a:extLst>
          </p:cNvPr>
          <p:cNvSpPr txBox="1"/>
          <p:nvPr/>
        </p:nvSpPr>
        <p:spPr>
          <a:xfrm>
            <a:off x="8498541" y="2249520"/>
            <a:ext cx="2713435" cy="369332"/>
          </a:xfrm>
          <a:prstGeom prst="rect">
            <a:avLst/>
          </a:prstGeom>
          <a:noFill/>
        </p:spPr>
        <p:txBody>
          <a:bodyPr wrap="none" rtlCol="0">
            <a:spAutoFit/>
          </a:bodyPr>
          <a:lstStyle/>
          <a:p>
            <a:r>
              <a:rPr lang="en-US" dirty="0"/>
              <a:t>Trump Tax Cuts: 6% of GDP</a:t>
            </a:r>
          </a:p>
        </p:txBody>
      </p:sp>
      <p:sp>
        <p:nvSpPr>
          <p:cNvPr id="8" name="TextBox 7">
            <a:extLst>
              <a:ext uri="{FF2B5EF4-FFF2-40B4-BE49-F238E27FC236}">
                <a16:creationId xmlns:a16="http://schemas.microsoft.com/office/drawing/2014/main" id="{C25ED4A7-5F56-88B0-91A6-10A408553BFF}"/>
              </a:ext>
            </a:extLst>
          </p:cNvPr>
          <p:cNvSpPr txBox="1"/>
          <p:nvPr/>
        </p:nvSpPr>
        <p:spPr>
          <a:xfrm>
            <a:off x="8498541" y="2946584"/>
            <a:ext cx="2682850" cy="369332"/>
          </a:xfrm>
          <a:prstGeom prst="rect">
            <a:avLst/>
          </a:prstGeom>
          <a:noFill/>
        </p:spPr>
        <p:txBody>
          <a:bodyPr wrap="none" rtlCol="0">
            <a:spAutoFit/>
          </a:bodyPr>
          <a:lstStyle/>
          <a:p>
            <a:r>
              <a:rPr lang="en-US" dirty="0"/>
              <a:t>Bush Tax Cuts: 32% of GDP</a:t>
            </a:r>
          </a:p>
        </p:txBody>
      </p:sp>
      <p:sp>
        <p:nvSpPr>
          <p:cNvPr id="9" name="TextBox 8">
            <a:extLst>
              <a:ext uri="{FF2B5EF4-FFF2-40B4-BE49-F238E27FC236}">
                <a16:creationId xmlns:a16="http://schemas.microsoft.com/office/drawing/2014/main" id="{3EE95AC4-3D47-BEA9-E587-B9B9C28528FC}"/>
              </a:ext>
            </a:extLst>
          </p:cNvPr>
          <p:cNvSpPr txBox="1"/>
          <p:nvPr/>
        </p:nvSpPr>
        <p:spPr>
          <a:xfrm>
            <a:off x="8498541" y="3960632"/>
            <a:ext cx="3772571" cy="369332"/>
          </a:xfrm>
          <a:prstGeom prst="rect">
            <a:avLst/>
          </a:prstGeom>
          <a:noFill/>
        </p:spPr>
        <p:txBody>
          <a:bodyPr wrap="none" rtlCol="0">
            <a:spAutoFit/>
          </a:bodyPr>
          <a:lstStyle/>
          <a:p>
            <a:r>
              <a:rPr lang="en-US" dirty="0"/>
              <a:t>Great Recession &amp; COVID: 26% of GDP</a:t>
            </a:r>
          </a:p>
        </p:txBody>
      </p:sp>
      <p:sp>
        <p:nvSpPr>
          <p:cNvPr id="10" name="TextBox 9">
            <a:extLst>
              <a:ext uri="{FF2B5EF4-FFF2-40B4-BE49-F238E27FC236}">
                <a16:creationId xmlns:a16="http://schemas.microsoft.com/office/drawing/2014/main" id="{246C08DF-527C-DF8E-BF66-2846F828E374}"/>
              </a:ext>
            </a:extLst>
          </p:cNvPr>
          <p:cNvSpPr txBox="1"/>
          <p:nvPr/>
        </p:nvSpPr>
        <p:spPr>
          <a:xfrm>
            <a:off x="8457395" y="4910763"/>
            <a:ext cx="2163606" cy="923330"/>
          </a:xfrm>
          <a:prstGeom prst="rect">
            <a:avLst/>
          </a:prstGeom>
          <a:noFill/>
        </p:spPr>
        <p:txBody>
          <a:bodyPr wrap="none" rtlCol="0">
            <a:spAutoFit/>
          </a:bodyPr>
          <a:lstStyle/>
          <a:p>
            <a:r>
              <a:rPr lang="en-US" dirty="0"/>
              <a:t>The rest: 34% of GDP</a:t>
            </a:r>
          </a:p>
          <a:p>
            <a:endParaRPr lang="en-US" dirty="0"/>
          </a:p>
          <a:p>
            <a:r>
              <a:rPr lang="en-US" dirty="0"/>
              <a:t>Up from 31% in 2001</a:t>
            </a:r>
          </a:p>
        </p:txBody>
      </p:sp>
    </p:spTree>
    <p:extLst>
      <p:ext uri="{BB962C8B-B14F-4D97-AF65-F5344CB8AC3E}">
        <p14:creationId xmlns:p14="http://schemas.microsoft.com/office/powerpoint/2010/main" val="184952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50487</TotalTime>
  <Words>9151</Words>
  <Application>Microsoft Office PowerPoint</Application>
  <PresentationFormat>Widescreen</PresentationFormat>
  <Paragraphs>582</Paragraphs>
  <Slides>54</Slides>
  <Notes>36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54</vt:i4>
      </vt:variant>
    </vt:vector>
  </HeadingPairs>
  <TitlesOfParts>
    <vt:vector size="61" baseType="lpstr">
      <vt:lpstr>Arial</vt:lpstr>
      <vt:lpstr>Calibri</vt:lpstr>
      <vt:lpstr>Cambria Math</vt:lpstr>
      <vt:lpstr>Courier New</vt:lpstr>
      <vt:lpstr>nyt-cheltenham-cond</vt:lpstr>
      <vt:lpstr>Source Sans Pro</vt:lpstr>
      <vt:lpstr>Custom Design</vt:lpstr>
      <vt:lpstr>PowerPoint Presentation</vt:lpstr>
      <vt:lpstr> Course Schedule</vt:lpstr>
      <vt:lpstr>Submitting Questions</vt:lpstr>
      <vt:lpstr>PowerPoint Presentation</vt:lpstr>
      <vt:lpstr>Outline</vt:lpstr>
      <vt:lpstr>First: A Budget Review</vt:lpstr>
      <vt:lpstr>Glossary</vt:lpstr>
      <vt:lpstr>What Does the US Govt. Budget Look Like?</vt:lpstr>
      <vt:lpstr>What Does the US Govt. Budget Look Like?</vt:lpstr>
      <vt:lpstr>Debt accumulation</vt:lpstr>
      <vt:lpstr>  Debt accumulation</vt:lpstr>
      <vt:lpstr> Deficits have been chronic</vt:lpstr>
      <vt:lpstr> Outlays have outrun revenues</vt:lpstr>
      <vt:lpstr>And Now: The Debt</vt:lpstr>
      <vt:lpstr>PowerPoint Presentation</vt:lpstr>
      <vt:lpstr>Not All Debt Is Created Equal </vt:lpstr>
      <vt:lpstr> Is $40 trillion a lot? Compared to what?</vt:lpstr>
      <vt:lpstr> US debt held by the public, relative to GDP</vt:lpstr>
      <vt:lpstr>PowerPoint Presentation</vt:lpstr>
      <vt:lpstr> The debt-GDP ratio: when does it rise or fall?</vt:lpstr>
      <vt:lpstr>Mechanics of government borrowing</vt:lpstr>
      <vt:lpstr> Follow the money: where borrowing goes</vt:lpstr>
      <vt:lpstr> More Detail on borrowing by US Government</vt:lpstr>
      <vt:lpstr> The world wants US debt. Why?</vt:lpstr>
      <vt:lpstr>  Borrowing discipline: where does it come from?</vt:lpstr>
      <vt:lpstr> Borrowing discipline: four aspects</vt:lpstr>
      <vt:lpstr> Interest rates as feedback: market discipline</vt:lpstr>
      <vt:lpstr> Federal Reserve independence</vt:lpstr>
      <vt:lpstr> Fed independence lost: the 1970s</vt:lpstr>
      <vt:lpstr>Why are deficits projected to keep growing?</vt:lpstr>
      <vt:lpstr> Outlays: where the growth comes from</vt:lpstr>
      <vt:lpstr> Social Security vs. Medicare</vt:lpstr>
      <vt:lpstr>Why Has the Federal Debt Risen So Much?</vt:lpstr>
      <vt:lpstr> Did tax cuts add to the deficit?</vt:lpstr>
      <vt:lpstr>Stabilizing the debt-GDP ratio</vt:lpstr>
      <vt:lpstr> Stable debt relative to GDP: good enough?</vt:lpstr>
      <vt:lpstr> Four levers to bring the ratio down</vt:lpstr>
      <vt:lpstr> Pulling each lever: a back-of-the-envelope</vt:lpstr>
      <vt:lpstr>Consequences of doing nothing</vt:lpstr>
      <vt:lpstr> Consequences of a rising ratio: CBO's list</vt:lpstr>
      <vt:lpstr> Anatomy of a fiscal crisis</vt:lpstr>
      <vt:lpstr>Case study: Liz Truss “mini-budget” Sep 2022</vt:lpstr>
      <vt:lpstr>Is The Debt a Problem Today?</vt:lpstr>
      <vt:lpstr>Raising taxes?</vt:lpstr>
      <vt:lpstr> Taxing the rich: least-damaging way?</vt:lpstr>
      <vt:lpstr> Tax work? You get less of what you tax</vt:lpstr>
      <vt:lpstr> Bottom-line takeaways</vt:lpstr>
      <vt:lpstr> Thank you!</vt:lpstr>
      <vt:lpstr>Appendix</vt:lpstr>
      <vt:lpstr> The debt-GDP ratio arithmetic</vt:lpstr>
      <vt:lpstr>PowerPoint Presentation</vt:lpstr>
      <vt:lpstr>PowerPoint Presentation</vt:lpstr>
      <vt:lpstr>What Are Tax Expenditures?</vt:lpstr>
      <vt:lpstr>Recent contributors to Debt Increases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Stolyarov, Dmitriy</cp:lastModifiedBy>
  <cp:revision>418</cp:revision>
  <cp:lastPrinted>2023-04-07T01:02:03Z</cp:lastPrinted>
  <dcterms:created xsi:type="dcterms:W3CDTF">2017-05-03T22:30:38Z</dcterms:created>
  <dcterms:modified xsi:type="dcterms:W3CDTF">2026-10-07T19:30:57Z</dcterms:modified>
</cp:coreProperties>
</file>