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4761" r:id="rId2"/>
    <p:sldId id="4782" r:id="rId3"/>
    <p:sldId id="4182" r:id="rId4"/>
    <p:sldId id="4101" r:id="rId5"/>
    <p:sldId id="1152" r:id="rId6"/>
    <p:sldId id="4506" r:id="rId7"/>
    <p:sldId id="4414" r:id="rId8"/>
    <p:sldId id="4547" r:id="rId9"/>
    <p:sldId id="1110" r:id="rId10"/>
    <p:sldId id="4546" r:id="rId11"/>
    <p:sldId id="1114" r:id="rId12"/>
    <p:sldId id="421" r:id="rId13"/>
    <p:sldId id="4559" r:id="rId14"/>
    <p:sldId id="4560" r:id="rId15"/>
    <p:sldId id="4561" r:id="rId16"/>
    <p:sldId id="4550" r:id="rId17"/>
    <p:sldId id="4549" r:id="rId18"/>
    <p:sldId id="4548" r:id="rId19"/>
    <p:sldId id="4545" r:id="rId20"/>
    <p:sldId id="4415" r:id="rId21"/>
    <p:sldId id="4504" r:id="rId22"/>
    <p:sldId id="1071" r:id="rId23"/>
    <p:sldId id="4552" r:id="rId24"/>
    <p:sldId id="4412" r:id="rId25"/>
    <p:sldId id="4569" r:id="rId26"/>
    <p:sldId id="4553" r:id="rId27"/>
    <p:sldId id="4505" r:id="rId28"/>
    <p:sldId id="1294" r:id="rId29"/>
    <p:sldId id="4563" r:id="rId30"/>
    <p:sldId id="4562" r:id="rId31"/>
    <p:sldId id="4564" r:id="rId32"/>
    <p:sldId id="4566" r:id="rId33"/>
    <p:sldId id="4677" r:id="rId34"/>
    <p:sldId id="1278" r:id="rId35"/>
    <p:sldId id="1068" r:id="rId36"/>
    <p:sldId id="4416" r:id="rId37"/>
    <p:sldId id="4413" r:id="rId38"/>
    <p:sldId id="4411" r:id="rId39"/>
    <p:sldId id="4568" r:id="rId40"/>
    <p:sldId id="4419" r:id="rId41"/>
    <p:sldId id="4541" r:id="rId42"/>
    <p:sldId id="4567" r:id="rId43"/>
    <p:sldId id="4571" r:id="rId44"/>
    <p:sldId id="4404" r:id="rId45"/>
    <p:sldId id="4421" r:id="rId46"/>
    <p:sldId id="1280" r:id="rId47"/>
    <p:sldId id="1146" r:id="rId48"/>
    <p:sldId id="414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debra soled" initials="ds" lastIdx="7" clrIdx="2">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5" autoAdjust="0"/>
    <p:restoredTop sz="82960" autoAdjust="0"/>
  </p:normalViewPr>
  <p:slideViewPr>
    <p:cSldViewPr snapToGrid="0" snapToObjects="1">
      <p:cViewPr varScale="1">
        <p:scale>
          <a:sx n="93" d="100"/>
          <a:sy n="93" d="100"/>
        </p:scale>
        <p:origin x="619" y="87"/>
      </p:cViewPr>
      <p:guideLst>
        <p:guide orient="horz" pos="2160"/>
        <p:guide pos="3840"/>
      </p:guideLst>
    </p:cSldViewPr>
  </p:slideViewPr>
  <p:notesTextViewPr>
    <p:cViewPr>
      <p:scale>
        <a:sx n="3" d="2"/>
        <a:sy n="3" d="2"/>
      </p:scale>
      <p:origin x="0" y="0"/>
    </p:cViewPr>
  </p:notesTextViewPr>
  <p:sorterViewPr>
    <p:cViewPr varScale="1">
      <p:scale>
        <a:sx n="200" d="100"/>
        <a:sy n="200" d="100"/>
      </p:scale>
      <p:origin x="0" y="-2199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olyar\University%20of%20Michigan%20Dropbox\Dmitriy%20Stolyarov\NEED\DEBT\fred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olyar\University%20of%20Michigan%20Dropbox\Dmitriy%20Stolyarov\NEED\DEBT\fred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olyar\University%20of%20Michigan%20Dropbox\Dmitriy%20Stolyarov\NEED\DEBT\imf-dm-export-202410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US debt held by the public</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84-4FEF-A403-1814E900F6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84-4FEF-A403-1814E900F6EA}"/>
              </c:ext>
            </c:extLst>
          </c:dPt>
          <c:dLbls>
            <c:dLbl>
              <c:idx val="1"/>
              <c:layout>
                <c:manualLayout>
                  <c:x val="0.10221095800524935"/>
                  <c:y val="-0.2105573782443861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E84-4FEF-A403-1814E900F6EA}"/>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'Total debt'!$C$65:$C$66</c:f>
              <c:strCache>
                <c:ptCount val="2"/>
                <c:pt idx="0">
                  <c:v>Within government</c:v>
                </c:pt>
                <c:pt idx="1">
                  <c:v>By the public</c:v>
                </c:pt>
              </c:strCache>
            </c:strRef>
          </c:cat>
          <c:val>
            <c:numRef>
              <c:f>'Total debt'!$D$65:$D$66</c:f>
              <c:numCache>
                <c:formatCode>0</c:formatCode>
                <c:ptCount val="2"/>
                <c:pt idx="0">
                  <c:v>7.3</c:v>
                </c:pt>
                <c:pt idx="1">
                  <c:v>28.8</c:v>
                </c:pt>
              </c:numCache>
            </c:numRef>
          </c:val>
          <c:extLst>
            <c:ext xmlns:c16="http://schemas.microsoft.com/office/drawing/2014/chart" uri="{C3380CC4-5D6E-409C-BE32-E72D297353CC}">
              <c16:uniqueId val="{00000004-5E84-4FEF-A403-1814E900F6E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Trends in US debt holdings over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'FRED Graph'!$F$13</c:f>
              <c:strCache>
                <c:ptCount val="1"/>
                <c:pt idx="0">
                  <c:v>Fed</c:v>
                </c:pt>
              </c:strCache>
            </c:strRef>
          </c:tx>
          <c:spPr>
            <a:solidFill>
              <a:schemeClr val="accent1"/>
            </a:solidFill>
            <a:ln>
              <a:noFill/>
            </a:ln>
            <a:effectLst/>
          </c:spPr>
          <c:invertIfNegative val="0"/>
          <c:cat>
            <c:numRef>
              <c:f>'FRED Graph'!$B$14:$B$67</c:f>
              <c:numCache>
                <c:formatCode>0</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'FRED Graph'!$F$14:$F$67</c:f>
              <c:numCache>
                <c:formatCode>0.0</c:formatCode>
                <c:ptCount val="54"/>
                <c:pt idx="0">
                  <c:v>21.322474093709008</c:v>
                </c:pt>
                <c:pt idx="1">
                  <c:v>22.136870187122774</c:v>
                </c:pt>
                <c:pt idx="2">
                  <c:v>21.081139768861437</c:v>
                </c:pt>
                <c:pt idx="3">
                  <c:v>23.1268707723491</c:v>
                </c:pt>
                <c:pt idx="4">
                  <c:v>22.90465120910951</c:v>
                </c:pt>
                <c:pt idx="5">
                  <c:v>20.100387601330883</c:v>
                </c:pt>
                <c:pt idx="6">
                  <c:v>19.153116330499856</c:v>
                </c:pt>
                <c:pt idx="7">
                  <c:v>18.223913035770632</c:v>
                </c:pt>
                <c:pt idx="8">
                  <c:v>17.700058300374515</c:v>
                </c:pt>
                <c:pt idx="9">
                  <c:v>17.858011331858084</c:v>
                </c:pt>
                <c:pt idx="10">
                  <c:v>16.44197325366725</c:v>
                </c:pt>
                <c:pt idx="11">
                  <c:v>15.868997188401337</c:v>
                </c:pt>
                <c:pt idx="12">
                  <c:v>14.10320141659723</c:v>
                </c:pt>
                <c:pt idx="13">
                  <c:v>12.93398897332737</c:v>
                </c:pt>
                <c:pt idx="14">
                  <c:v>11.715740742089146</c:v>
                </c:pt>
                <c:pt idx="15">
                  <c:v>11.351946016581481</c:v>
                </c:pt>
                <c:pt idx="16">
                  <c:v>11.662795626755216</c:v>
                </c:pt>
                <c:pt idx="17">
                  <c:v>11.391637432736372</c:v>
                </c:pt>
                <c:pt idx="18">
                  <c:v>11.378502743679658</c:v>
                </c:pt>
                <c:pt idx="19">
                  <c:v>10.101680451065864</c:v>
                </c:pt>
                <c:pt idx="20">
                  <c:v>9.2685128787385977</c:v>
                </c:pt>
                <c:pt idx="21">
                  <c:v>9.4068761617403815</c:v>
                </c:pt>
                <c:pt idx="22">
                  <c:v>9.4270043089398676</c:v>
                </c:pt>
                <c:pt idx="23">
                  <c:v>9.8161047390202292</c:v>
                </c:pt>
                <c:pt idx="24">
                  <c:v>10.287548989336511</c:v>
                </c:pt>
                <c:pt idx="25">
                  <c:v>10.265432824250741</c:v>
                </c:pt>
                <c:pt idx="26">
                  <c:v>10.216952770966184</c:v>
                </c:pt>
                <c:pt idx="27">
                  <c:v>11.19659261716388</c:v>
                </c:pt>
                <c:pt idx="28">
                  <c:v>11.936977196175414</c:v>
                </c:pt>
                <c:pt idx="29">
                  <c:v>12.864917558217117</c:v>
                </c:pt>
                <c:pt idx="30">
                  <c:v>14.99029893005533</c:v>
                </c:pt>
                <c:pt idx="31">
                  <c:v>16.256315270564372</c:v>
                </c:pt>
                <c:pt idx="32">
                  <c:v>17.256198619010604</c:v>
                </c:pt>
                <c:pt idx="33">
                  <c:v>16.485932185870912</c:v>
                </c:pt>
                <c:pt idx="34">
                  <c:v>16.290119354967555</c:v>
                </c:pt>
                <c:pt idx="35">
                  <c:v>15.78498483542743</c:v>
                </c:pt>
                <c:pt idx="36">
                  <c:v>15.892000502733206</c:v>
                </c:pt>
                <c:pt idx="37">
                  <c:v>14.4189733909002</c:v>
                </c:pt>
                <c:pt idx="38">
                  <c:v>7.4678497221956768</c:v>
                </c:pt>
                <c:pt idx="39">
                  <c:v>9.9381152056105933</c:v>
                </c:pt>
                <c:pt idx="40">
                  <c:v>10.872329055109988</c:v>
                </c:pt>
                <c:pt idx="41">
                  <c:v>15.91389162959341</c:v>
                </c:pt>
                <c:pt idx="42">
                  <c:v>14.379591526734423</c:v>
                </c:pt>
                <c:pt idx="43">
                  <c:v>17.877501559263255</c:v>
                </c:pt>
                <c:pt idx="44">
                  <c:v>21.448395547296499</c:v>
                </c:pt>
                <c:pt idx="45">
                  <c:v>20.511876464795133</c:v>
                </c:pt>
                <c:pt idx="46">
                  <c:v>19.69413253776527</c:v>
                </c:pt>
                <c:pt idx="47">
                  <c:v>19.281626941074293</c:v>
                </c:pt>
                <c:pt idx="48">
                  <c:v>16.095115224845109</c:v>
                </c:pt>
                <c:pt idx="49">
                  <c:v>15.344503692008654</c:v>
                </c:pt>
                <c:pt idx="50">
                  <c:v>23.683601109507109</c:v>
                </c:pt>
                <c:pt idx="51">
                  <c:v>26.508165521993405</c:v>
                </c:pt>
                <c:pt idx="52">
                  <c:v>24.22517876571651</c:v>
                </c:pt>
                <c:pt idx="53">
                  <c:v>19.43209157697374</c:v>
                </c:pt>
              </c:numCache>
            </c:numRef>
          </c:val>
          <c:extLst>
            <c:ext xmlns:c16="http://schemas.microsoft.com/office/drawing/2014/chart" uri="{C3380CC4-5D6E-409C-BE32-E72D297353CC}">
              <c16:uniqueId val="{00000000-B753-4D81-9130-04F343259A09}"/>
            </c:ext>
          </c:extLst>
        </c:ser>
        <c:ser>
          <c:idx val="1"/>
          <c:order val="1"/>
          <c:tx>
            <c:strRef>
              <c:f>'FRED Graph'!$G$13</c:f>
              <c:strCache>
                <c:ptCount val="1"/>
                <c:pt idx="0">
                  <c:v>Foreign</c:v>
                </c:pt>
              </c:strCache>
            </c:strRef>
          </c:tx>
          <c:spPr>
            <a:solidFill>
              <a:schemeClr val="accent2"/>
            </a:solidFill>
            <a:ln>
              <a:noFill/>
            </a:ln>
            <a:effectLst/>
          </c:spPr>
          <c:invertIfNegative val="0"/>
          <c:cat>
            <c:numRef>
              <c:f>'FRED Graph'!$B$14:$B$67</c:f>
              <c:numCache>
                <c:formatCode>0</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'FRED Graph'!$G$14:$G$67</c:f>
              <c:numCache>
                <c:formatCode>0.0</c:formatCode>
                <c:ptCount val="54"/>
                <c:pt idx="0">
                  <c:v>6.7641342938175111</c:v>
                </c:pt>
                <c:pt idx="1">
                  <c:v>14.505641433157374</c:v>
                </c:pt>
                <c:pt idx="2">
                  <c:v>16.406495041860687</c:v>
                </c:pt>
                <c:pt idx="3">
                  <c:v>16.11515708595536</c:v>
                </c:pt>
                <c:pt idx="4">
                  <c:v>16.730353926653901</c:v>
                </c:pt>
                <c:pt idx="5">
                  <c:v>15.206777878139974</c:v>
                </c:pt>
                <c:pt idx="6">
                  <c:v>15.421220468165345</c:v>
                </c:pt>
                <c:pt idx="7">
                  <c:v>19.42938588249476</c:v>
                </c:pt>
                <c:pt idx="8">
                  <c:v>21.49523503448766</c:v>
                </c:pt>
                <c:pt idx="9">
                  <c:v>18.085985944605209</c:v>
                </c:pt>
                <c:pt idx="10">
                  <c:v>17.58057651278353</c:v>
                </c:pt>
                <c:pt idx="11">
                  <c:v>16.547366533859716</c:v>
                </c:pt>
                <c:pt idx="12">
                  <c:v>15.13588378881038</c:v>
                </c:pt>
                <c:pt idx="13">
                  <c:v>14.160120910232665</c:v>
                </c:pt>
                <c:pt idx="14">
                  <c:v>14.045782406146651</c:v>
                </c:pt>
                <c:pt idx="15">
                  <c:v>14.075661690719892</c:v>
                </c:pt>
                <c:pt idx="16">
                  <c:v>14.53847784234417</c:v>
                </c:pt>
                <c:pt idx="17">
                  <c:v>15.337258484236704</c:v>
                </c:pt>
                <c:pt idx="18">
                  <c:v>17.287305762419344</c:v>
                </c:pt>
                <c:pt idx="19">
                  <c:v>18.978509877421363</c:v>
                </c:pt>
                <c:pt idx="20">
                  <c:v>19.203286359989672</c:v>
                </c:pt>
                <c:pt idx="21">
                  <c:v>18.386648377675662</c:v>
                </c:pt>
                <c:pt idx="22">
                  <c:v>18.428994525307193</c:v>
                </c:pt>
                <c:pt idx="23">
                  <c:v>19.227147324653174</c:v>
                </c:pt>
                <c:pt idx="24">
                  <c:v>18.833693938502748</c:v>
                </c:pt>
                <c:pt idx="25">
                  <c:v>22.66972367745695</c:v>
                </c:pt>
                <c:pt idx="26">
                  <c:v>28.805586208446744</c:v>
                </c:pt>
                <c:pt idx="27">
                  <c:v>32.276966318715282</c:v>
                </c:pt>
                <c:pt idx="28">
                  <c:v>33.7620277388841</c:v>
                </c:pt>
                <c:pt idx="29">
                  <c:v>34.145859636213501</c:v>
                </c:pt>
                <c:pt idx="30">
                  <c:v>29.74037810004333</c:v>
                </c:pt>
                <c:pt idx="31">
                  <c:v>30.647441567725213</c:v>
                </c:pt>
                <c:pt idx="32">
                  <c:v>33.876325093183198</c:v>
                </c:pt>
                <c:pt idx="33">
                  <c:v>37.662701833358305</c:v>
                </c:pt>
                <c:pt idx="34">
                  <c:v>41.968957541294934</c:v>
                </c:pt>
                <c:pt idx="35">
                  <c:v>43.142514317736349</c:v>
                </c:pt>
                <c:pt idx="36">
                  <c:v>42.909829576708432</c:v>
                </c:pt>
                <c:pt idx="37">
                  <c:v>45.815187933386916</c:v>
                </c:pt>
                <c:pt idx="38">
                  <c:v>48.287596480648318</c:v>
                </c:pt>
                <c:pt idx="39">
                  <c:v>47.158058645629154</c:v>
                </c:pt>
                <c:pt idx="40">
                  <c:v>47.210281700289649</c:v>
                </c:pt>
                <c:pt idx="41">
                  <c:v>47.90144523278299</c:v>
                </c:pt>
                <c:pt idx="42">
                  <c:v>48.105736301369866</c:v>
                </c:pt>
                <c:pt idx="43">
                  <c:v>46.883925901932422</c:v>
                </c:pt>
                <c:pt idx="44">
                  <c:v>47.280298296551749</c:v>
                </c:pt>
                <c:pt idx="45">
                  <c:v>44.863205981254708</c:v>
                </c:pt>
                <c:pt idx="46">
                  <c:v>41.596816915138568</c:v>
                </c:pt>
                <c:pt idx="47">
                  <c:v>41.902823875104175</c:v>
                </c:pt>
                <c:pt idx="48">
                  <c:v>38.894611674822414</c:v>
                </c:pt>
                <c:pt idx="49">
                  <c:v>39.821050220999204</c:v>
                </c:pt>
                <c:pt idx="50">
                  <c:v>32.656986499174003</c:v>
                </c:pt>
                <c:pt idx="51">
                  <c:v>33.409401256344381</c:v>
                </c:pt>
                <c:pt idx="52">
                  <c:v>29.331795551459798</c:v>
                </c:pt>
                <c:pt idx="53">
                  <c:v>29.467110940868562</c:v>
                </c:pt>
              </c:numCache>
            </c:numRef>
          </c:val>
          <c:extLst>
            <c:ext xmlns:c16="http://schemas.microsoft.com/office/drawing/2014/chart" uri="{C3380CC4-5D6E-409C-BE32-E72D297353CC}">
              <c16:uniqueId val="{00000001-B753-4D81-9130-04F343259A09}"/>
            </c:ext>
          </c:extLst>
        </c:ser>
        <c:ser>
          <c:idx val="2"/>
          <c:order val="2"/>
          <c:tx>
            <c:strRef>
              <c:f>'FRED Graph'!$H$13</c:f>
              <c:strCache>
                <c:ptCount val="1"/>
                <c:pt idx="0">
                  <c:v>US non-Fed</c:v>
                </c:pt>
              </c:strCache>
            </c:strRef>
          </c:tx>
          <c:spPr>
            <a:solidFill>
              <a:schemeClr val="accent1">
                <a:lumMod val="60000"/>
                <a:lumOff val="40000"/>
              </a:schemeClr>
            </a:solidFill>
            <a:ln>
              <a:noFill/>
            </a:ln>
            <a:effectLst/>
          </c:spPr>
          <c:invertIfNegative val="0"/>
          <c:cat>
            <c:numRef>
              <c:f>'FRED Graph'!$B$14:$B$67</c:f>
              <c:numCache>
                <c:formatCode>0</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'FRED Graph'!$H$14:$H$67</c:f>
              <c:numCache>
                <c:formatCode>0.0</c:formatCode>
                <c:ptCount val="54"/>
                <c:pt idx="0">
                  <c:v>71.91339161247349</c:v>
                </c:pt>
                <c:pt idx="1">
                  <c:v>63.357488379719854</c:v>
                </c:pt>
                <c:pt idx="2">
                  <c:v>62.512365189277887</c:v>
                </c:pt>
                <c:pt idx="3">
                  <c:v>60.757972141695546</c:v>
                </c:pt>
                <c:pt idx="4">
                  <c:v>60.364994864236586</c:v>
                </c:pt>
                <c:pt idx="5">
                  <c:v>64.692834520529146</c:v>
                </c:pt>
                <c:pt idx="6">
                  <c:v>65.4256632013348</c:v>
                </c:pt>
                <c:pt idx="7">
                  <c:v>62.346701081734601</c:v>
                </c:pt>
                <c:pt idx="8">
                  <c:v>60.804706665137829</c:v>
                </c:pt>
                <c:pt idx="9">
                  <c:v>64.056002723536707</c:v>
                </c:pt>
                <c:pt idx="10">
                  <c:v>65.97745023354922</c:v>
                </c:pt>
                <c:pt idx="11">
                  <c:v>67.583636277738947</c:v>
                </c:pt>
                <c:pt idx="12">
                  <c:v>70.760914794592395</c:v>
                </c:pt>
                <c:pt idx="13">
                  <c:v>72.905890116439949</c:v>
                </c:pt>
                <c:pt idx="14">
                  <c:v>74.238476851764204</c:v>
                </c:pt>
                <c:pt idx="15">
                  <c:v>74.572392292698623</c:v>
                </c:pt>
                <c:pt idx="16">
                  <c:v>73.798726530900609</c:v>
                </c:pt>
                <c:pt idx="17">
                  <c:v>73.271104083026927</c:v>
                </c:pt>
                <c:pt idx="18">
                  <c:v>71.334191493900988</c:v>
                </c:pt>
                <c:pt idx="19">
                  <c:v>70.919809671512752</c:v>
                </c:pt>
                <c:pt idx="20">
                  <c:v>71.528200761271748</c:v>
                </c:pt>
                <c:pt idx="21">
                  <c:v>72.206475460583945</c:v>
                </c:pt>
                <c:pt idx="22">
                  <c:v>72.14400116575294</c:v>
                </c:pt>
                <c:pt idx="23">
                  <c:v>70.956747936326593</c:v>
                </c:pt>
                <c:pt idx="24">
                  <c:v>70.878757072160738</c:v>
                </c:pt>
                <c:pt idx="25">
                  <c:v>67.064843498292305</c:v>
                </c:pt>
                <c:pt idx="26">
                  <c:v>60.977461020587064</c:v>
                </c:pt>
                <c:pt idx="27">
                  <c:v>56.526441064120846</c:v>
                </c:pt>
                <c:pt idx="28">
                  <c:v>54.30099506494048</c:v>
                </c:pt>
                <c:pt idx="29">
                  <c:v>52.989222805569383</c:v>
                </c:pt>
                <c:pt idx="30">
                  <c:v>55.269322969901346</c:v>
                </c:pt>
                <c:pt idx="31">
                  <c:v>53.096243161710412</c:v>
                </c:pt>
                <c:pt idx="32">
                  <c:v>48.867476287806198</c:v>
                </c:pt>
                <c:pt idx="33">
                  <c:v>45.85136598077078</c:v>
                </c:pt>
                <c:pt idx="34">
                  <c:v>41.740923103737508</c:v>
                </c:pt>
                <c:pt idx="35">
                  <c:v>41.07250084683622</c:v>
                </c:pt>
                <c:pt idx="36">
                  <c:v>41.198169920558357</c:v>
                </c:pt>
                <c:pt idx="37">
                  <c:v>39.765838675712892</c:v>
                </c:pt>
                <c:pt idx="38">
                  <c:v>44.244553797156009</c:v>
                </c:pt>
                <c:pt idx="39">
                  <c:v>42.903826148760245</c:v>
                </c:pt>
                <c:pt idx="40">
                  <c:v>41.917389244600365</c:v>
                </c:pt>
                <c:pt idx="41">
                  <c:v>36.184663137623595</c:v>
                </c:pt>
                <c:pt idx="42">
                  <c:v>37.514672171895711</c:v>
                </c:pt>
                <c:pt idx="43">
                  <c:v>35.23857253880432</c:v>
                </c:pt>
                <c:pt idx="44">
                  <c:v>31.271306156151752</c:v>
                </c:pt>
                <c:pt idx="45">
                  <c:v>34.624917553950162</c:v>
                </c:pt>
                <c:pt idx="46">
                  <c:v>38.709050547096169</c:v>
                </c:pt>
                <c:pt idx="47">
                  <c:v>38.815549183821531</c:v>
                </c:pt>
                <c:pt idx="48">
                  <c:v>45.010273100332476</c:v>
                </c:pt>
                <c:pt idx="49">
                  <c:v>44.834446086992138</c:v>
                </c:pt>
                <c:pt idx="50">
                  <c:v>43.659412391318888</c:v>
                </c:pt>
                <c:pt idx="51">
                  <c:v>40.082433221662214</c:v>
                </c:pt>
                <c:pt idx="52">
                  <c:v>46.443025682823695</c:v>
                </c:pt>
                <c:pt idx="53">
                  <c:v>51.100797482157688</c:v>
                </c:pt>
              </c:numCache>
            </c:numRef>
          </c:val>
          <c:extLst>
            <c:ext xmlns:c16="http://schemas.microsoft.com/office/drawing/2014/chart" uri="{C3380CC4-5D6E-409C-BE32-E72D297353CC}">
              <c16:uniqueId val="{00000002-B753-4D81-9130-04F343259A09}"/>
            </c:ext>
          </c:extLst>
        </c:ser>
        <c:dLbls>
          <c:showLegendKey val="0"/>
          <c:showVal val="0"/>
          <c:showCatName val="0"/>
          <c:showSerName val="0"/>
          <c:showPercent val="0"/>
          <c:showBubbleSize val="0"/>
        </c:dLbls>
        <c:gapWidth val="10"/>
        <c:overlap val="100"/>
        <c:axId val="1626718223"/>
        <c:axId val="1626723503"/>
      </c:barChart>
      <c:catAx>
        <c:axId val="1626718223"/>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26723503"/>
        <c:crosses val="autoZero"/>
        <c:auto val="1"/>
        <c:lblAlgn val="ctr"/>
        <c:lblOffset val="100"/>
        <c:tickLblSkip val="5"/>
        <c:tickMarkSkip val="5"/>
        <c:noMultiLvlLbl val="0"/>
      </c:catAx>
      <c:valAx>
        <c:axId val="16267235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26718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a:t>Total Debt-GDP ratios, selected countries</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60000"/>
                <a:lumOff val="40000"/>
              </a:schemeClr>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9994-48BE-BC74-83581C3F95A9}"/>
              </c:ext>
            </c:extLst>
          </c:dPt>
          <c:cat>
            <c:strRef>
              <c:f>GG_DEBT_GDP!$A$2:$A$13</c:f>
              <c:strCache>
                <c:ptCount val="12"/>
                <c:pt idx="0">
                  <c:v>Japan</c:v>
                </c:pt>
                <c:pt idx="1">
                  <c:v>Greece</c:v>
                </c:pt>
                <c:pt idx="2">
                  <c:v>Italy</c:v>
                </c:pt>
                <c:pt idx="3">
                  <c:v>United States</c:v>
                </c:pt>
                <c:pt idx="4">
                  <c:v>Spain</c:v>
                </c:pt>
                <c:pt idx="5">
                  <c:v>France</c:v>
                </c:pt>
                <c:pt idx="6">
                  <c:v>Canada</c:v>
                </c:pt>
                <c:pt idx="7">
                  <c:v>UK</c:v>
                </c:pt>
                <c:pt idx="8">
                  <c:v>Brazil</c:v>
                </c:pt>
                <c:pt idx="9">
                  <c:v>India</c:v>
                </c:pt>
                <c:pt idx="10">
                  <c:v>China</c:v>
                </c:pt>
                <c:pt idx="11">
                  <c:v>Germany</c:v>
                </c:pt>
              </c:strCache>
            </c:strRef>
          </c:cat>
          <c:val>
            <c:numRef>
              <c:f>GG_DEBT_GDP!$BV$2:$BV$13</c:f>
              <c:numCache>
                <c:formatCode>General</c:formatCode>
                <c:ptCount val="12"/>
                <c:pt idx="0">
                  <c:v>261.28880987308997</c:v>
                </c:pt>
                <c:pt idx="1">
                  <c:v>177.43427657063</c:v>
                </c:pt>
                <c:pt idx="2">
                  <c:v>144.40798792370001</c:v>
                </c:pt>
                <c:pt idx="3">
                  <c:v>121.3832172075</c:v>
                </c:pt>
                <c:pt idx="4">
                  <c:v>111.97750538855</c:v>
                </c:pt>
                <c:pt idx="5">
                  <c:v>111.67081110485</c:v>
                </c:pt>
                <c:pt idx="6">
                  <c:v>106.59034676795</c:v>
                </c:pt>
                <c:pt idx="7">
                  <c:v>101.36395115963001</c:v>
                </c:pt>
                <c:pt idx="8">
                  <c:v>85.330228135436997</c:v>
                </c:pt>
                <c:pt idx="9">
                  <c:v>83.126034327878997</c:v>
                </c:pt>
                <c:pt idx="10">
                  <c:v>77.097111920230006</c:v>
                </c:pt>
                <c:pt idx="11">
                  <c:v>66.535291759868997</c:v>
                </c:pt>
              </c:numCache>
            </c:numRef>
          </c:val>
          <c:extLst>
            <c:ext xmlns:c16="http://schemas.microsoft.com/office/drawing/2014/chart" uri="{C3380CC4-5D6E-409C-BE32-E72D297353CC}">
              <c16:uniqueId val="{00000002-9994-48BE-BC74-83581C3F95A9}"/>
            </c:ext>
          </c:extLst>
        </c:ser>
        <c:dLbls>
          <c:showLegendKey val="0"/>
          <c:showVal val="0"/>
          <c:showCatName val="0"/>
          <c:showSerName val="0"/>
          <c:showPercent val="0"/>
          <c:showBubbleSize val="0"/>
        </c:dLbls>
        <c:gapWidth val="48"/>
        <c:overlap val="-27"/>
        <c:axId val="1442596895"/>
        <c:axId val="1442609375"/>
      </c:barChart>
      <c:catAx>
        <c:axId val="1442596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42609375"/>
        <c:crosses val="autoZero"/>
        <c:auto val="1"/>
        <c:lblAlgn val="ctr"/>
        <c:lblOffset val="100"/>
        <c:noMultiLvlLbl val="0"/>
      </c:catAx>
      <c:valAx>
        <c:axId val="1442609375"/>
        <c:scaling>
          <c:orientation val="minMax"/>
          <c:max val="2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425968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first learn the basics about the US federal budget, the concept of deficit and the relation between deficit and debt; I will fill in some</a:t>
            </a:r>
            <a:r>
              <a:rPr lang="en-US" baseline="0" dirty="0"/>
              <a:t> details about how the US government does its borrowing. To understand the drivers of US debt amount, it will be informative to look at what happened to federal budget deficits over time. As we will learn, the debt reflects the past borrowing behavior that manifested in deficits.   To understand debt, it will be useful to spend some time discussing the trends in deficit and its components and the reasons behind deficits.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39222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percentage is projected to be stable and in line with its 50 year average (17.3)</a:t>
            </a:r>
          </a:p>
          <a:p>
            <a:r>
              <a:rPr lang="en-US" dirty="0"/>
              <a:t>Outlays will rise above the average of 21 percent to 25 percent. Deficits will be between 6.5 and 7 percent in the next decade</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163920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https://www.cbo.gov/publication/60039#section1</a:t>
            </a:r>
          </a:p>
          <a:p>
            <a:r>
              <a:rPr lang="en-US" dirty="0"/>
              <a:t>The government ran a primary surplus 1995-2001; Largest deficits align with great financial crisis and COVID. No reduction in total deficit percentage over the next decade is projected. This means that total deficit will actually grow a little faster than output.</a:t>
            </a:r>
          </a:p>
          <a:p>
            <a:r>
              <a:rPr lang="en-US" dirty="0"/>
              <a:t>Interest was really high in the 1980s, in the aftermath of high interest rates</a:t>
            </a:r>
          </a:p>
          <a:p>
            <a:r>
              <a:rPr lang="en-US" dirty="0"/>
              <a:t>Interest was really low in the 2010, because interest rates were super-low</a:t>
            </a:r>
          </a:p>
          <a:p>
            <a:r>
              <a:rPr lang="en-US" dirty="0"/>
              <a:t>Interest going forward is going to be the majority of the deficit, because debt is ballooning (more on this later)</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17821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Accumulation of government debt parallels accumulation of credit card debt. Government expenditures play the same role as charges to the credit card and tax revenues play the same role as monthly payments on the account</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17671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79302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government programs such as Social Security, Medicare and military pensions do not have a perfect match between revenues and outlays. They are like households with a saving account. They earn interest on what they do not spend by letting the Treasury borrow their funds. An example of intragovernmental debt is the Social Security Trust Fund. Social Security Administration loans the excess of payroll taxes over benefits payments to the Treasury and collects market-determined interest on this loan.</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376946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the relative debt held by the public stands at 97% of GDP. This means that in order to repay this debt right away, every worker, retiree and every business in the US economy needs to give up their entire income for one year. In another extreme example, the government will have to discontinue spending on Social Security, Medicare, defense, education etc. entirely for 8 years to repay the debt. Of course, this is not going to happen, so the debt as percentage of GDP keeps growing.</a:t>
            </a:r>
          </a:p>
          <a:p>
            <a:r>
              <a:rPr lang="en-US" dirty="0"/>
              <a:t>The previous debt peak was in 1946 at 103% of GDP. This debt was paid down in the 1950s and 1960s because the economy grew relatively fast, tax rates were high and mandatory spending was not as big.</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96722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Bush tax cuts lowered individual income tax rates, reduced the top marginal tax rate from 39.6% to 35%, tax rates on long-term capital gains and qualified dividends to a maximum of 15%</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3573371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latin typeface="Arial" panose="020B0604020202020204" pitchFamily="34" charset="0"/>
              </a:rPr>
              <a:t>FDHBFRBN</a:t>
            </a:r>
            <a:r>
              <a:rPr lang="en-US" dirty="0"/>
              <a:t> </a:t>
            </a:r>
            <a:r>
              <a:rPr lang="en-US" sz="1200" b="0" i="0" u="none" strike="noStrike" dirty="0">
                <a:effectLst/>
                <a:latin typeface="Arial" panose="020B0604020202020204" pitchFamily="34" charset="0"/>
              </a:rPr>
              <a:t>Federal Debt Held by Federal Reserve Banks, Billions of Dollars, Annual, Not Seasonally Adjusted</a:t>
            </a:r>
            <a:r>
              <a:rPr lang="en-US" dirty="0"/>
              <a:t> </a:t>
            </a:r>
          </a:p>
          <a:p>
            <a:r>
              <a:rPr lang="en-US" sz="1200" b="0" i="0" u="none" strike="noStrike" dirty="0">
                <a:effectLst/>
                <a:latin typeface="Arial" panose="020B0604020202020204" pitchFamily="34" charset="0"/>
              </a:rPr>
              <a:t>FDHBFIN</a:t>
            </a:r>
            <a:r>
              <a:rPr lang="en-US" dirty="0"/>
              <a:t> </a:t>
            </a:r>
            <a:r>
              <a:rPr lang="en-US" sz="1200" b="0" i="0" u="none" strike="noStrike" dirty="0">
                <a:effectLst/>
                <a:latin typeface="Arial" panose="020B0604020202020204" pitchFamily="34" charset="0"/>
              </a:rPr>
              <a:t>Federal Debt Held by Foreign and International Investors, Billions of Dollars, Annual, Not Seasonally Adjusted</a:t>
            </a:r>
          </a:p>
          <a:p>
            <a:r>
              <a:rPr lang="en-US" sz="1800" b="0" i="0" u="none" strike="noStrike" dirty="0">
                <a:effectLst/>
                <a:latin typeface="Arial" panose="020B0604020202020204" pitchFamily="34" charset="0"/>
              </a:rPr>
              <a:t>FYGFDPUN</a:t>
            </a:r>
            <a:r>
              <a:rPr lang="en-US" dirty="0"/>
              <a:t> </a:t>
            </a:r>
            <a:r>
              <a:rPr lang="en-US" sz="1800" b="0" i="0" u="none" strike="noStrike" dirty="0">
                <a:effectLst/>
                <a:latin typeface="Arial" panose="020B0604020202020204" pitchFamily="34" charset="0"/>
              </a:rPr>
              <a:t>Federal Debt Held by the Public, Millions of Dollars, Annual, Not Seasonally Adjusted</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3614629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https://www.brookings.edu/articles/the-dollars-international-role-an-exorbitant-privilege-2/</a:t>
            </a:r>
          </a:p>
          <a:p>
            <a:r>
              <a:rPr lang="en-US" dirty="0"/>
              <a:t>The combination of safety and liquidity</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3357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https://www.imf.org/external/datamapper/GG_DEBT_GDP@GDD/CAN/FRA/DEU/ITA/JPN/GBR/USA</a:t>
            </a:r>
          </a:p>
          <a:p>
            <a:r>
              <a:rPr lang="en-US" dirty="0"/>
              <a:t>Japan: aging, fiscal stimulus, lack of discipline</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98541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50%,40%,10% ere 1974-2024 50-year averages</a:t>
            </a:r>
          </a:p>
          <a:p>
            <a:r>
              <a:rPr lang="en-US" dirty="0"/>
              <a:t>https://www.cbo.gov/publication/60039</a:t>
            </a:r>
          </a:p>
          <a:p>
            <a:r>
              <a:rPr lang="en-US" dirty="0"/>
              <a:t>Other government income may include income from leasing federal land for mining, logging or grazing, leasing radio spectrum etc.</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442049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tax cut proposed was actually modest, 45 </a:t>
            </a:r>
            <a:r>
              <a:rPr lang="en-US" dirty="0" err="1"/>
              <a:t>bn</a:t>
            </a:r>
            <a:r>
              <a:rPr lang="en-US" dirty="0"/>
              <a:t> pounds compared to 715 </a:t>
            </a:r>
            <a:r>
              <a:rPr lang="en-US" dirty="0" err="1"/>
              <a:t>bn</a:t>
            </a:r>
            <a:r>
              <a:rPr lang="en-US" dirty="0"/>
              <a:t> total tax revenues (a 6</a:t>
            </a:r>
            <a:r>
              <a:rPr lang="en-US" baseline="0" dirty="0"/>
              <a:t> percent reduction in tax revenues)</a:t>
            </a:r>
            <a:r>
              <a:rPr lang="en-US" dirty="0"/>
              <a:t>. No independent cost analysis from the Office for Budget Responsibility (OBR) was provided, branded a “fiscal event” to bypass scrutiny.</a:t>
            </a:r>
          </a:p>
          <a:p>
            <a:r>
              <a:rPr lang="en-US" dirty="0"/>
              <a:t>Key Flaws:</a:t>
            </a:r>
            <a:r>
              <a:rPr lang="en-US" baseline="0" dirty="0"/>
              <a:t> </a:t>
            </a:r>
            <a:r>
              <a:rPr lang="en-US" dirty="0"/>
              <a:t>Unfunded Spending: Markets saw the plan as fiscally irresponsible, fearing unsustainable borrowing.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Simon French (</a:t>
            </a:r>
            <a:r>
              <a:rPr lang="en-US" sz="1200" b="0" i="0" kern="1200" dirty="0" err="1">
                <a:solidFill>
                  <a:schemeClr val="tx1"/>
                </a:solidFill>
                <a:effectLst/>
                <a:latin typeface="+mn-lt"/>
                <a:ea typeface="+mn-ea"/>
                <a:cs typeface="+mn-cs"/>
              </a:rPr>
              <a:t>Panmure</a:t>
            </a:r>
            <a:r>
              <a:rPr lang="en-US" sz="1200" b="0" i="0" kern="1200" dirty="0">
                <a:solidFill>
                  <a:schemeClr val="tx1"/>
                </a:solidFill>
                <a:effectLst/>
                <a:latin typeface="+mn-lt"/>
                <a:ea typeface="+mn-ea"/>
                <a:cs typeface="+mn-cs"/>
              </a:rPr>
              <a:t> Gordon) estimated the crisis added </a:t>
            </a:r>
            <a:r>
              <a:rPr lang="en-US" sz="1200" b="1" i="0" kern="1200" dirty="0">
                <a:solidFill>
                  <a:schemeClr val="tx1"/>
                </a:solidFill>
                <a:effectLst/>
                <a:latin typeface="+mn-lt"/>
                <a:ea typeface="+mn-ea"/>
                <a:cs typeface="+mn-cs"/>
              </a:rPr>
              <a:t>50–100 basis points</a:t>
            </a:r>
            <a:r>
              <a:rPr lang="en-US" sz="1200" b="0" i="0" kern="1200" dirty="0">
                <a:solidFill>
                  <a:schemeClr val="tx1"/>
                </a:solidFill>
                <a:effectLst/>
                <a:latin typeface="+mn-lt"/>
                <a:ea typeface="+mn-ea"/>
                <a:cs typeface="+mn-cs"/>
              </a:rPr>
              <a:t> to UK borrowing rates—dubbed the </a:t>
            </a:r>
            <a:r>
              <a:rPr lang="en-US" sz="1200" b="1" i="0" kern="1200" dirty="0">
                <a:solidFill>
                  <a:schemeClr val="tx1"/>
                </a:solidFill>
                <a:effectLst/>
                <a:latin typeface="+mn-lt"/>
                <a:ea typeface="+mn-ea"/>
                <a:cs typeface="+mn-cs"/>
              </a:rPr>
              <a:t>“idiot premium”</a:t>
            </a:r>
            <a:r>
              <a:rPr lang="en-US" sz="1200" b="0" i="0" kern="1200" dirty="0">
                <a:solidFill>
                  <a:schemeClr val="tx1"/>
                </a:solidFill>
                <a:effectLst/>
                <a:latin typeface="+mn-lt"/>
                <a:ea typeface="+mn-ea"/>
                <a:cs typeface="+mn-cs"/>
              </a:rPr>
              <a:t>—costing the Treasury </a:t>
            </a:r>
            <a:r>
              <a:rPr lang="en-US" sz="1200" b="1" i="0" kern="1200" dirty="0">
                <a:solidFill>
                  <a:schemeClr val="tx1"/>
                </a:solidFill>
                <a:effectLst/>
                <a:latin typeface="+mn-lt"/>
                <a:ea typeface="+mn-ea"/>
                <a:cs typeface="+mn-cs"/>
              </a:rPr>
              <a:t>£7–14 billion annually</a:t>
            </a:r>
            <a:r>
              <a:rPr lang="en-US" sz="1200" b="0" i="0" kern="1200" dirty="0">
                <a:solidFill>
                  <a:schemeClr val="tx1"/>
                </a:solidFill>
                <a:effectLst/>
                <a:latin typeface="+mn-lt"/>
                <a:ea typeface="+mn-ea"/>
                <a:cs typeface="+mn-cs"/>
              </a:rPr>
              <a:t> in extra debt servicing.</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024670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expect future generations to be more numerous or better off or both, that that’s how they can support larger future debt in the same way as we do currently.</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3414244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017657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maintain investor confidence by enhancing the</a:t>
            </a:r>
            <a:r>
              <a:rPr lang="en-US" baseline="0" dirty="0"/>
              <a:t> transparency and credibility of fiscal policy. Independent fiscal oversight and binding debt/GDP ceilings with escape clauses for genuine emergencies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167519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spends 18 cents on the dollar on health care. Relative to GDP, the US spends 40% more than the CAN and 70% more than Japan. And yet, life expectancy at 65 is 2.5 years longer in Canada. In Japan, female life expectancy is a full 5 years longer than it is in the US.</a:t>
            </a:r>
          </a:p>
          <a:p>
            <a:r>
              <a:rPr lang="en-US" dirty="0"/>
              <a:t>Costs of health care have outpaced general rises in the cost of living for decades. US health care focuses less on prevention, delivery is more fragmented, less coordinated, financial incentives to provide specialized care and not preventative care. Health care delivery is considered inefficient. </a:t>
            </a:r>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940495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Utilization will grow because of aging but on top of that, cost will grow as well.</a:t>
            </a:r>
          </a:p>
          <a:p>
            <a:r>
              <a:rPr lang="en-US" dirty="0"/>
              <a:t>US spends 18 cents on the dollar on health care. Relative to GDP, the US spends 40% more than the CAN and 70% more than Japan. And yet, life expectancy at 65 is 2.5 years longer in Canada. In Japan, female life expectancy is a full 5 years longer than it is in the US.</a:t>
            </a:r>
          </a:p>
          <a:p>
            <a:r>
              <a:rPr lang="en-US" dirty="0"/>
              <a:t>Costs of health care have outpaced general rises in the cost of living for decades. US health care focuses less on prevention, delivery is more fragmented, less coordinated, financial incentives to provide specialized care and not preventative care. Health care delivery is considered inefficient. </a:t>
            </a:r>
          </a:p>
          <a:p>
            <a:r>
              <a:rPr lang="en-US" sz="1200" b="0" i="0" kern="1200" dirty="0">
                <a:solidFill>
                  <a:schemeClr val="tx1"/>
                </a:solidFill>
                <a:effectLst/>
                <a:latin typeface="+mn-lt"/>
                <a:ea typeface="+mn-ea"/>
                <a:cs typeface="+mn-cs"/>
              </a:rPr>
              <a:t>A survey of 2,106 physicians found that </a:t>
            </a:r>
            <a:r>
              <a:rPr lang="en-US" sz="1200" b="1" i="0" kern="1200" dirty="0">
                <a:solidFill>
                  <a:schemeClr val="tx1"/>
                </a:solidFill>
                <a:effectLst/>
                <a:latin typeface="+mn-lt"/>
                <a:ea typeface="+mn-ea"/>
                <a:cs typeface="+mn-cs"/>
              </a:rPr>
              <a:t>20.6% of overall medical care</a:t>
            </a:r>
            <a:r>
              <a:rPr lang="en-US" sz="1200" b="0" i="0" kern="1200" dirty="0">
                <a:solidFill>
                  <a:schemeClr val="tx1"/>
                </a:solidFill>
                <a:effectLst/>
                <a:latin typeface="+mn-lt"/>
                <a:ea typeface="+mn-ea"/>
                <a:cs typeface="+mn-cs"/>
              </a:rPr>
              <a:t> is unnecessary, including </a:t>
            </a:r>
            <a:r>
              <a:rPr lang="en-US" sz="1200" b="1" i="0" kern="1200" dirty="0">
                <a:solidFill>
                  <a:schemeClr val="tx1"/>
                </a:solidFill>
                <a:effectLst/>
                <a:latin typeface="+mn-lt"/>
                <a:ea typeface="+mn-ea"/>
                <a:cs typeface="+mn-cs"/>
              </a:rPr>
              <a:t>24.9% of tests</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22% of prescriptions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11.1% of procedures. </a:t>
            </a:r>
            <a:r>
              <a:rPr lang="en-US" sz="1200" b="0" i="0" kern="1200" dirty="0">
                <a:solidFill>
                  <a:schemeClr val="tx1"/>
                </a:solidFill>
                <a:effectLst/>
                <a:latin typeface="+mn-lt"/>
                <a:ea typeface="+mn-ea"/>
                <a:cs typeface="+mn-cs"/>
              </a:rPr>
              <a:t>Fear of malpractice lawsuits drives unnecessary tests and procedures. </a:t>
            </a:r>
            <a:r>
              <a:rPr lang="en-US" sz="1200" b="1" i="0" kern="1200" dirty="0">
                <a:solidFill>
                  <a:schemeClr val="tx1"/>
                </a:solidFill>
                <a:effectLst/>
                <a:latin typeface="+mn-lt"/>
                <a:ea typeface="+mn-ea"/>
                <a:cs typeface="+mn-cs"/>
              </a:rPr>
              <a:t>84.7% of physicians</a:t>
            </a:r>
            <a:r>
              <a:rPr lang="en-US" sz="1200" b="0" i="0" kern="1200" dirty="0">
                <a:solidFill>
                  <a:schemeClr val="tx1"/>
                </a:solidFill>
                <a:effectLst/>
                <a:latin typeface="+mn-lt"/>
                <a:ea typeface="+mn-ea"/>
                <a:cs typeface="+mn-cs"/>
              </a:rPr>
              <a:t> cite this as a key factor, </a:t>
            </a:r>
            <a:r>
              <a:rPr lang="en-US" sz="1200" b="1" i="0" kern="1200" dirty="0">
                <a:solidFill>
                  <a:schemeClr val="tx1"/>
                </a:solidFill>
                <a:effectLst/>
                <a:latin typeface="+mn-lt"/>
                <a:ea typeface="+mn-ea"/>
                <a:cs typeface="+mn-cs"/>
              </a:rPr>
              <a:t>59% of physicians</a:t>
            </a:r>
            <a:r>
              <a:rPr lang="en-US" sz="1200" b="0" i="0" kern="1200" dirty="0">
                <a:solidFill>
                  <a:schemeClr val="tx1"/>
                </a:solidFill>
                <a:effectLst/>
                <a:latin typeface="+mn-lt"/>
                <a:ea typeface="+mn-ea"/>
                <a:cs typeface="+mn-cs"/>
              </a:rPr>
              <a:t> report patient pressure as a driver. https://pmc.ncbi.nlm.nih.gov/articles/PMC5587107/</a:t>
            </a:r>
          </a:p>
          <a:p>
            <a:r>
              <a:rPr lang="en-US" sz="1200" b="1" i="0" kern="1200" dirty="0">
                <a:solidFill>
                  <a:schemeClr val="tx1"/>
                </a:solidFill>
                <a:effectLst/>
                <a:latin typeface="+mn-lt"/>
                <a:ea typeface="+mn-ea"/>
                <a:cs typeface="+mn-cs"/>
              </a:rPr>
              <a:t>Imaging studies Cost</a:t>
            </a:r>
            <a:r>
              <a:rPr lang="en-US" sz="1200" b="0" i="0" kern="1200" dirty="0">
                <a:solidFill>
                  <a:schemeClr val="tx1"/>
                </a:solidFill>
                <a:effectLst/>
                <a:latin typeface="+mn-lt"/>
                <a:ea typeface="+mn-ea"/>
                <a:cs typeface="+mn-cs"/>
              </a:rPr>
              <a:t>: Up to </a:t>
            </a:r>
            <a:r>
              <a:rPr lang="en-US" sz="1200" b="1" i="0" kern="1200" dirty="0">
                <a:solidFill>
                  <a:schemeClr val="tx1"/>
                </a:solidFill>
                <a:effectLst/>
                <a:latin typeface="+mn-lt"/>
                <a:ea typeface="+mn-ea"/>
                <a:cs typeface="+mn-cs"/>
              </a:rPr>
              <a:t>$1 million per year of life extension</a:t>
            </a:r>
            <a:r>
              <a:rPr lang="en-US" sz="1200" b="0" i="0" kern="1200" dirty="0">
                <a:solidFill>
                  <a:schemeClr val="tx1"/>
                </a:solidFill>
                <a:effectLst/>
                <a:latin typeface="+mn-lt"/>
                <a:ea typeface="+mn-ea"/>
                <a:cs typeface="+mn-cs"/>
              </a:rPr>
              <a:t> for low-risk patients, with minimal clinical benefit https://pmc.ncbi.nlm.nih.gov/articles/PMC9426758/</a:t>
            </a:r>
          </a:p>
          <a:p>
            <a:r>
              <a:rPr lang="en-US" sz="1200" b="0" i="0" kern="1200" dirty="0">
                <a:solidFill>
                  <a:schemeClr val="tx1"/>
                </a:solidFill>
                <a:effectLst/>
                <a:latin typeface="+mn-lt"/>
                <a:ea typeface="+mn-ea"/>
                <a:cs typeface="+mn-cs"/>
              </a:rPr>
              <a:t>Examples: Nearly </a:t>
            </a:r>
            <a:r>
              <a:rPr lang="en-US" sz="1200" b="1" i="0" kern="1200" dirty="0">
                <a:solidFill>
                  <a:schemeClr val="tx1"/>
                </a:solidFill>
                <a:effectLst/>
                <a:latin typeface="+mn-lt"/>
                <a:ea typeface="+mn-ea"/>
                <a:cs typeface="+mn-cs"/>
              </a:rPr>
              <a:t>33% of U.S. births</a:t>
            </a:r>
            <a:r>
              <a:rPr lang="en-US" sz="1200" b="0" i="0" kern="1200" dirty="0">
                <a:solidFill>
                  <a:schemeClr val="tx1"/>
                </a:solidFill>
                <a:effectLst/>
                <a:latin typeface="+mn-lt"/>
                <a:ea typeface="+mn-ea"/>
                <a:cs typeface="+mn-cs"/>
              </a:rPr>
              <a:t> are via C-section https://www.statnews.com/2023/11/08/health-care-overtreatment-overdiagnosis/</a:t>
            </a:r>
          </a:p>
          <a:p>
            <a:r>
              <a:rPr lang="en-US" sz="1200" b="1" i="0" kern="1200" dirty="0">
                <a:solidFill>
                  <a:schemeClr val="tx1"/>
                </a:solidFill>
                <a:effectLst/>
                <a:latin typeface="+mn-lt"/>
                <a:ea typeface="+mn-ea"/>
                <a:cs typeface="+mn-cs"/>
              </a:rPr>
              <a:t>60% of ICU patients</a:t>
            </a:r>
            <a:r>
              <a:rPr lang="en-US" sz="1200" b="0" i="0" kern="1200" dirty="0">
                <a:solidFill>
                  <a:schemeClr val="tx1"/>
                </a:solidFill>
                <a:effectLst/>
                <a:latin typeface="+mn-lt"/>
                <a:ea typeface="+mn-ea"/>
                <a:cs typeface="+mn-cs"/>
              </a:rPr>
              <a:t> receive invasive treatments (e.g., mechanical ventilation) near death, contrary to their preferences. https://psnet.ahrq.gov/perspective/overuse-patient-safety-problem</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346000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www.cbo.gov/publication/60039 </a:t>
            </a:r>
          </a:p>
          <a:p>
            <a:r>
              <a:rPr lang="en-US" sz="1200" b="0" i="0" u="none" strike="noStrike" kern="1200" baseline="0" dirty="0">
                <a:solidFill>
                  <a:schemeClr val="tx1"/>
                </a:solidFill>
                <a:latin typeface="+mn-lt"/>
                <a:ea typeface="+mn-ea"/>
                <a:cs typeface="+mn-cs"/>
              </a:rPr>
              <a:t>Mandatory expenditures include mostly social security and public health care programs; Social security 1.35 </a:t>
            </a:r>
            <a:r>
              <a:rPr lang="en-US" sz="1200" b="0" i="0" u="none" strike="noStrike" kern="1200" baseline="0" dirty="0" err="1">
                <a:solidFill>
                  <a:schemeClr val="tx1"/>
                </a:solidFill>
                <a:latin typeface="+mn-lt"/>
                <a:ea typeface="+mn-ea"/>
                <a:cs typeface="+mn-cs"/>
              </a:rPr>
              <a:t>trn</a:t>
            </a:r>
            <a:r>
              <a:rPr lang="en-US" sz="1200" b="0" i="0" u="none" strike="noStrike" kern="1200" baseline="0" dirty="0">
                <a:solidFill>
                  <a:schemeClr val="tx1"/>
                </a:solidFill>
                <a:latin typeface="+mn-lt"/>
                <a:ea typeface="+mn-ea"/>
                <a:cs typeface="+mn-cs"/>
              </a:rPr>
              <a:t>, Medicare, 830 </a:t>
            </a:r>
            <a:r>
              <a:rPr lang="en-US" sz="1200" b="0" i="0" u="none" strike="noStrike" kern="1200" baseline="0" dirty="0" err="1">
                <a:solidFill>
                  <a:schemeClr val="tx1"/>
                </a:solidFill>
                <a:latin typeface="+mn-lt"/>
                <a:ea typeface="+mn-ea"/>
                <a:cs typeface="+mn-cs"/>
              </a:rPr>
              <a:t>bn</a:t>
            </a:r>
            <a:r>
              <a:rPr lang="en-US" sz="1200" b="0" i="0" u="none" strike="noStrike" kern="1200" baseline="0" dirty="0">
                <a:solidFill>
                  <a:schemeClr val="tx1"/>
                </a:solidFill>
                <a:latin typeface="+mn-lt"/>
                <a:ea typeface="+mn-ea"/>
                <a:cs typeface="+mn-cs"/>
              </a:rPr>
              <a:t> Medicaid and related 725 </a:t>
            </a:r>
            <a:r>
              <a:rPr lang="en-US" sz="1200" b="0" i="0" u="none" strike="noStrike" kern="1200" baseline="0" dirty="0" err="1">
                <a:solidFill>
                  <a:schemeClr val="tx1"/>
                </a:solidFill>
                <a:latin typeface="+mn-lt"/>
                <a:ea typeface="+mn-ea"/>
                <a:cs typeface="+mn-cs"/>
              </a:rPr>
              <a:t>bn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Half of discretionary is defense at around 800 </a:t>
            </a:r>
            <a:r>
              <a:rPr lang="en-US" sz="1200" b="0" i="0" u="none" strike="noStrike" kern="1200" baseline="0" dirty="0" err="1">
                <a:solidFill>
                  <a:schemeClr val="tx1"/>
                </a:solidFill>
                <a:latin typeface="+mn-lt"/>
                <a:ea typeface="+mn-ea"/>
                <a:cs typeface="+mn-cs"/>
              </a:rPr>
              <a:t>bn</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10247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www.cbo.gov/publication/60039 </a:t>
            </a:r>
          </a:p>
          <a:p>
            <a:r>
              <a:rPr lang="en-US" sz="1200" b="0" i="0" u="none" strike="noStrike" kern="1200" baseline="0" dirty="0">
                <a:solidFill>
                  <a:schemeClr val="tx1"/>
                </a:solidFill>
                <a:latin typeface="+mn-lt"/>
                <a:ea typeface="+mn-ea"/>
                <a:cs typeface="+mn-cs"/>
              </a:rPr>
              <a:t>Mandatory expenditures include mostly social security and public health care programs; Social security 1.35 </a:t>
            </a:r>
            <a:r>
              <a:rPr lang="en-US" sz="1200" b="0" i="0" u="none" strike="noStrike" kern="1200" baseline="0" dirty="0" err="1">
                <a:solidFill>
                  <a:schemeClr val="tx1"/>
                </a:solidFill>
                <a:latin typeface="+mn-lt"/>
                <a:ea typeface="+mn-ea"/>
                <a:cs typeface="+mn-cs"/>
              </a:rPr>
              <a:t>trn</a:t>
            </a:r>
            <a:r>
              <a:rPr lang="en-US" sz="1200" b="0" i="0" u="none" strike="noStrike" kern="1200" baseline="0" dirty="0">
                <a:solidFill>
                  <a:schemeClr val="tx1"/>
                </a:solidFill>
                <a:latin typeface="+mn-lt"/>
                <a:ea typeface="+mn-ea"/>
                <a:cs typeface="+mn-cs"/>
              </a:rPr>
              <a:t>, Medicare, 830 </a:t>
            </a:r>
            <a:r>
              <a:rPr lang="en-US" sz="1200" b="0" i="0" u="none" strike="noStrike" kern="1200" baseline="0" dirty="0" err="1">
                <a:solidFill>
                  <a:schemeClr val="tx1"/>
                </a:solidFill>
                <a:latin typeface="+mn-lt"/>
                <a:ea typeface="+mn-ea"/>
                <a:cs typeface="+mn-cs"/>
              </a:rPr>
              <a:t>bn</a:t>
            </a:r>
            <a:r>
              <a:rPr lang="en-US" sz="1200" b="0" i="0" u="none" strike="noStrike" kern="1200" baseline="0" dirty="0">
                <a:solidFill>
                  <a:schemeClr val="tx1"/>
                </a:solidFill>
                <a:latin typeface="+mn-lt"/>
                <a:ea typeface="+mn-ea"/>
                <a:cs typeface="+mn-cs"/>
              </a:rPr>
              <a:t> Medicaid and related 725 </a:t>
            </a:r>
            <a:r>
              <a:rPr lang="en-US" sz="1200" b="0" i="0" u="none" strike="noStrike" kern="1200" baseline="0" dirty="0" err="1">
                <a:solidFill>
                  <a:schemeClr val="tx1"/>
                </a:solidFill>
                <a:latin typeface="+mn-lt"/>
                <a:ea typeface="+mn-ea"/>
                <a:cs typeface="+mn-cs"/>
              </a:rPr>
              <a:t>bn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Half of discretionary is defense at around 800 </a:t>
            </a:r>
            <a:r>
              <a:rPr lang="en-US" sz="1200" b="0" i="0" u="none" strike="noStrike" kern="1200" baseline="0" dirty="0" err="1">
                <a:solidFill>
                  <a:schemeClr val="tx1"/>
                </a:solidFill>
                <a:latin typeface="+mn-lt"/>
                <a:ea typeface="+mn-ea"/>
                <a:cs typeface="+mn-cs"/>
              </a:rPr>
              <a:t>bn</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98588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interest rate on Treasury securities is set in the free market. When interest rates are higher, bond prices are lower, because the Treasury bonds have to be competitive with other assets that pay interest.</a:t>
            </a:r>
          </a:p>
          <a:p>
            <a:r>
              <a:rPr lang="en-US" dirty="0"/>
              <a:t>If</a:t>
            </a:r>
            <a:r>
              <a:rPr lang="en-US" baseline="0" dirty="0"/>
              <a:t> bonds are sold to investors, the result is passing the money from investors to the government and passing the bonds to investors. This transaction does not create new money. </a:t>
            </a:r>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427855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125103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 discipline is especially harsh if the country is integrated in the international capital markets. This is because foreign investors can pull out of the US and domestic investors can switch to foreign assets if US debt is not perceived as safe. </a:t>
            </a:r>
          </a:p>
          <a:p>
            <a:r>
              <a:rPr lang="en-US" dirty="0"/>
              <a:t>Previous debt ceiling was 31.5 </a:t>
            </a:r>
            <a:r>
              <a:rPr lang="en-US" dirty="0" err="1"/>
              <a:t>tn</a:t>
            </a:r>
            <a:r>
              <a:rPr lang="en-US" dirty="0"/>
              <a:t>, Congress suspended it until 2025</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1671664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financial system is based on the principle of separation of monetary and fiscal policy</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4031389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https://www.cbo.gov/publication/60039#section1</a:t>
            </a:r>
          </a:p>
          <a:p>
            <a:r>
              <a:rPr lang="en-US" dirty="0"/>
              <a:t>Spending for Social Security and Medicare would be pushing up mandatory outlays, interest cost in relation to GDP will be about double its 50 year average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0984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stolyar@umich.edu" TargetMode="External"/><Relationship Id="rId7" Type="http://schemas.openxmlformats.org/officeDocument/2006/relationships/hyperlink" Target="http://www.needecon.org/friend.php"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6" Type="http://schemas.openxmlformats.org/officeDocument/2006/relationships/hyperlink" Target="http://www.needecon.org/testimonials.php" TargetMode="External"/><Relationship Id="rId5" Type="http://schemas.openxmlformats.org/officeDocument/2006/relationships/hyperlink" Target="mailto:info@needelegation.org" TargetMode="External"/><Relationship Id="rId4" Type="http://schemas.openxmlformats.org/officeDocument/2006/relationships/hyperlink" Target="mailto:inf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Fall 2025</a:t>
            </a:r>
          </a:p>
          <a:p>
            <a:pPr>
              <a:lnSpc>
                <a:spcPct val="100000"/>
              </a:lnSpc>
              <a:spcBef>
                <a:spcPts val="0"/>
              </a:spcBef>
            </a:pPr>
            <a:endParaRPr lang="en-US" sz="3600" b="1" i="1" dirty="0"/>
          </a:p>
          <a:p>
            <a:pPr>
              <a:lnSpc>
                <a:spcPct val="100000"/>
              </a:lnSpc>
              <a:spcBef>
                <a:spcPts val="0"/>
              </a:spcBef>
            </a:pPr>
            <a:r>
              <a:rPr lang="en-US" sz="4400" dirty="0"/>
              <a:t>The Economics of Public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George Mason University</a:t>
            </a:r>
            <a:endParaRPr lang="en-US" sz="2600" dirty="0">
              <a:solidFill>
                <a:schemeClr val="tx2"/>
              </a:solidFill>
            </a:endParaRPr>
          </a:p>
          <a:p>
            <a:pPr>
              <a:lnSpc>
                <a:spcPct val="100000"/>
              </a:lnSpc>
              <a:spcBef>
                <a:spcPts val="0"/>
              </a:spcBef>
            </a:pPr>
            <a:endParaRPr lang="en-US" sz="3000" dirty="0">
              <a:solidFill>
                <a:schemeClr val="tx2"/>
              </a:solidFill>
            </a:endParaRPr>
          </a:p>
          <a:p>
            <a:pPr>
              <a:lnSpc>
                <a:spcPct val="100000"/>
              </a:lnSpc>
              <a:spcBef>
                <a:spcPts val="0"/>
              </a:spcBef>
            </a:pPr>
            <a:r>
              <a:rPr lang="en-US" sz="3000" dirty="0">
                <a:solidFill>
                  <a:schemeClr val="tx2"/>
                </a:solidFill>
              </a:rPr>
              <a:t>Host: Geoffrey Woglom, Director</a:t>
            </a:r>
          </a:p>
          <a:p>
            <a:pPr>
              <a:lnSpc>
                <a:spcPct val="100000"/>
              </a:lnSpc>
              <a:spcBef>
                <a:spcPts val="0"/>
              </a:spcBef>
            </a:pPr>
            <a:r>
              <a:rPr lang="en-US" sz="3000" dirty="0">
                <a:solidFill>
                  <a:schemeClr val="tx2"/>
                </a:solidFill>
              </a:rPr>
              <a:t>National Economic Education Delegation</a:t>
            </a:r>
          </a:p>
        </p:txBody>
      </p:sp>
    </p:spTree>
    <p:extLst>
      <p:ext uri="{BB962C8B-B14F-4D97-AF65-F5344CB8AC3E}">
        <p14:creationId xmlns:p14="http://schemas.microsoft.com/office/powerpoint/2010/main" val="38165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10</a:t>
            </a:fld>
            <a:endParaRPr lang="en-GB" dirty="0"/>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extLst>
              <p:ext uri="{D42A27DB-BD31-4B8C-83A1-F6EECF244321}">
                <p14:modId xmlns:p14="http://schemas.microsoft.com/office/powerpoint/2010/main" val="2753675159"/>
              </p:ext>
            </p:extLst>
          </p:nvPr>
        </p:nvGraphicFramePr>
        <p:xfrm>
          <a:off x="800100" y="1751242"/>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8.1</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$4,134</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6.0</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$1,661</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1.6</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$475</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0.9</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16.5</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$6,270</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6416500" cy="584775"/>
          </a:xfrm>
          <a:prstGeom prst="rect">
            <a:avLst/>
          </a:prstGeom>
          <a:noFill/>
        </p:spPr>
        <p:txBody>
          <a:bodyPr wrap="none" rtlCol="0">
            <a:spAutoFit/>
          </a:bodyPr>
          <a:lstStyle/>
          <a:p>
            <a:r>
              <a:rPr lang="en-US" sz="3200" b="1" dirty="0"/>
              <a:t>2023 Budget Summary (as % of GDP)</a:t>
            </a:r>
          </a:p>
        </p:txBody>
      </p:sp>
      <p:sp>
        <p:nvSpPr>
          <p:cNvPr id="11" name="TextBox 10">
            <a:extLst>
              <a:ext uri="{FF2B5EF4-FFF2-40B4-BE49-F238E27FC236}">
                <a16:creationId xmlns:a16="http://schemas.microsoft.com/office/drawing/2014/main" id="{133D7269-48A0-6445-8337-3B0AB62613FA}"/>
              </a:ext>
            </a:extLst>
          </p:cNvPr>
          <p:cNvSpPr txBox="1"/>
          <p:nvPr/>
        </p:nvSpPr>
        <p:spPr>
          <a:xfrm>
            <a:off x="8904859" y="6456851"/>
            <a:ext cx="2722412" cy="276999"/>
          </a:xfrm>
          <a:prstGeom prst="rect">
            <a:avLst/>
          </a:prstGeom>
          <a:noFill/>
        </p:spPr>
        <p:txBody>
          <a:bodyPr wrap="none" rtlCol="0">
            <a:spAutoFit/>
          </a:bodyPr>
          <a:lstStyle/>
          <a:p>
            <a:r>
              <a:rPr lang="en-US" sz="1200" dirty="0"/>
              <a:t>https://www.cbo.gov/publication/60339</a:t>
            </a:r>
          </a:p>
        </p:txBody>
      </p:sp>
      <p:sp>
        <p:nvSpPr>
          <p:cNvPr id="9" name="Rectangle 8">
            <a:extLst>
              <a:ext uri="{FF2B5EF4-FFF2-40B4-BE49-F238E27FC236}">
                <a16:creationId xmlns:a16="http://schemas.microsoft.com/office/drawing/2014/main" id="{47C86631-5787-B3CE-601F-DD95AD38E6C7}"/>
              </a:ext>
            </a:extLst>
          </p:cNvPr>
          <p:cNvSpPr/>
          <p:nvPr/>
        </p:nvSpPr>
        <p:spPr>
          <a:xfrm>
            <a:off x="5642544" y="1577262"/>
            <a:ext cx="5852160" cy="3898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9F6DB5-7ACB-C649-ACAA-C5BE8B1DB750}"/>
              </a:ext>
            </a:extLst>
          </p:cNvPr>
          <p:cNvSpPr txBox="1"/>
          <p:nvPr/>
        </p:nvSpPr>
        <p:spPr>
          <a:xfrm>
            <a:off x="3704887" y="5609194"/>
            <a:ext cx="3629327" cy="584775"/>
          </a:xfrm>
          <a:prstGeom prst="rect">
            <a:avLst/>
          </a:prstGeom>
          <a:noFill/>
        </p:spPr>
        <p:txBody>
          <a:bodyPr wrap="none" rtlCol="0">
            <a:spAutoFit/>
          </a:bodyPr>
          <a:lstStyle/>
          <a:p>
            <a:r>
              <a:rPr lang="en-US" sz="3200" dirty="0"/>
              <a:t>Total Deficit:         6.2</a:t>
            </a:r>
          </a:p>
        </p:txBody>
      </p:sp>
      <p:graphicFrame>
        <p:nvGraphicFramePr>
          <p:cNvPr id="13" name="Table 12">
            <a:extLst>
              <a:ext uri="{FF2B5EF4-FFF2-40B4-BE49-F238E27FC236}">
                <a16:creationId xmlns:a16="http://schemas.microsoft.com/office/drawing/2014/main" id="{E41B0DD8-621B-7004-BA78-CCCCD424A0F8}"/>
              </a:ext>
            </a:extLst>
          </p:cNvPr>
          <p:cNvGraphicFramePr>
            <a:graphicFrameLocks noGrp="1"/>
          </p:cNvGraphicFramePr>
          <p:nvPr>
            <p:extLst>
              <p:ext uri="{D42A27DB-BD31-4B8C-83A1-F6EECF244321}">
                <p14:modId xmlns:p14="http://schemas.microsoft.com/office/powerpoint/2010/main" val="2679291047"/>
              </p:ext>
            </p:extLst>
          </p:nvPr>
        </p:nvGraphicFramePr>
        <p:xfrm>
          <a:off x="800100" y="1745321"/>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8.1</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13.9</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6.0</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6.4</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1.6</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2.4</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0.9</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16.5</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22.7</a:t>
                      </a:r>
                    </a:p>
                  </a:txBody>
                  <a:tcPr/>
                </a:tc>
                <a:extLst>
                  <a:ext uri="{0D108BD9-81ED-4DB2-BD59-A6C34878D82A}">
                    <a16:rowId xmlns:a16="http://schemas.microsoft.com/office/drawing/2014/main" val="1247307514"/>
                  </a:ext>
                </a:extLst>
              </a:tr>
            </a:tbl>
          </a:graphicData>
        </a:graphic>
      </p:graphicFrame>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6162508" y="5357495"/>
            <a:ext cx="2558945"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731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0"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239" y="8792"/>
            <a:ext cx="10515600" cy="1325563"/>
          </a:xfrm>
        </p:spPr>
        <p:txBody>
          <a:bodyPr/>
          <a:lstStyle/>
          <a:p>
            <a:r>
              <a:rPr lang="en-US" dirty="0">
                <a:solidFill>
                  <a:schemeClr val="bg1"/>
                </a:solidFill>
              </a:rPr>
              <a:t>Me</a:t>
            </a:r>
            <a:r>
              <a:rPr lang="en-US" dirty="0"/>
              <a:t>chanics of government borrowing</a:t>
            </a:r>
          </a:p>
        </p:txBody>
      </p:sp>
      <p:sp>
        <p:nvSpPr>
          <p:cNvPr id="3" name="Content Placeholder 2"/>
          <p:cNvSpPr>
            <a:spLocks noGrp="1"/>
          </p:cNvSpPr>
          <p:nvPr>
            <p:ph idx="1"/>
          </p:nvPr>
        </p:nvSpPr>
        <p:spPr>
          <a:xfrm>
            <a:off x="592015" y="1412469"/>
            <a:ext cx="10515600" cy="4351338"/>
          </a:xfrm>
        </p:spPr>
        <p:txBody>
          <a:bodyPr>
            <a:normAutofit/>
          </a:bodyPr>
          <a:lstStyle/>
          <a:p>
            <a:r>
              <a:rPr lang="en-US" dirty="0"/>
              <a:t>US Department of the Treasury issues bonds (i.e. debt contracts)</a:t>
            </a:r>
          </a:p>
          <a:p>
            <a:pPr lvl="1"/>
            <a:r>
              <a:rPr lang="en-US" b="1" i="1" dirty="0"/>
              <a:t>T-bills </a:t>
            </a:r>
            <a:r>
              <a:rPr lang="en-US" dirty="0"/>
              <a:t>maturity up to 1 year (a T-bill that pays $1,000 1 year from now costs approximately $960)</a:t>
            </a:r>
          </a:p>
          <a:p>
            <a:pPr lvl="1"/>
            <a:r>
              <a:rPr lang="en-US" b="1" i="1" dirty="0"/>
              <a:t>T-notes </a:t>
            </a:r>
            <a:r>
              <a:rPr lang="en-US" dirty="0"/>
              <a:t>maturity up to 1-10 years</a:t>
            </a:r>
            <a:endParaRPr lang="en-US" b="1" i="1" dirty="0"/>
          </a:p>
          <a:p>
            <a:pPr lvl="1"/>
            <a:r>
              <a:rPr lang="en-US" b="1" i="1" dirty="0"/>
              <a:t>T-bonds</a:t>
            </a:r>
            <a:r>
              <a:rPr lang="en-US" dirty="0"/>
              <a:t> maturity more than 10 and up to 30 years</a:t>
            </a:r>
          </a:p>
          <a:p>
            <a:r>
              <a:rPr lang="en-US" dirty="0"/>
              <a:t>Sells bonds via auction, at market interest rates</a:t>
            </a:r>
          </a:p>
          <a:p>
            <a:pPr lvl="1"/>
            <a:r>
              <a:rPr lang="en-US" dirty="0"/>
              <a:t>Proceeds deposited in the Treasury’s account at the Federal Reserve</a:t>
            </a:r>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6598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a:xfrm>
            <a:off x="661554" y="0"/>
            <a:ext cx="10515600" cy="1325563"/>
          </a:xfrm>
        </p:spPr>
        <p:txBody>
          <a:bodyPr/>
          <a:lstStyle/>
          <a:p>
            <a:r>
              <a:rPr lang="en-US" dirty="0"/>
              <a:t> </a:t>
            </a:r>
            <a:r>
              <a:rPr lang="en-US" dirty="0">
                <a:solidFill>
                  <a:schemeClr val="bg1"/>
                </a:solidFill>
              </a:rPr>
              <a:t>Mo</a:t>
            </a:r>
            <a:r>
              <a:rPr lang="en-US" dirty="0"/>
              <a:t>re Detail on borrowing by US Government</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a:bodyPr>
          <a:lstStyle/>
          <a:p>
            <a:r>
              <a:rPr lang="en-US" dirty="0"/>
              <a:t>A multitude of debt contracts</a:t>
            </a:r>
          </a:p>
          <a:p>
            <a:pPr lvl="2"/>
            <a:r>
              <a:rPr lang="en-US" dirty="0"/>
              <a:t>Treasury bills, notes, and bonds</a:t>
            </a:r>
          </a:p>
          <a:p>
            <a:pPr lvl="2"/>
            <a:r>
              <a:rPr lang="en-US" dirty="0"/>
              <a:t>TIPS: Treasury inflation-protected securities</a:t>
            </a:r>
          </a:p>
          <a:p>
            <a:pPr lvl="2"/>
            <a:r>
              <a:rPr lang="en-US" dirty="0"/>
              <a:t>Savings bonds</a:t>
            </a:r>
          </a:p>
          <a:p>
            <a:r>
              <a:rPr lang="en-US" dirty="0"/>
              <a:t>Who buys the debt?</a:t>
            </a:r>
          </a:p>
          <a:p>
            <a:pPr lvl="1"/>
            <a:r>
              <a:rPr lang="en-US" dirty="0"/>
              <a:t>Other federal agencies</a:t>
            </a:r>
          </a:p>
          <a:p>
            <a:pPr lvl="1"/>
            <a:r>
              <a:rPr lang="en-US" dirty="0"/>
              <a:t>Individuals and businesses</a:t>
            </a:r>
          </a:p>
          <a:p>
            <a:pPr lvl="1"/>
            <a:r>
              <a:rPr lang="en-US" dirty="0"/>
              <a:t>State and local governments</a:t>
            </a:r>
          </a:p>
          <a:p>
            <a:pPr lvl="1"/>
            <a:r>
              <a:rPr lang="en-US" dirty="0"/>
              <a:t>Foreign governments and individuals</a:t>
            </a:r>
          </a:p>
          <a:p>
            <a:pPr lvl="1"/>
            <a:r>
              <a:rPr lang="en-US" dirty="0"/>
              <a:t>Federal Reserve (existing debt only)</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61751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a:xfrm>
            <a:off x="661554" y="0"/>
            <a:ext cx="10515600" cy="1325563"/>
          </a:xfrm>
        </p:spPr>
        <p:txBody>
          <a:bodyPr/>
          <a:lstStyle/>
          <a:p>
            <a:r>
              <a:rPr lang="en-US" dirty="0"/>
              <a:t> </a:t>
            </a:r>
            <a:r>
              <a:rPr lang="en-US" dirty="0">
                <a:solidFill>
                  <a:schemeClr val="bg1"/>
                </a:solidFill>
              </a:rPr>
              <a:t>Bor</a:t>
            </a:r>
            <a:r>
              <a:rPr lang="en-US" dirty="0"/>
              <a:t>rowing discipline</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a:bodyPr>
          <a:lstStyle/>
          <a:p>
            <a:r>
              <a:rPr lang="en-US" dirty="0"/>
              <a:t>Appropriations process</a:t>
            </a:r>
          </a:p>
          <a:p>
            <a:pPr lvl="2"/>
            <a:r>
              <a:rPr lang="en-US" dirty="0"/>
              <a:t>Discretionary spending requires annual approval by Congress</a:t>
            </a:r>
          </a:p>
          <a:p>
            <a:r>
              <a:rPr lang="en-US" dirty="0"/>
              <a:t>Debt ceiling</a:t>
            </a:r>
          </a:p>
          <a:p>
            <a:pPr lvl="2"/>
            <a:r>
              <a:rPr lang="en-US" dirty="0"/>
              <a:t>Legal limit on the total amount of debt the federal government can incur. Congress must pass specific legislation to increase or suspend the limit</a:t>
            </a:r>
          </a:p>
          <a:p>
            <a:r>
              <a:rPr lang="en-US" dirty="0"/>
              <a:t>Market discipline</a:t>
            </a:r>
          </a:p>
          <a:p>
            <a:pPr lvl="2"/>
            <a:r>
              <a:rPr lang="en-US" dirty="0"/>
              <a:t>The interest rate on US debt is set in the free market</a:t>
            </a:r>
          </a:p>
          <a:p>
            <a:pPr lvl="2"/>
            <a:r>
              <a:rPr lang="en-US" dirty="0"/>
              <a:t>Interest rates are a gauge of investor confidence in the safety of US debt</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39736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a:xfrm>
            <a:off x="661554" y="0"/>
            <a:ext cx="10515600" cy="1325563"/>
          </a:xfrm>
        </p:spPr>
        <p:txBody>
          <a:bodyPr/>
          <a:lstStyle/>
          <a:p>
            <a:r>
              <a:rPr lang="en-US" dirty="0"/>
              <a:t> </a:t>
            </a:r>
            <a:r>
              <a:rPr lang="en-US" dirty="0">
                <a:solidFill>
                  <a:schemeClr val="bg1"/>
                </a:solidFill>
              </a:rPr>
              <a:t>Bor</a:t>
            </a:r>
            <a:r>
              <a:rPr lang="en-US" dirty="0"/>
              <a:t>rowing discipline</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a:bodyPr>
          <a:lstStyle/>
          <a:p>
            <a:r>
              <a:rPr lang="en-US" dirty="0"/>
              <a:t>Why doesn’t the US Treasury sell bonds directly to the Fed?</a:t>
            </a:r>
          </a:p>
          <a:p>
            <a:pPr lvl="2"/>
            <a:r>
              <a:rPr lang="en-US" dirty="0"/>
              <a:t>Selling bonds to the Fed creates money in the government account without removing money from anywhere else</a:t>
            </a:r>
          </a:p>
          <a:p>
            <a:pPr lvl="2"/>
            <a:r>
              <a:rPr lang="en-US" dirty="0"/>
              <a:t>This can cause inflation</a:t>
            </a:r>
          </a:p>
          <a:p>
            <a:pPr lvl="2"/>
            <a:r>
              <a:rPr lang="en-US" dirty="0"/>
              <a:t>In the US, government borrowing is distinct from “printing money” </a:t>
            </a:r>
          </a:p>
          <a:p>
            <a:r>
              <a:rPr lang="en-US" dirty="0"/>
              <a:t>Principle of separation of monetary and fiscal policy</a:t>
            </a:r>
          </a:p>
          <a:p>
            <a:pPr lvl="1"/>
            <a:r>
              <a:rPr lang="en-US" dirty="0"/>
              <a:t>The Fed independently decides how much existing US debt it holds</a:t>
            </a:r>
          </a:p>
          <a:p>
            <a:pPr lvl="1"/>
            <a:r>
              <a:rPr lang="en-US" dirty="0"/>
              <a:t>The Fed buys and sells bonds to regulate the amount of money in the US banking system</a:t>
            </a:r>
          </a:p>
          <a:p>
            <a:pPr lvl="1"/>
            <a:r>
              <a:rPr lang="en-US" dirty="0"/>
              <a:t>Federal Reserve independence contributes to financial stability and investor confidence</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65875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73BB-4965-68CA-0E24-1D376395E107}"/>
              </a:ext>
            </a:extLst>
          </p:cNvPr>
          <p:cNvSpPr>
            <a:spLocks noGrp="1"/>
          </p:cNvSpPr>
          <p:nvPr>
            <p:ph type="title"/>
          </p:nvPr>
        </p:nvSpPr>
        <p:spPr>
          <a:xfrm>
            <a:off x="277373" y="2419859"/>
            <a:ext cx="11434729" cy="1315564"/>
          </a:xfrm>
        </p:spPr>
        <p:txBody>
          <a:bodyPr/>
          <a:lstStyle/>
          <a:p>
            <a:pPr algn="ctr"/>
            <a:r>
              <a:rPr lang="en-US" dirty="0"/>
              <a:t>Deficits have been chronic</a:t>
            </a:r>
          </a:p>
        </p:txBody>
      </p:sp>
      <p:sp>
        <p:nvSpPr>
          <p:cNvPr id="4" name="Slide Number Placeholder 3">
            <a:extLst>
              <a:ext uri="{FF2B5EF4-FFF2-40B4-BE49-F238E27FC236}">
                <a16:creationId xmlns:a16="http://schemas.microsoft.com/office/drawing/2014/main" id="{A32F7DE6-1218-1281-8344-256D02869376}"/>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863116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3A82-30C7-1E0A-BBC9-D19D9B1579DC}"/>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3" name="Picture 2">
            <a:extLst>
              <a:ext uri="{FF2B5EF4-FFF2-40B4-BE49-F238E27FC236}">
                <a16:creationId xmlns:a16="http://schemas.microsoft.com/office/drawing/2014/main" id="{4C428803-CCFC-EA6B-E2CF-75CAC9FB1E2C}"/>
              </a:ext>
            </a:extLst>
          </p:cNvPr>
          <p:cNvPicPr>
            <a:picLocks noChangeAspect="1"/>
          </p:cNvPicPr>
          <p:nvPr/>
        </p:nvPicPr>
        <p:blipFill>
          <a:blip r:embed="rId3">
            <a:extLst>
              <a:ext uri="{28A0092B-C50C-407E-A947-70E740481C1C}">
                <a14:useLocalDpi xmlns:a14="http://schemas.microsoft.com/office/drawing/2010/main" val="0"/>
              </a:ext>
            </a:extLst>
          </a:blip>
          <a:srcRect t="34061"/>
          <a:stretch/>
        </p:blipFill>
        <p:spPr>
          <a:xfrm>
            <a:off x="1428172" y="1045059"/>
            <a:ext cx="8534839" cy="4969537"/>
          </a:xfrm>
          <a:prstGeom prst="rect">
            <a:avLst/>
          </a:prstGeom>
        </p:spPr>
      </p:pic>
    </p:spTree>
    <p:extLst>
      <p:ext uri="{BB962C8B-B14F-4D97-AF65-F5344CB8AC3E}">
        <p14:creationId xmlns:p14="http://schemas.microsoft.com/office/powerpoint/2010/main" val="352804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3A82-30C7-1E0A-BBC9-D19D9B1579DC}"/>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4" name="Picture 3">
            <a:extLst>
              <a:ext uri="{FF2B5EF4-FFF2-40B4-BE49-F238E27FC236}">
                <a16:creationId xmlns:a16="http://schemas.microsoft.com/office/drawing/2014/main" id="{72739B33-71FE-8C1E-1AD0-2E583A8586E1}"/>
              </a:ext>
            </a:extLst>
          </p:cNvPr>
          <p:cNvPicPr>
            <a:picLocks noChangeAspect="1"/>
          </p:cNvPicPr>
          <p:nvPr/>
        </p:nvPicPr>
        <p:blipFill>
          <a:blip r:embed="rId3"/>
          <a:stretch>
            <a:fillRect/>
          </a:stretch>
        </p:blipFill>
        <p:spPr>
          <a:xfrm>
            <a:off x="952500" y="0"/>
            <a:ext cx="10287000" cy="6858000"/>
          </a:xfrm>
          <a:prstGeom prst="rect">
            <a:avLst/>
          </a:prstGeom>
        </p:spPr>
      </p:pic>
    </p:spTree>
    <p:extLst>
      <p:ext uri="{BB962C8B-B14F-4D97-AF65-F5344CB8AC3E}">
        <p14:creationId xmlns:p14="http://schemas.microsoft.com/office/powerpoint/2010/main" val="2568011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3A82-30C7-1E0A-BBC9-D19D9B1579DC}"/>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5" name="Picture 4" descr="A graph of a graph of a graph&#10;&#10;Description automatically generated with medium confidence">
            <a:extLst>
              <a:ext uri="{FF2B5EF4-FFF2-40B4-BE49-F238E27FC236}">
                <a16:creationId xmlns:a16="http://schemas.microsoft.com/office/drawing/2014/main" id="{AEDEFB2D-73D7-100B-CFDC-3FF23BBE6B65}"/>
              </a:ext>
            </a:extLst>
          </p:cNvPr>
          <p:cNvPicPr>
            <a:picLocks noChangeAspect="1"/>
          </p:cNvPicPr>
          <p:nvPr/>
        </p:nvPicPr>
        <p:blipFill>
          <a:blip r:embed="rId3"/>
          <a:stretch>
            <a:fillRect/>
          </a:stretch>
        </p:blipFill>
        <p:spPr>
          <a:xfrm>
            <a:off x="952500" y="0"/>
            <a:ext cx="10287000" cy="6858000"/>
          </a:xfrm>
          <a:prstGeom prst="rect">
            <a:avLst/>
          </a:prstGeom>
        </p:spPr>
      </p:pic>
    </p:spTree>
    <p:extLst>
      <p:ext uri="{BB962C8B-B14F-4D97-AF65-F5344CB8AC3E}">
        <p14:creationId xmlns:p14="http://schemas.microsoft.com/office/powerpoint/2010/main" val="2321968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  De</a:t>
            </a:r>
            <a:r>
              <a:rPr lang="en-US" dirty="0"/>
              <a:t>bt accumulation</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19</a:t>
            </a:fld>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882502" y="1701209"/>
                <a:ext cx="10735439" cy="3677930"/>
              </a:xfrm>
              <a:prstGeom prst="rect">
                <a:avLst/>
              </a:prstGeom>
              <a:noFill/>
            </p:spPr>
            <p:txBody>
              <a:bodyPr wrap="none" rtlCol="0">
                <a:spAutoFit/>
              </a:bodyPr>
              <a:lstStyle/>
              <a:p>
                <a:pPr>
                  <a:spcAft>
                    <a:spcPts val="1800"/>
                  </a:spcAft>
                </a:pPr>
                <a:r>
                  <a:rPr lang="en-US" sz="2800" b="1" dirty="0">
                    <a:solidFill>
                      <a:srgbClr val="0C4C88"/>
                    </a:solidFill>
                  </a:rPr>
                  <a:t>Government debt equals past accumulated deficits, with interest</a:t>
                </a:r>
              </a:p>
              <a:p>
                <a:pPr>
                  <a:spcAft>
                    <a:spcPts val="1800"/>
                  </a:spcAft>
                </a:pPr>
                <a:endParaRPr lang="en-US" sz="2800" b="1" dirty="0">
                  <a:solidFill>
                    <a:srgbClr val="0C4C88"/>
                  </a:solidFill>
                </a:endParaRPr>
              </a:p>
              <a:p>
                <a:pPr>
                  <a:spcAft>
                    <a:spcPts val="1800"/>
                  </a:spcAft>
                </a:pPr>
                <a14:m>
                  <m:oMathPara xmlns:m="http://schemas.openxmlformats.org/officeDocument/2006/math">
                    <m:oMathParaPr>
                      <m:jc m:val="centerGroup"/>
                    </m:oMathParaPr>
                    <m:oMath xmlns:m="http://schemas.openxmlformats.org/officeDocument/2006/math">
                      <m:r>
                        <a:rPr lang="en-US" sz="2800" b="1" i="1" dirty="0" smtClean="0">
                          <a:solidFill>
                            <a:srgbClr val="0C4C88"/>
                          </a:solidFill>
                          <a:latin typeface="Cambria Math" panose="02040503050406030204" pitchFamily="18" charset="0"/>
                        </a:rPr>
                        <m:t>𝑫𝒆𝒃𝒕</m:t>
                      </m:r>
                      <m:r>
                        <a:rPr lang="en-US" sz="2800" b="1" i="1" dirty="0" smtClean="0">
                          <a:solidFill>
                            <a:srgbClr val="0C4C88"/>
                          </a:solidFill>
                          <a:latin typeface="Cambria Math" panose="02040503050406030204" pitchFamily="18" charset="0"/>
                        </a:rPr>
                        <m:t> </m:t>
                      </m:r>
                      <m:r>
                        <a:rPr lang="en-US" sz="2800" b="1" i="1" dirty="0" smtClean="0">
                          <a:solidFill>
                            <a:srgbClr val="0C4C88"/>
                          </a:solidFill>
                          <a:latin typeface="Cambria Math" panose="02040503050406030204" pitchFamily="18" charset="0"/>
                        </a:rPr>
                        <m:t>𝒏𝒆𝒙𝒕</m:t>
                      </m:r>
                      <m:r>
                        <a:rPr lang="en-US" sz="2800" b="1" i="1" dirty="0" smtClean="0">
                          <a:solidFill>
                            <a:srgbClr val="0C4C88"/>
                          </a:solidFill>
                          <a:latin typeface="Cambria Math" panose="02040503050406030204" pitchFamily="18" charset="0"/>
                        </a:rPr>
                        <m:t> </m:t>
                      </m:r>
                      <m:r>
                        <a:rPr lang="en-US" sz="2800" b="1" i="1" dirty="0" smtClean="0">
                          <a:solidFill>
                            <a:srgbClr val="0C4C88"/>
                          </a:solidFill>
                          <a:latin typeface="Cambria Math" panose="02040503050406030204" pitchFamily="18" charset="0"/>
                        </a:rPr>
                        <m:t>𝒚𝒆𝒂𝒓</m:t>
                      </m:r>
                      <m:r>
                        <a:rPr lang="en-US" sz="2800" b="1" i="1" dirty="0" smtClean="0">
                          <a:solidFill>
                            <a:srgbClr val="0C4C88"/>
                          </a:solidFill>
                          <a:latin typeface="Cambria Math" panose="02040503050406030204" pitchFamily="18" charset="0"/>
                        </a:rPr>
                        <m:t> = </m:t>
                      </m:r>
                      <m:r>
                        <a:rPr lang="en-US" sz="2800" b="1" i="1" dirty="0" smtClean="0">
                          <a:solidFill>
                            <a:srgbClr val="0C4C88"/>
                          </a:solidFill>
                          <a:latin typeface="Cambria Math" panose="02040503050406030204" pitchFamily="18" charset="0"/>
                        </a:rPr>
                        <m:t>𝑫𝒆𝒃𝒕</m:t>
                      </m:r>
                      <m:r>
                        <a:rPr lang="en-US" sz="2800" b="1" i="1" dirty="0" smtClean="0">
                          <a:solidFill>
                            <a:srgbClr val="0C4C88"/>
                          </a:solidFill>
                          <a:latin typeface="Cambria Math" panose="02040503050406030204" pitchFamily="18" charset="0"/>
                        </a:rPr>
                        <m:t> </m:t>
                      </m:r>
                      <m:r>
                        <a:rPr lang="en-US" sz="2800" b="1" i="1" dirty="0" smtClean="0">
                          <a:solidFill>
                            <a:srgbClr val="0C4C88"/>
                          </a:solidFill>
                          <a:latin typeface="Cambria Math" panose="02040503050406030204" pitchFamily="18" charset="0"/>
                        </a:rPr>
                        <m:t>𝒕𝒉𝒊𝒔</m:t>
                      </m:r>
                      <m:r>
                        <a:rPr lang="en-US" sz="2800" b="1" i="1" dirty="0" smtClean="0">
                          <a:solidFill>
                            <a:srgbClr val="0C4C88"/>
                          </a:solidFill>
                          <a:latin typeface="Cambria Math" panose="02040503050406030204" pitchFamily="18" charset="0"/>
                        </a:rPr>
                        <m:t> </m:t>
                      </m:r>
                      <m:r>
                        <a:rPr lang="en-US" sz="2800" b="1" i="1" dirty="0" smtClean="0">
                          <a:solidFill>
                            <a:srgbClr val="0C4C88"/>
                          </a:solidFill>
                          <a:latin typeface="Cambria Math" panose="02040503050406030204" pitchFamily="18" charset="0"/>
                        </a:rPr>
                        <m:t>𝒚𝒆𝒂𝒓</m:t>
                      </m:r>
                      <m:r>
                        <a:rPr lang="en-US" sz="2800" b="1" i="1" dirty="0" smtClean="0">
                          <a:solidFill>
                            <a:srgbClr val="0C4C88"/>
                          </a:solidFill>
                          <a:latin typeface="Cambria Math" panose="02040503050406030204" pitchFamily="18" charset="0"/>
                        </a:rPr>
                        <m:t> + </m:t>
                      </m:r>
                      <m:r>
                        <a:rPr lang="en-US" sz="2800" b="1" i="1" dirty="0" smtClean="0">
                          <a:solidFill>
                            <a:srgbClr val="0C4C88"/>
                          </a:solidFill>
                          <a:latin typeface="Cambria Math" panose="02040503050406030204" pitchFamily="18" charset="0"/>
                        </a:rPr>
                        <m:t>𝑻𝒐𝒕𝒂𝒍</m:t>
                      </m:r>
                      <m:r>
                        <a:rPr lang="en-US" sz="2800" b="1" i="1" dirty="0" smtClean="0">
                          <a:solidFill>
                            <a:srgbClr val="0C4C88"/>
                          </a:solidFill>
                          <a:latin typeface="Cambria Math" panose="02040503050406030204" pitchFamily="18" charset="0"/>
                        </a:rPr>
                        <m:t> </m:t>
                      </m:r>
                      <m:r>
                        <a:rPr lang="en-US" sz="2800" b="1" i="1" dirty="0" smtClean="0">
                          <a:solidFill>
                            <a:srgbClr val="0C4C88"/>
                          </a:solidFill>
                          <a:latin typeface="Cambria Math" panose="02040503050406030204" pitchFamily="18" charset="0"/>
                        </a:rPr>
                        <m:t>𝒅𝒆𝒇𝒊𝒄𝒊𝒕</m:t>
                      </m:r>
                    </m:oMath>
                  </m:oMathPara>
                </a14:m>
                <a:endParaRPr lang="en-US" sz="2800" b="1" dirty="0">
                  <a:solidFill>
                    <a:srgbClr val="0C4C88"/>
                  </a:solidFill>
                </a:endParaRPr>
              </a:p>
              <a:p>
                <a:pPr>
                  <a:spcAft>
                    <a:spcPts val="1800"/>
                  </a:spcAft>
                </a:pPr>
                <a:endParaRPr lang="en-US" sz="2800" b="1" dirty="0">
                  <a:solidFill>
                    <a:srgbClr val="0C4C88"/>
                  </a:solidFill>
                </a:endParaRPr>
              </a:p>
              <a:p>
                <a:pPr>
                  <a:spcAft>
                    <a:spcPts val="1800"/>
                  </a:spcAft>
                </a:pPr>
                <a:r>
                  <a:rPr lang="en-US" sz="2800" b="1" dirty="0">
                    <a:solidFill>
                      <a:srgbClr val="0C4C88"/>
                    </a:solidFill>
                  </a:rPr>
                  <a:t>Debt next year </a:t>
                </a:r>
                <a14:m>
                  <m:oMath xmlns:m="http://schemas.openxmlformats.org/officeDocument/2006/math">
                    <m:r>
                      <a:rPr lang="en-US" sz="2800" b="1" i="1" dirty="0" smtClean="0">
                        <a:solidFill>
                          <a:srgbClr val="0C4C88"/>
                        </a:solidFill>
                        <a:latin typeface="Cambria Math" panose="02040503050406030204" pitchFamily="18" charset="0"/>
                      </a:rPr>
                      <m:t>=</m:t>
                    </m:r>
                  </m:oMath>
                </a14:m>
                <a:r>
                  <a:rPr lang="en-US" sz="2800" b="1" dirty="0">
                    <a:solidFill>
                      <a:srgbClr val="0C4C88"/>
                    </a:solidFill>
                  </a:rPr>
                  <a:t> Debt this year </a:t>
                </a:r>
                <a14:m>
                  <m:oMath xmlns:m="http://schemas.openxmlformats.org/officeDocument/2006/math">
                    <m:r>
                      <a:rPr lang="en-US" sz="2800" b="1" i="1" dirty="0" smtClean="0">
                        <a:solidFill>
                          <a:srgbClr val="0C4C88"/>
                        </a:solidFill>
                        <a:latin typeface="Cambria Math" panose="02040503050406030204" pitchFamily="18" charset="0"/>
                      </a:rPr>
                      <m:t>+</m:t>
                    </m:r>
                  </m:oMath>
                </a14:m>
                <a:r>
                  <a:rPr lang="en-US" sz="2800" b="1" dirty="0">
                    <a:solidFill>
                      <a:srgbClr val="0C4C88"/>
                    </a:solidFill>
                  </a:rPr>
                  <a:t> Interest </a:t>
                </a:r>
                <a14:m>
                  <m:oMath xmlns:m="http://schemas.openxmlformats.org/officeDocument/2006/math">
                    <m:r>
                      <a:rPr lang="en-US" sz="2800" b="1" i="1" dirty="0" smtClean="0">
                        <a:solidFill>
                          <a:srgbClr val="0C4C88"/>
                        </a:solidFill>
                        <a:latin typeface="Cambria Math" panose="02040503050406030204" pitchFamily="18" charset="0"/>
                      </a:rPr>
                      <m:t>+</m:t>
                    </m:r>
                  </m:oMath>
                </a14:m>
                <a:r>
                  <a:rPr lang="en-US" sz="2800" b="1" dirty="0">
                    <a:solidFill>
                      <a:srgbClr val="0C4C88"/>
                    </a:solidFill>
                  </a:rPr>
                  <a:t> Expenditures </a:t>
                </a:r>
                <a14:m>
                  <m:oMath xmlns:m="http://schemas.openxmlformats.org/officeDocument/2006/math">
                    <m:r>
                      <a:rPr lang="en-US" sz="2800" b="1" i="1" dirty="0" smtClean="0">
                        <a:solidFill>
                          <a:srgbClr val="0C4C88"/>
                        </a:solidFill>
                        <a:latin typeface="Cambria Math" panose="02040503050406030204" pitchFamily="18" charset="0"/>
                      </a:rPr>
                      <m:t>−</m:t>
                    </m:r>
                  </m:oMath>
                </a14:m>
                <a:r>
                  <a:rPr lang="en-US" sz="2800" b="1" dirty="0">
                    <a:solidFill>
                      <a:srgbClr val="0C4C88"/>
                    </a:solidFill>
                  </a:rPr>
                  <a:t> Revenues</a:t>
                </a:r>
                <a:endParaRPr lang="en-US" b="1" dirty="0">
                  <a:solidFill>
                    <a:srgbClr val="0C4C88"/>
                  </a:solidFill>
                </a:endParaRP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82502" y="1701209"/>
                <a:ext cx="10735439" cy="3677930"/>
              </a:xfrm>
              <a:prstGeom prst="rect">
                <a:avLst/>
              </a:prstGeom>
              <a:blipFill>
                <a:blip r:embed="rId3"/>
                <a:stretch>
                  <a:fillRect l="-1193" t="-1493"/>
                </a:stretch>
              </a:blipFill>
            </p:spPr>
            <p:txBody>
              <a:bodyPr/>
              <a:lstStyle/>
              <a:p>
                <a:r>
                  <a:rPr lang="en-US">
                    <a:noFill/>
                  </a:rPr>
                  <a:t> </a:t>
                </a:r>
              </a:p>
            </p:txBody>
          </p:sp>
        </mc:Fallback>
      </mc:AlternateContent>
      <p:grpSp>
        <p:nvGrpSpPr>
          <p:cNvPr id="11" name="Group 10"/>
          <p:cNvGrpSpPr/>
          <p:nvPr/>
        </p:nvGrpSpPr>
        <p:grpSpPr>
          <a:xfrm>
            <a:off x="7549116" y="4192220"/>
            <a:ext cx="4068825" cy="1186919"/>
            <a:chOff x="7549116" y="4965164"/>
            <a:chExt cx="4068825" cy="1186919"/>
          </a:xfrm>
        </p:grpSpPr>
        <p:sp>
          <p:nvSpPr>
            <p:cNvPr id="8" name="Rectangle 7"/>
            <p:cNvSpPr/>
            <p:nvPr/>
          </p:nvSpPr>
          <p:spPr>
            <a:xfrm>
              <a:off x="7549116" y="4965164"/>
              <a:ext cx="4068825" cy="786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58880" y="5751973"/>
              <a:ext cx="1712969" cy="400110"/>
            </a:xfrm>
            <a:prstGeom prst="rect">
              <a:avLst/>
            </a:prstGeom>
            <a:noFill/>
          </p:spPr>
          <p:txBody>
            <a:bodyPr wrap="none" rtlCol="0">
              <a:spAutoFit/>
            </a:bodyPr>
            <a:lstStyle/>
            <a:p>
              <a:r>
                <a:rPr lang="en-US" sz="2000" dirty="0">
                  <a:solidFill>
                    <a:srgbClr val="FF0000"/>
                  </a:solidFill>
                </a:rPr>
                <a:t>Primary deficit</a:t>
              </a:r>
            </a:p>
          </p:txBody>
        </p:sp>
      </p:grpSp>
    </p:spTree>
    <p:extLst>
      <p:ext uri="{BB962C8B-B14F-4D97-AF65-F5344CB8AC3E}">
        <p14:creationId xmlns:p14="http://schemas.microsoft.com/office/powerpoint/2010/main" val="12346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Schedule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marL="0" indent="0" algn="ctr">
              <a:spcAft>
                <a:spcPts val="1000"/>
              </a:spcAft>
              <a:buNone/>
            </a:pPr>
            <a:r>
              <a:rPr lang="en-US" dirty="0"/>
              <a:t>The Economics of Public Policy Issues</a:t>
            </a:r>
          </a:p>
          <a:p>
            <a:pPr lvl="1">
              <a:spcAft>
                <a:spcPts val="1000"/>
              </a:spcAft>
            </a:pPr>
            <a:r>
              <a:rPr lang="en-US" dirty="0"/>
              <a:t>Week 1 (9/23): Economic Update &amp; Central Bank Independence Geoffrey Woglom, Amherst College</a:t>
            </a:r>
          </a:p>
          <a:p>
            <a:pPr lvl="1">
              <a:spcAft>
                <a:spcPts val="1000"/>
              </a:spcAft>
            </a:pPr>
            <a:r>
              <a:rPr lang="en-US" dirty="0"/>
              <a:t>Week 2 (9/30): Climate Change Economics Sarah Jacobson, Williams College</a:t>
            </a:r>
          </a:p>
          <a:p>
            <a:pPr lvl="1">
              <a:spcAft>
                <a:spcPts val="1000"/>
              </a:spcAft>
            </a:pPr>
            <a:r>
              <a:rPr lang="en-US" dirty="0"/>
              <a:t>Week 3 (10/7)  AI and Inequality Geoffrey Woglom, Amherst College</a:t>
            </a:r>
          </a:p>
          <a:p>
            <a:pPr lvl="1">
              <a:spcAft>
                <a:spcPts val="1000"/>
              </a:spcAft>
            </a:pPr>
            <a:r>
              <a:rPr lang="en-US" dirty="0"/>
              <a:t>Week 4 (10/14): Economic Mobility Kathryn Wilson, Kent State University</a:t>
            </a:r>
          </a:p>
          <a:p>
            <a:pPr lvl="1">
              <a:spcAft>
                <a:spcPts val="1000"/>
              </a:spcAft>
            </a:pPr>
            <a:r>
              <a:rPr lang="en-US" dirty="0"/>
              <a:t> Week 5 (10/21): Saving Social Security Jon Haveman, Exec Director, NEED </a:t>
            </a:r>
          </a:p>
          <a:p>
            <a:pPr lvl="1">
              <a:spcAft>
                <a:spcPts val="1000"/>
              </a:spcAft>
            </a:pPr>
            <a:r>
              <a:rPr lang="en-US" b="1" dirty="0"/>
              <a:t>Week 6 (10/28): Federal Debt and Deficits Dmitriy Stolyarov, U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2815251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73BB-4965-68CA-0E24-1D376395E107}"/>
              </a:ext>
            </a:extLst>
          </p:cNvPr>
          <p:cNvSpPr>
            <a:spLocks noGrp="1"/>
          </p:cNvSpPr>
          <p:nvPr>
            <p:ph type="title"/>
          </p:nvPr>
        </p:nvSpPr>
        <p:spPr>
          <a:xfrm>
            <a:off x="838200" y="775883"/>
            <a:ext cx="10515600" cy="2852737"/>
          </a:xfrm>
        </p:spPr>
        <p:txBody>
          <a:bodyPr/>
          <a:lstStyle/>
          <a:p>
            <a:pPr algn="ctr"/>
            <a:r>
              <a:rPr lang="en-US" dirty="0"/>
              <a:t>And Now: The Debt</a:t>
            </a:r>
          </a:p>
        </p:txBody>
      </p:sp>
      <p:sp>
        <p:nvSpPr>
          <p:cNvPr id="4" name="Slide Number Placeholder 3">
            <a:extLst>
              <a:ext uri="{FF2B5EF4-FFF2-40B4-BE49-F238E27FC236}">
                <a16:creationId xmlns:a16="http://schemas.microsoft.com/office/drawing/2014/main" id="{A32F7DE6-1218-1281-8344-256D0286937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68788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D37B20-760D-1433-A15F-2398D904DAE6}"/>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4" name="TextBox 3">
            <a:extLst>
              <a:ext uri="{FF2B5EF4-FFF2-40B4-BE49-F238E27FC236}">
                <a16:creationId xmlns:a16="http://schemas.microsoft.com/office/drawing/2014/main" id="{7DB8A03B-8435-95BC-1F2C-3D0E78B23566}"/>
              </a:ext>
            </a:extLst>
          </p:cNvPr>
          <p:cNvSpPr txBox="1"/>
          <p:nvPr/>
        </p:nvSpPr>
        <p:spPr>
          <a:xfrm>
            <a:off x="2096589" y="1765300"/>
            <a:ext cx="7978466" cy="2462213"/>
          </a:xfrm>
          <a:prstGeom prst="rect">
            <a:avLst/>
          </a:prstGeom>
          <a:noFill/>
        </p:spPr>
        <p:txBody>
          <a:bodyPr wrap="none" rtlCol="0">
            <a:spAutoFit/>
          </a:bodyPr>
          <a:lstStyle/>
          <a:p>
            <a:pPr algn="ctr"/>
            <a:r>
              <a:rPr lang="en-US" sz="2800" b="1" dirty="0">
                <a:solidFill>
                  <a:srgbClr val="0C4C88"/>
                </a:solidFill>
              </a:rPr>
              <a:t>US federal debt as of Oct 24, 2025</a:t>
            </a:r>
          </a:p>
          <a:p>
            <a:pPr algn="ctr"/>
            <a:endParaRPr lang="en-US" dirty="0">
              <a:solidFill>
                <a:srgbClr val="0C4C88"/>
              </a:solidFill>
            </a:endParaRPr>
          </a:p>
          <a:p>
            <a:pPr algn="ctr"/>
            <a:r>
              <a:rPr lang="en-US" sz="7200" b="0" i="0" dirty="0">
                <a:solidFill>
                  <a:srgbClr val="0C4C88"/>
                </a:solidFill>
                <a:effectLst/>
                <a:latin typeface="Source Sans Pro" panose="020B0503030403020204" pitchFamily="34" charset="0"/>
              </a:rPr>
              <a:t>$38,009,025,959,</a:t>
            </a:r>
            <a:r>
              <a:rPr lang="en-US" sz="7200" dirty="0">
                <a:solidFill>
                  <a:srgbClr val="0C4C88"/>
                </a:solidFill>
                <a:latin typeface="Source Sans Pro" panose="020B0503030403020204" pitchFamily="34" charset="0"/>
              </a:rPr>
              <a:t>457</a:t>
            </a:r>
            <a:endParaRPr lang="en-US" sz="7200" dirty="0">
              <a:solidFill>
                <a:srgbClr val="0C4C88"/>
              </a:solidFill>
            </a:endParaRPr>
          </a:p>
          <a:p>
            <a:pPr algn="ctr"/>
            <a:endParaRPr lang="en-US" dirty="0"/>
          </a:p>
          <a:p>
            <a:pPr algn="ctr"/>
            <a:endParaRPr lang="en-US" dirty="0"/>
          </a:p>
        </p:txBody>
      </p:sp>
      <p:sp>
        <p:nvSpPr>
          <p:cNvPr id="5" name="TextBox 4">
            <a:extLst>
              <a:ext uri="{FF2B5EF4-FFF2-40B4-BE49-F238E27FC236}">
                <a16:creationId xmlns:a16="http://schemas.microsoft.com/office/drawing/2014/main" id="{2E5FF21D-7D21-5EE0-7E1F-68BEEEB2DD62}"/>
              </a:ext>
            </a:extLst>
          </p:cNvPr>
          <p:cNvSpPr txBox="1"/>
          <p:nvPr/>
        </p:nvSpPr>
        <p:spPr>
          <a:xfrm>
            <a:off x="3171217" y="4130236"/>
            <a:ext cx="5832302" cy="1815882"/>
          </a:xfrm>
          <a:prstGeom prst="rect">
            <a:avLst/>
          </a:prstGeom>
          <a:noFill/>
        </p:spPr>
        <p:txBody>
          <a:bodyPr wrap="none" rtlCol="0">
            <a:spAutoFit/>
          </a:bodyPr>
          <a:lstStyle/>
          <a:p>
            <a:pPr marL="342900" indent="-342900">
              <a:spcAft>
                <a:spcPts val="2400"/>
              </a:spcAft>
              <a:buFont typeface="Arial" panose="020B0604020202020204" pitchFamily="34" charset="0"/>
              <a:buChar char="•"/>
            </a:pPr>
            <a:r>
              <a:rPr lang="en-US" sz="2400" b="1" dirty="0">
                <a:solidFill>
                  <a:srgbClr val="0C4C88"/>
                </a:solidFill>
              </a:rPr>
              <a:t>Total debt over 36 trillion dollars</a:t>
            </a:r>
          </a:p>
          <a:p>
            <a:pPr marL="342900" indent="-342900">
              <a:spcAft>
                <a:spcPts val="2400"/>
              </a:spcAft>
              <a:buFont typeface="Arial" panose="020B0604020202020204" pitchFamily="34" charset="0"/>
              <a:buChar char="•"/>
            </a:pPr>
            <a:r>
              <a:rPr lang="en-US" sz="2400" b="1" dirty="0">
                <a:solidFill>
                  <a:srgbClr val="0C4C88"/>
                </a:solidFill>
              </a:rPr>
              <a:t>This is about 269,000 per full time worker</a:t>
            </a:r>
          </a:p>
          <a:p>
            <a:pPr marL="342900" indent="-342900">
              <a:spcAft>
                <a:spcPts val="2400"/>
              </a:spcAft>
              <a:buFont typeface="Arial" panose="020B0604020202020204" pitchFamily="34" charset="0"/>
              <a:buChar char="•"/>
            </a:pPr>
            <a:r>
              <a:rPr lang="en-US" sz="2400" b="1" dirty="0">
                <a:solidFill>
                  <a:srgbClr val="0C4C88"/>
                </a:solidFill>
              </a:rPr>
              <a:t>Or about 283,000 per US household</a:t>
            </a:r>
          </a:p>
        </p:txBody>
      </p:sp>
    </p:spTree>
    <p:extLst>
      <p:ext uri="{BB962C8B-B14F-4D97-AF65-F5344CB8AC3E}">
        <p14:creationId xmlns:p14="http://schemas.microsoft.com/office/powerpoint/2010/main" val="3334074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a:xfrm>
            <a:off x="937452" y="2154389"/>
            <a:ext cx="5823271" cy="4351338"/>
          </a:xfrm>
        </p:spPr>
        <p:txBody>
          <a:bodyPr>
            <a:normAutofit fontScale="92500"/>
          </a:bodyPr>
          <a:lstStyle/>
          <a:p>
            <a:pPr marL="0" indent="0">
              <a:buNone/>
            </a:pPr>
            <a:endParaRPr lang="en-US" dirty="0"/>
          </a:p>
          <a:p>
            <a:pPr>
              <a:spcAft>
                <a:spcPts val="1800"/>
              </a:spcAft>
            </a:pPr>
            <a:r>
              <a:rPr lang="en-US" dirty="0"/>
              <a:t>As of 2025, 20% is within-government debt holdings, a form of bookkeeping</a:t>
            </a:r>
          </a:p>
          <a:p>
            <a:pPr lvl="1">
              <a:spcAft>
                <a:spcPts val="1800"/>
              </a:spcAft>
            </a:pPr>
            <a:r>
              <a:rPr lang="en-US" dirty="0"/>
              <a:t>This debt </a:t>
            </a:r>
            <a:r>
              <a:rPr lang="en-US" b="1" dirty="0"/>
              <a:t>DOES NOT </a:t>
            </a:r>
            <a:r>
              <a:rPr lang="en-US" dirty="0"/>
              <a:t>affect private asset markets</a:t>
            </a:r>
          </a:p>
          <a:p>
            <a:pPr>
              <a:spcAft>
                <a:spcPts val="1800"/>
              </a:spcAft>
            </a:pPr>
            <a:r>
              <a:rPr lang="en-US" dirty="0"/>
              <a:t>80% Debt held by the public</a:t>
            </a:r>
          </a:p>
          <a:p>
            <a:pPr>
              <a:spcAft>
                <a:spcPts val="1800"/>
              </a:spcAft>
            </a:pPr>
            <a:r>
              <a:rPr lang="en-US" dirty="0"/>
              <a:t>Most analyses of debt focus on federal debt held by the public.</a:t>
            </a:r>
          </a:p>
          <a:p>
            <a:pPr marL="457200" lvl="1" indent="0">
              <a:buNone/>
            </a:pPr>
            <a:endParaRPr lang="en-US" dirty="0"/>
          </a:p>
          <a:p>
            <a:pPr lvl="1"/>
            <a:endParaRPr lang="en-US" dirty="0"/>
          </a:p>
          <a:p>
            <a:endParaRPr lang="en-US" dirty="0"/>
          </a:p>
          <a:p>
            <a:pPr marL="1371600" lvl="3"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22</a:t>
            </a:fld>
            <a:endParaRPr lang="en-GB"/>
          </a:p>
        </p:txBody>
      </p:sp>
      <p:grpSp>
        <p:nvGrpSpPr>
          <p:cNvPr id="8" name="Group 7">
            <a:extLst>
              <a:ext uri="{FF2B5EF4-FFF2-40B4-BE49-F238E27FC236}">
                <a16:creationId xmlns:a16="http://schemas.microsoft.com/office/drawing/2014/main" id="{BFA69385-5F45-05D6-B4FB-4BB34C2D35E3}"/>
              </a:ext>
            </a:extLst>
          </p:cNvPr>
          <p:cNvGrpSpPr/>
          <p:nvPr/>
        </p:nvGrpSpPr>
        <p:grpSpPr>
          <a:xfrm>
            <a:off x="6541120" y="1429966"/>
            <a:ext cx="5170981" cy="4727643"/>
            <a:chOff x="6541120" y="1429966"/>
            <a:chExt cx="5170981" cy="4727643"/>
          </a:xfrm>
        </p:grpSpPr>
        <p:graphicFrame>
          <p:nvGraphicFramePr>
            <p:cNvPr id="5" name="Chart 4">
              <a:extLst>
                <a:ext uri="{FF2B5EF4-FFF2-40B4-BE49-F238E27FC236}">
                  <a16:creationId xmlns:a16="http://schemas.microsoft.com/office/drawing/2014/main" id="{8A2BCF6D-B4E2-3375-ADF0-68519DA19B19}"/>
                </a:ext>
              </a:extLst>
            </p:cNvPr>
            <p:cNvGraphicFramePr>
              <a:graphicFrameLocks/>
            </p:cNvGraphicFramePr>
            <p:nvPr>
              <p:extLst>
                <p:ext uri="{D42A27DB-BD31-4B8C-83A1-F6EECF244321}">
                  <p14:modId xmlns:p14="http://schemas.microsoft.com/office/powerpoint/2010/main" val="1322580796"/>
                </p:ext>
              </p:extLst>
            </p:nvPr>
          </p:nvGraphicFramePr>
          <p:xfrm>
            <a:off x="6541120" y="1429966"/>
            <a:ext cx="5170981" cy="472764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FB7C952-663B-802C-2A7D-100795B7C0F6}"/>
                </a:ext>
              </a:extLst>
            </p:cNvPr>
            <p:cNvSpPr txBox="1"/>
            <p:nvPr/>
          </p:nvSpPr>
          <p:spPr>
            <a:xfrm>
              <a:off x="8887534" y="4261033"/>
              <a:ext cx="1168910" cy="461665"/>
            </a:xfrm>
            <a:prstGeom prst="rect">
              <a:avLst/>
            </a:prstGeom>
            <a:noFill/>
          </p:spPr>
          <p:txBody>
            <a:bodyPr wrap="none" rtlCol="0">
              <a:spAutoFit/>
            </a:bodyPr>
            <a:lstStyle/>
            <a:p>
              <a:r>
                <a:rPr lang="en-US" sz="2400" dirty="0">
                  <a:solidFill>
                    <a:schemeClr val="bg1"/>
                  </a:solidFill>
                </a:rPr>
                <a:t>30.5 </a:t>
              </a:r>
              <a:r>
                <a:rPr lang="en-US" sz="2400" dirty="0" err="1">
                  <a:solidFill>
                    <a:schemeClr val="bg1"/>
                  </a:solidFill>
                </a:rPr>
                <a:t>trn</a:t>
              </a:r>
              <a:endParaRPr lang="en-US" sz="2400" dirty="0">
                <a:solidFill>
                  <a:schemeClr val="bg1"/>
                </a:solidFill>
              </a:endParaRPr>
            </a:p>
          </p:txBody>
        </p:sp>
      </p:grpSp>
      <p:sp>
        <p:nvSpPr>
          <p:cNvPr id="7" name="TextBox 6">
            <a:extLst>
              <a:ext uri="{FF2B5EF4-FFF2-40B4-BE49-F238E27FC236}">
                <a16:creationId xmlns:a16="http://schemas.microsoft.com/office/drawing/2014/main" id="{CD90B245-E624-A129-3BFB-18C65799431C}"/>
              </a:ext>
            </a:extLst>
          </p:cNvPr>
          <p:cNvSpPr txBox="1"/>
          <p:nvPr/>
        </p:nvSpPr>
        <p:spPr>
          <a:xfrm>
            <a:off x="9126610" y="3198167"/>
            <a:ext cx="1013419" cy="461665"/>
          </a:xfrm>
          <a:prstGeom prst="rect">
            <a:avLst/>
          </a:prstGeom>
          <a:noFill/>
        </p:spPr>
        <p:txBody>
          <a:bodyPr wrap="none" rtlCol="0">
            <a:spAutoFit/>
          </a:bodyPr>
          <a:lstStyle/>
          <a:p>
            <a:r>
              <a:rPr lang="en-US" sz="2400" dirty="0">
                <a:solidFill>
                  <a:schemeClr val="bg1"/>
                </a:solidFill>
              </a:rPr>
              <a:t>7.5 </a:t>
            </a:r>
            <a:r>
              <a:rPr lang="en-US" sz="2400" dirty="0" err="1">
                <a:solidFill>
                  <a:schemeClr val="bg1"/>
                </a:solidFill>
              </a:rPr>
              <a:t>trn</a:t>
            </a:r>
            <a:endParaRPr lang="en-US" sz="2400" dirty="0">
              <a:solidFill>
                <a:schemeClr val="bg1"/>
              </a:solidFill>
            </a:endParaRPr>
          </a:p>
        </p:txBody>
      </p:sp>
    </p:spTree>
    <p:extLst>
      <p:ext uri="{BB962C8B-B14F-4D97-AF65-F5344CB8AC3E}">
        <p14:creationId xmlns:p14="http://schemas.microsoft.com/office/powerpoint/2010/main" val="374390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3A82-30C7-1E0A-BBC9-D19D9B1579DC}"/>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6" name="Picture 5">
            <a:extLst>
              <a:ext uri="{FF2B5EF4-FFF2-40B4-BE49-F238E27FC236}">
                <a16:creationId xmlns:a16="http://schemas.microsoft.com/office/drawing/2014/main" id="{4AA996CB-F5A1-A7D9-42D2-93BD3BF26F13}"/>
              </a:ext>
            </a:extLst>
          </p:cNvPr>
          <p:cNvPicPr>
            <a:picLocks noChangeAspect="1"/>
          </p:cNvPicPr>
          <p:nvPr/>
        </p:nvPicPr>
        <p:blipFill>
          <a:blip r:embed="rId3">
            <a:extLst>
              <a:ext uri="{28A0092B-C50C-407E-A947-70E740481C1C}">
                <a14:useLocalDpi xmlns:a14="http://schemas.microsoft.com/office/drawing/2010/main" val="0"/>
              </a:ext>
            </a:extLst>
          </a:blip>
          <a:srcRect l="27408"/>
          <a:stretch/>
        </p:blipFill>
        <p:spPr>
          <a:xfrm>
            <a:off x="1132609" y="453852"/>
            <a:ext cx="9384690" cy="5440325"/>
          </a:xfrm>
          <a:prstGeom prst="rect">
            <a:avLst/>
          </a:prstGeom>
        </p:spPr>
      </p:pic>
      <p:sp>
        <p:nvSpPr>
          <p:cNvPr id="3" name="TextBox 2">
            <a:extLst>
              <a:ext uri="{FF2B5EF4-FFF2-40B4-BE49-F238E27FC236}">
                <a16:creationId xmlns:a16="http://schemas.microsoft.com/office/drawing/2014/main" id="{02115942-7BFA-6764-84B3-ABD0D05181C6}"/>
              </a:ext>
            </a:extLst>
          </p:cNvPr>
          <p:cNvSpPr txBox="1"/>
          <p:nvPr/>
        </p:nvSpPr>
        <p:spPr>
          <a:xfrm>
            <a:off x="3335741" y="272377"/>
            <a:ext cx="6564682" cy="523220"/>
          </a:xfrm>
          <a:prstGeom prst="rect">
            <a:avLst/>
          </a:prstGeom>
          <a:noFill/>
        </p:spPr>
        <p:txBody>
          <a:bodyPr wrap="none" rtlCol="0">
            <a:spAutoFit/>
          </a:bodyPr>
          <a:lstStyle/>
          <a:p>
            <a:r>
              <a:rPr lang="en-US" sz="2800" b="1" dirty="0">
                <a:solidFill>
                  <a:srgbClr val="0C4C88"/>
                </a:solidFill>
              </a:rPr>
              <a:t>US Debt held by the public, relative to GDP</a:t>
            </a:r>
          </a:p>
        </p:txBody>
      </p:sp>
    </p:spTree>
    <p:extLst>
      <p:ext uri="{BB962C8B-B14F-4D97-AF65-F5344CB8AC3E}">
        <p14:creationId xmlns:p14="http://schemas.microsoft.com/office/powerpoint/2010/main" val="100615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618C-4522-9B63-C0BC-5BE6A6045E4F}"/>
              </a:ext>
            </a:extLst>
          </p:cNvPr>
          <p:cNvSpPr>
            <a:spLocks noGrp="1"/>
          </p:cNvSpPr>
          <p:nvPr>
            <p:ph type="title"/>
          </p:nvPr>
        </p:nvSpPr>
        <p:spPr>
          <a:xfrm>
            <a:off x="717452" y="-8108"/>
            <a:ext cx="10515600" cy="1325563"/>
          </a:xfrm>
        </p:spPr>
        <p:txBody>
          <a:bodyPr/>
          <a:lstStyle/>
          <a:p>
            <a:r>
              <a:rPr lang="en-US" dirty="0">
                <a:solidFill>
                  <a:schemeClr val="bg1"/>
                </a:solidFill>
              </a:rPr>
              <a:t>Rec</a:t>
            </a:r>
            <a:r>
              <a:rPr lang="en-US" dirty="0"/>
              <a:t>ent contributors to Debt Increases</a:t>
            </a:r>
          </a:p>
        </p:txBody>
      </p:sp>
      <p:pic>
        <p:nvPicPr>
          <p:cNvPr id="6" name="Content Placeholder 5" descr="Chart, line chart&#10;&#10;Description automatically generated">
            <a:extLst>
              <a:ext uri="{FF2B5EF4-FFF2-40B4-BE49-F238E27FC236}">
                <a16:creationId xmlns:a16="http://schemas.microsoft.com/office/drawing/2014/main" id="{8684C612-02EA-9B3F-EB10-A2083EA450A8}"/>
              </a:ext>
            </a:extLst>
          </p:cNvPr>
          <p:cNvPicPr>
            <a:picLocks noGrp="1" noChangeAspect="1"/>
          </p:cNvPicPr>
          <p:nvPr>
            <p:ph idx="1"/>
          </p:nvPr>
        </p:nvPicPr>
        <p:blipFill>
          <a:blip r:embed="rId3"/>
          <a:stretch>
            <a:fillRect/>
          </a:stretch>
        </p:blipFill>
        <p:spPr>
          <a:xfrm>
            <a:off x="925993" y="1325563"/>
            <a:ext cx="7733913" cy="4818823"/>
          </a:xfrm>
        </p:spPr>
      </p:pic>
      <p:sp>
        <p:nvSpPr>
          <p:cNvPr id="4" name="Slide Number Placeholder 3">
            <a:extLst>
              <a:ext uri="{FF2B5EF4-FFF2-40B4-BE49-F238E27FC236}">
                <a16:creationId xmlns:a16="http://schemas.microsoft.com/office/drawing/2014/main" id="{3E8BAD82-AE23-EDAA-A95A-9FF2F8BAB67A}"/>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7" name="TextBox 6">
            <a:extLst>
              <a:ext uri="{FF2B5EF4-FFF2-40B4-BE49-F238E27FC236}">
                <a16:creationId xmlns:a16="http://schemas.microsoft.com/office/drawing/2014/main" id="{CDC474C0-C0B1-C2CE-A091-514E2FAE56C1}"/>
              </a:ext>
            </a:extLst>
          </p:cNvPr>
          <p:cNvSpPr txBox="1"/>
          <p:nvPr/>
        </p:nvSpPr>
        <p:spPr>
          <a:xfrm>
            <a:off x="8498541" y="2249520"/>
            <a:ext cx="2713435" cy="369332"/>
          </a:xfrm>
          <a:prstGeom prst="rect">
            <a:avLst/>
          </a:prstGeom>
          <a:noFill/>
        </p:spPr>
        <p:txBody>
          <a:bodyPr wrap="none" rtlCol="0">
            <a:spAutoFit/>
          </a:bodyPr>
          <a:lstStyle/>
          <a:p>
            <a:r>
              <a:rPr lang="en-US" dirty="0"/>
              <a:t>Trump Tax Cuts: 6% of GDP</a:t>
            </a:r>
          </a:p>
        </p:txBody>
      </p:sp>
      <p:sp>
        <p:nvSpPr>
          <p:cNvPr id="8" name="TextBox 7">
            <a:extLst>
              <a:ext uri="{FF2B5EF4-FFF2-40B4-BE49-F238E27FC236}">
                <a16:creationId xmlns:a16="http://schemas.microsoft.com/office/drawing/2014/main" id="{C25ED4A7-5F56-88B0-91A6-10A408553BFF}"/>
              </a:ext>
            </a:extLst>
          </p:cNvPr>
          <p:cNvSpPr txBox="1"/>
          <p:nvPr/>
        </p:nvSpPr>
        <p:spPr>
          <a:xfrm>
            <a:off x="8498541" y="2946584"/>
            <a:ext cx="2682850" cy="369332"/>
          </a:xfrm>
          <a:prstGeom prst="rect">
            <a:avLst/>
          </a:prstGeom>
          <a:noFill/>
        </p:spPr>
        <p:txBody>
          <a:bodyPr wrap="none" rtlCol="0">
            <a:spAutoFit/>
          </a:bodyPr>
          <a:lstStyle/>
          <a:p>
            <a:r>
              <a:rPr lang="en-US" dirty="0"/>
              <a:t>Bush Tax Cuts: 32% of GDP</a:t>
            </a:r>
          </a:p>
        </p:txBody>
      </p:sp>
      <p:sp>
        <p:nvSpPr>
          <p:cNvPr id="9" name="TextBox 8">
            <a:extLst>
              <a:ext uri="{FF2B5EF4-FFF2-40B4-BE49-F238E27FC236}">
                <a16:creationId xmlns:a16="http://schemas.microsoft.com/office/drawing/2014/main" id="{3EE95AC4-3D47-BEA9-E587-B9B9C28528FC}"/>
              </a:ext>
            </a:extLst>
          </p:cNvPr>
          <p:cNvSpPr txBox="1"/>
          <p:nvPr/>
        </p:nvSpPr>
        <p:spPr>
          <a:xfrm>
            <a:off x="8498541" y="3960632"/>
            <a:ext cx="3772571" cy="369332"/>
          </a:xfrm>
          <a:prstGeom prst="rect">
            <a:avLst/>
          </a:prstGeom>
          <a:noFill/>
        </p:spPr>
        <p:txBody>
          <a:bodyPr wrap="none" rtlCol="0">
            <a:spAutoFit/>
          </a:bodyPr>
          <a:lstStyle/>
          <a:p>
            <a:r>
              <a:rPr lang="en-US" dirty="0"/>
              <a:t>Great Recession &amp; COVID: 26% of GDP</a:t>
            </a:r>
          </a:p>
        </p:txBody>
      </p:sp>
      <p:sp>
        <p:nvSpPr>
          <p:cNvPr id="10" name="TextBox 9">
            <a:extLst>
              <a:ext uri="{FF2B5EF4-FFF2-40B4-BE49-F238E27FC236}">
                <a16:creationId xmlns:a16="http://schemas.microsoft.com/office/drawing/2014/main" id="{246C08DF-527C-DF8E-BF66-2846F828E374}"/>
              </a:ext>
            </a:extLst>
          </p:cNvPr>
          <p:cNvSpPr txBox="1"/>
          <p:nvPr/>
        </p:nvSpPr>
        <p:spPr>
          <a:xfrm>
            <a:off x="8457395" y="4910763"/>
            <a:ext cx="2163606" cy="923330"/>
          </a:xfrm>
          <a:prstGeom prst="rect">
            <a:avLst/>
          </a:prstGeom>
          <a:noFill/>
        </p:spPr>
        <p:txBody>
          <a:bodyPr wrap="none" rtlCol="0">
            <a:spAutoFit/>
          </a:bodyPr>
          <a:lstStyle/>
          <a:p>
            <a:r>
              <a:rPr lang="en-US" dirty="0"/>
              <a:t>The rest: 34% of GDP</a:t>
            </a:r>
          </a:p>
          <a:p>
            <a:endParaRPr lang="en-US" dirty="0"/>
          </a:p>
          <a:p>
            <a:r>
              <a:rPr lang="en-US" dirty="0"/>
              <a:t>Up from 31% in 2001</a:t>
            </a:r>
          </a:p>
        </p:txBody>
      </p:sp>
    </p:spTree>
    <p:extLst>
      <p:ext uri="{BB962C8B-B14F-4D97-AF65-F5344CB8AC3E}">
        <p14:creationId xmlns:p14="http://schemas.microsoft.com/office/powerpoint/2010/main" val="18495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73BB-4965-68CA-0E24-1D376395E107}"/>
              </a:ext>
            </a:extLst>
          </p:cNvPr>
          <p:cNvSpPr>
            <a:spLocks noGrp="1"/>
          </p:cNvSpPr>
          <p:nvPr>
            <p:ph type="title"/>
          </p:nvPr>
        </p:nvSpPr>
        <p:spPr>
          <a:xfrm>
            <a:off x="838200" y="775883"/>
            <a:ext cx="10515600" cy="2852737"/>
          </a:xfrm>
        </p:spPr>
        <p:txBody>
          <a:bodyPr/>
          <a:lstStyle/>
          <a:p>
            <a:pPr algn="ctr"/>
            <a:r>
              <a:rPr lang="en-US" dirty="0"/>
              <a:t>Who holds US debt</a:t>
            </a:r>
          </a:p>
        </p:txBody>
      </p:sp>
      <p:sp>
        <p:nvSpPr>
          <p:cNvPr id="4" name="Slide Number Placeholder 3">
            <a:extLst>
              <a:ext uri="{FF2B5EF4-FFF2-40B4-BE49-F238E27FC236}">
                <a16:creationId xmlns:a16="http://schemas.microsoft.com/office/drawing/2014/main" id="{A32F7DE6-1218-1281-8344-256D02869376}"/>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670375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7E0A8-1582-5421-9F35-1BAFF6EC5E88}"/>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6" name="TextBox 5">
            <a:extLst>
              <a:ext uri="{FF2B5EF4-FFF2-40B4-BE49-F238E27FC236}">
                <a16:creationId xmlns:a16="http://schemas.microsoft.com/office/drawing/2014/main" id="{E790F8E3-A8B4-0B58-4898-B08390FADBB6}"/>
              </a:ext>
            </a:extLst>
          </p:cNvPr>
          <p:cNvSpPr txBox="1"/>
          <p:nvPr/>
        </p:nvSpPr>
        <p:spPr>
          <a:xfrm>
            <a:off x="9718537" y="1660944"/>
            <a:ext cx="2037166" cy="830997"/>
          </a:xfrm>
          <a:prstGeom prst="rect">
            <a:avLst/>
          </a:prstGeom>
          <a:noFill/>
        </p:spPr>
        <p:txBody>
          <a:bodyPr wrap="square" rtlCol="0">
            <a:spAutoFit/>
          </a:bodyPr>
          <a:lstStyle/>
          <a:p>
            <a:r>
              <a:rPr lang="en-US" sz="2400" dirty="0"/>
              <a:t>50% domestic private</a:t>
            </a:r>
          </a:p>
        </p:txBody>
      </p:sp>
      <p:sp>
        <p:nvSpPr>
          <p:cNvPr id="7" name="TextBox 6">
            <a:extLst>
              <a:ext uri="{FF2B5EF4-FFF2-40B4-BE49-F238E27FC236}">
                <a16:creationId xmlns:a16="http://schemas.microsoft.com/office/drawing/2014/main" id="{E7408C1A-FA2C-DA54-B193-A0EECE9EC220}"/>
              </a:ext>
            </a:extLst>
          </p:cNvPr>
          <p:cNvSpPr txBox="1"/>
          <p:nvPr/>
        </p:nvSpPr>
        <p:spPr>
          <a:xfrm>
            <a:off x="9810276" y="3737538"/>
            <a:ext cx="1668149" cy="461665"/>
          </a:xfrm>
          <a:prstGeom prst="rect">
            <a:avLst/>
          </a:prstGeom>
          <a:noFill/>
        </p:spPr>
        <p:txBody>
          <a:bodyPr wrap="none" rtlCol="0">
            <a:spAutoFit/>
          </a:bodyPr>
          <a:lstStyle/>
          <a:p>
            <a:r>
              <a:rPr lang="en-US" sz="2400" dirty="0"/>
              <a:t>30% foreign</a:t>
            </a:r>
          </a:p>
        </p:txBody>
      </p:sp>
      <p:sp>
        <p:nvSpPr>
          <p:cNvPr id="8" name="TextBox 7">
            <a:extLst>
              <a:ext uri="{FF2B5EF4-FFF2-40B4-BE49-F238E27FC236}">
                <a16:creationId xmlns:a16="http://schemas.microsoft.com/office/drawing/2014/main" id="{BA63368E-925D-5958-7B46-615540D1967C}"/>
              </a:ext>
            </a:extLst>
          </p:cNvPr>
          <p:cNvSpPr txBox="1"/>
          <p:nvPr/>
        </p:nvSpPr>
        <p:spPr>
          <a:xfrm>
            <a:off x="9805918" y="4983882"/>
            <a:ext cx="1236557" cy="461665"/>
          </a:xfrm>
          <a:prstGeom prst="rect">
            <a:avLst/>
          </a:prstGeom>
          <a:noFill/>
        </p:spPr>
        <p:txBody>
          <a:bodyPr wrap="none" rtlCol="0">
            <a:spAutoFit/>
          </a:bodyPr>
          <a:lstStyle/>
          <a:p>
            <a:r>
              <a:rPr lang="en-US" sz="2400" dirty="0"/>
              <a:t>20% Fed</a:t>
            </a:r>
          </a:p>
        </p:txBody>
      </p:sp>
      <p:graphicFrame>
        <p:nvGraphicFramePr>
          <p:cNvPr id="3" name="Chart 2">
            <a:extLst>
              <a:ext uri="{FF2B5EF4-FFF2-40B4-BE49-F238E27FC236}">
                <a16:creationId xmlns:a16="http://schemas.microsoft.com/office/drawing/2014/main" id="{799C9FBB-5DFE-9B1C-A182-19DFF211630C}"/>
              </a:ext>
            </a:extLst>
          </p:cNvPr>
          <p:cNvGraphicFramePr>
            <a:graphicFrameLocks noGrp="1"/>
          </p:cNvGraphicFramePr>
          <p:nvPr/>
        </p:nvGraphicFramePr>
        <p:xfrm>
          <a:off x="1264224" y="1"/>
          <a:ext cx="8651875" cy="6412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503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42D-D0CB-6E4C-A7E0-0EF6CAAD4D86}"/>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o Holds Debt to Foreigners, Jan. 2024</a:t>
            </a:r>
          </a:p>
        </p:txBody>
      </p:sp>
      <p:sp>
        <p:nvSpPr>
          <p:cNvPr id="4" name="Slide Number Placeholder 3">
            <a:extLst>
              <a:ext uri="{FF2B5EF4-FFF2-40B4-BE49-F238E27FC236}">
                <a16:creationId xmlns:a16="http://schemas.microsoft.com/office/drawing/2014/main" id="{9D22E5D7-BB37-8C4A-8DEF-6138F96E97AA}"/>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6" name="Picture 5">
            <a:extLst>
              <a:ext uri="{FF2B5EF4-FFF2-40B4-BE49-F238E27FC236}">
                <a16:creationId xmlns:a16="http://schemas.microsoft.com/office/drawing/2014/main" id="{D5EB9CFB-3A99-B24C-6895-1F7EA95068B1}"/>
              </a:ext>
            </a:extLst>
          </p:cNvPr>
          <p:cNvPicPr>
            <a:picLocks noChangeAspect="1"/>
          </p:cNvPicPr>
          <p:nvPr/>
        </p:nvPicPr>
        <p:blipFill>
          <a:blip r:embed="rId2"/>
          <a:srcRect/>
          <a:stretch/>
        </p:blipFill>
        <p:spPr>
          <a:xfrm>
            <a:off x="838200" y="1300753"/>
            <a:ext cx="6092178" cy="4256493"/>
          </a:xfrm>
          <a:prstGeom prst="rect">
            <a:avLst/>
          </a:prstGeom>
        </p:spPr>
      </p:pic>
      <p:sp>
        <p:nvSpPr>
          <p:cNvPr id="8" name="TextBox 7">
            <a:extLst>
              <a:ext uri="{FF2B5EF4-FFF2-40B4-BE49-F238E27FC236}">
                <a16:creationId xmlns:a16="http://schemas.microsoft.com/office/drawing/2014/main" id="{4864DFD0-B4E5-6126-CAF4-E85E996E43AE}"/>
              </a:ext>
            </a:extLst>
          </p:cNvPr>
          <p:cNvSpPr txBox="1"/>
          <p:nvPr/>
        </p:nvSpPr>
        <p:spPr>
          <a:xfrm>
            <a:off x="4031312" y="3895235"/>
            <a:ext cx="2445670" cy="400110"/>
          </a:xfrm>
          <a:prstGeom prst="rect">
            <a:avLst/>
          </a:prstGeom>
          <a:noFill/>
        </p:spPr>
        <p:txBody>
          <a:bodyPr wrap="none" rtlCol="0">
            <a:spAutoFit/>
          </a:bodyPr>
          <a:lstStyle/>
          <a:p>
            <a:r>
              <a:rPr lang="en-US" sz="2000" dirty="0"/>
              <a:t>Billions of U.S. Dollars</a:t>
            </a:r>
          </a:p>
        </p:txBody>
      </p:sp>
      <p:sp>
        <p:nvSpPr>
          <p:cNvPr id="10" name="TextBox 9">
            <a:extLst>
              <a:ext uri="{FF2B5EF4-FFF2-40B4-BE49-F238E27FC236}">
                <a16:creationId xmlns:a16="http://schemas.microsoft.com/office/drawing/2014/main" id="{CB67658F-5253-6B04-7975-06FD5F268F5D}"/>
              </a:ext>
            </a:extLst>
          </p:cNvPr>
          <p:cNvSpPr txBox="1"/>
          <p:nvPr/>
        </p:nvSpPr>
        <p:spPr>
          <a:xfrm>
            <a:off x="5454127" y="6498278"/>
            <a:ext cx="6145850" cy="276999"/>
          </a:xfrm>
          <a:prstGeom prst="rect">
            <a:avLst/>
          </a:prstGeom>
          <a:noFill/>
        </p:spPr>
        <p:txBody>
          <a:bodyPr wrap="none" rtlCol="0">
            <a:spAutoFit/>
          </a:bodyPr>
          <a:lstStyle/>
          <a:p>
            <a:r>
              <a:rPr lang="en-US" sz="1200" dirty="0"/>
              <a:t>Source: https://</a:t>
            </a:r>
            <a:r>
              <a:rPr lang="en-US" sz="1200" dirty="0" err="1"/>
              <a:t>www.statista.com</a:t>
            </a:r>
            <a:r>
              <a:rPr lang="en-US" sz="1200" dirty="0"/>
              <a:t>/statistics/246420/major-foreign-holders-of-us-treasury-debt/</a:t>
            </a:r>
          </a:p>
        </p:txBody>
      </p:sp>
    </p:spTree>
    <p:extLst>
      <p:ext uri="{BB962C8B-B14F-4D97-AF65-F5344CB8AC3E}">
        <p14:creationId xmlns:p14="http://schemas.microsoft.com/office/powerpoint/2010/main" val="3061351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a:xfrm>
            <a:off x="801624" y="0"/>
            <a:ext cx="10515600" cy="1325563"/>
          </a:xfrm>
        </p:spPr>
        <p:txBody>
          <a:bodyPr/>
          <a:lstStyle/>
          <a:p>
            <a:r>
              <a:rPr lang="en-US" dirty="0">
                <a:solidFill>
                  <a:schemeClr val="bg1"/>
                </a:solidFill>
              </a:rPr>
              <a:t>Wh</a:t>
            </a:r>
            <a:r>
              <a:rPr lang="en-US" dirty="0">
                <a:solidFill>
                  <a:schemeClr val="accent5">
                    <a:lumMod val="50000"/>
                  </a:schemeClr>
                </a:solidFill>
              </a:rPr>
              <a:t>y Do Foreign Investors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capital market in the world.</a:t>
            </a:r>
          </a:p>
          <a:p>
            <a:r>
              <a:rPr lang="en-US" dirty="0"/>
              <a:t>The US debt is perceived as a safe asset</a:t>
            </a:r>
          </a:p>
          <a:p>
            <a:r>
              <a:rPr lang="en-US" dirty="0"/>
              <a:t>The dollar is the largest international reserve currency.</a:t>
            </a:r>
          </a:p>
          <a:p>
            <a:pPr lvl="1"/>
            <a:r>
              <a:rPr lang="en-US" dirty="0"/>
              <a:t>Most trade transactions (e.g., oil) are quoted in dollars.</a:t>
            </a:r>
          </a:p>
          <a:p>
            <a:pPr lvl="1"/>
            <a:r>
              <a:rPr lang="en-US" dirty="0"/>
              <a:t>88% of international transactions involve the dollar.</a:t>
            </a:r>
          </a:p>
          <a:p>
            <a:pPr lvl="1"/>
            <a:r>
              <a:rPr lang="en-US" dirty="0"/>
              <a:t>With some exceptions, foreign governments borrow in dollars.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92828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73BB-4965-68CA-0E24-1D376395E107}"/>
              </a:ext>
            </a:extLst>
          </p:cNvPr>
          <p:cNvSpPr>
            <a:spLocks noGrp="1"/>
          </p:cNvSpPr>
          <p:nvPr>
            <p:ph type="title"/>
          </p:nvPr>
        </p:nvSpPr>
        <p:spPr>
          <a:xfrm>
            <a:off x="838200" y="2975498"/>
            <a:ext cx="10515600" cy="1169649"/>
          </a:xfrm>
        </p:spPr>
        <p:txBody>
          <a:bodyPr>
            <a:normAutofit fontScale="90000"/>
          </a:bodyPr>
          <a:lstStyle/>
          <a:p>
            <a:pPr algn="ctr"/>
            <a:r>
              <a:rPr lang="en-US" dirty="0"/>
              <a:t>Is the US too deeply in debt?</a:t>
            </a:r>
            <a:br>
              <a:rPr lang="en-US" dirty="0"/>
            </a:br>
            <a:br>
              <a:rPr lang="en-US" dirty="0"/>
            </a:br>
            <a:r>
              <a:rPr lang="en-US" sz="2800" dirty="0"/>
              <a:t>And why do we care?</a:t>
            </a:r>
            <a:endParaRPr lang="en-US" dirty="0"/>
          </a:p>
        </p:txBody>
      </p:sp>
      <p:sp>
        <p:nvSpPr>
          <p:cNvPr id="4" name="Slide Number Placeholder 3">
            <a:extLst>
              <a:ext uri="{FF2B5EF4-FFF2-40B4-BE49-F238E27FC236}">
                <a16:creationId xmlns:a16="http://schemas.microsoft.com/office/drawing/2014/main" id="{A32F7DE6-1218-1281-8344-256D02869376}"/>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55855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normAutofit lnSpcReduction="10000"/>
          </a:bodyPr>
          <a:lstStyle/>
          <a:p>
            <a:endParaRPr lang="en-US" dirty="0"/>
          </a:p>
          <a:p>
            <a:r>
              <a:rPr lang="en-US" dirty="0"/>
              <a:t>Please feel free to submit questions in the chat.  I will pause the talk periodically and address questions. </a:t>
            </a:r>
          </a:p>
          <a:p>
            <a:r>
              <a:rPr lang="en-US" dirty="0"/>
              <a:t>We will do a verbal Q&amp;A once the material has been presented, and I will try to address the remaining questions then.</a:t>
            </a:r>
          </a:p>
          <a:p>
            <a:r>
              <a:rPr lang="en-US" dirty="0"/>
              <a:t>Slides will be available from the NEED website tonight or tomorrow https://needecon.org/delivered_presentations.php.</a:t>
            </a:r>
          </a:p>
          <a:p>
            <a:pPr marL="0" indent="0">
              <a:buNone/>
            </a:pPr>
            <a:br>
              <a:rPr lang="en-US" dirty="0"/>
            </a:br>
            <a:br>
              <a:rPr lang="en-US" dirty="0"/>
            </a:br>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70183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4B6B1A-A7FB-DA40-B7E5-6E9351F2D0D8}"/>
              </a:ext>
            </a:extLst>
          </p:cNvPr>
          <p:cNvSpPr>
            <a:spLocks noGrp="1"/>
          </p:cNvSpPr>
          <p:nvPr>
            <p:ph type="sldNum" sz="quarter" idx="12"/>
          </p:nvPr>
        </p:nvSpPr>
        <p:spPr/>
        <p:txBody>
          <a:bodyPr/>
          <a:lstStyle/>
          <a:p>
            <a:fld id="{D9F085D5-EC86-4F6A-B501-C1359CB39116}" type="slidenum">
              <a:rPr lang="en-GB" smtClean="0"/>
              <a:t>30</a:t>
            </a:fld>
            <a:endParaRPr lang="en-GB"/>
          </a:p>
        </p:txBody>
      </p:sp>
      <p:graphicFrame>
        <p:nvGraphicFramePr>
          <p:cNvPr id="3" name="Chart 2">
            <a:extLst>
              <a:ext uri="{FF2B5EF4-FFF2-40B4-BE49-F238E27FC236}">
                <a16:creationId xmlns:a16="http://schemas.microsoft.com/office/drawing/2014/main" id="{E2081105-3803-1F2E-6A05-2E0FF78026B9}"/>
              </a:ext>
            </a:extLst>
          </p:cNvPr>
          <p:cNvGraphicFramePr>
            <a:graphicFrameLocks noGrp="1"/>
          </p:cNvGraphicFramePr>
          <p:nvPr/>
        </p:nvGraphicFramePr>
        <p:xfrm>
          <a:off x="176049" y="0"/>
          <a:ext cx="10424297" cy="6230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517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79C6-C682-4F94-8BE6-C9BD3B45388D}"/>
              </a:ext>
            </a:extLst>
          </p:cNvPr>
          <p:cNvSpPr>
            <a:spLocks noGrp="1"/>
          </p:cNvSpPr>
          <p:nvPr>
            <p:ph type="title"/>
          </p:nvPr>
        </p:nvSpPr>
        <p:spPr>
          <a:xfrm>
            <a:off x="766760" y="0"/>
            <a:ext cx="10515600" cy="1325563"/>
          </a:xfrm>
        </p:spPr>
        <p:txBody>
          <a:bodyPr/>
          <a:lstStyle/>
          <a:p>
            <a:r>
              <a:rPr lang="en-US" dirty="0">
                <a:solidFill>
                  <a:schemeClr val="bg1"/>
                </a:solidFill>
              </a:rPr>
              <a:t>Gro</a:t>
            </a:r>
            <a:r>
              <a:rPr lang="en-US" dirty="0">
                <a:solidFill>
                  <a:schemeClr val="accent5">
                    <a:lumMod val="50000"/>
                  </a:schemeClr>
                </a:solidFill>
              </a:rPr>
              <a:t>wth in Debt Relative to GDP</a:t>
            </a:r>
            <a:endParaRPr lang="en-US" dirty="0">
              <a:solidFill>
                <a:schemeClr val="bg1"/>
              </a:solidFill>
            </a:endParaRPr>
          </a:p>
        </p:txBody>
      </p:sp>
      <p:sp>
        <p:nvSpPr>
          <p:cNvPr id="3" name="Content Placeholder 2">
            <a:extLst>
              <a:ext uri="{FF2B5EF4-FFF2-40B4-BE49-F238E27FC236}">
                <a16:creationId xmlns:a16="http://schemas.microsoft.com/office/drawing/2014/main" id="{BAB0864E-74A9-4784-B5E8-9D62C0CB2D57}"/>
              </a:ext>
            </a:extLst>
          </p:cNvPr>
          <p:cNvSpPr>
            <a:spLocks noGrp="1"/>
          </p:cNvSpPr>
          <p:nvPr>
            <p:ph idx="1"/>
          </p:nvPr>
        </p:nvSpPr>
        <p:spPr>
          <a:xfrm>
            <a:off x="1138137" y="1602225"/>
            <a:ext cx="9922212" cy="4351338"/>
          </a:xfrm>
        </p:spPr>
        <p:txBody>
          <a:bodyPr>
            <a:normAutofit/>
          </a:bodyPr>
          <a:lstStyle/>
          <a:p>
            <a:r>
              <a:rPr lang="en-US" dirty="0"/>
              <a:t>Can be scary to….</a:t>
            </a:r>
          </a:p>
          <a:p>
            <a:pPr lvl="1"/>
            <a:r>
              <a:rPr lang="en-US" dirty="0"/>
              <a:t>International investors</a:t>
            </a:r>
          </a:p>
          <a:p>
            <a:pPr lvl="1"/>
            <a:r>
              <a:rPr lang="en-US" dirty="0"/>
              <a:t>Bond markets</a:t>
            </a:r>
          </a:p>
          <a:p>
            <a:r>
              <a:rPr lang="en-US" dirty="0"/>
              <a:t>No one knows when US borrowing will be perceived as too much</a:t>
            </a:r>
          </a:p>
          <a:p>
            <a:r>
              <a:rPr lang="en-US" sz="2800" dirty="0"/>
              <a:t>Crises of confidence are unpredictable and happen very quickly</a:t>
            </a:r>
            <a:endParaRPr lang="en-US" dirty="0"/>
          </a:p>
          <a:p>
            <a:r>
              <a:rPr lang="en-US" dirty="0"/>
              <a:t>If a fiscal crisis happens</a:t>
            </a:r>
          </a:p>
          <a:p>
            <a:pPr lvl="1"/>
            <a:r>
              <a:rPr lang="en-US" dirty="0"/>
              <a:t>Scared international investors will sell US assets, weakening the dollar</a:t>
            </a:r>
          </a:p>
          <a:p>
            <a:pPr lvl="1"/>
            <a:r>
              <a:rPr lang="en-US" dirty="0"/>
              <a:t>US debt selloff will make interest rates spike</a:t>
            </a:r>
          </a:p>
          <a:p>
            <a:endParaRPr lang="en-US" dirty="0"/>
          </a:p>
          <a:p>
            <a:pPr lvl="1"/>
            <a:endParaRPr lang="en-US" dirty="0"/>
          </a:p>
        </p:txBody>
      </p:sp>
      <p:sp>
        <p:nvSpPr>
          <p:cNvPr id="4" name="Slide Number Placeholder 3">
            <a:extLst>
              <a:ext uri="{FF2B5EF4-FFF2-40B4-BE49-F238E27FC236}">
                <a16:creationId xmlns:a16="http://schemas.microsoft.com/office/drawing/2014/main" id="{5728BDFC-F5BE-4669-A37C-F57C55D23541}"/>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4240619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2F2F-BA5D-FD4B-AB3B-196B93CC74B2}"/>
              </a:ext>
            </a:extLst>
          </p:cNvPr>
          <p:cNvSpPr>
            <a:spLocks noGrp="1"/>
          </p:cNvSpPr>
          <p:nvPr>
            <p:ph type="title"/>
          </p:nvPr>
        </p:nvSpPr>
        <p:spPr>
          <a:xfrm>
            <a:off x="945204" y="0"/>
            <a:ext cx="10515600" cy="1325563"/>
          </a:xfrm>
        </p:spPr>
        <p:txBody>
          <a:bodyPr/>
          <a:lstStyle/>
          <a:p>
            <a:r>
              <a:rPr lang="en-US" dirty="0">
                <a:solidFill>
                  <a:schemeClr val="bg1"/>
                </a:solidFill>
              </a:rPr>
              <a:t>Ho</a:t>
            </a:r>
            <a:r>
              <a:rPr lang="en-US" dirty="0"/>
              <a:t>w can a Fiscal Crisis unfold?</a:t>
            </a:r>
          </a:p>
        </p:txBody>
      </p:sp>
      <p:sp>
        <p:nvSpPr>
          <p:cNvPr id="3" name="Content Placeholder 2">
            <a:extLst>
              <a:ext uri="{FF2B5EF4-FFF2-40B4-BE49-F238E27FC236}">
                <a16:creationId xmlns:a16="http://schemas.microsoft.com/office/drawing/2014/main" id="{14E1736C-E386-0846-A36F-9042AA0D1967}"/>
              </a:ext>
            </a:extLst>
          </p:cNvPr>
          <p:cNvSpPr>
            <a:spLocks noGrp="1"/>
          </p:cNvSpPr>
          <p:nvPr>
            <p:ph idx="1"/>
          </p:nvPr>
        </p:nvSpPr>
        <p:spPr>
          <a:xfrm>
            <a:off x="838200" y="1486029"/>
            <a:ext cx="10515600" cy="4744197"/>
          </a:xfrm>
        </p:spPr>
        <p:txBody>
          <a:bodyPr>
            <a:normAutofit fontScale="92500" lnSpcReduction="10000"/>
          </a:bodyPr>
          <a:lstStyle/>
          <a:p>
            <a:r>
              <a:rPr lang="en-US" dirty="0"/>
              <a:t>Increased perception of risk in government debt.</a:t>
            </a:r>
          </a:p>
          <a:p>
            <a:r>
              <a:rPr lang="en-US" dirty="0"/>
              <a:t>Potential manifestations:</a:t>
            </a:r>
          </a:p>
          <a:p>
            <a:pPr lvl="1"/>
            <a:r>
              <a:rPr lang="en-US" dirty="0"/>
              <a:t>Spike in interest rates</a:t>
            </a:r>
          </a:p>
          <a:p>
            <a:pPr lvl="1"/>
            <a:r>
              <a:rPr lang="en-US" dirty="0"/>
              <a:t>Weak dollar</a:t>
            </a:r>
          </a:p>
          <a:p>
            <a:r>
              <a:rPr lang="en-US" dirty="0"/>
              <a:t>Why?</a:t>
            </a:r>
          </a:p>
          <a:p>
            <a:pPr lvl="1"/>
            <a:r>
              <a:rPr lang="en-US" dirty="0"/>
              <a:t>Shift away from US assets, higher risk of future inflation</a:t>
            </a:r>
          </a:p>
          <a:p>
            <a:r>
              <a:rPr lang="en-US" dirty="0"/>
              <a:t>Potential results:</a:t>
            </a:r>
          </a:p>
          <a:p>
            <a:pPr lvl="1"/>
            <a:r>
              <a:rPr lang="en-US" dirty="0"/>
              <a:t>Dramatic budget reforms may be quickly necessary to control future deficits.</a:t>
            </a:r>
          </a:p>
          <a:p>
            <a:pPr lvl="1"/>
            <a:r>
              <a:rPr lang="en-US" dirty="0"/>
              <a:t>Recession from declines in:</a:t>
            </a:r>
          </a:p>
          <a:p>
            <a:pPr lvl="2"/>
            <a:r>
              <a:rPr lang="en-US" dirty="0"/>
              <a:t>investment (interest rates) </a:t>
            </a:r>
          </a:p>
          <a:p>
            <a:pPr lvl="2"/>
            <a:r>
              <a:rPr lang="en-US" dirty="0"/>
              <a:t>consumption (interest rates)</a:t>
            </a:r>
          </a:p>
          <a:p>
            <a:pPr lvl="2"/>
            <a:r>
              <a:rPr lang="en-US" dirty="0"/>
              <a:t>Government spending</a:t>
            </a:r>
          </a:p>
          <a:p>
            <a:pPr lvl="1"/>
            <a:r>
              <a:rPr lang="en-US" dirty="0"/>
              <a:t>Higher interest bill on existing debt</a:t>
            </a:r>
          </a:p>
          <a:p>
            <a:endParaRPr lang="en-US" dirty="0"/>
          </a:p>
        </p:txBody>
      </p:sp>
      <p:sp>
        <p:nvSpPr>
          <p:cNvPr id="4" name="Slide Number Placeholder 3">
            <a:extLst>
              <a:ext uri="{FF2B5EF4-FFF2-40B4-BE49-F238E27FC236}">
                <a16:creationId xmlns:a16="http://schemas.microsoft.com/office/drawing/2014/main" id="{A048381F-96D1-B148-9BA1-1E53919022CC}"/>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989774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2F2F-BA5D-FD4B-AB3B-196B93CC74B2}"/>
              </a:ext>
            </a:extLst>
          </p:cNvPr>
          <p:cNvSpPr>
            <a:spLocks noGrp="1"/>
          </p:cNvSpPr>
          <p:nvPr>
            <p:ph type="title"/>
          </p:nvPr>
        </p:nvSpPr>
        <p:spPr>
          <a:xfrm>
            <a:off x="1017632" y="3757"/>
            <a:ext cx="10515600" cy="1325563"/>
          </a:xfrm>
        </p:spPr>
        <p:txBody>
          <a:bodyPr/>
          <a:lstStyle/>
          <a:p>
            <a:r>
              <a:rPr lang="en-US" dirty="0">
                <a:solidFill>
                  <a:schemeClr val="bg1"/>
                </a:solidFill>
              </a:rPr>
              <a:t>Ca</a:t>
            </a:r>
            <a:r>
              <a:rPr lang="en-US" dirty="0"/>
              <a:t>se study: Liz Truss “mini-budget” Sep 2022</a:t>
            </a:r>
          </a:p>
        </p:txBody>
      </p:sp>
      <p:sp>
        <p:nvSpPr>
          <p:cNvPr id="3" name="Content Placeholder 2">
            <a:extLst>
              <a:ext uri="{FF2B5EF4-FFF2-40B4-BE49-F238E27FC236}">
                <a16:creationId xmlns:a16="http://schemas.microsoft.com/office/drawing/2014/main" id="{14E1736C-E386-0846-A36F-9042AA0D1967}"/>
              </a:ext>
            </a:extLst>
          </p:cNvPr>
          <p:cNvSpPr>
            <a:spLocks noGrp="1"/>
          </p:cNvSpPr>
          <p:nvPr>
            <p:ph idx="1"/>
          </p:nvPr>
        </p:nvSpPr>
        <p:spPr>
          <a:xfrm>
            <a:off x="838200" y="1259692"/>
            <a:ext cx="10515600" cy="4744197"/>
          </a:xfrm>
        </p:spPr>
        <p:txBody>
          <a:bodyPr>
            <a:normAutofit fontScale="92500" lnSpcReduction="20000"/>
          </a:bodyPr>
          <a:lstStyle/>
          <a:p>
            <a:pPr marL="0" indent="0">
              <a:spcBef>
                <a:spcPts val="1200"/>
              </a:spcBef>
              <a:buNone/>
            </a:pPr>
            <a:r>
              <a:rPr lang="en-US" u="sng" dirty="0"/>
              <a:t>Trigger</a:t>
            </a:r>
            <a:r>
              <a:rPr lang="en-US" dirty="0"/>
              <a:t>: a tax cut bypassing usual budget scrutiny</a:t>
            </a:r>
          </a:p>
          <a:p>
            <a:pPr marL="0" indent="0">
              <a:spcBef>
                <a:spcPts val="1200"/>
              </a:spcBef>
              <a:buNone/>
            </a:pPr>
            <a:r>
              <a:rPr lang="en-US" dirty="0"/>
              <a:t>Market reaction due to confidence collapse</a:t>
            </a:r>
          </a:p>
          <a:p>
            <a:pPr>
              <a:spcBef>
                <a:spcPts val="1200"/>
              </a:spcBef>
            </a:pPr>
            <a:r>
              <a:rPr lang="en-US" sz="2300" b="0" dirty="0">
                <a:solidFill>
                  <a:srgbClr val="2B414D"/>
                </a:solidFill>
              </a:rPr>
              <a:t>The pound plunged to $1.03, its lowest level in history</a:t>
            </a:r>
          </a:p>
          <a:p>
            <a:pPr>
              <a:spcBef>
                <a:spcPts val="1200"/>
              </a:spcBef>
            </a:pPr>
            <a:r>
              <a:rPr lang="en-US" sz="2300" b="0" dirty="0">
                <a:solidFill>
                  <a:srgbClr val="2B414D"/>
                </a:solidFill>
              </a:rPr>
              <a:t>Long-term bond rates spiked from 3.5 to 5.1 percent (highest since 2008)</a:t>
            </a:r>
          </a:p>
          <a:p>
            <a:pPr>
              <a:spcBef>
                <a:spcPts val="1200"/>
              </a:spcBef>
            </a:pPr>
            <a:r>
              <a:rPr lang="en-US" sz="2300" b="0" dirty="0">
                <a:solidFill>
                  <a:srgbClr val="2B414D"/>
                </a:solidFill>
              </a:rPr>
              <a:t>Pension funds that used bonds as collateral for borrowing risked insolvency</a:t>
            </a:r>
          </a:p>
          <a:p>
            <a:pPr marL="0" indent="0">
              <a:spcBef>
                <a:spcPts val="1200"/>
              </a:spcBef>
              <a:buNone/>
            </a:pPr>
            <a:r>
              <a:rPr lang="en-US" dirty="0"/>
              <a:t>Policy response: BoE emergency intervention</a:t>
            </a:r>
          </a:p>
          <a:p>
            <a:pPr>
              <a:lnSpc>
                <a:spcPct val="120000"/>
              </a:lnSpc>
              <a:spcBef>
                <a:spcPts val="1200"/>
              </a:spcBef>
            </a:pPr>
            <a:r>
              <a:rPr lang="en-US" sz="2300" b="0" dirty="0">
                <a:solidFill>
                  <a:srgbClr val="2B414D"/>
                </a:solidFill>
              </a:rPr>
              <a:t>BoE had to buy about 3 percent of total government debt to prevent a systemic collapse of pension funds and broader financial system.</a:t>
            </a:r>
          </a:p>
          <a:p>
            <a:pPr marL="0" indent="0">
              <a:spcBef>
                <a:spcPts val="1200"/>
              </a:spcBef>
              <a:buNone/>
            </a:pPr>
            <a:r>
              <a:rPr lang="en-US" dirty="0"/>
              <a:t>Aftermath: The "Idiot Premium"</a:t>
            </a:r>
            <a:endParaRPr lang="en-US" b="0" dirty="0"/>
          </a:p>
          <a:p>
            <a:pPr>
              <a:spcBef>
                <a:spcPts val="1200"/>
              </a:spcBef>
            </a:pPr>
            <a:r>
              <a:rPr lang="en-US" sz="2000" b="0" dirty="0">
                <a:solidFill>
                  <a:srgbClr val="2B414D"/>
                </a:solidFill>
              </a:rPr>
              <a:t>Government borrowing costs rose by 50-100 basis points</a:t>
            </a:r>
          </a:p>
          <a:p>
            <a:pPr>
              <a:spcBef>
                <a:spcPts val="1200"/>
              </a:spcBef>
            </a:pPr>
            <a:r>
              <a:rPr lang="en-US" sz="2000" b="0" dirty="0">
                <a:solidFill>
                  <a:srgbClr val="2B414D"/>
                </a:solidFill>
              </a:rPr>
              <a:t>Debt service costs rose from 4.4 to 4.9 percent of GDP</a:t>
            </a:r>
          </a:p>
          <a:p>
            <a:pPr>
              <a:spcBef>
                <a:spcPts val="1200"/>
              </a:spcBef>
            </a:pPr>
            <a:r>
              <a:rPr lang="en-US" sz="2000" b="0" dirty="0">
                <a:solidFill>
                  <a:srgbClr val="2B414D"/>
                </a:solidFill>
              </a:rPr>
              <a:t>Mortgage rates rose from 4.75 to 6.65 percent</a:t>
            </a:r>
          </a:p>
        </p:txBody>
      </p:sp>
      <p:sp>
        <p:nvSpPr>
          <p:cNvPr id="4" name="Slide Number Placeholder 3">
            <a:extLst>
              <a:ext uri="{FF2B5EF4-FFF2-40B4-BE49-F238E27FC236}">
                <a16:creationId xmlns:a16="http://schemas.microsoft.com/office/drawing/2014/main" id="{A048381F-96D1-B148-9BA1-1E53919022CC}"/>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0177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EC49-97A0-E042-B3DC-95A6CA690ECB}"/>
              </a:ext>
            </a:extLst>
          </p:cNvPr>
          <p:cNvSpPr>
            <a:spLocks noGrp="1"/>
          </p:cNvSpPr>
          <p:nvPr>
            <p:ph type="title"/>
          </p:nvPr>
        </p:nvSpPr>
        <p:spPr>
          <a:xfrm>
            <a:off x="838200" y="873160"/>
            <a:ext cx="10515600" cy="2852737"/>
          </a:xfrm>
        </p:spPr>
        <p:txBody>
          <a:bodyPr/>
          <a:lstStyle/>
          <a:p>
            <a:pPr algn="ctr"/>
            <a:r>
              <a:rPr lang="en-US" dirty="0"/>
              <a:t>Perspectives on Debt</a:t>
            </a:r>
          </a:p>
        </p:txBody>
      </p:sp>
      <p:sp>
        <p:nvSpPr>
          <p:cNvPr id="4" name="Slide Number Placeholder 3">
            <a:extLst>
              <a:ext uri="{FF2B5EF4-FFF2-40B4-BE49-F238E27FC236}">
                <a16:creationId xmlns:a16="http://schemas.microsoft.com/office/drawing/2014/main" id="{4D7C8D62-BA87-5849-A242-DF11A85F73EF}"/>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222586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DB727-31D1-BB4D-9EBF-2BC6FCDC303E}"/>
              </a:ext>
            </a:extLst>
          </p:cNvPr>
          <p:cNvSpPr>
            <a:spLocks noGrp="1"/>
          </p:cNvSpPr>
          <p:nvPr>
            <p:ph type="title"/>
          </p:nvPr>
        </p:nvSpPr>
        <p:spPr/>
        <p:txBody>
          <a:bodyPr/>
          <a:lstStyle/>
          <a:p>
            <a:r>
              <a:rPr lang="en-US" dirty="0">
                <a:solidFill>
                  <a:schemeClr val="bg1"/>
                </a:solidFill>
              </a:rPr>
              <a:t>Per</a:t>
            </a:r>
            <a:r>
              <a:rPr lang="en-US" dirty="0"/>
              <a:t>spectives on Increased Debt</a:t>
            </a:r>
          </a:p>
        </p:txBody>
      </p:sp>
      <p:sp>
        <p:nvSpPr>
          <p:cNvPr id="3" name="Content Placeholder 2">
            <a:extLst>
              <a:ext uri="{FF2B5EF4-FFF2-40B4-BE49-F238E27FC236}">
                <a16:creationId xmlns:a16="http://schemas.microsoft.com/office/drawing/2014/main" id="{A29A3D5C-92BB-0D40-95B5-C0CFE9E85EFA}"/>
              </a:ext>
            </a:extLst>
          </p:cNvPr>
          <p:cNvSpPr>
            <a:spLocks noGrp="1"/>
          </p:cNvSpPr>
          <p:nvPr>
            <p:ph idx="1"/>
          </p:nvPr>
        </p:nvSpPr>
        <p:spPr>
          <a:xfrm>
            <a:off x="838200" y="1325562"/>
            <a:ext cx="10515600" cy="4675187"/>
          </a:xfrm>
        </p:spPr>
        <p:txBody>
          <a:bodyPr>
            <a:normAutofit/>
          </a:bodyPr>
          <a:lstStyle/>
          <a:p>
            <a:r>
              <a:rPr lang="en-US" dirty="0"/>
              <a:t>Does debt impose a burden on future generations?</a:t>
            </a:r>
          </a:p>
          <a:p>
            <a:pPr lvl="1"/>
            <a:r>
              <a:rPr lang="en-US" dirty="0"/>
              <a:t>Does it inevitably have to be paid off? </a:t>
            </a:r>
          </a:p>
          <a:p>
            <a:r>
              <a:rPr lang="en-US" dirty="0"/>
              <a:t>Government borrowing crowds out funding for investment.</a:t>
            </a:r>
          </a:p>
          <a:p>
            <a:pPr lvl="1"/>
            <a:r>
              <a:rPr lang="en-US" dirty="0"/>
              <a:t>Less of an issue if foreign investors need safe assets</a:t>
            </a:r>
          </a:p>
          <a:p>
            <a:r>
              <a:rPr lang="en-US" dirty="0"/>
              <a:t>In time, debt service might crowd out other government spending.</a:t>
            </a:r>
          </a:p>
          <a:p>
            <a:pPr lvl="1"/>
            <a:r>
              <a:rPr lang="en-US" dirty="0"/>
              <a:t>Diminishing policy priorities in the budget.</a:t>
            </a:r>
          </a:p>
          <a:p>
            <a:pPr>
              <a:spcBef>
                <a:spcPts val="1600"/>
              </a:spcBef>
            </a:pPr>
            <a:r>
              <a:rPr lang="en-US" dirty="0"/>
              <a:t>Is it reasonable to borrow at low interest rates for investment?</a:t>
            </a:r>
          </a:p>
          <a:p>
            <a:pPr lvl="1"/>
            <a:r>
              <a:rPr lang="en-US" dirty="0"/>
              <a:t>For example, for infrastructure.</a:t>
            </a:r>
          </a:p>
        </p:txBody>
      </p:sp>
      <p:sp>
        <p:nvSpPr>
          <p:cNvPr id="4" name="Slide Number Placeholder 3">
            <a:extLst>
              <a:ext uri="{FF2B5EF4-FFF2-40B4-BE49-F238E27FC236}">
                <a16:creationId xmlns:a16="http://schemas.microsoft.com/office/drawing/2014/main" id="{E4EA5054-CE04-9945-A9FF-C51971785FB4}"/>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70740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54E4-513B-501E-7C40-79FA9FAB62EC}"/>
              </a:ext>
            </a:extLst>
          </p:cNvPr>
          <p:cNvSpPr>
            <a:spLocks noGrp="1"/>
          </p:cNvSpPr>
          <p:nvPr>
            <p:ph type="title"/>
          </p:nvPr>
        </p:nvSpPr>
        <p:spPr/>
        <p:txBody>
          <a:bodyPr/>
          <a:lstStyle/>
          <a:p>
            <a:r>
              <a:rPr lang="en-US" dirty="0">
                <a:solidFill>
                  <a:schemeClr val="bg1"/>
                </a:solidFill>
              </a:rPr>
              <a:t>Is</a:t>
            </a:r>
            <a:r>
              <a:rPr lang="en-US" dirty="0"/>
              <a:t> </a:t>
            </a:r>
            <a:r>
              <a:rPr lang="en-US" dirty="0">
                <a:solidFill>
                  <a:schemeClr val="bg1"/>
                </a:solidFill>
              </a:rPr>
              <a:t>S</a:t>
            </a:r>
            <a:r>
              <a:rPr lang="en-US" dirty="0"/>
              <a:t>table Debt Relative to GDP Good Enough?</a:t>
            </a:r>
          </a:p>
        </p:txBody>
      </p:sp>
      <p:sp>
        <p:nvSpPr>
          <p:cNvPr id="3" name="Content Placeholder 2">
            <a:extLst>
              <a:ext uri="{FF2B5EF4-FFF2-40B4-BE49-F238E27FC236}">
                <a16:creationId xmlns:a16="http://schemas.microsoft.com/office/drawing/2014/main" id="{94AD9965-0A01-3823-0D30-75CD32FBF673}"/>
              </a:ext>
            </a:extLst>
          </p:cNvPr>
          <p:cNvSpPr>
            <a:spLocks noGrp="1"/>
          </p:cNvSpPr>
          <p:nvPr>
            <p:ph idx="1"/>
          </p:nvPr>
        </p:nvSpPr>
        <p:spPr/>
        <p:txBody>
          <a:bodyPr/>
          <a:lstStyle/>
          <a:p>
            <a:r>
              <a:rPr lang="en-US" dirty="0"/>
              <a:t>Stable means that the debt level rises in step with the size of the economy</a:t>
            </a:r>
          </a:p>
          <a:p>
            <a:pPr marL="0" indent="0">
              <a:buNone/>
            </a:pPr>
            <a:endParaRPr lang="en-US" dirty="0"/>
          </a:p>
          <a:p>
            <a:r>
              <a:rPr lang="en-US" dirty="0"/>
              <a:t>Yes, it probably is good enough.</a:t>
            </a:r>
          </a:p>
          <a:p>
            <a:pPr lvl="1"/>
            <a:r>
              <a:rPr lang="en-US" dirty="0"/>
              <a:t>It is a reflection of the economy’s ability to support the debt.</a:t>
            </a:r>
          </a:p>
          <a:p>
            <a:pPr lvl="1"/>
            <a:r>
              <a:rPr lang="en-US" dirty="0"/>
              <a:t>Stability will avoid bond market scares.</a:t>
            </a:r>
          </a:p>
          <a:p>
            <a:pPr marL="457200" lvl="1" indent="0">
              <a:buNone/>
            </a:pPr>
            <a:endParaRPr lang="en-US" dirty="0"/>
          </a:p>
          <a:p>
            <a:r>
              <a:rPr lang="en-US" dirty="0"/>
              <a:t>Stable relative debt should not be a burden on future generations</a:t>
            </a:r>
          </a:p>
        </p:txBody>
      </p:sp>
      <p:sp>
        <p:nvSpPr>
          <p:cNvPr id="4" name="Slide Number Placeholder 3">
            <a:extLst>
              <a:ext uri="{FF2B5EF4-FFF2-40B4-BE49-F238E27FC236}">
                <a16:creationId xmlns:a16="http://schemas.microsoft.com/office/drawing/2014/main" id="{EFC2F5BB-3E4F-09A6-54A0-F45EC2BAA1F1}"/>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5436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0EAD-8CDA-5A49-31DF-8853EBF33FA7}"/>
              </a:ext>
            </a:extLst>
          </p:cNvPr>
          <p:cNvSpPr>
            <a:spLocks noGrp="1"/>
          </p:cNvSpPr>
          <p:nvPr>
            <p:ph type="title"/>
          </p:nvPr>
        </p:nvSpPr>
        <p:spPr>
          <a:xfrm>
            <a:off x="755696" y="14748"/>
            <a:ext cx="10515600" cy="1325563"/>
          </a:xfrm>
        </p:spPr>
        <p:txBody>
          <a:bodyPr>
            <a:normAutofit/>
          </a:bodyPr>
          <a:lstStyle/>
          <a:p>
            <a:r>
              <a:rPr lang="en-US" sz="3200" dirty="0">
                <a:solidFill>
                  <a:schemeClr val="bg1"/>
                </a:solidFill>
              </a:rPr>
              <a:t>Now</a:t>
            </a:r>
            <a:r>
              <a:rPr lang="en-US" sz="3200" dirty="0"/>
              <a:t> Let’s Think About Today </a:t>
            </a:r>
            <a:r>
              <a:rPr lang="en-US" sz="3200" u="sng" dirty="0"/>
              <a:t>and the Future</a:t>
            </a:r>
          </a:p>
        </p:txBody>
      </p:sp>
      <p:sp>
        <p:nvSpPr>
          <p:cNvPr id="4" name="Slide Number Placeholder 3">
            <a:extLst>
              <a:ext uri="{FF2B5EF4-FFF2-40B4-BE49-F238E27FC236}">
                <a16:creationId xmlns:a16="http://schemas.microsoft.com/office/drawing/2014/main" id="{01667541-610B-022B-FBE7-10E71F376A1C}"/>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Rectangle 4">
            <a:extLst>
              <a:ext uri="{FF2B5EF4-FFF2-40B4-BE49-F238E27FC236}">
                <a16:creationId xmlns:a16="http://schemas.microsoft.com/office/drawing/2014/main" id="{B20DA4CA-8A65-3E7E-6F8E-A5FCF6341CB6}"/>
              </a:ext>
            </a:extLst>
          </p:cNvPr>
          <p:cNvSpPr/>
          <p:nvPr/>
        </p:nvSpPr>
        <p:spPr>
          <a:xfrm>
            <a:off x="8928848" y="1785769"/>
            <a:ext cx="1904103" cy="3883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516C9E-EE8F-CEE3-7BE1-6D8CB70FEEFF}"/>
              </a:ext>
            </a:extLst>
          </p:cNvPr>
          <p:cNvSpPr/>
          <p:nvPr/>
        </p:nvSpPr>
        <p:spPr>
          <a:xfrm>
            <a:off x="9255156" y="5669280"/>
            <a:ext cx="1904103" cy="43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5">
            <a:extLst>
              <a:ext uri="{FF2B5EF4-FFF2-40B4-BE49-F238E27FC236}">
                <a16:creationId xmlns:a16="http://schemas.microsoft.com/office/drawing/2014/main" id="{6FDAEA09-0CB9-7463-5157-CEF516E6ACA3}"/>
              </a:ext>
            </a:extLst>
          </p:cNvPr>
          <p:cNvPicPr>
            <a:picLocks noGrp="1" noChangeAspect="1"/>
          </p:cNvPicPr>
          <p:nvPr>
            <p:ph idx="1"/>
          </p:nvPr>
        </p:nvPicPr>
        <p:blipFill>
          <a:blip r:embed="rId3"/>
          <a:srcRect/>
          <a:stretch/>
        </p:blipFill>
        <p:spPr>
          <a:xfrm>
            <a:off x="1174273" y="1091406"/>
            <a:ext cx="9843453" cy="5031098"/>
          </a:xfrm>
        </p:spPr>
      </p:pic>
      <p:grpSp>
        <p:nvGrpSpPr>
          <p:cNvPr id="18" name="Group 17">
            <a:extLst>
              <a:ext uri="{FF2B5EF4-FFF2-40B4-BE49-F238E27FC236}">
                <a16:creationId xmlns:a16="http://schemas.microsoft.com/office/drawing/2014/main" id="{38E2BC5B-8B3E-B65A-E36E-B4A579CF8BEC}"/>
              </a:ext>
            </a:extLst>
          </p:cNvPr>
          <p:cNvGrpSpPr/>
          <p:nvPr/>
        </p:nvGrpSpPr>
        <p:grpSpPr>
          <a:xfrm>
            <a:off x="8402320" y="1447990"/>
            <a:ext cx="3004487" cy="4440549"/>
            <a:chOff x="8402320" y="1447990"/>
            <a:chExt cx="3004487" cy="4440549"/>
          </a:xfrm>
        </p:grpSpPr>
        <p:sp>
          <p:nvSpPr>
            <p:cNvPr id="19" name="Rectangle 18">
              <a:extLst>
                <a:ext uri="{FF2B5EF4-FFF2-40B4-BE49-F238E27FC236}">
                  <a16:creationId xmlns:a16="http://schemas.microsoft.com/office/drawing/2014/main" id="{B3D2FE44-31F6-EAF7-1981-6883A810D03A}"/>
                </a:ext>
              </a:extLst>
            </p:cNvPr>
            <p:cNvSpPr/>
            <p:nvPr/>
          </p:nvSpPr>
          <p:spPr>
            <a:xfrm>
              <a:off x="8402320" y="1447990"/>
              <a:ext cx="2607431" cy="389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D3021B-A955-EB3D-A6CC-1A71FE73EEA1}"/>
                </a:ext>
              </a:extLst>
            </p:cNvPr>
            <p:cNvSpPr/>
            <p:nvPr/>
          </p:nvSpPr>
          <p:spPr>
            <a:xfrm>
              <a:off x="8799376" y="1992368"/>
              <a:ext cx="2607431" cy="389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28B4BA68-EC9C-8B92-FFEE-B2B22A2ADE9F}"/>
              </a:ext>
            </a:extLst>
          </p:cNvPr>
          <p:cNvSpPr txBox="1"/>
          <p:nvPr/>
        </p:nvSpPr>
        <p:spPr>
          <a:xfrm rot="16200000">
            <a:off x="233680" y="3027680"/>
            <a:ext cx="1606017" cy="369332"/>
          </a:xfrm>
          <a:prstGeom prst="rect">
            <a:avLst/>
          </a:prstGeom>
          <a:noFill/>
        </p:spPr>
        <p:txBody>
          <a:bodyPr wrap="none" rtlCol="0">
            <a:spAutoFit/>
          </a:bodyPr>
          <a:lstStyle/>
          <a:p>
            <a:r>
              <a:rPr lang="en-US" dirty="0"/>
              <a:t>Percent of GDP</a:t>
            </a:r>
          </a:p>
        </p:txBody>
      </p:sp>
      <p:pic>
        <p:nvPicPr>
          <p:cNvPr id="22" name="Content Placeholder 5">
            <a:extLst>
              <a:ext uri="{FF2B5EF4-FFF2-40B4-BE49-F238E27FC236}">
                <a16:creationId xmlns:a16="http://schemas.microsoft.com/office/drawing/2014/main" id="{A0F49FF8-FB01-1EFA-4DB9-66869529CCD7}"/>
              </a:ext>
            </a:extLst>
          </p:cNvPr>
          <p:cNvPicPr>
            <a:picLocks noChangeAspect="1"/>
          </p:cNvPicPr>
          <p:nvPr/>
        </p:nvPicPr>
        <p:blipFill>
          <a:blip r:embed="rId3"/>
          <a:srcRect/>
          <a:stretch/>
        </p:blipFill>
        <p:spPr>
          <a:xfrm>
            <a:off x="1174273" y="1091406"/>
            <a:ext cx="9843453" cy="5031098"/>
          </a:xfrm>
          <a:prstGeom prst="rect">
            <a:avLst/>
          </a:prstGeom>
        </p:spPr>
      </p:pic>
      <p:sp>
        <p:nvSpPr>
          <p:cNvPr id="23" name="TextBox 22">
            <a:extLst>
              <a:ext uri="{FF2B5EF4-FFF2-40B4-BE49-F238E27FC236}">
                <a16:creationId xmlns:a16="http://schemas.microsoft.com/office/drawing/2014/main" id="{D5C623EB-6854-C032-8416-FA9274139584}"/>
              </a:ext>
            </a:extLst>
          </p:cNvPr>
          <p:cNvSpPr txBox="1"/>
          <p:nvPr/>
        </p:nvSpPr>
        <p:spPr>
          <a:xfrm>
            <a:off x="9332247" y="1956272"/>
            <a:ext cx="1406154" cy="369332"/>
          </a:xfrm>
          <a:prstGeom prst="rect">
            <a:avLst/>
          </a:prstGeom>
          <a:noFill/>
        </p:spPr>
        <p:txBody>
          <a:bodyPr wrap="none" rtlCol="0">
            <a:spAutoFit/>
          </a:bodyPr>
          <a:lstStyle/>
          <a:p>
            <a:r>
              <a:rPr lang="en-US" dirty="0"/>
              <a:t>166% of GDP</a:t>
            </a:r>
          </a:p>
        </p:txBody>
      </p:sp>
    </p:spTree>
    <p:extLst>
      <p:ext uri="{BB962C8B-B14F-4D97-AF65-F5344CB8AC3E}">
        <p14:creationId xmlns:p14="http://schemas.microsoft.com/office/powerpoint/2010/main" val="242459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2E8-400F-B347-B5E6-C310E6374AB5}"/>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y Has the Federal Debt Risen So Much?</a:t>
            </a:r>
          </a:p>
        </p:txBody>
      </p:sp>
      <p:sp>
        <p:nvSpPr>
          <p:cNvPr id="3" name="Content Placeholder 2">
            <a:extLst>
              <a:ext uri="{FF2B5EF4-FFF2-40B4-BE49-F238E27FC236}">
                <a16:creationId xmlns:a16="http://schemas.microsoft.com/office/drawing/2014/main" id="{9B4CAA1E-66C4-8B40-A8C1-7067A53C55E2}"/>
              </a:ext>
            </a:extLst>
          </p:cNvPr>
          <p:cNvSpPr>
            <a:spLocks noGrp="1"/>
          </p:cNvSpPr>
          <p:nvPr>
            <p:ph sz="half" idx="1"/>
          </p:nvPr>
        </p:nvSpPr>
        <p:spPr/>
        <p:txBody>
          <a:bodyPr/>
          <a:lstStyle/>
          <a:p>
            <a:r>
              <a:rPr lang="en-US" dirty="0"/>
              <a:t>Expenditures UP:</a:t>
            </a:r>
          </a:p>
          <a:p>
            <a:pPr lvl="1"/>
            <a:r>
              <a:rPr lang="en-US" dirty="0"/>
              <a:t>Social Security, aging</a:t>
            </a:r>
          </a:p>
          <a:p>
            <a:pPr lvl="1"/>
            <a:r>
              <a:rPr lang="en-US" dirty="0"/>
              <a:t>Health-care costs, aging</a:t>
            </a:r>
          </a:p>
          <a:p>
            <a:pPr lvl="1"/>
            <a:r>
              <a:rPr lang="en-US" dirty="0"/>
              <a:t>Economic stimulus</a:t>
            </a:r>
          </a:p>
          <a:p>
            <a:pPr lvl="2"/>
            <a:r>
              <a:rPr lang="en-US" b="1" dirty="0"/>
              <a:t>In particular, during the Great Recession &amp; COVID.</a:t>
            </a:r>
          </a:p>
          <a:p>
            <a:pPr lvl="1"/>
            <a:r>
              <a:rPr lang="en-US" dirty="0"/>
              <a:t>Military engagements overseas</a:t>
            </a:r>
          </a:p>
        </p:txBody>
      </p:sp>
      <p:sp>
        <p:nvSpPr>
          <p:cNvPr id="4" name="Content Placeholder 3">
            <a:extLst>
              <a:ext uri="{FF2B5EF4-FFF2-40B4-BE49-F238E27FC236}">
                <a16:creationId xmlns:a16="http://schemas.microsoft.com/office/drawing/2014/main" id="{B9CB1E9B-53F1-1A48-BABE-DD67E00ECEE8}"/>
              </a:ext>
            </a:extLst>
          </p:cNvPr>
          <p:cNvSpPr>
            <a:spLocks noGrp="1"/>
          </p:cNvSpPr>
          <p:nvPr>
            <p:ph sz="half" idx="2"/>
          </p:nvPr>
        </p:nvSpPr>
        <p:spPr>
          <a:xfrm>
            <a:off x="6347298" y="1325563"/>
            <a:ext cx="5181600" cy="4189162"/>
          </a:xfrm>
        </p:spPr>
        <p:txBody>
          <a:bodyPr/>
          <a:lstStyle/>
          <a:p>
            <a:r>
              <a:rPr lang="en-US" dirty="0"/>
              <a:t>Revenues DOWN:</a:t>
            </a:r>
          </a:p>
          <a:p>
            <a:pPr lvl="1"/>
            <a:r>
              <a:rPr lang="en-US" dirty="0"/>
              <a:t>Declining income tax revenues</a:t>
            </a:r>
          </a:p>
          <a:p>
            <a:pPr lvl="2"/>
            <a:r>
              <a:rPr lang="en-US" dirty="0"/>
              <a:t>Weaker wage growth</a:t>
            </a:r>
          </a:p>
          <a:p>
            <a:pPr lvl="2"/>
            <a:r>
              <a:rPr lang="en-US" b="1" dirty="0"/>
              <a:t>Tax cuts</a:t>
            </a:r>
          </a:p>
          <a:p>
            <a:pPr lvl="1"/>
            <a:r>
              <a:rPr lang="en-US" dirty="0"/>
              <a:t>Social security </a:t>
            </a:r>
          </a:p>
          <a:p>
            <a:pPr lvl="2"/>
            <a:r>
              <a:rPr lang="en-US" dirty="0"/>
              <a:t>Weaker wage growth</a:t>
            </a:r>
          </a:p>
        </p:txBody>
      </p:sp>
      <p:sp>
        <p:nvSpPr>
          <p:cNvPr id="5" name="Slide Number Placeholder 4">
            <a:extLst>
              <a:ext uri="{FF2B5EF4-FFF2-40B4-BE49-F238E27FC236}">
                <a16:creationId xmlns:a16="http://schemas.microsoft.com/office/drawing/2014/main" id="{4C9D9963-6F68-F741-A7DD-83E52A777E0C}"/>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932840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9BAE-DB26-E64C-94FE-EABE87FE7427}"/>
              </a:ext>
            </a:extLst>
          </p:cNvPr>
          <p:cNvSpPr>
            <a:spLocks noGrp="1"/>
          </p:cNvSpPr>
          <p:nvPr>
            <p:ph type="title"/>
          </p:nvPr>
        </p:nvSpPr>
        <p:spPr>
          <a:xfrm>
            <a:off x="826168" y="0"/>
            <a:ext cx="10515600" cy="1325563"/>
          </a:xfrm>
        </p:spPr>
        <p:txBody>
          <a:bodyPr/>
          <a:lstStyle/>
          <a:p>
            <a:r>
              <a:rPr lang="en-US" dirty="0">
                <a:solidFill>
                  <a:schemeClr val="bg1"/>
                </a:solidFill>
              </a:rPr>
              <a:t>Is T</a:t>
            </a:r>
            <a:r>
              <a:rPr lang="en-US" dirty="0"/>
              <a:t>he Debt a Problem Today?</a:t>
            </a:r>
          </a:p>
        </p:txBody>
      </p:sp>
      <p:sp>
        <p:nvSpPr>
          <p:cNvPr id="3" name="Content Placeholder 2">
            <a:extLst>
              <a:ext uri="{FF2B5EF4-FFF2-40B4-BE49-F238E27FC236}">
                <a16:creationId xmlns:a16="http://schemas.microsoft.com/office/drawing/2014/main" id="{34C8063D-C5BB-754D-A174-9947FACA5404}"/>
              </a:ext>
            </a:extLst>
          </p:cNvPr>
          <p:cNvSpPr>
            <a:spLocks noGrp="1"/>
          </p:cNvSpPr>
          <p:nvPr>
            <p:ph idx="1"/>
          </p:nvPr>
        </p:nvSpPr>
        <p:spPr/>
        <p:txBody>
          <a:bodyPr/>
          <a:lstStyle/>
          <a:p>
            <a:r>
              <a:rPr lang="en-US" dirty="0"/>
              <a:t>Federal government still borrows with little difficulty.</a:t>
            </a:r>
          </a:p>
          <a:p>
            <a:r>
              <a:rPr lang="en-US" dirty="0"/>
              <a:t>So, not (yet) a problem. But …</a:t>
            </a:r>
          </a:p>
          <a:p>
            <a:r>
              <a:rPr lang="en-US" dirty="0"/>
              <a:t>10-year interest rates are still moderate, but rising inflation expectations are becoming a concern.</a:t>
            </a:r>
          </a:p>
          <a:p>
            <a:r>
              <a:rPr lang="en-US" dirty="0"/>
              <a:t>10-year US interest rates are higher than those in Canada, Germany, Japan</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7156D27-C2A1-6749-899A-D1E5F13476FA}"/>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95910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3249194"/>
            <a:ext cx="10219508" cy="874970"/>
          </a:xfrm>
        </p:spPr>
        <p:txBody>
          <a:bodyPr anchor="ctr" anchorCtr="0">
            <a:noAutofit/>
          </a:bodyPr>
          <a:lstStyle/>
          <a:p>
            <a:pPr>
              <a:lnSpc>
                <a:spcPct val="100000"/>
              </a:lnSpc>
              <a:spcBef>
                <a:spcPts val="0"/>
              </a:spcBef>
            </a:pPr>
            <a:r>
              <a:rPr lang="en-US" sz="4800" b="1" dirty="0"/>
              <a:t>The US Federal Debt</a:t>
            </a:r>
          </a:p>
          <a:p>
            <a:pPr>
              <a:lnSpc>
                <a:spcPct val="100000"/>
              </a:lnSpc>
              <a:spcBef>
                <a:spcPts val="0"/>
              </a:spcBef>
            </a:pPr>
            <a:r>
              <a:rPr lang="en-US" sz="3200" dirty="0">
                <a:solidFill>
                  <a:schemeClr val="tx2"/>
                </a:solidFill>
              </a:rPr>
              <a:t>October 28, 2025</a:t>
            </a:r>
          </a:p>
          <a:p>
            <a:pPr>
              <a:lnSpc>
                <a:spcPct val="100000"/>
              </a:lnSpc>
              <a:spcBef>
                <a:spcPts val="0"/>
              </a:spcBef>
            </a:pP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4</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24000" y="4294459"/>
            <a:ext cx="9144000" cy="13102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dirty="0">
              <a:solidFill>
                <a:schemeClr val="tx2"/>
              </a:solidFill>
            </a:endParaRPr>
          </a:p>
          <a:p>
            <a:pPr>
              <a:lnSpc>
                <a:spcPct val="100000"/>
              </a:lnSpc>
              <a:spcBef>
                <a:spcPts val="0"/>
              </a:spcBef>
            </a:pPr>
            <a:r>
              <a:rPr lang="en-US" dirty="0">
                <a:solidFill>
                  <a:schemeClr val="tx2"/>
                </a:solidFill>
              </a:rPr>
              <a:t>Dmitriy Stolyarov</a:t>
            </a:r>
          </a:p>
          <a:p>
            <a:pPr>
              <a:lnSpc>
                <a:spcPct val="100000"/>
              </a:lnSpc>
              <a:spcBef>
                <a:spcPts val="0"/>
              </a:spcBef>
            </a:pPr>
            <a:r>
              <a:rPr lang="en-US" dirty="0">
                <a:solidFill>
                  <a:schemeClr val="tx2"/>
                </a:solidFill>
              </a:rPr>
              <a:t>University of Michigan</a:t>
            </a:r>
            <a:endParaRPr lang="en-US" dirty="0">
              <a:solidFill>
                <a:srgbClr val="7E2987"/>
              </a:solidFill>
            </a:endParaRPr>
          </a:p>
        </p:txBody>
      </p:sp>
    </p:spTree>
    <p:extLst>
      <p:ext uri="{BB962C8B-B14F-4D97-AF65-F5344CB8AC3E}">
        <p14:creationId xmlns:p14="http://schemas.microsoft.com/office/powerpoint/2010/main" val="741529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A9CF-925E-2847-B22E-BE22A0906D62}"/>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Are the Primary Drivers Going Forward?</a:t>
            </a:r>
          </a:p>
        </p:txBody>
      </p:sp>
      <p:sp>
        <p:nvSpPr>
          <p:cNvPr id="4" name="Slide Number Placeholder 3">
            <a:extLst>
              <a:ext uri="{FF2B5EF4-FFF2-40B4-BE49-F238E27FC236}">
                <a16:creationId xmlns:a16="http://schemas.microsoft.com/office/drawing/2014/main" id="{C1996FA5-64B4-F64D-8BFA-D036290E98CF}"/>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9" name="TextBox 8">
            <a:extLst>
              <a:ext uri="{FF2B5EF4-FFF2-40B4-BE49-F238E27FC236}">
                <a16:creationId xmlns:a16="http://schemas.microsoft.com/office/drawing/2014/main" id="{35926269-1AFC-D024-697F-4576227CB75A}"/>
              </a:ext>
            </a:extLst>
          </p:cNvPr>
          <p:cNvSpPr txBox="1"/>
          <p:nvPr/>
        </p:nvSpPr>
        <p:spPr>
          <a:xfrm>
            <a:off x="8928219" y="3004907"/>
            <a:ext cx="1534394" cy="646331"/>
          </a:xfrm>
          <a:prstGeom prst="rect">
            <a:avLst/>
          </a:prstGeom>
          <a:noFill/>
        </p:spPr>
        <p:txBody>
          <a:bodyPr wrap="none" rtlCol="0">
            <a:spAutoFit/>
          </a:bodyPr>
          <a:lstStyle/>
          <a:p>
            <a:r>
              <a:rPr lang="en-US" dirty="0"/>
              <a:t>Social Security</a:t>
            </a:r>
          </a:p>
          <a:p>
            <a:r>
              <a:rPr lang="en-US" dirty="0"/>
              <a:t>And Medicare</a:t>
            </a:r>
          </a:p>
        </p:txBody>
      </p:sp>
      <p:sp>
        <p:nvSpPr>
          <p:cNvPr id="10" name="TextBox 9">
            <a:extLst>
              <a:ext uri="{FF2B5EF4-FFF2-40B4-BE49-F238E27FC236}">
                <a16:creationId xmlns:a16="http://schemas.microsoft.com/office/drawing/2014/main" id="{54344F2C-51E1-E8CF-F5BA-D20ABB9FFCD7}"/>
              </a:ext>
            </a:extLst>
          </p:cNvPr>
          <p:cNvSpPr txBox="1"/>
          <p:nvPr/>
        </p:nvSpPr>
        <p:spPr>
          <a:xfrm>
            <a:off x="6907413" y="6456851"/>
            <a:ext cx="4730675" cy="276999"/>
          </a:xfrm>
          <a:prstGeom prst="rect">
            <a:avLst/>
          </a:prstGeom>
          <a:noFill/>
        </p:spPr>
        <p:txBody>
          <a:bodyPr wrap="square">
            <a:spAutoFit/>
          </a:bodyPr>
          <a:lstStyle/>
          <a:p>
            <a:r>
              <a:rPr lang="en-US" sz="1200" dirty="0"/>
              <a:t>Source: CBO 2024 Long Term Budget Outlook</a:t>
            </a:r>
          </a:p>
        </p:txBody>
      </p:sp>
      <p:pic>
        <p:nvPicPr>
          <p:cNvPr id="14" name="Content Placeholder 13">
            <a:extLst>
              <a:ext uri="{FF2B5EF4-FFF2-40B4-BE49-F238E27FC236}">
                <a16:creationId xmlns:a16="http://schemas.microsoft.com/office/drawing/2014/main" id="{FC10155D-656D-A099-F21C-54C3D861E945}"/>
              </a:ext>
            </a:extLst>
          </p:cNvPr>
          <p:cNvPicPr>
            <a:picLocks noGrp="1" noChangeAspect="1"/>
          </p:cNvPicPr>
          <p:nvPr>
            <p:ph idx="1"/>
          </p:nvPr>
        </p:nvPicPr>
        <p:blipFill>
          <a:blip r:embed="rId3"/>
          <a:srcRect/>
          <a:stretch/>
        </p:blipFill>
        <p:spPr>
          <a:xfrm>
            <a:off x="1836353" y="1135415"/>
            <a:ext cx="8953013" cy="5093638"/>
          </a:xfrm>
        </p:spPr>
      </p:pic>
      <p:sp>
        <p:nvSpPr>
          <p:cNvPr id="3" name="Rectangle 2">
            <a:extLst>
              <a:ext uri="{FF2B5EF4-FFF2-40B4-BE49-F238E27FC236}">
                <a16:creationId xmlns:a16="http://schemas.microsoft.com/office/drawing/2014/main" id="{AE723F07-CA2D-C89C-9F1B-E9920700DC39}"/>
              </a:ext>
            </a:extLst>
          </p:cNvPr>
          <p:cNvSpPr/>
          <p:nvPr/>
        </p:nvSpPr>
        <p:spPr>
          <a:xfrm>
            <a:off x="8377898" y="3367008"/>
            <a:ext cx="2223247" cy="191396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6271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4D29-EE81-C931-CE22-99A0836A8CF7}"/>
              </a:ext>
            </a:extLst>
          </p:cNvPr>
          <p:cNvSpPr>
            <a:spLocks noGrp="1"/>
          </p:cNvSpPr>
          <p:nvPr>
            <p:ph type="title"/>
          </p:nvPr>
        </p:nvSpPr>
        <p:spPr>
          <a:xfrm>
            <a:off x="807204" y="0"/>
            <a:ext cx="10515600" cy="1325563"/>
          </a:xfrm>
        </p:spPr>
        <p:txBody>
          <a:bodyPr/>
          <a:lstStyle/>
          <a:p>
            <a:r>
              <a:rPr lang="en-US" dirty="0">
                <a:solidFill>
                  <a:schemeClr val="bg1"/>
                </a:solidFill>
              </a:rPr>
              <a:t>Mo</a:t>
            </a:r>
            <a:r>
              <a:rPr lang="en-US" dirty="0"/>
              <a:t>stly Healthcare</a:t>
            </a:r>
          </a:p>
        </p:txBody>
      </p:sp>
      <p:pic>
        <p:nvPicPr>
          <p:cNvPr id="6" name="Content Placeholder 5" descr="A graph of a number of people&#10;&#10;Description automatically generated with medium confidence">
            <a:extLst>
              <a:ext uri="{FF2B5EF4-FFF2-40B4-BE49-F238E27FC236}">
                <a16:creationId xmlns:a16="http://schemas.microsoft.com/office/drawing/2014/main" id="{CCFDF8E0-A9E6-91C1-884C-F97DEB01B354}"/>
              </a:ext>
            </a:extLst>
          </p:cNvPr>
          <p:cNvPicPr>
            <a:picLocks noGrp="1" noChangeAspect="1"/>
          </p:cNvPicPr>
          <p:nvPr>
            <p:ph idx="1"/>
          </p:nvPr>
        </p:nvPicPr>
        <p:blipFill>
          <a:blip r:embed="rId3"/>
          <a:stretch>
            <a:fillRect/>
          </a:stretch>
        </p:blipFill>
        <p:spPr>
          <a:xfrm>
            <a:off x="1866727" y="970012"/>
            <a:ext cx="9047337" cy="5213720"/>
          </a:xfrm>
        </p:spPr>
      </p:pic>
      <p:sp>
        <p:nvSpPr>
          <p:cNvPr id="4" name="Slide Number Placeholder 3">
            <a:extLst>
              <a:ext uri="{FF2B5EF4-FFF2-40B4-BE49-F238E27FC236}">
                <a16:creationId xmlns:a16="http://schemas.microsoft.com/office/drawing/2014/main" id="{D9A36783-11B7-9DED-A850-C50443B1347F}"/>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44509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22FAC1-13AD-052C-5E4D-9A1A710DA833}"/>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4" name="Picture 3" descr="A graph of the number of people in the united states&#10;&#10;Description automatically generated">
            <a:extLst>
              <a:ext uri="{FF2B5EF4-FFF2-40B4-BE49-F238E27FC236}">
                <a16:creationId xmlns:a16="http://schemas.microsoft.com/office/drawing/2014/main" id="{94D810CB-8FC0-7481-EE5A-3C5C2DA1D88A}"/>
              </a:ext>
            </a:extLst>
          </p:cNvPr>
          <p:cNvPicPr>
            <a:picLocks noChangeAspect="1"/>
          </p:cNvPicPr>
          <p:nvPr/>
        </p:nvPicPr>
        <p:blipFill>
          <a:blip r:embed="rId2"/>
          <a:stretch>
            <a:fillRect/>
          </a:stretch>
        </p:blipFill>
        <p:spPr>
          <a:xfrm>
            <a:off x="3818780" y="139700"/>
            <a:ext cx="6259073" cy="6223032"/>
          </a:xfrm>
          <a:prstGeom prst="rect">
            <a:avLst/>
          </a:prstGeom>
        </p:spPr>
      </p:pic>
      <p:sp>
        <p:nvSpPr>
          <p:cNvPr id="5" name="TextBox 4">
            <a:extLst>
              <a:ext uri="{FF2B5EF4-FFF2-40B4-BE49-F238E27FC236}">
                <a16:creationId xmlns:a16="http://schemas.microsoft.com/office/drawing/2014/main" id="{E26AFB29-C1C1-159D-CA0B-A3E8BF2EAB18}"/>
              </a:ext>
            </a:extLst>
          </p:cNvPr>
          <p:cNvSpPr txBox="1"/>
          <p:nvPr/>
        </p:nvSpPr>
        <p:spPr>
          <a:xfrm>
            <a:off x="123053" y="2196478"/>
            <a:ext cx="3515258" cy="1754326"/>
          </a:xfrm>
          <a:prstGeom prst="rect">
            <a:avLst/>
          </a:prstGeom>
          <a:noFill/>
        </p:spPr>
        <p:txBody>
          <a:bodyPr wrap="none" rtlCol="0">
            <a:spAutoFit/>
          </a:bodyPr>
          <a:lstStyle/>
          <a:p>
            <a:r>
              <a:rPr lang="en-US" sz="3600" dirty="0"/>
              <a:t>There is very little</a:t>
            </a:r>
          </a:p>
          <a:p>
            <a:r>
              <a:rPr lang="en-US" sz="3600" dirty="0"/>
              <a:t>enthusiasm for</a:t>
            </a:r>
          </a:p>
          <a:p>
            <a:r>
              <a:rPr lang="en-US" sz="3600" dirty="0"/>
              <a:t>cutting anything.</a:t>
            </a:r>
          </a:p>
        </p:txBody>
      </p:sp>
      <p:sp>
        <p:nvSpPr>
          <p:cNvPr id="6" name="TextBox 5">
            <a:extLst>
              <a:ext uri="{FF2B5EF4-FFF2-40B4-BE49-F238E27FC236}">
                <a16:creationId xmlns:a16="http://schemas.microsoft.com/office/drawing/2014/main" id="{3D2F16A7-D8FB-27A1-5D2C-1954D3719689}"/>
              </a:ext>
            </a:extLst>
          </p:cNvPr>
          <p:cNvSpPr txBox="1"/>
          <p:nvPr/>
        </p:nvSpPr>
        <p:spPr>
          <a:xfrm>
            <a:off x="6814385" y="6472240"/>
            <a:ext cx="4916731" cy="246221"/>
          </a:xfrm>
          <a:prstGeom prst="rect">
            <a:avLst/>
          </a:prstGeom>
          <a:noFill/>
        </p:spPr>
        <p:txBody>
          <a:bodyPr wrap="none" rtlCol="0">
            <a:spAutoFit/>
          </a:bodyPr>
          <a:lstStyle/>
          <a:p>
            <a:r>
              <a:rPr lang="en-US" sz="1000" dirty="0"/>
              <a:t>Source, NYTimes, Paul Krugman, “</a:t>
            </a:r>
            <a:r>
              <a:rPr lang="en-US" sz="1000" b="1" i="0" u="none" strike="noStrike" dirty="0">
                <a:effectLst/>
                <a:latin typeface="nyt-cheltenham-cond"/>
              </a:rPr>
              <a:t>Why We Should, but Won’t, Reduce the Budget Deficit”</a:t>
            </a:r>
          </a:p>
        </p:txBody>
      </p:sp>
    </p:spTree>
    <p:extLst>
      <p:ext uri="{BB962C8B-B14F-4D97-AF65-F5344CB8AC3E}">
        <p14:creationId xmlns:p14="http://schemas.microsoft.com/office/powerpoint/2010/main" val="86872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C449BD-D6EC-51A1-6E8D-A49E0E56690D}"/>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4098" name="Picture 2">
            <a:extLst>
              <a:ext uri="{FF2B5EF4-FFF2-40B4-BE49-F238E27FC236}">
                <a16:creationId xmlns:a16="http://schemas.microsoft.com/office/drawing/2014/main" id="{80D3B675-8DE1-53CC-3D5C-54CF8D291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87" y="565199"/>
            <a:ext cx="10233821" cy="53386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0BEAD2-28F3-B78D-74F5-B49FD0C3979B}"/>
              </a:ext>
            </a:extLst>
          </p:cNvPr>
          <p:cNvSpPr txBox="1"/>
          <p:nvPr/>
        </p:nvSpPr>
        <p:spPr>
          <a:xfrm>
            <a:off x="6814385" y="6472240"/>
            <a:ext cx="4916731" cy="246221"/>
          </a:xfrm>
          <a:prstGeom prst="rect">
            <a:avLst/>
          </a:prstGeom>
          <a:noFill/>
        </p:spPr>
        <p:txBody>
          <a:bodyPr wrap="none" rtlCol="0">
            <a:spAutoFit/>
          </a:bodyPr>
          <a:lstStyle/>
          <a:p>
            <a:r>
              <a:rPr lang="en-US" sz="1000" dirty="0"/>
              <a:t>Source, NYTimes, Paul Krugman, “</a:t>
            </a:r>
            <a:r>
              <a:rPr lang="en-US" sz="1000" b="1" i="0" u="none" strike="noStrike" dirty="0">
                <a:effectLst/>
                <a:latin typeface="nyt-cheltenham-cond"/>
              </a:rPr>
              <a:t>Why We Should, but Won’t, Reduce the Budget Deficit”</a:t>
            </a:r>
          </a:p>
        </p:txBody>
      </p:sp>
    </p:spTree>
    <p:extLst>
      <p:ext uri="{BB962C8B-B14F-4D97-AF65-F5344CB8AC3E}">
        <p14:creationId xmlns:p14="http://schemas.microsoft.com/office/powerpoint/2010/main" val="3184239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A67D-CDA4-0AC3-0B5D-14C3B1B6CD30}"/>
              </a:ext>
            </a:extLst>
          </p:cNvPr>
          <p:cNvSpPr>
            <a:spLocks noGrp="1"/>
          </p:cNvSpPr>
          <p:nvPr>
            <p:ph type="title"/>
          </p:nvPr>
        </p:nvSpPr>
        <p:spPr>
          <a:xfrm>
            <a:off x="793956" y="14748"/>
            <a:ext cx="10515600" cy="1325563"/>
          </a:xfrm>
        </p:spPr>
        <p:txBody>
          <a:bodyPr/>
          <a:lstStyle/>
          <a:p>
            <a:r>
              <a:rPr lang="en-US" dirty="0">
                <a:solidFill>
                  <a:schemeClr val="bg1"/>
                </a:solidFill>
              </a:rPr>
              <a:t>Wh</a:t>
            </a:r>
            <a:r>
              <a:rPr lang="en-US" dirty="0"/>
              <a:t>at Are Tax Expenditures?</a:t>
            </a:r>
          </a:p>
        </p:txBody>
      </p:sp>
      <p:pic>
        <p:nvPicPr>
          <p:cNvPr id="6" name="Content Placeholder 5" descr="Chart, bar chart&#10;&#10;Description automatically generated">
            <a:extLst>
              <a:ext uri="{FF2B5EF4-FFF2-40B4-BE49-F238E27FC236}">
                <a16:creationId xmlns:a16="http://schemas.microsoft.com/office/drawing/2014/main" id="{DF94F808-5F03-9405-6512-020127E6906E}"/>
              </a:ext>
            </a:extLst>
          </p:cNvPr>
          <p:cNvPicPr>
            <a:picLocks noGrp="1" noChangeAspect="1"/>
          </p:cNvPicPr>
          <p:nvPr>
            <p:ph idx="1"/>
          </p:nvPr>
        </p:nvPicPr>
        <p:blipFill>
          <a:blip r:embed="rId2"/>
          <a:stretch>
            <a:fillRect/>
          </a:stretch>
        </p:blipFill>
        <p:spPr>
          <a:xfrm>
            <a:off x="1710440" y="979343"/>
            <a:ext cx="9643359" cy="5213548"/>
          </a:xfrm>
        </p:spPr>
      </p:pic>
      <p:sp>
        <p:nvSpPr>
          <p:cNvPr id="4" name="Slide Number Placeholder 3">
            <a:extLst>
              <a:ext uri="{FF2B5EF4-FFF2-40B4-BE49-F238E27FC236}">
                <a16:creationId xmlns:a16="http://schemas.microsoft.com/office/drawing/2014/main" id="{1562962F-F1BE-2738-803D-081F894813D2}"/>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7" name="TextBox 6">
            <a:extLst>
              <a:ext uri="{FF2B5EF4-FFF2-40B4-BE49-F238E27FC236}">
                <a16:creationId xmlns:a16="http://schemas.microsoft.com/office/drawing/2014/main" id="{75D34C96-ED4F-C24E-D9E8-9336D4B612DF}"/>
              </a:ext>
            </a:extLst>
          </p:cNvPr>
          <p:cNvSpPr txBox="1"/>
          <p:nvPr/>
        </p:nvSpPr>
        <p:spPr>
          <a:xfrm>
            <a:off x="6297562" y="6456851"/>
            <a:ext cx="5282665" cy="276999"/>
          </a:xfrm>
          <a:prstGeom prst="rect">
            <a:avLst/>
          </a:prstGeom>
          <a:noFill/>
        </p:spPr>
        <p:txBody>
          <a:bodyPr wrap="none" rtlCol="0">
            <a:spAutoFit/>
          </a:bodyPr>
          <a:lstStyle/>
          <a:p>
            <a:r>
              <a:rPr lang="en-US" sz="1200" dirty="0"/>
              <a:t>Source: https://</a:t>
            </a:r>
            <a:r>
              <a:rPr lang="en-US" sz="1200" dirty="0" err="1"/>
              <a:t>www.pgpf.org</a:t>
            </a:r>
            <a:r>
              <a:rPr lang="en-US" sz="1200" dirty="0"/>
              <a:t>/Chart-Archive/0199_distribution_tax_expenditures</a:t>
            </a:r>
          </a:p>
        </p:txBody>
      </p:sp>
      <p:sp>
        <p:nvSpPr>
          <p:cNvPr id="3" name="TextBox 2">
            <a:extLst>
              <a:ext uri="{FF2B5EF4-FFF2-40B4-BE49-F238E27FC236}">
                <a16:creationId xmlns:a16="http://schemas.microsoft.com/office/drawing/2014/main" id="{105C79CE-BC36-B07C-5835-B0805F401F90}"/>
              </a:ext>
            </a:extLst>
          </p:cNvPr>
          <p:cNvSpPr txBox="1"/>
          <p:nvPr/>
        </p:nvSpPr>
        <p:spPr>
          <a:xfrm>
            <a:off x="6133238" y="907348"/>
            <a:ext cx="4076052" cy="461665"/>
          </a:xfrm>
          <a:prstGeom prst="rect">
            <a:avLst/>
          </a:prstGeom>
          <a:solidFill>
            <a:schemeClr val="bg1"/>
          </a:solidFill>
        </p:spPr>
        <p:txBody>
          <a:bodyPr wrap="none" rtlCol="0">
            <a:spAutoFit/>
          </a:bodyPr>
          <a:lstStyle/>
          <a:p>
            <a:r>
              <a:rPr lang="en-US" sz="2400" dirty="0"/>
              <a:t>Total: About 8% of GDP in 2023</a:t>
            </a:r>
          </a:p>
        </p:txBody>
      </p:sp>
    </p:spTree>
    <p:extLst>
      <p:ext uri="{BB962C8B-B14F-4D97-AF65-F5344CB8AC3E}">
        <p14:creationId xmlns:p14="http://schemas.microsoft.com/office/powerpoint/2010/main" val="28687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BCEB-B54A-C462-40E6-28CC41F305AE}"/>
              </a:ext>
            </a:extLst>
          </p:cNvPr>
          <p:cNvSpPr>
            <a:spLocks noGrp="1"/>
          </p:cNvSpPr>
          <p:nvPr>
            <p:ph type="title"/>
          </p:nvPr>
        </p:nvSpPr>
        <p:spPr>
          <a:xfrm>
            <a:off x="724846" y="1019074"/>
            <a:ext cx="10515600" cy="2852737"/>
          </a:xfrm>
        </p:spPr>
        <p:txBody>
          <a:bodyPr/>
          <a:lstStyle/>
          <a:p>
            <a:pPr algn="ctr"/>
            <a:r>
              <a:rPr lang="en-US" dirty="0"/>
              <a:t>Summary</a:t>
            </a:r>
          </a:p>
        </p:txBody>
      </p:sp>
      <p:sp>
        <p:nvSpPr>
          <p:cNvPr id="4" name="Slide Number Placeholder 3">
            <a:extLst>
              <a:ext uri="{FF2B5EF4-FFF2-40B4-BE49-F238E27FC236}">
                <a16:creationId xmlns:a16="http://schemas.microsoft.com/office/drawing/2014/main" id="{F9A57D01-5CA6-E267-3F8D-602A268E0ED1}"/>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689497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A36D-2835-6B4F-82D6-D2CE3F310A68}"/>
              </a:ext>
            </a:extLst>
          </p:cNvPr>
          <p:cNvSpPr>
            <a:spLocks noGrp="1"/>
          </p:cNvSpPr>
          <p:nvPr>
            <p:ph type="title"/>
          </p:nvPr>
        </p:nvSpPr>
        <p:spPr/>
        <p:txBody>
          <a:bodyPr/>
          <a:lstStyle/>
          <a:p>
            <a:r>
              <a:rPr lang="en-US" dirty="0">
                <a:solidFill>
                  <a:schemeClr val="bg1"/>
                </a:solidFill>
              </a:rPr>
              <a:t>Ma</a:t>
            </a:r>
            <a:r>
              <a:rPr lang="en-US" dirty="0"/>
              <a:t>jor Takeaways</a:t>
            </a:r>
          </a:p>
        </p:txBody>
      </p:sp>
      <p:sp>
        <p:nvSpPr>
          <p:cNvPr id="3" name="Content Placeholder 2">
            <a:extLst>
              <a:ext uri="{FF2B5EF4-FFF2-40B4-BE49-F238E27FC236}">
                <a16:creationId xmlns:a16="http://schemas.microsoft.com/office/drawing/2014/main" id="{B6D19F2A-CDD6-7F4E-88C0-94D4617A340C}"/>
              </a:ext>
            </a:extLst>
          </p:cNvPr>
          <p:cNvSpPr>
            <a:spLocks noGrp="1"/>
          </p:cNvSpPr>
          <p:nvPr>
            <p:ph idx="1"/>
          </p:nvPr>
        </p:nvSpPr>
        <p:spPr/>
        <p:txBody>
          <a:bodyPr/>
          <a:lstStyle/>
          <a:p>
            <a:pPr>
              <a:spcAft>
                <a:spcPts val="1000"/>
              </a:spcAft>
            </a:pPr>
            <a:r>
              <a:rPr lang="en-US" dirty="0"/>
              <a:t>The debt is not currently a significant problem.</a:t>
            </a:r>
          </a:p>
          <a:p>
            <a:pPr>
              <a:spcAft>
                <a:spcPts val="1000"/>
              </a:spcAft>
            </a:pPr>
            <a:r>
              <a:rPr lang="en-US" dirty="0"/>
              <a:t>The current trajectory for the federal debt is unsustainable.</a:t>
            </a:r>
          </a:p>
          <a:p>
            <a:pPr lvl="1">
              <a:spcAft>
                <a:spcPts val="1000"/>
              </a:spcAft>
            </a:pPr>
            <a:r>
              <a:rPr lang="en-US" dirty="0"/>
              <a:t>The primary drivers are healthcare cost growth, an aging population, and interest.</a:t>
            </a:r>
          </a:p>
          <a:p>
            <a:pPr>
              <a:spcAft>
                <a:spcPts val="1000"/>
              </a:spcAft>
            </a:pPr>
            <a:r>
              <a:rPr lang="en-US" dirty="0"/>
              <a:t>We must enact plans to reduce the future (primary) deficits.</a:t>
            </a:r>
          </a:p>
          <a:p>
            <a:pPr lvl="1">
              <a:spcAft>
                <a:spcPts val="1000"/>
              </a:spcAft>
            </a:pPr>
            <a:r>
              <a:rPr lang="en-US" dirty="0"/>
              <a:t>Deficits are driven by health care and Social Security spending.</a:t>
            </a:r>
          </a:p>
          <a:p>
            <a:pPr>
              <a:spcAft>
                <a:spcPts val="1000"/>
              </a:spcAft>
            </a:pPr>
            <a:r>
              <a:rPr lang="en-US" dirty="0"/>
              <a:t>The longer we postpone action, the greater the probability of a “fiscal crisis.”</a:t>
            </a:r>
          </a:p>
        </p:txBody>
      </p:sp>
      <p:sp>
        <p:nvSpPr>
          <p:cNvPr id="4" name="Slide Number Placeholder 3">
            <a:extLst>
              <a:ext uri="{FF2B5EF4-FFF2-40B4-BE49-F238E27FC236}">
                <a16:creationId xmlns:a16="http://schemas.microsoft.com/office/drawing/2014/main" id="{836DD4E3-2538-694F-AD23-B280C96EEF7D}"/>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908315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7C47-BF5D-4067-9A7B-5D04DA90EB8C}"/>
              </a:ext>
            </a:extLst>
          </p:cNvPr>
          <p:cNvSpPr>
            <a:spLocks noGrp="1"/>
          </p:cNvSpPr>
          <p:nvPr>
            <p:ph type="title"/>
          </p:nvPr>
        </p:nvSpPr>
        <p:spPr>
          <a:xfrm>
            <a:off x="812800" y="0"/>
            <a:ext cx="10515600" cy="1325563"/>
          </a:xfrm>
        </p:spPr>
        <p:txBody>
          <a:bodyPr/>
          <a:lstStyle/>
          <a:p>
            <a:r>
              <a:rPr lang="en-US" dirty="0">
                <a:solidFill>
                  <a:schemeClr val="bg1"/>
                </a:solidFill>
              </a:rPr>
              <a:t>Bot</a:t>
            </a:r>
            <a:r>
              <a:rPr lang="en-US" dirty="0">
                <a:solidFill>
                  <a:schemeClr val="accent5">
                    <a:lumMod val="50000"/>
                  </a:schemeClr>
                </a:solidFill>
              </a:rPr>
              <a:t>tom-Line Takeaways</a:t>
            </a:r>
            <a:endParaRPr lang="en-US" dirty="0">
              <a:solidFill>
                <a:schemeClr val="bg1"/>
              </a:solidFill>
            </a:endParaRPr>
          </a:p>
        </p:txBody>
      </p:sp>
      <p:sp>
        <p:nvSpPr>
          <p:cNvPr id="3" name="Content Placeholder 2">
            <a:extLst>
              <a:ext uri="{FF2B5EF4-FFF2-40B4-BE49-F238E27FC236}">
                <a16:creationId xmlns:a16="http://schemas.microsoft.com/office/drawing/2014/main" id="{083E52A2-9FB9-40DC-8E04-5C1904F18EF9}"/>
              </a:ext>
            </a:extLst>
          </p:cNvPr>
          <p:cNvSpPr>
            <a:spLocks noGrp="1"/>
          </p:cNvSpPr>
          <p:nvPr>
            <p:ph idx="1"/>
          </p:nvPr>
        </p:nvSpPr>
        <p:spPr/>
        <p:txBody>
          <a:bodyPr>
            <a:normAutofit lnSpcReduction="10000"/>
          </a:bodyPr>
          <a:lstStyle/>
          <a:p>
            <a:pPr>
              <a:spcAft>
                <a:spcPts val="1000"/>
              </a:spcAft>
            </a:pPr>
            <a:r>
              <a:rPr lang="en-US" dirty="0"/>
              <a:t>Relative debt must be stabilized, so it is imperative to reduce primary deficits.</a:t>
            </a:r>
          </a:p>
          <a:p>
            <a:pPr>
              <a:spcAft>
                <a:spcPts val="1000"/>
              </a:spcAft>
            </a:pPr>
            <a:r>
              <a:rPr lang="en-US" dirty="0"/>
              <a:t>Given the fiscal challenges of an aging population and climate change, it is better to do this sooner rather than later.</a:t>
            </a:r>
          </a:p>
          <a:p>
            <a:pPr>
              <a:spcAft>
                <a:spcPts val="1000"/>
              </a:spcAft>
            </a:pPr>
            <a:r>
              <a:rPr lang="en-US" dirty="0"/>
              <a:t>But high debt levels should not deter:</a:t>
            </a:r>
          </a:p>
          <a:p>
            <a:pPr lvl="1">
              <a:spcAft>
                <a:spcPts val="1000"/>
              </a:spcAft>
            </a:pPr>
            <a:r>
              <a:rPr lang="en-US" dirty="0"/>
              <a:t>Productive infrastructure investment.</a:t>
            </a:r>
          </a:p>
          <a:p>
            <a:pPr lvl="1">
              <a:spcAft>
                <a:spcPts val="1000"/>
              </a:spcAft>
            </a:pPr>
            <a:r>
              <a:rPr lang="en-US" dirty="0"/>
              <a:t>Fiscal responses to crises:  </a:t>
            </a:r>
          </a:p>
          <a:p>
            <a:pPr lvl="2">
              <a:spcAft>
                <a:spcPts val="1000"/>
              </a:spcAft>
            </a:pPr>
            <a:r>
              <a:rPr lang="en-US" dirty="0"/>
              <a:t>“When the house is on fire, you don’t worry about being in a drought; you just put it out.”</a:t>
            </a:r>
          </a:p>
          <a:p>
            <a:pPr lvl="1"/>
            <a:endParaRPr lang="en-US" dirty="0"/>
          </a:p>
        </p:txBody>
      </p:sp>
      <p:sp>
        <p:nvSpPr>
          <p:cNvPr id="4" name="Slide Number Placeholder 3">
            <a:extLst>
              <a:ext uri="{FF2B5EF4-FFF2-40B4-BE49-F238E27FC236}">
                <a16:creationId xmlns:a16="http://schemas.microsoft.com/office/drawing/2014/main" id="{1FD446C8-2DE7-4880-BA38-787B2CD82402}"/>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45132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453FD-B7DB-3B3E-6B05-8CB2AF0DB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534B2-9E7F-21B8-8EF2-3FD5F1E21505}"/>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DA45B5AA-3C8F-470E-811E-5427DE0BD110}"/>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Dmitriy Stolyarov</a:t>
            </a:r>
          </a:p>
          <a:p>
            <a:pPr marL="0" indent="0" algn="ctr">
              <a:buNone/>
            </a:pPr>
            <a:r>
              <a:rPr lang="en-US" dirty="0">
                <a:hlinkClick r:id="rId3"/>
              </a:rPr>
              <a:t>stolyar@umich.edu</a:t>
            </a:r>
            <a:endParaRPr lang="en-US" dirty="0"/>
          </a:p>
          <a:p>
            <a:pPr marL="0" indent="0" algn="ctr">
              <a:buNone/>
            </a:pPr>
            <a:endParaRPr lang="en-US" dirty="0"/>
          </a:p>
          <a:p>
            <a:pPr marL="0" indent="0" algn="ctr">
              <a:buNone/>
            </a:pPr>
            <a:r>
              <a:rPr lang="en-US" dirty="0"/>
              <a:t>Contact NEED: </a:t>
            </a:r>
            <a:r>
              <a:rPr lang="en-US" dirty="0" err="1">
                <a:hlinkClick r:id="rId4"/>
              </a:rPr>
              <a:t>info@</a:t>
            </a:r>
            <a:r>
              <a:rPr lang="en-US" dirty="0" err="1"/>
              <a:t>NEEDEcon</a:t>
            </a:r>
            <a:r>
              <a:rPr lang="en-US" dirty="0" err="1">
                <a:hlinkClick r:id="rId5"/>
              </a:rPr>
              <a:t>.org</a:t>
            </a:r>
            <a:endParaRPr lang="en-US" dirty="0"/>
          </a:p>
          <a:p>
            <a:pPr marL="0" indent="0" algn="ctr">
              <a:buNone/>
            </a:pPr>
            <a:endParaRPr lang="en-US" dirty="0"/>
          </a:p>
          <a:p>
            <a:pPr marL="0" indent="0" algn="ctr">
              <a:buNone/>
            </a:pPr>
            <a:r>
              <a:rPr lang="en-US" dirty="0"/>
              <a:t>Submit a testimonial:  </a:t>
            </a:r>
            <a:r>
              <a:rPr lang="en-US" dirty="0">
                <a:hlinkClick r:id="rId6"/>
              </a:rPr>
              <a:t>www.NEEDEcon.org/testimonials.php</a:t>
            </a:r>
            <a:endParaRPr lang="en-US" dirty="0"/>
          </a:p>
          <a:p>
            <a:pPr marL="0" indent="0" algn="ctr">
              <a:buNone/>
            </a:pPr>
            <a:endParaRPr lang="en-US" dirty="0"/>
          </a:p>
          <a:p>
            <a:pPr marL="0" indent="0" algn="ctr">
              <a:buNone/>
            </a:pPr>
            <a:r>
              <a:rPr lang="en-US" dirty="0"/>
              <a:t>Become a Friend of NEED:  </a:t>
            </a:r>
            <a:r>
              <a:rPr lang="en-US" dirty="0">
                <a:hlinkClick r:id="rId7"/>
              </a:rPr>
              <a:t>www.NEEDEcon.org/friend.php</a:t>
            </a:r>
            <a:r>
              <a:rPr lang="en-US" dirty="0"/>
              <a:t> </a:t>
            </a:r>
          </a:p>
          <a:p>
            <a:pPr marL="0" indent="0" algn="ctr">
              <a:buNone/>
            </a:pPr>
            <a:endParaRPr lang="en-US" dirty="0"/>
          </a:p>
        </p:txBody>
      </p:sp>
      <p:sp>
        <p:nvSpPr>
          <p:cNvPr id="4" name="Slide Number Placeholder 3">
            <a:extLst>
              <a:ext uri="{FF2B5EF4-FFF2-40B4-BE49-F238E27FC236}">
                <a16:creationId xmlns:a16="http://schemas.microsoft.com/office/drawing/2014/main" id="{EE14AE2E-65C5-119B-5071-4BE4B5D01FF5}"/>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830576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created by:</a:t>
            </a:r>
          </a:p>
          <a:p>
            <a:pPr lvl="1"/>
            <a:r>
              <a:rPr lang="en-US" dirty="0"/>
              <a:t>Jon </a:t>
            </a:r>
            <a:r>
              <a:rPr lang="en-US" dirty="0" err="1"/>
              <a:t>Haveman</a:t>
            </a:r>
            <a:r>
              <a:rPr lang="en-US" dirty="0"/>
              <a:t>, Executive Director, NEED</a:t>
            </a:r>
          </a:p>
          <a:p>
            <a:pPr lvl="1"/>
            <a:r>
              <a:rPr lang="en-US" dirty="0"/>
              <a:t>Geoffrey Woglom, Amherst College, Emeritus</a:t>
            </a:r>
          </a:p>
          <a:p>
            <a:r>
              <a:rPr lang="en-US" dirty="0"/>
              <a:t>This slide deck was reviewed by:</a:t>
            </a:r>
          </a:p>
          <a:p>
            <a:pPr lvl="1"/>
            <a:r>
              <a:rPr lang="en-US" dirty="0"/>
              <a:t>Olivier Blanchard, Brookings Institution</a:t>
            </a:r>
          </a:p>
          <a:p>
            <a:r>
              <a:rPr lang="en-US" dirty="0"/>
              <a:t>Disclaimer</a:t>
            </a:r>
          </a:p>
          <a:p>
            <a:pPr lvl="1"/>
            <a:r>
              <a:rPr lang="en-US" dirty="0"/>
              <a:t>NEED presentations are designed to be nonpartisan.</a:t>
            </a:r>
          </a:p>
          <a:p>
            <a:pPr lvl="1"/>
            <a:r>
              <a:rPr lang="en-US" dirty="0"/>
              <a:t>It is, however, inevitable that presenters will be asked for and offer their own views.</a:t>
            </a:r>
          </a:p>
          <a:p>
            <a:pPr lvl="1"/>
            <a:r>
              <a:rPr lang="en-US" dirty="0"/>
              <a:t>Such views are those of the presenters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Budget and Deficits</a:t>
            </a:r>
          </a:p>
          <a:p>
            <a:r>
              <a:rPr lang="en-US" dirty="0"/>
              <a:t>Government Borrowing</a:t>
            </a:r>
          </a:p>
          <a:p>
            <a:r>
              <a:rPr lang="en-US" dirty="0"/>
              <a:t>Important Points About the Debt</a:t>
            </a:r>
          </a:p>
          <a:p>
            <a:r>
              <a:rPr lang="en-US" dirty="0"/>
              <a:t>How to Think About the Debt</a:t>
            </a:r>
          </a:p>
          <a:p>
            <a:r>
              <a:rPr lang="en-US" dirty="0"/>
              <a:t>Summary</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6</a:t>
            </a:fld>
            <a:endParaRPr lang="en-GB" dirty="0"/>
          </a:p>
        </p:txBody>
      </p:sp>
    </p:spTree>
    <p:extLst>
      <p:ext uri="{BB962C8B-B14F-4D97-AF65-F5344CB8AC3E}">
        <p14:creationId xmlns:p14="http://schemas.microsoft.com/office/powerpoint/2010/main" val="955385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73BB-4965-68CA-0E24-1D376395E107}"/>
              </a:ext>
            </a:extLst>
          </p:cNvPr>
          <p:cNvSpPr>
            <a:spLocks noGrp="1"/>
          </p:cNvSpPr>
          <p:nvPr>
            <p:ph type="title"/>
          </p:nvPr>
        </p:nvSpPr>
        <p:spPr>
          <a:xfrm>
            <a:off x="1746250" y="785610"/>
            <a:ext cx="10515600" cy="2852737"/>
          </a:xfrm>
        </p:spPr>
        <p:txBody>
          <a:bodyPr/>
          <a:lstStyle/>
          <a:p>
            <a:r>
              <a:rPr lang="en-US" dirty="0"/>
              <a:t>First: A Budget Review</a:t>
            </a:r>
          </a:p>
        </p:txBody>
      </p:sp>
      <p:sp>
        <p:nvSpPr>
          <p:cNvPr id="4" name="Slide Number Placeholder 3">
            <a:extLst>
              <a:ext uri="{FF2B5EF4-FFF2-40B4-BE49-F238E27FC236}">
                <a16:creationId xmlns:a16="http://schemas.microsoft.com/office/drawing/2014/main" id="{A32F7DE6-1218-1281-8344-256D0286937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93881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808541" y="2601"/>
            <a:ext cx="10515600" cy="1325563"/>
          </a:xfrm>
        </p:spPr>
        <p:txBody>
          <a:bodyPr/>
          <a:lstStyle/>
          <a:p>
            <a:r>
              <a:rPr lang="en-US" dirty="0">
                <a:solidFill>
                  <a:schemeClr val="bg1"/>
                </a:solidFill>
              </a:rPr>
              <a:t>Glo</a:t>
            </a:r>
            <a:r>
              <a:rPr lang="en-US" dirty="0"/>
              <a:t>ssary</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389107" y="1534131"/>
            <a:ext cx="11498093" cy="4351338"/>
          </a:xfrm>
        </p:spPr>
        <p:txBody>
          <a:bodyPr>
            <a:normAutofit fontScale="70000" lnSpcReduction="20000"/>
          </a:bodyPr>
          <a:lstStyle/>
          <a:p>
            <a:pPr>
              <a:spcAft>
                <a:spcPts val="1200"/>
              </a:spcAft>
            </a:pPr>
            <a:r>
              <a:rPr lang="en-US" u="sng" dirty="0"/>
              <a:t>Revenue</a:t>
            </a:r>
            <a:r>
              <a:rPr lang="en-US" dirty="0"/>
              <a:t>: taxes received from individuals and businesses and other government income</a:t>
            </a:r>
          </a:p>
          <a:p>
            <a:pPr>
              <a:spcAft>
                <a:spcPts val="1200"/>
              </a:spcAft>
            </a:pPr>
            <a:r>
              <a:rPr lang="en-US" u="sng" dirty="0"/>
              <a:t>Outlays:</a:t>
            </a:r>
            <a:r>
              <a:rPr lang="en-US" dirty="0"/>
              <a:t> expenditures on government programs and interest payments</a:t>
            </a:r>
          </a:p>
          <a:p>
            <a:pPr lvl="1">
              <a:spcAft>
                <a:spcPts val="1200"/>
              </a:spcAft>
            </a:pPr>
            <a:r>
              <a:rPr lang="en-US" sz="2400" b="1" dirty="0">
                <a:solidFill>
                  <a:schemeClr val="tx1"/>
                </a:solidFill>
              </a:rPr>
              <a:t>61%</a:t>
            </a:r>
            <a:r>
              <a:rPr lang="en-US" sz="2400" b="0" i="1" dirty="0">
                <a:solidFill>
                  <a:schemeClr val="tx1"/>
                </a:solidFill>
              </a:rPr>
              <a:t> Mandatory expenditures are required by existing law (e.g. Social Security, Medicare, unemployment insurance)</a:t>
            </a:r>
          </a:p>
          <a:p>
            <a:pPr lvl="1">
              <a:spcAft>
                <a:spcPts val="1200"/>
              </a:spcAft>
            </a:pPr>
            <a:r>
              <a:rPr lang="en-US" sz="2400" b="1" i="1" dirty="0">
                <a:solidFill>
                  <a:schemeClr val="tx1"/>
                </a:solidFill>
              </a:rPr>
              <a:t>28%</a:t>
            </a:r>
            <a:r>
              <a:rPr lang="en-US" sz="2400" b="0" i="1" dirty="0">
                <a:solidFill>
                  <a:schemeClr val="tx1"/>
                </a:solidFill>
              </a:rPr>
              <a:t> Discretionary expenditures require an appropriations act (e.g. defense, education, funding for federal agencies)</a:t>
            </a:r>
          </a:p>
          <a:p>
            <a:pPr lvl="1">
              <a:spcAft>
                <a:spcPts val="1200"/>
              </a:spcAft>
            </a:pPr>
            <a:r>
              <a:rPr lang="en-US" sz="2400" b="1" i="1" dirty="0">
                <a:solidFill>
                  <a:schemeClr val="tx1"/>
                </a:solidFill>
              </a:rPr>
              <a:t>11% </a:t>
            </a:r>
            <a:r>
              <a:rPr lang="en-US" sz="2400" i="1" dirty="0">
                <a:solidFill>
                  <a:schemeClr val="tx1"/>
                </a:solidFill>
              </a:rPr>
              <a:t>Interest payments on debt</a:t>
            </a:r>
            <a:endParaRPr lang="en-US" sz="2400" dirty="0"/>
          </a:p>
          <a:p>
            <a:pPr>
              <a:spcAft>
                <a:spcPts val="1200"/>
              </a:spcAft>
            </a:pPr>
            <a:r>
              <a:rPr lang="en-US" u="sng" dirty="0"/>
              <a:t>Surplus or Deficit</a:t>
            </a:r>
            <a:r>
              <a:rPr lang="en-US" dirty="0"/>
              <a:t>: difference between revenues and outlays </a:t>
            </a:r>
          </a:p>
          <a:p>
            <a:pPr lvl="1">
              <a:spcAft>
                <a:spcPts val="1200"/>
              </a:spcAft>
            </a:pPr>
            <a:r>
              <a:rPr lang="en-US" i="1" dirty="0">
                <a:solidFill>
                  <a:schemeClr val="tx1"/>
                </a:solidFill>
              </a:rPr>
              <a:t>If revenues exceed outlays, we have a surplus</a:t>
            </a:r>
          </a:p>
          <a:p>
            <a:pPr lvl="1">
              <a:spcAft>
                <a:spcPts val="1200"/>
              </a:spcAft>
            </a:pPr>
            <a:r>
              <a:rPr lang="en-US" i="1" dirty="0">
                <a:solidFill>
                  <a:schemeClr val="tx1"/>
                </a:solidFill>
              </a:rPr>
              <a:t>If outlays exceed revenues, we have a deficit</a:t>
            </a:r>
            <a:endParaRPr lang="en-US" dirty="0"/>
          </a:p>
          <a:p>
            <a:pPr>
              <a:spcAft>
                <a:spcPts val="1200"/>
              </a:spcAft>
            </a:pPr>
            <a:r>
              <a:rPr lang="en-US" u="sng" dirty="0"/>
              <a:t>Primary Deficit:</a:t>
            </a:r>
            <a:r>
              <a:rPr lang="en-US" dirty="0"/>
              <a:t> difference between expenditures and revenues</a:t>
            </a:r>
            <a:endParaRPr lang="en-US" sz="3300" b="0" i="1" dirty="0">
              <a:solidFill>
                <a:schemeClr val="tx1"/>
              </a:solidFill>
            </a:endParaRPr>
          </a:p>
          <a:p>
            <a:pPr lvl="1"/>
            <a:endParaRPr lang="en-US" sz="2000" b="0" i="1" dirty="0">
              <a:solidFill>
                <a:schemeClr val="tx1"/>
              </a:solidFill>
            </a:endParaRP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8</a:t>
            </a:fld>
            <a:endParaRPr lang="en-GB" dirty="0"/>
          </a:p>
        </p:txBody>
      </p:sp>
    </p:spTree>
    <p:extLst>
      <p:ext uri="{BB962C8B-B14F-4D97-AF65-F5344CB8AC3E}">
        <p14:creationId xmlns:p14="http://schemas.microsoft.com/office/powerpoint/2010/main" val="380737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9</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extLst>
              <p:ext uri="{D42A27DB-BD31-4B8C-83A1-F6EECF244321}">
                <p14:modId xmlns:p14="http://schemas.microsoft.com/office/powerpoint/2010/main" val="2726001253"/>
              </p:ext>
            </p:extLst>
          </p:nvPr>
        </p:nvGraphicFramePr>
        <p:xfrm>
          <a:off x="800100" y="1751242"/>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$2,176</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$4,134</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$1,614</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$1,661</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$420</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$475</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$230</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$4,897</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$6,270</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6025367" cy="584775"/>
          </a:xfrm>
          <a:prstGeom prst="rect">
            <a:avLst/>
          </a:prstGeom>
          <a:noFill/>
        </p:spPr>
        <p:txBody>
          <a:bodyPr wrap="none" rtlCol="0">
            <a:spAutoFit/>
          </a:bodyPr>
          <a:lstStyle/>
          <a:p>
            <a:r>
              <a:rPr lang="en-US" sz="3200" b="1" dirty="0"/>
              <a:t>2023 Budget Summary (in billions)</a:t>
            </a:r>
          </a:p>
        </p:txBody>
      </p:sp>
      <p:sp>
        <p:nvSpPr>
          <p:cNvPr id="11" name="TextBox 10">
            <a:extLst>
              <a:ext uri="{FF2B5EF4-FFF2-40B4-BE49-F238E27FC236}">
                <a16:creationId xmlns:a16="http://schemas.microsoft.com/office/drawing/2014/main" id="{133D7269-48A0-6445-8337-3B0AB62613FA}"/>
              </a:ext>
            </a:extLst>
          </p:cNvPr>
          <p:cNvSpPr txBox="1"/>
          <p:nvPr/>
        </p:nvSpPr>
        <p:spPr>
          <a:xfrm>
            <a:off x="8904859" y="6456851"/>
            <a:ext cx="2722412" cy="276999"/>
          </a:xfrm>
          <a:prstGeom prst="rect">
            <a:avLst/>
          </a:prstGeom>
          <a:noFill/>
        </p:spPr>
        <p:txBody>
          <a:bodyPr wrap="none" rtlCol="0">
            <a:spAutoFit/>
          </a:bodyPr>
          <a:lstStyle/>
          <a:p>
            <a:r>
              <a:rPr lang="en-US" sz="1200" dirty="0"/>
              <a:t>https://www.cbo.gov/publication/60339</a:t>
            </a:r>
          </a:p>
        </p:txBody>
      </p:sp>
      <p:sp>
        <p:nvSpPr>
          <p:cNvPr id="9" name="Rectangle 8">
            <a:extLst>
              <a:ext uri="{FF2B5EF4-FFF2-40B4-BE49-F238E27FC236}">
                <a16:creationId xmlns:a16="http://schemas.microsoft.com/office/drawing/2014/main" id="{47C86631-5787-B3CE-601F-DD95AD38E6C7}"/>
              </a:ext>
            </a:extLst>
          </p:cNvPr>
          <p:cNvSpPr/>
          <p:nvPr/>
        </p:nvSpPr>
        <p:spPr>
          <a:xfrm>
            <a:off x="5642544" y="1577262"/>
            <a:ext cx="5852160" cy="3898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E41B0DD8-621B-7004-BA78-CCCCD424A0F8}"/>
              </a:ext>
            </a:extLst>
          </p:cNvPr>
          <p:cNvGraphicFramePr>
            <a:graphicFrameLocks noGrp="1"/>
          </p:cNvGraphicFramePr>
          <p:nvPr>
            <p:extLst>
              <p:ext uri="{D42A27DB-BD31-4B8C-83A1-F6EECF244321}">
                <p14:modId xmlns:p14="http://schemas.microsoft.com/office/powerpoint/2010/main" val="2099704499"/>
              </p:ext>
            </p:extLst>
          </p:nvPr>
        </p:nvGraphicFramePr>
        <p:xfrm>
          <a:off x="800100" y="1737184"/>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$2,176</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$3,747</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$1,614</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$1,719</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$420</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$658</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$230</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$4,441</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$6,123</a:t>
                      </a:r>
                    </a:p>
                  </a:txBody>
                  <a:tcPr/>
                </a:tc>
                <a:extLst>
                  <a:ext uri="{0D108BD9-81ED-4DB2-BD59-A6C34878D82A}">
                    <a16:rowId xmlns:a16="http://schemas.microsoft.com/office/drawing/2014/main" val="1247307514"/>
                  </a:ext>
                </a:extLst>
              </a:tr>
            </a:tbl>
          </a:graphicData>
        </a:graphic>
      </p:graphicFrame>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6162508" y="5357495"/>
            <a:ext cx="2558945"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49F6DB5-7ACB-C649-ACAA-C5BE8B1DB750}"/>
              </a:ext>
            </a:extLst>
          </p:cNvPr>
          <p:cNvSpPr txBox="1"/>
          <p:nvPr/>
        </p:nvSpPr>
        <p:spPr>
          <a:xfrm>
            <a:off x="3704887" y="5609194"/>
            <a:ext cx="4636013" cy="584775"/>
          </a:xfrm>
          <a:prstGeom prst="rect">
            <a:avLst/>
          </a:prstGeom>
          <a:noFill/>
        </p:spPr>
        <p:txBody>
          <a:bodyPr wrap="none" rtlCol="0">
            <a:spAutoFit/>
          </a:bodyPr>
          <a:lstStyle/>
          <a:p>
            <a:r>
              <a:rPr lang="en-US" sz="3200" dirty="0"/>
              <a:t>Total Deficit: $1,683 Billion</a:t>
            </a:r>
          </a:p>
        </p:txBody>
      </p:sp>
    </p:spTree>
    <p:extLst>
      <p:ext uri="{BB962C8B-B14F-4D97-AF65-F5344CB8AC3E}">
        <p14:creationId xmlns:p14="http://schemas.microsoft.com/office/powerpoint/2010/main" val="26140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3" grpId="0" animBg="1"/>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50326</TotalTime>
  <Words>3734</Words>
  <Application>Microsoft Office PowerPoint</Application>
  <PresentationFormat>Widescreen</PresentationFormat>
  <Paragraphs>466</Paragraphs>
  <Slides>48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Cambria Math</vt:lpstr>
      <vt:lpstr>Courier New</vt:lpstr>
      <vt:lpstr>nyt-cheltenham-cond</vt:lpstr>
      <vt:lpstr>Source Sans Pro</vt:lpstr>
      <vt:lpstr>Custom Design</vt:lpstr>
      <vt:lpstr>PowerPoint Presentation</vt:lpstr>
      <vt:lpstr> Course Schedule</vt:lpstr>
      <vt:lpstr>Submitting Questions</vt:lpstr>
      <vt:lpstr>PowerPoint Presentation</vt:lpstr>
      <vt:lpstr>Credits and Disclaimer</vt:lpstr>
      <vt:lpstr>Outline</vt:lpstr>
      <vt:lpstr>First: A Budget Review</vt:lpstr>
      <vt:lpstr>Glossary</vt:lpstr>
      <vt:lpstr>What Does the US Govt. Budget Look Like?</vt:lpstr>
      <vt:lpstr>What Does the US Govt. Budget Look Like?</vt:lpstr>
      <vt:lpstr>Mechanics of government borrowing</vt:lpstr>
      <vt:lpstr> More Detail on borrowing by US Government</vt:lpstr>
      <vt:lpstr> Borrowing discipline</vt:lpstr>
      <vt:lpstr> Borrowing discipline</vt:lpstr>
      <vt:lpstr>Deficits have been chronic</vt:lpstr>
      <vt:lpstr>PowerPoint Presentation</vt:lpstr>
      <vt:lpstr>PowerPoint Presentation</vt:lpstr>
      <vt:lpstr>PowerPoint Presentation</vt:lpstr>
      <vt:lpstr>  Debt accumulation</vt:lpstr>
      <vt:lpstr>And Now: The Debt</vt:lpstr>
      <vt:lpstr>PowerPoint Presentation</vt:lpstr>
      <vt:lpstr>Not All Debt Is Created Equal </vt:lpstr>
      <vt:lpstr>PowerPoint Presentation</vt:lpstr>
      <vt:lpstr>Recent contributors to Debt Increases</vt:lpstr>
      <vt:lpstr>Who holds US debt</vt:lpstr>
      <vt:lpstr>PowerPoint Presentation</vt:lpstr>
      <vt:lpstr>Who Holds Debt to Foreigners, Jan. 2024</vt:lpstr>
      <vt:lpstr>Why Do Foreign Investors Buy US Treasuries?</vt:lpstr>
      <vt:lpstr>Is the US too deeply in debt?  And why do we care?</vt:lpstr>
      <vt:lpstr>PowerPoint Presentation</vt:lpstr>
      <vt:lpstr>Growth in Debt Relative to GDP</vt:lpstr>
      <vt:lpstr>How can a Fiscal Crisis unfold?</vt:lpstr>
      <vt:lpstr>Case study: Liz Truss “mini-budget” Sep 2022</vt:lpstr>
      <vt:lpstr>Perspectives on Debt</vt:lpstr>
      <vt:lpstr>Perspectives on Increased Debt</vt:lpstr>
      <vt:lpstr>Is Stable Debt Relative to GDP Good Enough?</vt:lpstr>
      <vt:lpstr>Now Let’s Think About Today and the Future</vt:lpstr>
      <vt:lpstr>Why Has the Federal Debt Risen So Much?</vt:lpstr>
      <vt:lpstr>Is The Debt a Problem Today?</vt:lpstr>
      <vt:lpstr>What Are the Primary Drivers Going Forward?</vt:lpstr>
      <vt:lpstr>Mostly Healthcare</vt:lpstr>
      <vt:lpstr>PowerPoint Presentation</vt:lpstr>
      <vt:lpstr>PowerPoint Presentation</vt:lpstr>
      <vt:lpstr>What Are Tax Expenditures?</vt:lpstr>
      <vt:lpstr>Summary</vt:lpstr>
      <vt:lpstr>Major Takeaways</vt:lpstr>
      <vt:lpstr>Bottom-Line Takeaways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Stolyarov, Dmitriy</cp:lastModifiedBy>
  <cp:revision>403</cp:revision>
  <cp:lastPrinted>2023-04-07T01:02:03Z</cp:lastPrinted>
  <dcterms:created xsi:type="dcterms:W3CDTF">2017-05-03T22:30:38Z</dcterms:created>
  <dcterms:modified xsi:type="dcterms:W3CDTF">2025-10-29T15:15:23Z</dcterms:modified>
</cp:coreProperties>
</file>