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7"/>
  </p:notesMasterIdLst>
  <p:sldIdLst>
    <p:sldId id="332" r:id="rId2"/>
    <p:sldId id="1071" r:id="rId3"/>
    <p:sldId id="1110" r:id="rId4"/>
    <p:sldId id="1111" r:id="rId5"/>
    <p:sldId id="1070" r:id="rId6"/>
    <p:sldId id="330" r:id="rId7"/>
    <p:sldId id="741" r:id="rId8"/>
    <p:sldId id="742" r:id="rId9"/>
    <p:sldId id="260" r:id="rId10"/>
    <p:sldId id="1064" r:id="rId11"/>
    <p:sldId id="1112" r:id="rId12"/>
    <p:sldId id="1072" r:id="rId13"/>
    <p:sldId id="1113" r:id="rId14"/>
    <p:sldId id="1114" r:id="rId15"/>
    <p:sldId id="334" r:id="rId16"/>
    <p:sldId id="1065" r:id="rId17"/>
    <p:sldId id="1115" r:id="rId18"/>
    <p:sldId id="1063" r:id="rId19"/>
    <p:sldId id="1062" r:id="rId20"/>
    <p:sldId id="341" r:id="rId21"/>
    <p:sldId id="1073" r:id="rId22"/>
    <p:sldId id="1074" r:id="rId23"/>
    <p:sldId id="266" r:id="rId24"/>
    <p:sldId id="1116" r:id="rId25"/>
    <p:sldId id="267" r:id="rId26"/>
    <p:sldId id="1118" r:id="rId27"/>
    <p:sldId id="269" r:id="rId28"/>
    <p:sldId id="270" r:id="rId29"/>
    <p:sldId id="1077" r:id="rId30"/>
    <p:sldId id="263" r:id="rId31"/>
    <p:sldId id="264" r:id="rId32"/>
    <p:sldId id="265" r:id="rId33"/>
    <p:sldId id="1067" r:id="rId34"/>
    <p:sldId id="1304" r:id="rId35"/>
    <p:sldId id="1305" r:id="rId36"/>
    <p:sldId id="1119" r:id="rId37"/>
    <p:sldId id="1281" r:id="rId38"/>
    <p:sldId id="1134" r:id="rId39"/>
    <p:sldId id="1282" r:id="rId40"/>
    <p:sldId id="1291" r:id="rId41"/>
    <p:sldId id="1292" r:id="rId42"/>
    <p:sldId id="1303" r:id="rId43"/>
    <p:sldId id="1294" r:id="rId44"/>
    <p:sldId id="329" r:id="rId45"/>
    <p:sldId id="421" r:id="rId46"/>
    <p:sldId id="403" r:id="rId47"/>
    <p:sldId id="1051" r:id="rId48"/>
    <p:sldId id="1056" r:id="rId49"/>
    <p:sldId id="343" r:id="rId50"/>
    <p:sldId id="1078" r:id="rId51"/>
    <p:sldId id="1079" r:id="rId52"/>
    <p:sldId id="1080" r:id="rId53"/>
    <p:sldId id="356" r:id="rId54"/>
    <p:sldId id="366" r:id="rId55"/>
    <p:sldId id="357" r:id="rId56"/>
    <p:sldId id="352" r:id="rId57"/>
    <p:sldId id="257" r:id="rId58"/>
    <p:sldId id="256" r:id="rId59"/>
    <p:sldId id="328" r:id="rId60"/>
    <p:sldId id="336" r:id="rId61"/>
    <p:sldId id="1055" r:id="rId62"/>
    <p:sldId id="337" r:id="rId63"/>
    <p:sldId id="338" r:id="rId64"/>
    <p:sldId id="1068" r:id="rId65"/>
    <p:sldId id="379"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extLst>
      <p:ext uri="{19B8F6BF-5375-455C-9EA6-DF929625EA0E}">
        <p15:presenceInfo xmlns:p15="http://schemas.microsoft.com/office/powerpoint/2012/main" userId="Win7"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432FF"/>
    <a:srgbClr val="9437FF"/>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4694"/>
  </p:normalViewPr>
  <p:slideViewPr>
    <p:cSldViewPr snapToGrid="0" snapToObjects="1">
      <p:cViewPr varScale="1">
        <p:scale>
          <a:sx n="109" d="100"/>
          <a:sy n="109" d="100"/>
        </p:scale>
        <p:origin x="216" y="448"/>
      </p:cViewPr>
      <p:guideLst/>
    </p:cSldViewPr>
  </p:slideViewPr>
  <p:notesTextViewPr>
    <p:cViewPr>
      <p:scale>
        <a:sx n="1" d="1"/>
        <a:sy n="1" d="1"/>
      </p:scale>
      <p:origin x="0" y="0"/>
    </p:cViewPr>
  </p:notesText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sbaier/Library/Mobile%20Documents/com~apple~CloudDocs/FTE/Debt_Deficit/debt_defici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sbaier/Library/Mobile%20Documents/com~apple~CloudDocs/Outside_Talk/Debt_Deficits_FTE_NEED/debt_foreign_histroy.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Debt and</a:t>
            </a:r>
            <a:r>
              <a:rPr lang="en-US" baseline="0"/>
              <a:t> Deficits (Total)</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Sheet1!$B$1</c:f>
              <c:strCache>
                <c:ptCount val="1"/>
                <c:pt idx="0">
                  <c:v>Deficit</c:v>
                </c:pt>
              </c:strCache>
            </c:strRef>
          </c:tx>
          <c:spPr>
            <a:ln w="28575" cap="rnd">
              <a:solidFill>
                <a:srgbClr val="FF0000"/>
              </a:solidFill>
              <a:round/>
            </a:ln>
            <a:effectLst/>
          </c:spPr>
          <c:marker>
            <c:symbol val="none"/>
          </c:marker>
          <c:cat>
            <c:numRef>
              <c:f>Sheet1!$A$2:$A$60</c:f>
              <c:numCache>
                <c:formatCode>0</c:formatCode>
                <c:ptCount val="59"/>
                <c:pt idx="0">
                  <c:v>1962</c:v>
                </c:pt>
                <c:pt idx="1">
                  <c:v>1963</c:v>
                </c:pt>
                <c:pt idx="2">
                  <c:v>1964</c:v>
                </c:pt>
                <c:pt idx="3">
                  <c:v>1965</c:v>
                </c:pt>
                <c:pt idx="4">
                  <c:v>1966</c:v>
                </c:pt>
                <c:pt idx="5">
                  <c:v>1967</c:v>
                </c:pt>
                <c:pt idx="6">
                  <c:v>1968</c:v>
                </c:pt>
                <c:pt idx="7" formatCode="General">
                  <c:v>1969</c:v>
                </c:pt>
                <c:pt idx="8" formatCode="General">
                  <c:v>1970</c:v>
                </c:pt>
                <c:pt idx="9" formatCode="General">
                  <c:v>1971</c:v>
                </c:pt>
                <c:pt idx="10" formatCode="General">
                  <c:v>1972</c:v>
                </c:pt>
                <c:pt idx="11" formatCode="General">
                  <c:v>1973</c:v>
                </c:pt>
                <c:pt idx="12" formatCode="General">
                  <c:v>1974</c:v>
                </c:pt>
                <c:pt idx="13" formatCode="General">
                  <c:v>1975</c:v>
                </c:pt>
                <c:pt idx="14" formatCode="General">
                  <c:v>1976</c:v>
                </c:pt>
                <c:pt idx="15" formatCode="General">
                  <c:v>1977</c:v>
                </c:pt>
                <c:pt idx="16" formatCode="General">
                  <c:v>1978</c:v>
                </c:pt>
                <c:pt idx="17" formatCode="General">
                  <c:v>1979</c:v>
                </c:pt>
                <c:pt idx="18" formatCode="General">
                  <c:v>1980</c:v>
                </c:pt>
                <c:pt idx="19" formatCode="General">
                  <c:v>1981</c:v>
                </c:pt>
                <c:pt idx="20" formatCode="General">
                  <c:v>1982</c:v>
                </c:pt>
                <c:pt idx="21" formatCode="General">
                  <c:v>1983</c:v>
                </c:pt>
                <c:pt idx="22" formatCode="General">
                  <c:v>1984</c:v>
                </c:pt>
                <c:pt idx="23" formatCode="General">
                  <c:v>1985</c:v>
                </c:pt>
                <c:pt idx="24" formatCode="General">
                  <c:v>1986</c:v>
                </c:pt>
                <c:pt idx="25" formatCode="General">
                  <c:v>1987</c:v>
                </c:pt>
                <c:pt idx="26" formatCode="General">
                  <c:v>1988</c:v>
                </c:pt>
                <c:pt idx="27" formatCode="General">
                  <c:v>1989</c:v>
                </c:pt>
                <c:pt idx="28" formatCode="General">
                  <c:v>1990</c:v>
                </c:pt>
                <c:pt idx="29" formatCode="General">
                  <c:v>1991</c:v>
                </c:pt>
                <c:pt idx="30" formatCode="General">
                  <c:v>1992</c:v>
                </c:pt>
                <c:pt idx="31" formatCode="General">
                  <c:v>1993</c:v>
                </c:pt>
                <c:pt idx="32" formatCode="General">
                  <c:v>1994</c:v>
                </c:pt>
                <c:pt idx="33" formatCode="General">
                  <c:v>1995</c:v>
                </c:pt>
                <c:pt idx="34" formatCode="General">
                  <c:v>1996</c:v>
                </c:pt>
                <c:pt idx="35" formatCode="General">
                  <c:v>1997</c:v>
                </c:pt>
                <c:pt idx="36" formatCode="General">
                  <c:v>1998</c:v>
                </c:pt>
                <c:pt idx="37" formatCode="General">
                  <c:v>1999</c:v>
                </c:pt>
                <c:pt idx="38" formatCode="General">
                  <c:v>2000</c:v>
                </c:pt>
                <c:pt idx="39" formatCode="General">
                  <c:v>2001</c:v>
                </c:pt>
                <c:pt idx="40" formatCode="General">
                  <c:v>2002</c:v>
                </c:pt>
                <c:pt idx="41" formatCode="General">
                  <c:v>2003</c:v>
                </c:pt>
                <c:pt idx="42" formatCode="General">
                  <c:v>2004</c:v>
                </c:pt>
                <c:pt idx="43" formatCode="General">
                  <c:v>2005</c:v>
                </c:pt>
                <c:pt idx="44" formatCode="General">
                  <c:v>2006</c:v>
                </c:pt>
                <c:pt idx="45" formatCode="General">
                  <c:v>2007</c:v>
                </c:pt>
                <c:pt idx="46" formatCode="General">
                  <c:v>2008</c:v>
                </c:pt>
                <c:pt idx="47" formatCode="General">
                  <c:v>2009</c:v>
                </c:pt>
                <c:pt idx="48" formatCode="General">
                  <c:v>2010</c:v>
                </c:pt>
                <c:pt idx="49" formatCode="General">
                  <c:v>2011</c:v>
                </c:pt>
                <c:pt idx="50" formatCode="General">
                  <c:v>2012</c:v>
                </c:pt>
                <c:pt idx="51" formatCode="General">
                  <c:v>2013</c:v>
                </c:pt>
                <c:pt idx="52" formatCode="General">
                  <c:v>2014</c:v>
                </c:pt>
                <c:pt idx="53" formatCode="General">
                  <c:v>2015</c:v>
                </c:pt>
                <c:pt idx="54" formatCode="General">
                  <c:v>2016</c:v>
                </c:pt>
                <c:pt idx="55" formatCode="General">
                  <c:v>2017</c:v>
                </c:pt>
                <c:pt idx="56" formatCode="General">
                  <c:v>2018</c:v>
                </c:pt>
                <c:pt idx="57" formatCode="General">
                  <c:v>2019</c:v>
                </c:pt>
                <c:pt idx="58" formatCode="General">
                  <c:v>2020</c:v>
                </c:pt>
              </c:numCache>
            </c:numRef>
          </c:cat>
          <c:val>
            <c:numRef>
              <c:f>Sheet1!$B$2:$B$60</c:f>
              <c:numCache>
                <c:formatCode>#,##0.0</c:formatCode>
                <c:ptCount val="59"/>
                <c:pt idx="0">
                  <c:v>-7.1</c:v>
                </c:pt>
                <c:pt idx="1">
                  <c:v>-4.8</c:v>
                </c:pt>
                <c:pt idx="2">
                  <c:v>-5.9</c:v>
                </c:pt>
                <c:pt idx="3">
                  <c:v>-1.4</c:v>
                </c:pt>
                <c:pt idx="4">
                  <c:v>-3.7</c:v>
                </c:pt>
                <c:pt idx="5">
                  <c:v>-8.6</c:v>
                </c:pt>
                <c:pt idx="6">
                  <c:v>-25.2</c:v>
                </c:pt>
                <c:pt idx="7">
                  <c:v>3.2</c:v>
                </c:pt>
                <c:pt idx="8">
                  <c:v>-2.8</c:v>
                </c:pt>
                <c:pt idx="9">
                  <c:v>-23</c:v>
                </c:pt>
                <c:pt idx="10">
                  <c:v>-23.4</c:v>
                </c:pt>
                <c:pt idx="11">
                  <c:v>-14.9</c:v>
                </c:pt>
                <c:pt idx="12">
                  <c:v>-6.1</c:v>
                </c:pt>
                <c:pt idx="13">
                  <c:v>-53.2</c:v>
                </c:pt>
                <c:pt idx="14">
                  <c:v>-73.7</c:v>
                </c:pt>
                <c:pt idx="15">
                  <c:v>-53.7</c:v>
                </c:pt>
                <c:pt idx="16">
                  <c:v>-59.2</c:v>
                </c:pt>
                <c:pt idx="17">
                  <c:v>-40.700000000000003</c:v>
                </c:pt>
                <c:pt idx="18">
                  <c:v>-73.8</c:v>
                </c:pt>
                <c:pt idx="19">
                  <c:v>-79</c:v>
                </c:pt>
                <c:pt idx="20">
                  <c:v>-128</c:v>
                </c:pt>
                <c:pt idx="21">
                  <c:v>-207.8</c:v>
                </c:pt>
                <c:pt idx="22">
                  <c:v>-185.4</c:v>
                </c:pt>
                <c:pt idx="23">
                  <c:v>-212.3</c:v>
                </c:pt>
                <c:pt idx="24">
                  <c:v>-221.2</c:v>
                </c:pt>
                <c:pt idx="25">
                  <c:v>-149.69999999999999</c:v>
                </c:pt>
                <c:pt idx="26">
                  <c:v>-155.19999999999999</c:v>
                </c:pt>
                <c:pt idx="27">
                  <c:v>-152.6</c:v>
                </c:pt>
                <c:pt idx="28">
                  <c:v>-221</c:v>
                </c:pt>
                <c:pt idx="29">
                  <c:v>-269.2</c:v>
                </c:pt>
                <c:pt idx="30">
                  <c:v>-290.3</c:v>
                </c:pt>
                <c:pt idx="31">
                  <c:v>-255.1</c:v>
                </c:pt>
                <c:pt idx="32">
                  <c:v>-203.2</c:v>
                </c:pt>
                <c:pt idx="33">
                  <c:v>-164</c:v>
                </c:pt>
                <c:pt idx="34">
                  <c:v>-107.4</c:v>
                </c:pt>
                <c:pt idx="35">
                  <c:v>-21.9</c:v>
                </c:pt>
                <c:pt idx="36">
                  <c:v>69.3</c:v>
                </c:pt>
                <c:pt idx="37">
                  <c:v>125.6</c:v>
                </c:pt>
                <c:pt idx="38">
                  <c:v>236.2</c:v>
                </c:pt>
                <c:pt idx="39">
                  <c:v>128.19999999999999</c:v>
                </c:pt>
                <c:pt idx="40">
                  <c:v>-157.80000000000001</c:v>
                </c:pt>
                <c:pt idx="41">
                  <c:v>-377.6</c:v>
                </c:pt>
                <c:pt idx="42">
                  <c:v>-412.7</c:v>
                </c:pt>
                <c:pt idx="43">
                  <c:v>-318.3</c:v>
                </c:pt>
                <c:pt idx="44">
                  <c:v>-248.2</c:v>
                </c:pt>
                <c:pt idx="45">
                  <c:v>-160.69999999999999</c:v>
                </c:pt>
                <c:pt idx="46">
                  <c:v>-458.6</c:v>
                </c:pt>
                <c:pt idx="47">
                  <c:v>-1412.7</c:v>
                </c:pt>
                <c:pt idx="48">
                  <c:v>-1294.4000000000001</c:v>
                </c:pt>
                <c:pt idx="49">
                  <c:v>-1299.5999999999999</c:v>
                </c:pt>
                <c:pt idx="50">
                  <c:v>-1076.5999999999999</c:v>
                </c:pt>
                <c:pt idx="51">
                  <c:v>-679.8</c:v>
                </c:pt>
                <c:pt idx="52">
                  <c:v>-484.8</c:v>
                </c:pt>
                <c:pt idx="53">
                  <c:v>-442</c:v>
                </c:pt>
                <c:pt idx="54">
                  <c:v>-584.70000000000005</c:v>
                </c:pt>
                <c:pt idx="55">
                  <c:v>-665.4</c:v>
                </c:pt>
                <c:pt idx="56">
                  <c:v>-779.1</c:v>
                </c:pt>
                <c:pt idx="57">
                  <c:v>-984.2</c:v>
                </c:pt>
                <c:pt idx="58">
                  <c:v>-3131.9</c:v>
                </c:pt>
              </c:numCache>
            </c:numRef>
          </c:val>
          <c:smooth val="0"/>
          <c:extLst>
            <c:ext xmlns:c16="http://schemas.microsoft.com/office/drawing/2014/chart" uri="{C3380CC4-5D6E-409C-BE32-E72D297353CC}">
              <c16:uniqueId val="{00000000-58F9-B947-9B83-4C59673B0EB5}"/>
            </c:ext>
          </c:extLst>
        </c:ser>
        <c:ser>
          <c:idx val="2"/>
          <c:order val="1"/>
          <c:tx>
            <c:strRef>
              <c:f>Sheet1!$C$1</c:f>
              <c:strCache>
                <c:ptCount val="1"/>
                <c:pt idx="0">
                  <c:v>Debt (Held by Public)</c:v>
                </c:pt>
              </c:strCache>
            </c:strRef>
          </c:tx>
          <c:spPr>
            <a:ln w="28575" cap="rnd">
              <a:solidFill>
                <a:srgbClr val="0432FF"/>
              </a:solidFill>
              <a:round/>
            </a:ln>
            <a:effectLst/>
          </c:spPr>
          <c:marker>
            <c:symbol val="none"/>
          </c:marker>
          <c:cat>
            <c:numRef>
              <c:f>Sheet1!$A$2:$A$60</c:f>
              <c:numCache>
                <c:formatCode>0</c:formatCode>
                <c:ptCount val="59"/>
                <c:pt idx="0">
                  <c:v>1962</c:v>
                </c:pt>
                <c:pt idx="1">
                  <c:v>1963</c:v>
                </c:pt>
                <c:pt idx="2">
                  <c:v>1964</c:v>
                </c:pt>
                <c:pt idx="3">
                  <c:v>1965</c:v>
                </c:pt>
                <c:pt idx="4">
                  <c:v>1966</c:v>
                </c:pt>
                <c:pt idx="5">
                  <c:v>1967</c:v>
                </c:pt>
                <c:pt idx="6">
                  <c:v>1968</c:v>
                </c:pt>
                <c:pt idx="7" formatCode="General">
                  <c:v>1969</c:v>
                </c:pt>
                <c:pt idx="8" formatCode="General">
                  <c:v>1970</c:v>
                </c:pt>
                <c:pt idx="9" formatCode="General">
                  <c:v>1971</c:v>
                </c:pt>
                <c:pt idx="10" formatCode="General">
                  <c:v>1972</c:v>
                </c:pt>
                <c:pt idx="11" formatCode="General">
                  <c:v>1973</c:v>
                </c:pt>
                <c:pt idx="12" formatCode="General">
                  <c:v>1974</c:v>
                </c:pt>
                <c:pt idx="13" formatCode="General">
                  <c:v>1975</c:v>
                </c:pt>
                <c:pt idx="14" formatCode="General">
                  <c:v>1976</c:v>
                </c:pt>
                <c:pt idx="15" formatCode="General">
                  <c:v>1977</c:v>
                </c:pt>
                <c:pt idx="16" formatCode="General">
                  <c:v>1978</c:v>
                </c:pt>
                <c:pt idx="17" formatCode="General">
                  <c:v>1979</c:v>
                </c:pt>
                <c:pt idx="18" formatCode="General">
                  <c:v>1980</c:v>
                </c:pt>
                <c:pt idx="19" formatCode="General">
                  <c:v>1981</c:v>
                </c:pt>
                <c:pt idx="20" formatCode="General">
                  <c:v>1982</c:v>
                </c:pt>
                <c:pt idx="21" formatCode="General">
                  <c:v>1983</c:v>
                </c:pt>
                <c:pt idx="22" formatCode="General">
                  <c:v>1984</c:v>
                </c:pt>
                <c:pt idx="23" formatCode="General">
                  <c:v>1985</c:v>
                </c:pt>
                <c:pt idx="24" formatCode="General">
                  <c:v>1986</c:v>
                </c:pt>
                <c:pt idx="25" formatCode="General">
                  <c:v>1987</c:v>
                </c:pt>
                <c:pt idx="26" formatCode="General">
                  <c:v>1988</c:v>
                </c:pt>
                <c:pt idx="27" formatCode="General">
                  <c:v>1989</c:v>
                </c:pt>
                <c:pt idx="28" formatCode="General">
                  <c:v>1990</c:v>
                </c:pt>
                <c:pt idx="29" formatCode="General">
                  <c:v>1991</c:v>
                </c:pt>
                <c:pt idx="30" formatCode="General">
                  <c:v>1992</c:v>
                </c:pt>
                <c:pt idx="31" formatCode="General">
                  <c:v>1993</c:v>
                </c:pt>
                <c:pt idx="32" formatCode="General">
                  <c:v>1994</c:v>
                </c:pt>
                <c:pt idx="33" formatCode="General">
                  <c:v>1995</c:v>
                </c:pt>
                <c:pt idx="34" formatCode="General">
                  <c:v>1996</c:v>
                </c:pt>
                <c:pt idx="35" formatCode="General">
                  <c:v>1997</c:v>
                </c:pt>
                <c:pt idx="36" formatCode="General">
                  <c:v>1998</c:v>
                </c:pt>
                <c:pt idx="37" formatCode="General">
                  <c:v>1999</c:v>
                </c:pt>
                <c:pt idx="38" formatCode="General">
                  <c:v>2000</c:v>
                </c:pt>
                <c:pt idx="39" formatCode="General">
                  <c:v>2001</c:v>
                </c:pt>
                <c:pt idx="40" formatCode="General">
                  <c:v>2002</c:v>
                </c:pt>
                <c:pt idx="41" formatCode="General">
                  <c:v>2003</c:v>
                </c:pt>
                <c:pt idx="42" formatCode="General">
                  <c:v>2004</c:v>
                </c:pt>
                <c:pt idx="43" formatCode="General">
                  <c:v>2005</c:v>
                </c:pt>
                <c:pt idx="44" formatCode="General">
                  <c:v>2006</c:v>
                </c:pt>
                <c:pt idx="45" formatCode="General">
                  <c:v>2007</c:v>
                </c:pt>
                <c:pt idx="46" formatCode="General">
                  <c:v>2008</c:v>
                </c:pt>
                <c:pt idx="47" formatCode="General">
                  <c:v>2009</c:v>
                </c:pt>
                <c:pt idx="48" formatCode="General">
                  <c:v>2010</c:v>
                </c:pt>
                <c:pt idx="49" formatCode="General">
                  <c:v>2011</c:v>
                </c:pt>
                <c:pt idx="50" formatCode="General">
                  <c:v>2012</c:v>
                </c:pt>
                <c:pt idx="51" formatCode="General">
                  <c:v>2013</c:v>
                </c:pt>
                <c:pt idx="52" formatCode="General">
                  <c:v>2014</c:v>
                </c:pt>
                <c:pt idx="53" formatCode="General">
                  <c:v>2015</c:v>
                </c:pt>
                <c:pt idx="54" formatCode="General">
                  <c:v>2016</c:v>
                </c:pt>
                <c:pt idx="55" formatCode="General">
                  <c:v>2017</c:v>
                </c:pt>
                <c:pt idx="56" formatCode="General">
                  <c:v>2018</c:v>
                </c:pt>
                <c:pt idx="57" formatCode="General">
                  <c:v>2019</c:v>
                </c:pt>
                <c:pt idx="58" formatCode="General">
                  <c:v>2020</c:v>
                </c:pt>
              </c:numCache>
            </c:numRef>
          </c:cat>
          <c:val>
            <c:numRef>
              <c:f>Sheet1!$C$2:$C$60</c:f>
              <c:numCache>
                <c:formatCode>#,##0.0</c:formatCode>
                <c:ptCount val="59"/>
                <c:pt idx="0">
                  <c:v>248.01</c:v>
                </c:pt>
                <c:pt idx="1">
                  <c:v>253.97800000000001</c:v>
                </c:pt>
                <c:pt idx="2">
                  <c:v>256.84899999999999</c:v>
                </c:pt>
                <c:pt idx="3">
                  <c:v>260.77800000000002</c:v>
                </c:pt>
                <c:pt idx="4">
                  <c:v>263.714</c:v>
                </c:pt>
                <c:pt idx="5">
                  <c:v>266.62599999999998</c:v>
                </c:pt>
                <c:pt idx="6">
                  <c:v>289.54500000000002</c:v>
                </c:pt>
                <c:pt idx="7">
                  <c:v>278.108</c:v>
                </c:pt>
                <c:pt idx="8">
                  <c:v>283.19799999999998</c:v>
                </c:pt>
                <c:pt idx="9">
                  <c:v>303.03699999999998</c:v>
                </c:pt>
                <c:pt idx="10">
                  <c:v>322.37700000000001</c:v>
                </c:pt>
                <c:pt idx="11">
                  <c:v>340.91</c:v>
                </c:pt>
                <c:pt idx="12">
                  <c:v>343.69900000000001</c:v>
                </c:pt>
                <c:pt idx="13">
                  <c:v>394.7</c:v>
                </c:pt>
                <c:pt idx="14">
                  <c:v>477.404</c:v>
                </c:pt>
                <c:pt idx="15">
                  <c:v>549.10400000000004</c:v>
                </c:pt>
                <c:pt idx="16">
                  <c:v>607.12599999999998</c:v>
                </c:pt>
                <c:pt idx="17">
                  <c:v>640.30600000000004</c:v>
                </c:pt>
                <c:pt idx="18">
                  <c:v>711.923</c:v>
                </c:pt>
                <c:pt idx="19">
                  <c:v>789.41</c:v>
                </c:pt>
                <c:pt idx="20">
                  <c:v>924.57500000000005</c:v>
                </c:pt>
                <c:pt idx="21">
                  <c:v>1137.268</c:v>
                </c:pt>
                <c:pt idx="22">
                  <c:v>1306.9749999999999</c:v>
                </c:pt>
                <c:pt idx="23">
                  <c:v>1507.26</c:v>
                </c:pt>
                <c:pt idx="24">
                  <c:v>1740.623</c:v>
                </c:pt>
                <c:pt idx="25">
                  <c:v>1889.7529999999999</c:v>
                </c:pt>
                <c:pt idx="26">
                  <c:v>2051.616</c:v>
                </c:pt>
                <c:pt idx="27">
                  <c:v>2190.7159999999999</c:v>
                </c:pt>
                <c:pt idx="28">
                  <c:v>2411.558</c:v>
                </c:pt>
                <c:pt idx="29">
                  <c:v>2688.9989999999998</c:v>
                </c:pt>
                <c:pt idx="30">
                  <c:v>2999.7370000000001</c:v>
                </c:pt>
                <c:pt idx="31">
                  <c:v>3248.3960000000002</c:v>
                </c:pt>
                <c:pt idx="32">
                  <c:v>3433.0650000000001</c:v>
                </c:pt>
                <c:pt idx="33">
                  <c:v>3604.3780000000002</c:v>
                </c:pt>
                <c:pt idx="34">
                  <c:v>3734.0729999999999</c:v>
                </c:pt>
                <c:pt idx="35">
                  <c:v>3772.3440000000001</c:v>
                </c:pt>
                <c:pt idx="36">
                  <c:v>3721.0990000000002</c:v>
                </c:pt>
                <c:pt idx="37">
                  <c:v>3632.3629999999998</c:v>
                </c:pt>
                <c:pt idx="38">
                  <c:v>3409.8040000000001</c:v>
                </c:pt>
                <c:pt idx="39">
                  <c:v>3319.6149999999998</c:v>
                </c:pt>
                <c:pt idx="40">
                  <c:v>3540.4270000000001</c:v>
                </c:pt>
                <c:pt idx="41">
                  <c:v>3913.4430000000002</c:v>
                </c:pt>
                <c:pt idx="42">
                  <c:v>4295.5439999999999</c:v>
                </c:pt>
                <c:pt idx="43">
                  <c:v>4592.2120000000004</c:v>
                </c:pt>
                <c:pt idx="44">
                  <c:v>4828.9719999999998</c:v>
                </c:pt>
                <c:pt idx="45">
                  <c:v>5035.1289999999999</c:v>
                </c:pt>
                <c:pt idx="46">
                  <c:v>5803.05</c:v>
                </c:pt>
                <c:pt idx="47">
                  <c:v>7544.7070000000003</c:v>
                </c:pt>
                <c:pt idx="48">
                  <c:v>9018.8819999999996</c:v>
                </c:pt>
                <c:pt idx="49">
                  <c:v>10128.187</c:v>
                </c:pt>
                <c:pt idx="50">
                  <c:v>11281.130999999999</c:v>
                </c:pt>
                <c:pt idx="51">
                  <c:v>11982.713</c:v>
                </c:pt>
                <c:pt idx="52">
                  <c:v>12779.898999999999</c:v>
                </c:pt>
                <c:pt idx="53">
                  <c:v>13116.691999999999</c:v>
                </c:pt>
                <c:pt idx="54">
                  <c:v>14167.624</c:v>
                </c:pt>
                <c:pt idx="55">
                  <c:v>14665.439</c:v>
                </c:pt>
                <c:pt idx="56">
                  <c:v>15749.566999999999</c:v>
                </c:pt>
                <c:pt idx="57">
                  <c:v>16800.745999999999</c:v>
                </c:pt>
                <c:pt idx="58">
                  <c:v>21019.071</c:v>
                </c:pt>
              </c:numCache>
            </c:numRef>
          </c:val>
          <c:smooth val="0"/>
          <c:extLst>
            <c:ext xmlns:c16="http://schemas.microsoft.com/office/drawing/2014/chart" uri="{C3380CC4-5D6E-409C-BE32-E72D297353CC}">
              <c16:uniqueId val="{00000001-58F9-B947-9B83-4C59673B0EB5}"/>
            </c:ext>
          </c:extLst>
        </c:ser>
        <c:dLbls>
          <c:showLegendKey val="0"/>
          <c:showVal val="0"/>
          <c:showCatName val="0"/>
          <c:showSerName val="0"/>
          <c:showPercent val="0"/>
          <c:showBubbleSize val="0"/>
        </c:dLbls>
        <c:smooth val="0"/>
        <c:axId val="486561791"/>
        <c:axId val="486676271"/>
      </c:lineChart>
      <c:catAx>
        <c:axId val="486561791"/>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676271"/>
        <c:crosses val="autoZero"/>
        <c:auto val="1"/>
        <c:lblAlgn val="ctr"/>
        <c:lblOffset val="100"/>
        <c:noMultiLvlLbl val="0"/>
      </c:catAx>
      <c:valAx>
        <c:axId val="486676271"/>
        <c:scaling>
          <c:orientation val="minMax"/>
          <c:min val="-325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561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Sheet1!$E$1</c:f>
              <c:strCache>
                <c:ptCount val="1"/>
                <c:pt idx="0">
                  <c:v>Deficit</c:v>
                </c:pt>
              </c:strCache>
            </c:strRef>
          </c:tx>
          <c:spPr>
            <a:ln w="28575" cap="rnd">
              <a:solidFill>
                <a:srgbClr val="FF0000"/>
              </a:solidFill>
              <a:round/>
            </a:ln>
            <a:effectLst/>
          </c:spPr>
          <c:marker>
            <c:symbol val="none"/>
          </c:marker>
          <c:cat>
            <c:numRef>
              <c:f>Sheet1!$D$2:$D$60</c:f>
              <c:numCache>
                <c:formatCode>0</c:formatCode>
                <c:ptCount val="59"/>
                <c:pt idx="0">
                  <c:v>1962</c:v>
                </c:pt>
                <c:pt idx="1">
                  <c:v>1963</c:v>
                </c:pt>
                <c:pt idx="2">
                  <c:v>1964</c:v>
                </c:pt>
                <c:pt idx="3">
                  <c:v>1965</c:v>
                </c:pt>
                <c:pt idx="4">
                  <c:v>1966</c:v>
                </c:pt>
                <c:pt idx="5">
                  <c:v>1967</c:v>
                </c:pt>
                <c:pt idx="6">
                  <c:v>1968</c:v>
                </c:pt>
                <c:pt idx="7" formatCode="General">
                  <c:v>1969</c:v>
                </c:pt>
                <c:pt idx="8" formatCode="General">
                  <c:v>1970</c:v>
                </c:pt>
                <c:pt idx="9" formatCode="General">
                  <c:v>1971</c:v>
                </c:pt>
                <c:pt idx="10" formatCode="General">
                  <c:v>1972</c:v>
                </c:pt>
                <c:pt idx="11" formatCode="General">
                  <c:v>1973</c:v>
                </c:pt>
                <c:pt idx="12" formatCode="General">
                  <c:v>1974</c:v>
                </c:pt>
                <c:pt idx="13" formatCode="General">
                  <c:v>1975</c:v>
                </c:pt>
                <c:pt idx="14" formatCode="General">
                  <c:v>1976</c:v>
                </c:pt>
                <c:pt idx="15" formatCode="General">
                  <c:v>1977</c:v>
                </c:pt>
                <c:pt idx="16" formatCode="General">
                  <c:v>1978</c:v>
                </c:pt>
                <c:pt idx="17" formatCode="General">
                  <c:v>1979</c:v>
                </c:pt>
                <c:pt idx="18" formatCode="General">
                  <c:v>1980</c:v>
                </c:pt>
                <c:pt idx="19" formatCode="General">
                  <c:v>1981</c:v>
                </c:pt>
                <c:pt idx="20" formatCode="General">
                  <c:v>1982</c:v>
                </c:pt>
                <c:pt idx="21" formatCode="General">
                  <c:v>1983</c:v>
                </c:pt>
                <c:pt idx="22" formatCode="General">
                  <c:v>1984</c:v>
                </c:pt>
                <c:pt idx="23" formatCode="General">
                  <c:v>1985</c:v>
                </c:pt>
                <c:pt idx="24" formatCode="General">
                  <c:v>1986</c:v>
                </c:pt>
                <c:pt idx="25" formatCode="General">
                  <c:v>1987</c:v>
                </c:pt>
                <c:pt idx="26" formatCode="General">
                  <c:v>1988</c:v>
                </c:pt>
                <c:pt idx="27" formatCode="General">
                  <c:v>1989</c:v>
                </c:pt>
                <c:pt idx="28" formatCode="General">
                  <c:v>1990</c:v>
                </c:pt>
                <c:pt idx="29" formatCode="General">
                  <c:v>1991</c:v>
                </c:pt>
                <c:pt idx="30" formatCode="General">
                  <c:v>1992</c:v>
                </c:pt>
                <c:pt idx="31" formatCode="General">
                  <c:v>1993</c:v>
                </c:pt>
                <c:pt idx="32" formatCode="General">
                  <c:v>1994</c:v>
                </c:pt>
                <c:pt idx="33" formatCode="General">
                  <c:v>1995</c:v>
                </c:pt>
                <c:pt idx="34" formatCode="General">
                  <c:v>1996</c:v>
                </c:pt>
                <c:pt idx="35" formatCode="General">
                  <c:v>1997</c:v>
                </c:pt>
                <c:pt idx="36" formatCode="General">
                  <c:v>1998</c:v>
                </c:pt>
                <c:pt idx="37" formatCode="General">
                  <c:v>1999</c:v>
                </c:pt>
                <c:pt idx="38" formatCode="General">
                  <c:v>2000</c:v>
                </c:pt>
                <c:pt idx="39" formatCode="General">
                  <c:v>2001</c:v>
                </c:pt>
                <c:pt idx="40" formatCode="General">
                  <c:v>2002</c:v>
                </c:pt>
                <c:pt idx="41" formatCode="General">
                  <c:v>2003</c:v>
                </c:pt>
                <c:pt idx="42" formatCode="General">
                  <c:v>2004</c:v>
                </c:pt>
                <c:pt idx="43" formatCode="General">
                  <c:v>2005</c:v>
                </c:pt>
                <c:pt idx="44" formatCode="General">
                  <c:v>2006</c:v>
                </c:pt>
                <c:pt idx="45" formatCode="General">
                  <c:v>2007</c:v>
                </c:pt>
                <c:pt idx="46" formatCode="General">
                  <c:v>2008</c:v>
                </c:pt>
                <c:pt idx="47" formatCode="General">
                  <c:v>2009</c:v>
                </c:pt>
                <c:pt idx="48" formatCode="General">
                  <c:v>2010</c:v>
                </c:pt>
                <c:pt idx="49" formatCode="General">
                  <c:v>2011</c:v>
                </c:pt>
                <c:pt idx="50" formatCode="General">
                  <c:v>2012</c:v>
                </c:pt>
                <c:pt idx="51" formatCode="General">
                  <c:v>2013</c:v>
                </c:pt>
                <c:pt idx="52" formatCode="General">
                  <c:v>2014</c:v>
                </c:pt>
                <c:pt idx="53" formatCode="General">
                  <c:v>2015</c:v>
                </c:pt>
                <c:pt idx="54" formatCode="General">
                  <c:v>2016</c:v>
                </c:pt>
                <c:pt idx="55" formatCode="General">
                  <c:v>2017</c:v>
                </c:pt>
                <c:pt idx="56" formatCode="General">
                  <c:v>2018</c:v>
                </c:pt>
                <c:pt idx="57" formatCode="General">
                  <c:v>2019</c:v>
                </c:pt>
                <c:pt idx="58" formatCode="General">
                  <c:v>2020</c:v>
                </c:pt>
              </c:numCache>
            </c:numRef>
          </c:cat>
          <c:val>
            <c:numRef>
              <c:f>Sheet1!$E$2:$E$60</c:f>
              <c:numCache>
                <c:formatCode>#,##0.0</c:formatCode>
                <c:ptCount val="59"/>
                <c:pt idx="0">
                  <c:v>-1.22</c:v>
                </c:pt>
                <c:pt idx="1">
                  <c:v>-0.76900000000000002</c:v>
                </c:pt>
                <c:pt idx="2">
                  <c:v>-0.89400000000000002</c:v>
                </c:pt>
                <c:pt idx="3">
                  <c:v>-0.19900000000000001</c:v>
                </c:pt>
                <c:pt idx="4">
                  <c:v>-0.47399999999999998</c:v>
                </c:pt>
                <c:pt idx="5">
                  <c:v>-1.0329999999999999</c:v>
                </c:pt>
                <c:pt idx="6">
                  <c:v>-2.8029999999999999</c:v>
                </c:pt>
                <c:pt idx="7">
                  <c:v>0.33100000000000002</c:v>
                </c:pt>
                <c:pt idx="8">
                  <c:v>-0.27200000000000002</c:v>
                </c:pt>
                <c:pt idx="9">
                  <c:v>-2.0630000000000002</c:v>
                </c:pt>
                <c:pt idx="10">
                  <c:v>-1.9219999999999999</c:v>
                </c:pt>
                <c:pt idx="11">
                  <c:v>-1.1020000000000001</c:v>
                </c:pt>
                <c:pt idx="12">
                  <c:v>-0.41399999999999998</c:v>
                </c:pt>
                <c:pt idx="13">
                  <c:v>-3.3130000000000002</c:v>
                </c:pt>
                <c:pt idx="14">
                  <c:v>-4.1280000000000001</c:v>
                </c:pt>
                <c:pt idx="15">
                  <c:v>-2.6509999999999998</c:v>
                </c:pt>
                <c:pt idx="16">
                  <c:v>-2.6030000000000002</c:v>
                </c:pt>
                <c:pt idx="17">
                  <c:v>-1.587</c:v>
                </c:pt>
                <c:pt idx="18">
                  <c:v>-2.6440000000000001</c:v>
                </c:pt>
                <c:pt idx="19">
                  <c:v>-2.52</c:v>
                </c:pt>
                <c:pt idx="20">
                  <c:v>-3.8620000000000001</c:v>
                </c:pt>
                <c:pt idx="21">
                  <c:v>-5.8769999999999998</c:v>
                </c:pt>
                <c:pt idx="22">
                  <c:v>-4.694</c:v>
                </c:pt>
                <c:pt idx="23">
                  <c:v>-4.9779999999999998</c:v>
                </c:pt>
                <c:pt idx="24">
                  <c:v>-4.8879999999999999</c:v>
                </c:pt>
                <c:pt idx="25">
                  <c:v>-3.141</c:v>
                </c:pt>
                <c:pt idx="26">
                  <c:v>-3.02</c:v>
                </c:pt>
                <c:pt idx="27">
                  <c:v>-2.7480000000000002</c:v>
                </c:pt>
                <c:pt idx="28">
                  <c:v>-3.7469999999999999</c:v>
                </c:pt>
                <c:pt idx="29">
                  <c:v>-4.4189999999999996</c:v>
                </c:pt>
                <c:pt idx="30">
                  <c:v>-4.5250000000000004</c:v>
                </c:pt>
                <c:pt idx="31">
                  <c:v>-3.7639999999999998</c:v>
                </c:pt>
                <c:pt idx="32">
                  <c:v>-2.831</c:v>
                </c:pt>
                <c:pt idx="33">
                  <c:v>-2.169</c:v>
                </c:pt>
                <c:pt idx="34">
                  <c:v>-1.351</c:v>
                </c:pt>
                <c:pt idx="35">
                  <c:v>-0.25900000000000001</c:v>
                </c:pt>
                <c:pt idx="36">
                  <c:v>0.77600000000000002</c:v>
                </c:pt>
                <c:pt idx="37">
                  <c:v>1.325</c:v>
                </c:pt>
                <c:pt idx="38">
                  <c:v>2.335</c:v>
                </c:pt>
                <c:pt idx="39">
                  <c:v>1.218</c:v>
                </c:pt>
                <c:pt idx="40">
                  <c:v>-1.456</c:v>
                </c:pt>
                <c:pt idx="41">
                  <c:v>-3.3460000000000001</c:v>
                </c:pt>
                <c:pt idx="42">
                  <c:v>-3.4319999999999999</c:v>
                </c:pt>
                <c:pt idx="43">
                  <c:v>-2.48</c:v>
                </c:pt>
                <c:pt idx="44">
                  <c:v>-1.82</c:v>
                </c:pt>
                <c:pt idx="45">
                  <c:v>-1.125</c:v>
                </c:pt>
                <c:pt idx="46">
                  <c:v>-3.11</c:v>
                </c:pt>
                <c:pt idx="47">
                  <c:v>-9.7889999999999997</c:v>
                </c:pt>
                <c:pt idx="48">
                  <c:v>-8.7230000000000008</c:v>
                </c:pt>
                <c:pt idx="49">
                  <c:v>-8.4369999999999994</c:v>
                </c:pt>
                <c:pt idx="50">
                  <c:v>-6.7050000000000001</c:v>
                </c:pt>
                <c:pt idx="51">
                  <c:v>-4.0940000000000003</c:v>
                </c:pt>
                <c:pt idx="52">
                  <c:v>-2.7970000000000002</c:v>
                </c:pt>
                <c:pt idx="53">
                  <c:v>-2.4409999999999998</c:v>
                </c:pt>
                <c:pt idx="54">
                  <c:v>-3.1459999999999999</c:v>
                </c:pt>
                <c:pt idx="55">
                  <c:v>-3.4449999999999998</c:v>
                </c:pt>
                <c:pt idx="56">
                  <c:v>-3.8250000000000002</c:v>
                </c:pt>
                <c:pt idx="57">
                  <c:v>-4.6369999999999996</c:v>
                </c:pt>
                <c:pt idx="58">
                  <c:v>-14.914</c:v>
                </c:pt>
              </c:numCache>
            </c:numRef>
          </c:val>
          <c:smooth val="0"/>
          <c:extLst>
            <c:ext xmlns:c16="http://schemas.microsoft.com/office/drawing/2014/chart" uri="{C3380CC4-5D6E-409C-BE32-E72D297353CC}">
              <c16:uniqueId val="{00000000-1436-8E41-8560-50C081C6E0A6}"/>
            </c:ext>
          </c:extLst>
        </c:ser>
        <c:ser>
          <c:idx val="2"/>
          <c:order val="1"/>
          <c:tx>
            <c:strRef>
              <c:f>Sheet1!$F$1</c:f>
              <c:strCache>
                <c:ptCount val="1"/>
                <c:pt idx="0">
                  <c:v>Debt (Held by Public)</c:v>
                </c:pt>
              </c:strCache>
            </c:strRef>
          </c:tx>
          <c:spPr>
            <a:ln w="28575" cap="rnd">
              <a:solidFill>
                <a:srgbClr val="0432FF"/>
              </a:solidFill>
              <a:round/>
            </a:ln>
            <a:effectLst/>
          </c:spPr>
          <c:marker>
            <c:symbol val="none"/>
          </c:marker>
          <c:cat>
            <c:numRef>
              <c:f>Sheet1!$D$2:$D$60</c:f>
              <c:numCache>
                <c:formatCode>0</c:formatCode>
                <c:ptCount val="59"/>
                <c:pt idx="0">
                  <c:v>1962</c:v>
                </c:pt>
                <c:pt idx="1">
                  <c:v>1963</c:v>
                </c:pt>
                <c:pt idx="2">
                  <c:v>1964</c:v>
                </c:pt>
                <c:pt idx="3">
                  <c:v>1965</c:v>
                </c:pt>
                <c:pt idx="4">
                  <c:v>1966</c:v>
                </c:pt>
                <c:pt idx="5">
                  <c:v>1967</c:v>
                </c:pt>
                <c:pt idx="6">
                  <c:v>1968</c:v>
                </c:pt>
                <c:pt idx="7" formatCode="General">
                  <c:v>1969</c:v>
                </c:pt>
                <c:pt idx="8" formatCode="General">
                  <c:v>1970</c:v>
                </c:pt>
                <c:pt idx="9" formatCode="General">
                  <c:v>1971</c:v>
                </c:pt>
                <c:pt idx="10" formatCode="General">
                  <c:v>1972</c:v>
                </c:pt>
                <c:pt idx="11" formatCode="General">
                  <c:v>1973</c:v>
                </c:pt>
                <c:pt idx="12" formatCode="General">
                  <c:v>1974</c:v>
                </c:pt>
                <c:pt idx="13" formatCode="General">
                  <c:v>1975</c:v>
                </c:pt>
                <c:pt idx="14" formatCode="General">
                  <c:v>1976</c:v>
                </c:pt>
                <c:pt idx="15" formatCode="General">
                  <c:v>1977</c:v>
                </c:pt>
                <c:pt idx="16" formatCode="General">
                  <c:v>1978</c:v>
                </c:pt>
                <c:pt idx="17" formatCode="General">
                  <c:v>1979</c:v>
                </c:pt>
                <c:pt idx="18" formatCode="General">
                  <c:v>1980</c:v>
                </c:pt>
                <c:pt idx="19" formatCode="General">
                  <c:v>1981</c:v>
                </c:pt>
                <c:pt idx="20" formatCode="General">
                  <c:v>1982</c:v>
                </c:pt>
                <c:pt idx="21" formatCode="General">
                  <c:v>1983</c:v>
                </c:pt>
                <c:pt idx="22" formatCode="General">
                  <c:v>1984</c:v>
                </c:pt>
                <c:pt idx="23" formatCode="General">
                  <c:v>1985</c:v>
                </c:pt>
                <c:pt idx="24" formatCode="General">
                  <c:v>1986</c:v>
                </c:pt>
                <c:pt idx="25" formatCode="General">
                  <c:v>1987</c:v>
                </c:pt>
                <c:pt idx="26" formatCode="General">
                  <c:v>1988</c:v>
                </c:pt>
                <c:pt idx="27" formatCode="General">
                  <c:v>1989</c:v>
                </c:pt>
                <c:pt idx="28" formatCode="General">
                  <c:v>1990</c:v>
                </c:pt>
                <c:pt idx="29" formatCode="General">
                  <c:v>1991</c:v>
                </c:pt>
                <c:pt idx="30" formatCode="General">
                  <c:v>1992</c:v>
                </c:pt>
                <c:pt idx="31" formatCode="General">
                  <c:v>1993</c:v>
                </c:pt>
                <c:pt idx="32" formatCode="General">
                  <c:v>1994</c:v>
                </c:pt>
                <c:pt idx="33" formatCode="General">
                  <c:v>1995</c:v>
                </c:pt>
                <c:pt idx="34" formatCode="General">
                  <c:v>1996</c:v>
                </c:pt>
                <c:pt idx="35" formatCode="General">
                  <c:v>1997</c:v>
                </c:pt>
                <c:pt idx="36" formatCode="General">
                  <c:v>1998</c:v>
                </c:pt>
                <c:pt idx="37" formatCode="General">
                  <c:v>1999</c:v>
                </c:pt>
                <c:pt idx="38" formatCode="General">
                  <c:v>2000</c:v>
                </c:pt>
                <c:pt idx="39" formatCode="General">
                  <c:v>2001</c:v>
                </c:pt>
                <c:pt idx="40" formatCode="General">
                  <c:v>2002</c:v>
                </c:pt>
                <c:pt idx="41" formatCode="General">
                  <c:v>2003</c:v>
                </c:pt>
                <c:pt idx="42" formatCode="General">
                  <c:v>2004</c:v>
                </c:pt>
                <c:pt idx="43" formatCode="General">
                  <c:v>2005</c:v>
                </c:pt>
                <c:pt idx="44" formatCode="General">
                  <c:v>2006</c:v>
                </c:pt>
                <c:pt idx="45" formatCode="General">
                  <c:v>2007</c:v>
                </c:pt>
                <c:pt idx="46" formatCode="General">
                  <c:v>2008</c:v>
                </c:pt>
                <c:pt idx="47" formatCode="General">
                  <c:v>2009</c:v>
                </c:pt>
                <c:pt idx="48" formatCode="General">
                  <c:v>2010</c:v>
                </c:pt>
                <c:pt idx="49" formatCode="General">
                  <c:v>2011</c:v>
                </c:pt>
                <c:pt idx="50" formatCode="General">
                  <c:v>2012</c:v>
                </c:pt>
                <c:pt idx="51" formatCode="General">
                  <c:v>2013</c:v>
                </c:pt>
                <c:pt idx="52" formatCode="General">
                  <c:v>2014</c:v>
                </c:pt>
                <c:pt idx="53" formatCode="General">
                  <c:v>2015</c:v>
                </c:pt>
                <c:pt idx="54" formatCode="General">
                  <c:v>2016</c:v>
                </c:pt>
                <c:pt idx="55" formatCode="General">
                  <c:v>2017</c:v>
                </c:pt>
                <c:pt idx="56" formatCode="General">
                  <c:v>2018</c:v>
                </c:pt>
                <c:pt idx="57" formatCode="General">
                  <c:v>2019</c:v>
                </c:pt>
                <c:pt idx="58" formatCode="General">
                  <c:v>2020</c:v>
                </c:pt>
              </c:numCache>
            </c:numRef>
          </c:cat>
          <c:val>
            <c:numRef>
              <c:f>Sheet1!$F$2:$F$60</c:f>
              <c:numCache>
                <c:formatCode>#,##0.0</c:formatCode>
                <c:ptCount val="59"/>
                <c:pt idx="0">
                  <c:v>42.345999999999997</c:v>
                </c:pt>
                <c:pt idx="1">
                  <c:v>41.082999999999998</c:v>
                </c:pt>
                <c:pt idx="2">
                  <c:v>38.817</c:v>
                </c:pt>
                <c:pt idx="3">
                  <c:v>36.764000000000003</c:v>
                </c:pt>
                <c:pt idx="4">
                  <c:v>33.789000000000001</c:v>
                </c:pt>
                <c:pt idx="5">
                  <c:v>31.873000000000001</c:v>
                </c:pt>
                <c:pt idx="6">
                  <c:v>32.259</c:v>
                </c:pt>
                <c:pt idx="7">
                  <c:v>28.37</c:v>
                </c:pt>
                <c:pt idx="8">
                  <c:v>27.056999999999999</c:v>
                </c:pt>
                <c:pt idx="9">
                  <c:v>27.14</c:v>
                </c:pt>
                <c:pt idx="10">
                  <c:v>26.506</c:v>
                </c:pt>
                <c:pt idx="11">
                  <c:v>25.202000000000002</c:v>
                </c:pt>
                <c:pt idx="12">
                  <c:v>23.178000000000001</c:v>
                </c:pt>
                <c:pt idx="13">
                  <c:v>24.562000000000001</c:v>
                </c:pt>
                <c:pt idx="14">
                  <c:v>26.728999999999999</c:v>
                </c:pt>
                <c:pt idx="15">
                  <c:v>27.125</c:v>
                </c:pt>
                <c:pt idx="16">
                  <c:v>26.704999999999998</c:v>
                </c:pt>
                <c:pt idx="17">
                  <c:v>24.957999999999998</c:v>
                </c:pt>
                <c:pt idx="18">
                  <c:v>25.5</c:v>
                </c:pt>
                <c:pt idx="19">
                  <c:v>25.195</c:v>
                </c:pt>
                <c:pt idx="20">
                  <c:v>27.905000000000001</c:v>
                </c:pt>
                <c:pt idx="21">
                  <c:v>32.162999999999997</c:v>
                </c:pt>
                <c:pt idx="22">
                  <c:v>33.094999999999999</c:v>
                </c:pt>
                <c:pt idx="23">
                  <c:v>35.338999999999999</c:v>
                </c:pt>
                <c:pt idx="24">
                  <c:v>38.456000000000003</c:v>
                </c:pt>
                <c:pt idx="25">
                  <c:v>39.637</c:v>
                </c:pt>
                <c:pt idx="26">
                  <c:v>39.926000000000002</c:v>
                </c:pt>
                <c:pt idx="27">
                  <c:v>39.439</c:v>
                </c:pt>
                <c:pt idx="28">
                  <c:v>40.883000000000003</c:v>
                </c:pt>
                <c:pt idx="29">
                  <c:v>44.131</c:v>
                </c:pt>
                <c:pt idx="30">
                  <c:v>46.752000000000002</c:v>
                </c:pt>
                <c:pt idx="31">
                  <c:v>47.945</c:v>
                </c:pt>
                <c:pt idx="32">
                  <c:v>47.835000000000001</c:v>
                </c:pt>
                <c:pt idx="33">
                  <c:v>47.673999999999999</c:v>
                </c:pt>
                <c:pt idx="34">
                  <c:v>46.962000000000003</c:v>
                </c:pt>
                <c:pt idx="35">
                  <c:v>44.637999999999998</c:v>
                </c:pt>
                <c:pt idx="36">
                  <c:v>41.665999999999997</c:v>
                </c:pt>
                <c:pt idx="37">
                  <c:v>38.319000000000003</c:v>
                </c:pt>
                <c:pt idx="38">
                  <c:v>33.701999999999998</c:v>
                </c:pt>
                <c:pt idx="39">
                  <c:v>31.536000000000001</c:v>
                </c:pt>
                <c:pt idx="40">
                  <c:v>32.68</c:v>
                </c:pt>
                <c:pt idx="41">
                  <c:v>34.682000000000002</c:v>
                </c:pt>
                <c:pt idx="42">
                  <c:v>35.72</c:v>
                </c:pt>
                <c:pt idx="43">
                  <c:v>35.780999999999999</c:v>
                </c:pt>
                <c:pt idx="44">
                  <c:v>35.406999999999996</c:v>
                </c:pt>
                <c:pt idx="45">
                  <c:v>35.232999999999997</c:v>
                </c:pt>
                <c:pt idx="46">
                  <c:v>39.360999999999997</c:v>
                </c:pt>
                <c:pt idx="47">
                  <c:v>52.277999999999999</c:v>
                </c:pt>
                <c:pt idx="48">
                  <c:v>60.779000000000003</c:v>
                </c:pt>
                <c:pt idx="49">
                  <c:v>65.751999999999995</c:v>
                </c:pt>
                <c:pt idx="50">
                  <c:v>70.259</c:v>
                </c:pt>
                <c:pt idx="51">
                  <c:v>72.168999999999997</c:v>
                </c:pt>
                <c:pt idx="52">
                  <c:v>73.721000000000004</c:v>
                </c:pt>
                <c:pt idx="53">
                  <c:v>72.444000000000003</c:v>
                </c:pt>
                <c:pt idx="54">
                  <c:v>76.245000000000005</c:v>
                </c:pt>
                <c:pt idx="55">
                  <c:v>75.921000000000006</c:v>
                </c:pt>
                <c:pt idx="56">
                  <c:v>77.322000000000003</c:v>
                </c:pt>
                <c:pt idx="57">
                  <c:v>79.16</c:v>
                </c:pt>
                <c:pt idx="58">
                  <c:v>100.092</c:v>
                </c:pt>
              </c:numCache>
            </c:numRef>
          </c:val>
          <c:smooth val="0"/>
          <c:extLst>
            <c:ext xmlns:c16="http://schemas.microsoft.com/office/drawing/2014/chart" uri="{C3380CC4-5D6E-409C-BE32-E72D297353CC}">
              <c16:uniqueId val="{00000001-1436-8E41-8560-50C081C6E0A6}"/>
            </c:ext>
          </c:extLst>
        </c:ser>
        <c:dLbls>
          <c:showLegendKey val="0"/>
          <c:showVal val="0"/>
          <c:showCatName val="0"/>
          <c:showSerName val="0"/>
          <c:showPercent val="0"/>
          <c:showBubbleSize val="0"/>
        </c:dLbls>
        <c:smooth val="0"/>
        <c:axId val="256865855"/>
        <c:axId val="256562623"/>
      </c:lineChart>
      <c:catAx>
        <c:axId val="256865855"/>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6562623"/>
        <c:crosses val="autoZero"/>
        <c:auto val="1"/>
        <c:lblAlgn val="ctr"/>
        <c:lblOffset val="100"/>
        <c:noMultiLvlLbl val="0"/>
      </c:catAx>
      <c:valAx>
        <c:axId val="256562623"/>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6865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Sheet1!$B$1</c:f>
              <c:strCache>
                <c:ptCount val="1"/>
                <c:pt idx="0">
                  <c:v>Mandatory</c:v>
                </c:pt>
              </c:strCache>
            </c:strRef>
          </c:tx>
          <c:spPr>
            <a:ln w="28575" cap="rnd">
              <a:solidFill>
                <a:srgbClr val="0432FF"/>
              </a:solidFill>
              <a:round/>
            </a:ln>
            <a:effectLst/>
          </c:spPr>
          <c:marker>
            <c:symbol val="none"/>
          </c:marker>
          <c:cat>
            <c:numRef>
              <c:f>Sheet1!$A$2:$A$71</c:f>
              <c:numCache>
                <c:formatCode>General</c:formatCode>
                <c:ptCount val="70"/>
                <c:pt idx="0">
                  <c:v>1962</c:v>
                </c:pt>
                <c:pt idx="1">
                  <c:v>1963</c:v>
                </c:pt>
                <c:pt idx="2">
                  <c:v>1964</c:v>
                </c:pt>
                <c:pt idx="3">
                  <c:v>1965</c:v>
                </c:pt>
                <c:pt idx="4">
                  <c:v>1966</c:v>
                </c:pt>
                <c:pt idx="5">
                  <c:v>1967</c:v>
                </c:pt>
                <c:pt idx="6">
                  <c:v>1968</c:v>
                </c:pt>
                <c:pt idx="7">
                  <c:v>1969</c:v>
                </c:pt>
                <c:pt idx="8">
                  <c:v>1970</c:v>
                </c:pt>
                <c:pt idx="9">
                  <c:v>1971</c:v>
                </c:pt>
                <c:pt idx="10">
                  <c:v>1972</c:v>
                </c:pt>
                <c:pt idx="11">
                  <c:v>1973</c:v>
                </c:pt>
                <c:pt idx="12">
                  <c:v>1974</c:v>
                </c:pt>
                <c:pt idx="13">
                  <c:v>1975</c:v>
                </c:pt>
                <c:pt idx="14">
                  <c:v>1976</c:v>
                </c:pt>
                <c:pt idx="15">
                  <c:v>1977</c:v>
                </c:pt>
                <c:pt idx="16">
                  <c:v>1978</c:v>
                </c:pt>
                <c:pt idx="17">
                  <c:v>1979</c:v>
                </c:pt>
                <c:pt idx="18">
                  <c:v>1980</c:v>
                </c:pt>
                <c:pt idx="19">
                  <c:v>1981</c:v>
                </c:pt>
                <c:pt idx="20">
                  <c:v>1982</c:v>
                </c:pt>
                <c:pt idx="21">
                  <c:v>1983</c:v>
                </c:pt>
                <c:pt idx="22">
                  <c:v>1984</c:v>
                </c:pt>
                <c:pt idx="23">
                  <c:v>1985</c:v>
                </c:pt>
                <c:pt idx="24">
                  <c:v>1986</c:v>
                </c:pt>
                <c:pt idx="25">
                  <c:v>1987</c:v>
                </c:pt>
                <c:pt idx="26">
                  <c:v>1988</c:v>
                </c:pt>
                <c:pt idx="27">
                  <c:v>1989</c:v>
                </c:pt>
                <c:pt idx="28">
                  <c:v>1990</c:v>
                </c:pt>
                <c:pt idx="29">
                  <c:v>1991</c:v>
                </c:pt>
                <c:pt idx="30">
                  <c:v>1992</c:v>
                </c:pt>
                <c:pt idx="31">
                  <c:v>1993</c:v>
                </c:pt>
                <c:pt idx="32">
                  <c:v>1994</c:v>
                </c:pt>
                <c:pt idx="33">
                  <c:v>1995</c:v>
                </c:pt>
                <c:pt idx="34">
                  <c:v>1996</c:v>
                </c:pt>
                <c:pt idx="35">
                  <c:v>1997</c:v>
                </c:pt>
                <c:pt idx="36">
                  <c:v>1998</c:v>
                </c:pt>
                <c:pt idx="37">
                  <c:v>1999</c:v>
                </c:pt>
                <c:pt idx="38">
                  <c:v>2000</c:v>
                </c:pt>
                <c:pt idx="39">
                  <c:v>2001</c:v>
                </c:pt>
                <c:pt idx="40">
                  <c:v>2002</c:v>
                </c:pt>
                <c:pt idx="41">
                  <c:v>2003</c:v>
                </c:pt>
                <c:pt idx="42">
                  <c:v>2004</c:v>
                </c:pt>
                <c:pt idx="43">
                  <c:v>2005</c:v>
                </c:pt>
                <c:pt idx="44">
                  <c:v>2006</c:v>
                </c:pt>
                <c:pt idx="45">
                  <c:v>2007</c:v>
                </c:pt>
                <c:pt idx="46">
                  <c:v>2008</c:v>
                </c:pt>
                <c:pt idx="47">
                  <c:v>2009</c:v>
                </c:pt>
                <c:pt idx="48">
                  <c:v>2010</c:v>
                </c:pt>
                <c:pt idx="49">
                  <c:v>2011</c:v>
                </c:pt>
                <c:pt idx="50">
                  <c:v>2012</c:v>
                </c:pt>
                <c:pt idx="51">
                  <c:v>2013</c:v>
                </c:pt>
                <c:pt idx="52">
                  <c:v>2014</c:v>
                </c:pt>
                <c:pt idx="53">
                  <c:v>2015</c:v>
                </c:pt>
                <c:pt idx="54">
                  <c:v>2016</c:v>
                </c:pt>
                <c:pt idx="55">
                  <c:v>2017</c:v>
                </c:pt>
                <c:pt idx="56">
                  <c:v>2018</c:v>
                </c:pt>
                <c:pt idx="57">
                  <c:v>2019</c:v>
                </c:pt>
                <c:pt idx="58">
                  <c:v>2020</c:v>
                </c:pt>
                <c:pt idx="59">
                  <c:v>2021</c:v>
                </c:pt>
                <c:pt idx="60">
                  <c:v>2022</c:v>
                </c:pt>
                <c:pt idx="61">
                  <c:v>2023</c:v>
                </c:pt>
                <c:pt idx="62">
                  <c:v>2024</c:v>
                </c:pt>
                <c:pt idx="63">
                  <c:v>2025</c:v>
                </c:pt>
                <c:pt idx="64">
                  <c:v>2026</c:v>
                </c:pt>
                <c:pt idx="65">
                  <c:v>2027</c:v>
                </c:pt>
                <c:pt idx="66">
                  <c:v>2028</c:v>
                </c:pt>
                <c:pt idx="67">
                  <c:v>2029</c:v>
                </c:pt>
                <c:pt idx="68">
                  <c:v>2030</c:v>
                </c:pt>
                <c:pt idx="69">
                  <c:v>2031</c:v>
                </c:pt>
              </c:numCache>
            </c:numRef>
          </c:cat>
          <c:val>
            <c:numRef>
              <c:f>Sheet1!$B$2:$B$71</c:f>
              <c:numCache>
                <c:formatCode>#,##0.0</c:formatCode>
                <c:ptCount val="70"/>
                <c:pt idx="0">
                  <c:v>4.7560000000000002</c:v>
                </c:pt>
                <c:pt idx="1">
                  <c:v>4.5750000000000002</c:v>
                </c:pt>
                <c:pt idx="2">
                  <c:v>4.7140000000000004</c:v>
                </c:pt>
                <c:pt idx="3">
                  <c:v>4.4889999999999999</c:v>
                </c:pt>
                <c:pt idx="4">
                  <c:v>4.4850000000000003</c:v>
                </c:pt>
                <c:pt idx="5">
                  <c:v>4.8680000000000003</c:v>
                </c:pt>
                <c:pt idx="6">
                  <c:v>5.4669999999999996</c:v>
                </c:pt>
                <c:pt idx="7">
                  <c:v>5.47</c:v>
                </c:pt>
                <c:pt idx="8">
                  <c:v>5.8289999999999997</c:v>
                </c:pt>
                <c:pt idx="9">
                  <c:v>6.52</c:v>
                </c:pt>
                <c:pt idx="10">
                  <c:v>7.125</c:v>
                </c:pt>
                <c:pt idx="11">
                  <c:v>7.242</c:v>
                </c:pt>
                <c:pt idx="12">
                  <c:v>7.3979999999999997</c:v>
                </c:pt>
                <c:pt idx="13">
                  <c:v>9.4039999999999999</c:v>
                </c:pt>
                <c:pt idx="14">
                  <c:v>9.4890000000000008</c:v>
                </c:pt>
                <c:pt idx="15">
                  <c:v>9.0030000000000001</c:v>
                </c:pt>
                <c:pt idx="16">
                  <c:v>8.9990000000000006</c:v>
                </c:pt>
                <c:pt idx="17">
                  <c:v>8.6300000000000008</c:v>
                </c:pt>
                <c:pt idx="18">
                  <c:v>9.3870000000000005</c:v>
                </c:pt>
                <c:pt idx="19">
                  <c:v>9.625</c:v>
                </c:pt>
                <c:pt idx="20">
                  <c:v>10.103</c:v>
                </c:pt>
                <c:pt idx="21">
                  <c:v>10.329000000000001</c:v>
                </c:pt>
                <c:pt idx="22">
                  <c:v>9.1479999999999997</c:v>
                </c:pt>
                <c:pt idx="23">
                  <c:v>9.4039999999999999</c:v>
                </c:pt>
                <c:pt idx="24">
                  <c:v>9.1869999999999994</c:v>
                </c:pt>
                <c:pt idx="25">
                  <c:v>8.8350000000000009</c:v>
                </c:pt>
                <c:pt idx="26">
                  <c:v>8.7219999999999995</c:v>
                </c:pt>
                <c:pt idx="27">
                  <c:v>8.7479999999999993</c:v>
                </c:pt>
                <c:pt idx="28">
                  <c:v>9.6300000000000008</c:v>
                </c:pt>
                <c:pt idx="29">
                  <c:v>9.7899999999999991</c:v>
                </c:pt>
                <c:pt idx="30">
                  <c:v>10.105</c:v>
                </c:pt>
                <c:pt idx="31">
                  <c:v>9.9019999999999992</c:v>
                </c:pt>
                <c:pt idx="32">
                  <c:v>9.9969999999999999</c:v>
                </c:pt>
                <c:pt idx="33">
                  <c:v>9.7729999999999997</c:v>
                </c:pt>
                <c:pt idx="34">
                  <c:v>9.8940000000000001</c:v>
                </c:pt>
                <c:pt idx="35">
                  <c:v>9.5860000000000003</c:v>
                </c:pt>
                <c:pt idx="36">
                  <c:v>9.6219999999999999</c:v>
                </c:pt>
                <c:pt idx="37">
                  <c:v>9.4939999999999998</c:v>
                </c:pt>
                <c:pt idx="38">
                  <c:v>9.4030000000000005</c:v>
                </c:pt>
                <c:pt idx="39">
                  <c:v>9.5719999999999992</c:v>
                </c:pt>
                <c:pt idx="40">
                  <c:v>10.209</c:v>
                </c:pt>
                <c:pt idx="41">
                  <c:v>10.48</c:v>
                </c:pt>
                <c:pt idx="42">
                  <c:v>10.291</c:v>
                </c:pt>
                <c:pt idx="43">
                  <c:v>10.281000000000001</c:v>
                </c:pt>
                <c:pt idx="44">
                  <c:v>10.352</c:v>
                </c:pt>
                <c:pt idx="45">
                  <c:v>10.146000000000001</c:v>
                </c:pt>
                <c:pt idx="46">
                  <c:v>10.818</c:v>
                </c:pt>
                <c:pt idx="47">
                  <c:v>14.504</c:v>
                </c:pt>
                <c:pt idx="48">
                  <c:v>12.897</c:v>
                </c:pt>
                <c:pt idx="49">
                  <c:v>13.151999999999999</c:v>
                </c:pt>
                <c:pt idx="50">
                  <c:v>12.646000000000001</c:v>
                </c:pt>
                <c:pt idx="51">
                  <c:v>12.236000000000001</c:v>
                </c:pt>
                <c:pt idx="52">
                  <c:v>12.105</c:v>
                </c:pt>
                <c:pt idx="53">
                  <c:v>12.683999999999999</c:v>
                </c:pt>
                <c:pt idx="54">
                  <c:v>13.063000000000001</c:v>
                </c:pt>
                <c:pt idx="55">
                  <c:v>13.039</c:v>
                </c:pt>
                <c:pt idx="56">
                  <c:v>12.384</c:v>
                </c:pt>
                <c:pt idx="57">
                  <c:v>12.882</c:v>
                </c:pt>
                <c:pt idx="58">
                  <c:v>21.806000000000001</c:v>
                </c:pt>
                <c:pt idx="59" formatCode="0.0">
                  <c:v>17.281260243131364</c:v>
                </c:pt>
                <c:pt idx="60" formatCode="0.0">
                  <c:v>13.660501459564982</c:v>
                </c:pt>
                <c:pt idx="61" formatCode="0.0">
                  <c:v>13.683200116744054</c:v>
                </c:pt>
                <c:pt idx="62" formatCode="0.0">
                  <c:v>13.485882738092062</c:v>
                </c:pt>
                <c:pt idx="63" formatCode="0.0">
                  <c:v>13.782285794353344</c:v>
                </c:pt>
                <c:pt idx="64" formatCode="0.0">
                  <c:v>13.991241568520234</c:v>
                </c:pt>
                <c:pt idx="65" formatCode="0.0">
                  <c:v>14.12953286103714</c:v>
                </c:pt>
                <c:pt idx="66" formatCode="0.0">
                  <c:v>14.707717685763891</c:v>
                </c:pt>
                <c:pt idx="67" formatCode="0.0">
                  <c:v>14.317126080611416</c:v>
                </c:pt>
                <c:pt idx="68" formatCode="0.0">
                  <c:v>14.838032246531185</c:v>
                </c:pt>
                <c:pt idx="69" formatCode="0.0">
                  <c:v>15.144920484231742</c:v>
                </c:pt>
              </c:numCache>
            </c:numRef>
          </c:val>
          <c:smooth val="0"/>
          <c:extLst>
            <c:ext xmlns:c16="http://schemas.microsoft.com/office/drawing/2014/chart" uri="{C3380CC4-5D6E-409C-BE32-E72D297353CC}">
              <c16:uniqueId val="{00000000-2A01-F64F-8528-AB4749A84070}"/>
            </c:ext>
          </c:extLst>
        </c:ser>
        <c:dLbls>
          <c:showLegendKey val="0"/>
          <c:showVal val="0"/>
          <c:showCatName val="0"/>
          <c:showSerName val="0"/>
          <c:showPercent val="0"/>
          <c:showBubbleSize val="0"/>
        </c:dLbls>
        <c:smooth val="0"/>
        <c:axId val="504973903"/>
        <c:axId val="504975583"/>
      </c:lineChart>
      <c:catAx>
        <c:axId val="504973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4975583"/>
        <c:crosses val="autoZero"/>
        <c:auto val="1"/>
        <c:lblAlgn val="ctr"/>
        <c:lblOffset val="100"/>
        <c:tickLblSkip val="4"/>
        <c:tickMarkSkip val="4"/>
        <c:noMultiLvlLbl val="0"/>
      </c:catAx>
      <c:valAx>
        <c:axId val="50497558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4973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Sheet1!$D$1</c:f>
              <c:strCache>
                <c:ptCount val="1"/>
                <c:pt idx="0">
                  <c:v>Medicare</c:v>
                </c:pt>
              </c:strCache>
            </c:strRef>
          </c:tx>
          <c:spPr>
            <a:ln w="28575" cap="rnd">
              <a:solidFill>
                <a:srgbClr val="0432FF"/>
              </a:solidFill>
              <a:round/>
            </a:ln>
            <a:effectLst/>
          </c:spPr>
          <c:marker>
            <c:symbol val="none"/>
          </c:marker>
          <c:cat>
            <c:numRef>
              <c:f>Sheet1!$C$2:$C$71</c:f>
              <c:numCache>
                <c:formatCode>General</c:formatCode>
                <c:ptCount val="70"/>
                <c:pt idx="0">
                  <c:v>1962</c:v>
                </c:pt>
                <c:pt idx="1">
                  <c:v>1963</c:v>
                </c:pt>
                <c:pt idx="2">
                  <c:v>1964</c:v>
                </c:pt>
                <c:pt idx="3">
                  <c:v>1965</c:v>
                </c:pt>
                <c:pt idx="4">
                  <c:v>1966</c:v>
                </c:pt>
                <c:pt idx="5">
                  <c:v>1967</c:v>
                </c:pt>
                <c:pt idx="6">
                  <c:v>1968</c:v>
                </c:pt>
                <c:pt idx="7">
                  <c:v>1969</c:v>
                </c:pt>
                <c:pt idx="8">
                  <c:v>1970</c:v>
                </c:pt>
                <c:pt idx="9">
                  <c:v>1971</c:v>
                </c:pt>
                <c:pt idx="10">
                  <c:v>1972</c:v>
                </c:pt>
                <c:pt idx="11">
                  <c:v>1973</c:v>
                </c:pt>
                <c:pt idx="12">
                  <c:v>1974</c:v>
                </c:pt>
                <c:pt idx="13">
                  <c:v>1975</c:v>
                </c:pt>
                <c:pt idx="14">
                  <c:v>1976</c:v>
                </c:pt>
                <c:pt idx="15">
                  <c:v>1977</c:v>
                </c:pt>
                <c:pt idx="16">
                  <c:v>1978</c:v>
                </c:pt>
                <c:pt idx="17">
                  <c:v>1979</c:v>
                </c:pt>
                <c:pt idx="18">
                  <c:v>1980</c:v>
                </c:pt>
                <c:pt idx="19">
                  <c:v>1981</c:v>
                </c:pt>
                <c:pt idx="20">
                  <c:v>1982</c:v>
                </c:pt>
                <c:pt idx="21">
                  <c:v>1983</c:v>
                </c:pt>
                <c:pt idx="22">
                  <c:v>1984</c:v>
                </c:pt>
                <c:pt idx="23">
                  <c:v>1985</c:v>
                </c:pt>
                <c:pt idx="24">
                  <c:v>1986</c:v>
                </c:pt>
                <c:pt idx="25">
                  <c:v>1987</c:v>
                </c:pt>
                <c:pt idx="26">
                  <c:v>1988</c:v>
                </c:pt>
                <c:pt idx="27">
                  <c:v>1989</c:v>
                </c:pt>
                <c:pt idx="28">
                  <c:v>1990</c:v>
                </c:pt>
                <c:pt idx="29">
                  <c:v>1991</c:v>
                </c:pt>
                <c:pt idx="30">
                  <c:v>1992</c:v>
                </c:pt>
                <c:pt idx="31">
                  <c:v>1993</c:v>
                </c:pt>
                <c:pt idx="32">
                  <c:v>1994</c:v>
                </c:pt>
                <c:pt idx="33">
                  <c:v>1995</c:v>
                </c:pt>
                <c:pt idx="34">
                  <c:v>1996</c:v>
                </c:pt>
                <c:pt idx="35">
                  <c:v>1997</c:v>
                </c:pt>
                <c:pt idx="36">
                  <c:v>1998</c:v>
                </c:pt>
                <c:pt idx="37">
                  <c:v>1999</c:v>
                </c:pt>
                <c:pt idx="38">
                  <c:v>2000</c:v>
                </c:pt>
                <c:pt idx="39">
                  <c:v>2001</c:v>
                </c:pt>
                <c:pt idx="40">
                  <c:v>2002</c:v>
                </c:pt>
                <c:pt idx="41">
                  <c:v>2003</c:v>
                </c:pt>
                <c:pt idx="42">
                  <c:v>2004</c:v>
                </c:pt>
                <c:pt idx="43">
                  <c:v>2005</c:v>
                </c:pt>
                <c:pt idx="44">
                  <c:v>2006</c:v>
                </c:pt>
                <c:pt idx="45">
                  <c:v>2007</c:v>
                </c:pt>
                <c:pt idx="46">
                  <c:v>2008</c:v>
                </c:pt>
                <c:pt idx="47">
                  <c:v>2009</c:v>
                </c:pt>
                <c:pt idx="48">
                  <c:v>2010</c:v>
                </c:pt>
                <c:pt idx="49">
                  <c:v>2011</c:v>
                </c:pt>
                <c:pt idx="50">
                  <c:v>2012</c:v>
                </c:pt>
                <c:pt idx="51">
                  <c:v>2013</c:v>
                </c:pt>
                <c:pt idx="52">
                  <c:v>2014</c:v>
                </c:pt>
                <c:pt idx="53">
                  <c:v>2015</c:v>
                </c:pt>
                <c:pt idx="54">
                  <c:v>2016</c:v>
                </c:pt>
                <c:pt idx="55">
                  <c:v>2017</c:v>
                </c:pt>
                <c:pt idx="56">
                  <c:v>2018</c:v>
                </c:pt>
                <c:pt idx="57">
                  <c:v>2019</c:v>
                </c:pt>
                <c:pt idx="58">
                  <c:v>2020</c:v>
                </c:pt>
                <c:pt idx="59">
                  <c:v>2021</c:v>
                </c:pt>
                <c:pt idx="60">
                  <c:v>2022</c:v>
                </c:pt>
                <c:pt idx="61">
                  <c:v>2023</c:v>
                </c:pt>
                <c:pt idx="62">
                  <c:v>2024</c:v>
                </c:pt>
                <c:pt idx="63">
                  <c:v>2025</c:v>
                </c:pt>
                <c:pt idx="64">
                  <c:v>2026</c:v>
                </c:pt>
                <c:pt idx="65">
                  <c:v>2027</c:v>
                </c:pt>
                <c:pt idx="66">
                  <c:v>2028</c:v>
                </c:pt>
                <c:pt idx="67">
                  <c:v>2029</c:v>
                </c:pt>
                <c:pt idx="68">
                  <c:v>2030</c:v>
                </c:pt>
                <c:pt idx="69">
                  <c:v>2031</c:v>
                </c:pt>
              </c:numCache>
            </c:numRef>
          </c:cat>
          <c:val>
            <c:numRef>
              <c:f>Sheet1!$D$2:$D$71</c:f>
              <c:numCache>
                <c:formatCode>#,##0.0</c:formatCode>
                <c:ptCount val="70"/>
                <c:pt idx="0">
                  <c:v>0</c:v>
                </c:pt>
                <c:pt idx="1">
                  <c:v>0</c:v>
                </c:pt>
                <c:pt idx="2">
                  <c:v>0</c:v>
                </c:pt>
                <c:pt idx="3">
                  <c:v>0</c:v>
                </c:pt>
                <c:pt idx="4">
                  <c:v>0</c:v>
                </c:pt>
                <c:pt idx="5">
                  <c:v>0.379</c:v>
                </c:pt>
                <c:pt idx="6">
                  <c:v>0.57099999999999995</c:v>
                </c:pt>
                <c:pt idx="7">
                  <c:v>0.64300000000000002</c:v>
                </c:pt>
                <c:pt idx="8">
                  <c:v>0.64800000000000002</c:v>
                </c:pt>
                <c:pt idx="9">
                  <c:v>0.67</c:v>
                </c:pt>
                <c:pt idx="10">
                  <c:v>0.68799999999999994</c:v>
                </c:pt>
                <c:pt idx="11">
                  <c:v>0.66800000000000004</c:v>
                </c:pt>
                <c:pt idx="12">
                  <c:v>0.72</c:v>
                </c:pt>
                <c:pt idx="13">
                  <c:v>0.879</c:v>
                </c:pt>
                <c:pt idx="14">
                  <c:v>0.94899999999999995</c:v>
                </c:pt>
                <c:pt idx="15">
                  <c:v>1.026</c:v>
                </c:pt>
                <c:pt idx="16">
                  <c:v>1.069</c:v>
                </c:pt>
                <c:pt idx="17">
                  <c:v>1.099</c:v>
                </c:pt>
                <c:pt idx="18">
                  <c:v>1.2170000000000001</c:v>
                </c:pt>
                <c:pt idx="19">
                  <c:v>1.3180000000000001</c:v>
                </c:pt>
                <c:pt idx="20">
                  <c:v>1.484</c:v>
                </c:pt>
                <c:pt idx="21">
                  <c:v>1.57</c:v>
                </c:pt>
                <c:pt idx="22">
                  <c:v>1.548</c:v>
                </c:pt>
                <c:pt idx="23">
                  <c:v>1.633</c:v>
                </c:pt>
                <c:pt idx="24">
                  <c:v>1.639</c:v>
                </c:pt>
                <c:pt idx="25">
                  <c:v>1.6759999999999999</c:v>
                </c:pt>
                <c:pt idx="26">
                  <c:v>1.6679999999999999</c:v>
                </c:pt>
                <c:pt idx="27">
                  <c:v>1.6779999999999999</c:v>
                </c:pt>
                <c:pt idx="28">
                  <c:v>1.8149999999999999</c:v>
                </c:pt>
                <c:pt idx="29">
                  <c:v>1.875</c:v>
                </c:pt>
                <c:pt idx="30">
                  <c:v>2.0169999999999999</c:v>
                </c:pt>
                <c:pt idx="31">
                  <c:v>2.1139999999999999</c:v>
                </c:pt>
                <c:pt idx="32">
                  <c:v>2.2240000000000002</c:v>
                </c:pt>
                <c:pt idx="33">
                  <c:v>2.343</c:v>
                </c:pt>
                <c:pt idx="34">
                  <c:v>2.4060000000000001</c:v>
                </c:pt>
                <c:pt idx="35">
                  <c:v>2.46</c:v>
                </c:pt>
                <c:pt idx="36">
                  <c:v>2.3620000000000001</c:v>
                </c:pt>
                <c:pt idx="37">
                  <c:v>2.2069999999999999</c:v>
                </c:pt>
                <c:pt idx="38">
                  <c:v>2.1349999999999998</c:v>
                </c:pt>
                <c:pt idx="39">
                  <c:v>2.2599999999999998</c:v>
                </c:pt>
                <c:pt idx="40">
                  <c:v>2.3420000000000001</c:v>
                </c:pt>
                <c:pt idx="41">
                  <c:v>2.4300000000000002</c:v>
                </c:pt>
                <c:pt idx="42">
                  <c:v>2.4700000000000002</c:v>
                </c:pt>
                <c:pt idx="43">
                  <c:v>2.6110000000000002</c:v>
                </c:pt>
                <c:pt idx="44">
                  <c:v>2.7629999999999999</c:v>
                </c:pt>
                <c:pt idx="45">
                  <c:v>3.052</c:v>
                </c:pt>
                <c:pt idx="46">
                  <c:v>3.093</c:v>
                </c:pt>
                <c:pt idx="47">
                  <c:v>3.464</c:v>
                </c:pt>
                <c:pt idx="48">
                  <c:v>3.508</c:v>
                </c:pt>
                <c:pt idx="49">
                  <c:v>3.633</c:v>
                </c:pt>
                <c:pt idx="50">
                  <c:v>3.4329999999999998</c:v>
                </c:pt>
                <c:pt idx="51">
                  <c:v>3.5249999999999999</c:v>
                </c:pt>
                <c:pt idx="52">
                  <c:v>3.46</c:v>
                </c:pt>
                <c:pt idx="53">
                  <c:v>3.5019999999999998</c:v>
                </c:pt>
                <c:pt idx="54">
                  <c:v>3.7269999999999999</c:v>
                </c:pt>
                <c:pt idx="55">
                  <c:v>3.6360000000000001</c:v>
                </c:pt>
                <c:pt idx="56">
                  <c:v>3.4590000000000001</c:v>
                </c:pt>
                <c:pt idx="57">
                  <c:v>3.653</c:v>
                </c:pt>
                <c:pt idx="58" formatCode="0.0">
                  <c:v>4.3664809896320067</c:v>
                </c:pt>
                <c:pt idx="59" formatCode="0.0">
                  <c:v>3.7822828763658167</c:v>
                </c:pt>
                <c:pt idx="60" formatCode="0.0">
                  <c:v>4.0848064007708098</c:v>
                </c:pt>
                <c:pt idx="61" formatCode="0.0">
                  <c:v>4.2288015592910293</c:v>
                </c:pt>
                <c:pt idx="62" formatCode="0.0">
                  <c:v>4.1674742341852147</c:v>
                </c:pt>
                <c:pt idx="63" formatCode="0.0">
                  <c:v>4.4631695594363539</c:v>
                </c:pt>
                <c:pt idx="64" formatCode="0.0">
                  <c:v>4.5915497693976119</c:v>
                </c:pt>
                <c:pt idx="65" formatCode="0.0">
                  <c:v>4.7429010803165044</c:v>
                </c:pt>
                <c:pt idx="66" formatCode="0.0">
                  <c:v>5.1393272397944427</c:v>
                </c:pt>
                <c:pt idx="67" formatCode="0.0">
                  <c:v>4.8171177534581364</c:v>
                </c:pt>
                <c:pt idx="68" formatCode="0.0">
                  <c:v>5.1736505763240386</c:v>
                </c:pt>
                <c:pt idx="69" formatCode="0.0">
                  <c:v>5.410214947406744</c:v>
                </c:pt>
              </c:numCache>
            </c:numRef>
          </c:val>
          <c:smooth val="0"/>
          <c:extLst>
            <c:ext xmlns:c16="http://schemas.microsoft.com/office/drawing/2014/chart" uri="{C3380CC4-5D6E-409C-BE32-E72D297353CC}">
              <c16:uniqueId val="{00000000-D3F9-A74F-A55D-9CD562E7CCE6}"/>
            </c:ext>
          </c:extLst>
        </c:ser>
        <c:dLbls>
          <c:showLegendKey val="0"/>
          <c:showVal val="0"/>
          <c:showCatName val="0"/>
          <c:showSerName val="0"/>
          <c:showPercent val="0"/>
          <c:showBubbleSize val="0"/>
        </c:dLbls>
        <c:smooth val="0"/>
        <c:axId val="1280898335"/>
        <c:axId val="225229695"/>
      </c:lineChart>
      <c:catAx>
        <c:axId val="1280898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5229695"/>
        <c:crosses val="autoZero"/>
        <c:auto val="1"/>
        <c:lblAlgn val="ctr"/>
        <c:lblOffset val="100"/>
        <c:tickLblSkip val="4"/>
        <c:noMultiLvlLbl val="0"/>
      </c:catAx>
      <c:valAx>
        <c:axId val="22522969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0898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Sheet1!$F$1</c:f>
              <c:strCache>
                <c:ptCount val="1"/>
                <c:pt idx="0">
                  <c:v>Medicaid</c:v>
                </c:pt>
              </c:strCache>
            </c:strRef>
          </c:tx>
          <c:spPr>
            <a:ln w="28575" cap="rnd">
              <a:solidFill>
                <a:srgbClr val="0432FF"/>
              </a:solidFill>
              <a:round/>
            </a:ln>
            <a:effectLst/>
          </c:spPr>
          <c:marker>
            <c:symbol val="none"/>
          </c:marker>
          <c:cat>
            <c:numRef>
              <c:f>Sheet1!$E$2:$E$71</c:f>
              <c:numCache>
                <c:formatCode>General</c:formatCode>
                <c:ptCount val="70"/>
                <c:pt idx="0">
                  <c:v>1962</c:v>
                </c:pt>
                <c:pt idx="1">
                  <c:v>1963</c:v>
                </c:pt>
                <c:pt idx="2">
                  <c:v>1964</c:v>
                </c:pt>
                <c:pt idx="3">
                  <c:v>1965</c:v>
                </c:pt>
                <c:pt idx="4">
                  <c:v>1966</c:v>
                </c:pt>
                <c:pt idx="5">
                  <c:v>1967</c:v>
                </c:pt>
                <c:pt idx="6">
                  <c:v>1968</c:v>
                </c:pt>
                <c:pt idx="7">
                  <c:v>1969</c:v>
                </c:pt>
                <c:pt idx="8">
                  <c:v>1970</c:v>
                </c:pt>
                <c:pt idx="9">
                  <c:v>1971</c:v>
                </c:pt>
                <c:pt idx="10">
                  <c:v>1972</c:v>
                </c:pt>
                <c:pt idx="11">
                  <c:v>1973</c:v>
                </c:pt>
                <c:pt idx="12">
                  <c:v>1974</c:v>
                </c:pt>
                <c:pt idx="13">
                  <c:v>1975</c:v>
                </c:pt>
                <c:pt idx="14">
                  <c:v>1976</c:v>
                </c:pt>
                <c:pt idx="15">
                  <c:v>1977</c:v>
                </c:pt>
                <c:pt idx="16">
                  <c:v>1978</c:v>
                </c:pt>
                <c:pt idx="17">
                  <c:v>1979</c:v>
                </c:pt>
                <c:pt idx="18">
                  <c:v>1980</c:v>
                </c:pt>
                <c:pt idx="19">
                  <c:v>1981</c:v>
                </c:pt>
                <c:pt idx="20">
                  <c:v>1982</c:v>
                </c:pt>
                <c:pt idx="21">
                  <c:v>1983</c:v>
                </c:pt>
                <c:pt idx="22">
                  <c:v>1984</c:v>
                </c:pt>
                <c:pt idx="23">
                  <c:v>1985</c:v>
                </c:pt>
                <c:pt idx="24">
                  <c:v>1986</c:v>
                </c:pt>
                <c:pt idx="25">
                  <c:v>1987</c:v>
                </c:pt>
                <c:pt idx="26">
                  <c:v>1988</c:v>
                </c:pt>
                <c:pt idx="27">
                  <c:v>1989</c:v>
                </c:pt>
                <c:pt idx="28">
                  <c:v>1990</c:v>
                </c:pt>
                <c:pt idx="29">
                  <c:v>1991</c:v>
                </c:pt>
                <c:pt idx="30">
                  <c:v>1992</c:v>
                </c:pt>
                <c:pt idx="31">
                  <c:v>1993</c:v>
                </c:pt>
                <c:pt idx="32">
                  <c:v>1994</c:v>
                </c:pt>
                <c:pt idx="33">
                  <c:v>1995</c:v>
                </c:pt>
                <c:pt idx="34">
                  <c:v>1996</c:v>
                </c:pt>
                <c:pt idx="35">
                  <c:v>1997</c:v>
                </c:pt>
                <c:pt idx="36">
                  <c:v>1998</c:v>
                </c:pt>
                <c:pt idx="37">
                  <c:v>1999</c:v>
                </c:pt>
                <c:pt idx="38">
                  <c:v>2000</c:v>
                </c:pt>
                <c:pt idx="39">
                  <c:v>2001</c:v>
                </c:pt>
                <c:pt idx="40">
                  <c:v>2002</c:v>
                </c:pt>
                <c:pt idx="41">
                  <c:v>2003</c:v>
                </c:pt>
                <c:pt idx="42">
                  <c:v>2004</c:v>
                </c:pt>
                <c:pt idx="43">
                  <c:v>2005</c:v>
                </c:pt>
                <c:pt idx="44">
                  <c:v>2006</c:v>
                </c:pt>
                <c:pt idx="45">
                  <c:v>2007</c:v>
                </c:pt>
                <c:pt idx="46">
                  <c:v>2008</c:v>
                </c:pt>
                <c:pt idx="47">
                  <c:v>2009</c:v>
                </c:pt>
                <c:pt idx="48">
                  <c:v>2010</c:v>
                </c:pt>
                <c:pt idx="49">
                  <c:v>2011</c:v>
                </c:pt>
                <c:pt idx="50">
                  <c:v>2012</c:v>
                </c:pt>
                <c:pt idx="51">
                  <c:v>2013</c:v>
                </c:pt>
                <c:pt idx="52">
                  <c:v>2014</c:v>
                </c:pt>
                <c:pt idx="53">
                  <c:v>2015</c:v>
                </c:pt>
                <c:pt idx="54">
                  <c:v>2016</c:v>
                </c:pt>
                <c:pt idx="55">
                  <c:v>2017</c:v>
                </c:pt>
                <c:pt idx="56">
                  <c:v>2018</c:v>
                </c:pt>
                <c:pt idx="57">
                  <c:v>2019</c:v>
                </c:pt>
                <c:pt idx="58">
                  <c:v>2020</c:v>
                </c:pt>
                <c:pt idx="59">
                  <c:v>2021</c:v>
                </c:pt>
                <c:pt idx="60">
                  <c:v>2022</c:v>
                </c:pt>
                <c:pt idx="61">
                  <c:v>2023</c:v>
                </c:pt>
                <c:pt idx="62">
                  <c:v>2024</c:v>
                </c:pt>
                <c:pt idx="63">
                  <c:v>2025</c:v>
                </c:pt>
                <c:pt idx="64">
                  <c:v>2026</c:v>
                </c:pt>
                <c:pt idx="65">
                  <c:v>2027</c:v>
                </c:pt>
                <c:pt idx="66">
                  <c:v>2028</c:v>
                </c:pt>
                <c:pt idx="67">
                  <c:v>2029</c:v>
                </c:pt>
                <c:pt idx="68">
                  <c:v>2030</c:v>
                </c:pt>
                <c:pt idx="69">
                  <c:v>2031</c:v>
                </c:pt>
              </c:numCache>
            </c:numRef>
          </c:cat>
          <c:val>
            <c:numRef>
              <c:f>Sheet1!$F$2:$F$71</c:f>
              <c:numCache>
                <c:formatCode>#,##0.0</c:formatCode>
                <c:ptCount val="70"/>
                <c:pt idx="0">
                  <c:v>1.7999999999999999E-2</c:v>
                </c:pt>
                <c:pt idx="1">
                  <c:v>2.5000000000000001E-2</c:v>
                </c:pt>
                <c:pt idx="2">
                  <c:v>3.2000000000000001E-2</c:v>
                </c:pt>
                <c:pt idx="3">
                  <c:v>3.7999999999999999E-2</c:v>
                </c:pt>
                <c:pt idx="4">
                  <c:v>9.9000000000000005E-2</c:v>
                </c:pt>
                <c:pt idx="5">
                  <c:v>0.14000000000000001</c:v>
                </c:pt>
                <c:pt idx="6">
                  <c:v>0.20100000000000001</c:v>
                </c:pt>
                <c:pt idx="7">
                  <c:v>0.23300000000000001</c:v>
                </c:pt>
                <c:pt idx="8">
                  <c:v>0.26100000000000001</c:v>
                </c:pt>
                <c:pt idx="9">
                  <c:v>0.30099999999999999</c:v>
                </c:pt>
                <c:pt idx="10">
                  <c:v>0.378</c:v>
                </c:pt>
                <c:pt idx="11">
                  <c:v>0.34</c:v>
                </c:pt>
                <c:pt idx="12">
                  <c:v>0.39200000000000002</c:v>
                </c:pt>
                <c:pt idx="13">
                  <c:v>0.42599999999999999</c:v>
                </c:pt>
                <c:pt idx="14">
                  <c:v>0.48</c:v>
                </c:pt>
                <c:pt idx="15">
                  <c:v>0.48799999999999999</c:v>
                </c:pt>
                <c:pt idx="16">
                  <c:v>0.47</c:v>
                </c:pt>
                <c:pt idx="17">
                  <c:v>0.48399999999999999</c:v>
                </c:pt>
                <c:pt idx="18">
                  <c:v>0.5</c:v>
                </c:pt>
                <c:pt idx="19">
                  <c:v>0.53700000000000003</c:v>
                </c:pt>
                <c:pt idx="20">
                  <c:v>0.52500000000000002</c:v>
                </c:pt>
                <c:pt idx="21">
                  <c:v>0.53700000000000003</c:v>
                </c:pt>
                <c:pt idx="22">
                  <c:v>0.50800000000000001</c:v>
                </c:pt>
                <c:pt idx="23">
                  <c:v>0.53100000000000003</c:v>
                </c:pt>
                <c:pt idx="24">
                  <c:v>0.55200000000000005</c:v>
                </c:pt>
                <c:pt idx="25">
                  <c:v>0.57499999999999996</c:v>
                </c:pt>
                <c:pt idx="26">
                  <c:v>0.59299999999999997</c:v>
                </c:pt>
                <c:pt idx="27">
                  <c:v>0.623</c:v>
                </c:pt>
                <c:pt idx="28">
                  <c:v>0.69699999999999995</c:v>
                </c:pt>
                <c:pt idx="29">
                  <c:v>0.86199999999999999</c:v>
                </c:pt>
                <c:pt idx="30">
                  <c:v>1.0569999999999999</c:v>
                </c:pt>
                <c:pt idx="31">
                  <c:v>1.1180000000000001</c:v>
                </c:pt>
                <c:pt idx="32">
                  <c:v>1.143</c:v>
                </c:pt>
                <c:pt idx="33">
                  <c:v>1.1779999999999999</c:v>
                </c:pt>
                <c:pt idx="34">
                  <c:v>1.157</c:v>
                </c:pt>
                <c:pt idx="35">
                  <c:v>1.131</c:v>
                </c:pt>
                <c:pt idx="36">
                  <c:v>1.1339999999999999</c:v>
                </c:pt>
                <c:pt idx="37">
                  <c:v>1.1399999999999999</c:v>
                </c:pt>
                <c:pt idx="38">
                  <c:v>1.1659999999999999</c:v>
                </c:pt>
                <c:pt idx="39">
                  <c:v>1.2290000000000001</c:v>
                </c:pt>
                <c:pt idx="40">
                  <c:v>1.3620000000000001</c:v>
                </c:pt>
                <c:pt idx="41">
                  <c:v>1.4239999999999999</c:v>
                </c:pt>
                <c:pt idx="42">
                  <c:v>1.4650000000000001</c:v>
                </c:pt>
                <c:pt idx="43">
                  <c:v>1.4159999999999999</c:v>
                </c:pt>
                <c:pt idx="44">
                  <c:v>1.3240000000000001</c:v>
                </c:pt>
                <c:pt idx="45">
                  <c:v>1.3340000000000001</c:v>
                </c:pt>
                <c:pt idx="46">
                  <c:v>1.3660000000000001</c:v>
                </c:pt>
                <c:pt idx="47">
                  <c:v>1.7390000000000001</c:v>
                </c:pt>
                <c:pt idx="48">
                  <c:v>1.8380000000000001</c:v>
                </c:pt>
                <c:pt idx="49">
                  <c:v>1.7849999999999999</c:v>
                </c:pt>
                <c:pt idx="50">
                  <c:v>1.56</c:v>
                </c:pt>
                <c:pt idx="51">
                  <c:v>1.5980000000000001</c:v>
                </c:pt>
                <c:pt idx="52">
                  <c:v>1.7390000000000001</c:v>
                </c:pt>
                <c:pt idx="53">
                  <c:v>1.9319999999999999</c:v>
                </c:pt>
                <c:pt idx="54">
                  <c:v>1.982</c:v>
                </c:pt>
                <c:pt idx="55">
                  <c:v>1.94</c:v>
                </c:pt>
                <c:pt idx="56">
                  <c:v>1.911</c:v>
                </c:pt>
                <c:pt idx="57">
                  <c:v>1.929</c:v>
                </c:pt>
                <c:pt idx="58">
                  <c:v>2.1832143039968384</c:v>
                </c:pt>
                <c:pt idx="59" formatCode="0.0">
                  <c:v>2.3109119373723419</c:v>
                </c:pt>
                <c:pt idx="60" formatCode="0.0">
                  <c:v>2.2274547248921461</c:v>
                </c:pt>
                <c:pt idx="61" formatCode="0.0">
                  <c:v>2.0438062783336814</c:v>
                </c:pt>
                <c:pt idx="62" formatCode="0.0">
                  <c:v>2.0038486246889686</c:v>
                </c:pt>
                <c:pt idx="63" formatCode="0.0">
                  <c:v>2.0321923249733951</c:v>
                </c:pt>
                <c:pt idx="64" formatCode="0.0">
                  <c:v>2.0587211856669048</c:v>
                </c:pt>
                <c:pt idx="65" formatCode="0.0">
                  <c:v>2.1017267375291553</c:v>
                </c:pt>
                <c:pt idx="66" formatCode="0.0">
                  <c:v>2.141478139814466</c:v>
                </c:pt>
                <c:pt idx="67" formatCode="0.0">
                  <c:v>2.1796078792503994</c:v>
                </c:pt>
                <c:pt idx="68" formatCode="0.0">
                  <c:v>2.2204449840898937</c:v>
                </c:pt>
                <c:pt idx="69" formatCode="0.0">
                  <c:v>2.2592106707460102</c:v>
                </c:pt>
              </c:numCache>
            </c:numRef>
          </c:val>
          <c:smooth val="0"/>
          <c:extLst>
            <c:ext xmlns:c16="http://schemas.microsoft.com/office/drawing/2014/chart" uri="{C3380CC4-5D6E-409C-BE32-E72D297353CC}">
              <c16:uniqueId val="{00000000-84E0-984C-8E10-2E0653CBBEC1}"/>
            </c:ext>
          </c:extLst>
        </c:ser>
        <c:dLbls>
          <c:showLegendKey val="0"/>
          <c:showVal val="0"/>
          <c:showCatName val="0"/>
          <c:showSerName val="0"/>
          <c:showPercent val="0"/>
          <c:showBubbleSize val="0"/>
        </c:dLbls>
        <c:smooth val="0"/>
        <c:axId val="500980383"/>
        <c:axId val="510032191"/>
      </c:lineChart>
      <c:catAx>
        <c:axId val="500980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032191"/>
        <c:crosses val="autoZero"/>
        <c:auto val="1"/>
        <c:lblAlgn val="ctr"/>
        <c:lblOffset val="100"/>
        <c:tickLblSkip val="4"/>
        <c:noMultiLvlLbl val="0"/>
      </c:catAx>
      <c:valAx>
        <c:axId val="51003219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9803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Sheet1!$H$1</c:f>
              <c:strCache>
                <c:ptCount val="1"/>
                <c:pt idx="0">
                  <c:v>Defense</c:v>
                </c:pt>
              </c:strCache>
            </c:strRef>
          </c:tx>
          <c:spPr>
            <a:ln w="28575" cap="rnd">
              <a:solidFill>
                <a:srgbClr val="0432FF"/>
              </a:solidFill>
              <a:round/>
            </a:ln>
            <a:effectLst/>
          </c:spPr>
          <c:marker>
            <c:symbol val="none"/>
          </c:marker>
          <c:cat>
            <c:numRef>
              <c:f>Sheet1!$G$2:$G$71</c:f>
              <c:numCache>
                <c:formatCode>General</c:formatCode>
                <c:ptCount val="70"/>
                <c:pt idx="0">
                  <c:v>1962</c:v>
                </c:pt>
                <c:pt idx="1">
                  <c:v>1963</c:v>
                </c:pt>
                <c:pt idx="2">
                  <c:v>1964</c:v>
                </c:pt>
                <c:pt idx="3">
                  <c:v>1965</c:v>
                </c:pt>
                <c:pt idx="4">
                  <c:v>1966</c:v>
                </c:pt>
                <c:pt idx="5">
                  <c:v>1967</c:v>
                </c:pt>
                <c:pt idx="6">
                  <c:v>1968</c:v>
                </c:pt>
                <c:pt idx="7">
                  <c:v>1969</c:v>
                </c:pt>
                <c:pt idx="8">
                  <c:v>1970</c:v>
                </c:pt>
                <c:pt idx="9">
                  <c:v>1971</c:v>
                </c:pt>
                <c:pt idx="10">
                  <c:v>1972</c:v>
                </c:pt>
                <c:pt idx="11">
                  <c:v>1973</c:v>
                </c:pt>
                <c:pt idx="12">
                  <c:v>1974</c:v>
                </c:pt>
                <c:pt idx="13">
                  <c:v>1975</c:v>
                </c:pt>
                <c:pt idx="14">
                  <c:v>1976</c:v>
                </c:pt>
                <c:pt idx="15">
                  <c:v>1977</c:v>
                </c:pt>
                <c:pt idx="16">
                  <c:v>1978</c:v>
                </c:pt>
                <c:pt idx="17">
                  <c:v>1979</c:v>
                </c:pt>
                <c:pt idx="18">
                  <c:v>1980</c:v>
                </c:pt>
                <c:pt idx="19">
                  <c:v>1981</c:v>
                </c:pt>
                <c:pt idx="20">
                  <c:v>1982</c:v>
                </c:pt>
                <c:pt idx="21">
                  <c:v>1983</c:v>
                </c:pt>
                <c:pt idx="22">
                  <c:v>1984</c:v>
                </c:pt>
                <c:pt idx="23">
                  <c:v>1985</c:v>
                </c:pt>
                <c:pt idx="24">
                  <c:v>1986</c:v>
                </c:pt>
                <c:pt idx="25">
                  <c:v>1987</c:v>
                </c:pt>
                <c:pt idx="26">
                  <c:v>1988</c:v>
                </c:pt>
                <c:pt idx="27">
                  <c:v>1989</c:v>
                </c:pt>
                <c:pt idx="28">
                  <c:v>1990</c:v>
                </c:pt>
                <c:pt idx="29">
                  <c:v>1991</c:v>
                </c:pt>
                <c:pt idx="30">
                  <c:v>1992</c:v>
                </c:pt>
                <c:pt idx="31">
                  <c:v>1993</c:v>
                </c:pt>
                <c:pt idx="32">
                  <c:v>1994</c:v>
                </c:pt>
                <c:pt idx="33">
                  <c:v>1995</c:v>
                </c:pt>
                <c:pt idx="34">
                  <c:v>1996</c:v>
                </c:pt>
                <c:pt idx="35">
                  <c:v>1997</c:v>
                </c:pt>
                <c:pt idx="36">
                  <c:v>1998</c:v>
                </c:pt>
                <c:pt idx="37">
                  <c:v>1999</c:v>
                </c:pt>
                <c:pt idx="38">
                  <c:v>2000</c:v>
                </c:pt>
                <c:pt idx="39">
                  <c:v>2001</c:v>
                </c:pt>
                <c:pt idx="40">
                  <c:v>2002</c:v>
                </c:pt>
                <c:pt idx="41">
                  <c:v>2003</c:v>
                </c:pt>
                <c:pt idx="42">
                  <c:v>2004</c:v>
                </c:pt>
                <c:pt idx="43">
                  <c:v>2005</c:v>
                </c:pt>
                <c:pt idx="44">
                  <c:v>2006</c:v>
                </c:pt>
                <c:pt idx="45">
                  <c:v>2007</c:v>
                </c:pt>
                <c:pt idx="46">
                  <c:v>2008</c:v>
                </c:pt>
                <c:pt idx="47">
                  <c:v>2009</c:v>
                </c:pt>
                <c:pt idx="48">
                  <c:v>2010</c:v>
                </c:pt>
                <c:pt idx="49">
                  <c:v>2011</c:v>
                </c:pt>
                <c:pt idx="50">
                  <c:v>2012</c:v>
                </c:pt>
                <c:pt idx="51">
                  <c:v>2013</c:v>
                </c:pt>
                <c:pt idx="52">
                  <c:v>2014</c:v>
                </c:pt>
                <c:pt idx="53">
                  <c:v>2015</c:v>
                </c:pt>
                <c:pt idx="54">
                  <c:v>2016</c:v>
                </c:pt>
                <c:pt idx="55">
                  <c:v>2017</c:v>
                </c:pt>
                <c:pt idx="56">
                  <c:v>2018</c:v>
                </c:pt>
                <c:pt idx="57">
                  <c:v>2019</c:v>
                </c:pt>
                <c:pt idx="58">
                  <c:v>2020</c:v>
                </c:pt>
                <c:pt idx="59">
                  <c:v>2021</c:v>
                </c:pt>
                <c:pt idx="60">
                  <c:v>2022</c:v>
                </c:pt>
                <c:pt idx="61">
                  <c:v>2023</c:v>
                </c:pt>
                <c:pt idx="62">
                  <c:v>2024</c:v>
                </c:pt>
                <c:pt idx="63">
                  <c:v>2025</c:v>
                </c:pt>
                <c:pt idx="64">
                  <c:v>2026</c:v>
                </c:pt>
                <c:pt idx="65">
                  <c:v>2027</c:v>
                </c:pt>
                <c:pt idx="66">
                  <c:v>2028</c:v>
                </c:pt>
                <c:pt idx="67">
                  <c:v>2029</c:v>
                </c:pt>
                <c:pt idx="68">
                  <c:v>2030</c:v>
                </c:pt>
                <c:pt idx="69">
                  <c:v>2031</c:v>
                </c:pt>
              </c:numCache>
            </c:numRef>
          </c:cat>
          <c:val>
            <c:numRef>
              <c:f>Sheet1!$H$2:$H$71</c:f>
              <c:numCache>
                <c:formatCode>#,##0.0</c:formatCode>
                <c:ptCount val="70"/>
                <c:pt idx="0">
                  <c:v>8.9730000000000008</c:v>
                </c:pt>
                <c:pt idx="1">
                  <c:v>8.6890000000000001</c:v>
                </c:pt>
                <c:pt idx="2">
                  <c:v>8.3179999999999996</c:v>
                </c:pt>
                <c:pt idx="3">
                  <c:v>7.1929999999999996</c:v>
                </c:pt>
                <c:pt idx="4">
                  <c:v>7.5590000000000002</c:v>
                </c:pt>
                <c:pt idx="5">
                  <c:v>8.6059999999999999</c:v>
                </c:pt>
                <c:pt idx="6">
                  <c:v>9.1530000000000005</c:v>
                </c:pt>
                <c:pt idx="7">
                  <c:v>8.4380000000000006</c:v>
                </c:pt>
                <c:pt idx="8">
                  <c:v>7.8259999999999996</c:v>
                </c:pt>
                <c:pt idx="9">
                  <c:v>7.0759999999999996</c:v>
                </c:pt>
                <c:pt idx="10">
                  <c:v>6.5229999999999997</c:v>
                </c:pt>
                <c:pt idx="11">
                  <c:v>5.6989999999999998</c:v>
                </c:pt>
                <c:pt idx="12">
                  <c:v>5.444</c:v>
                </c:pt>
                <c:pt idx="13">
                  <c:v>5.452</c:v>
                </c:pt>
                <c:pt idx="14">
                  <c:v>5.032</c:v>
                </c:pt>
                <c:pt idx="15">
                  <c:v>4.8170000000000002</c:v>
                </c:pt>
                <c:pt idx="16">
                  <c:v>4.6029999999999998</c:v>
                </c:pt>
                <c:pt idx="17">
                  <c:v>4.5519999999999996</c:v>
                </c:pt>
                <c:pt idx="18">
                  <c:v>4.8220000000000001</c:v>
                </c:pt>
                <c:pt idx="19">
                  <c:v>5.0419999999999998</c:v>
                </c:pt>
                <c:pt idx="20">
                  <c:v>5.6120000000000001</c:v>
                </c:pt>
                <c:pt idx="21">
                  <c:v>5.9359999999999999</c:v>
                </c:pt>
                <c:pt idx="22">
                  <c:v>5.774</c:v>
                </c:pt>
                <c:pt idx="23">
                  <c:v>5.9340000000000002</c:v>
                </c:pt>
                <c:pt idx="24">
                  <c:v>6.05</c:v>
                </c:pt>
                <c:pt idx="25">
                  <c:v>5.9260000000000002</c:v>
                </c:pt>
                <c:pt idx="26">
                  <c:v>5.6609999999999996</c:v>
                </c:pt>
                <c:pt idx="27">
                  <c:v>5.4729999999999999</c:v>
                </c:pt>
                <c:pt idx="28">
                  <c:v>5.0880000000000001</c:v>
                </c:pt>
                <c:pt idx="29">
                  <c:v>5.2469999999999999</c:v>
                </c:pt>
                <c:pt idx="30">
                  <c:v>4.7160000000000002</c:v>
                </c:pt>
                <c:pt idx="31">
                  <c:v>4.3159999999999998</c:v>
                </c:pt>
                <c:pt idx="32">
                  <c:v>3.9329999999999998</c:v>
                </c:pt>
                <c:pt idx="33">
                  <c:v>3.6179999999999999</c:v>
                </c:pt>
                <c:pt idx="34">
                  <c:v>3.3450000000000002</c:v>
                </c:pt>
                <c:pt idx="35">
                  <c:v>3.2149999999999999</c:v>
                </c:pt>
                <c:pt idx="36">
                  <c:v>3.0259999999999998</c:v>
                </c:pt>
                <c:pt idx="37">
                  <c:v>2.9060000000000001</c:v>
                </c:pt>
                <c:pt idx="38">
                  <c:v>2.915</c:v>
                </c:pt>
                <c:pt idx="39">
                  <c:v>2.9079999999999999</c:v>
                </c:pt>
                <c:pt idx="40">
                  <c:v>3.2210000000000001</c:v>
                </c:pt>
                <c:pt idx="41">
                  <c:v>3.589</c:v>
                </c:pt>
                <c:pt idx="42">
                  <c:v>3.7759999999999998</c:v>
                </c:pt>
                <c:pt idx="43">
                  <c:v>3.8460000000000001</c:v>
                </c:pt>
                <c:pt idx="44">
                  <c:v>3.8130000000000002</c:v>
                </c:pt>
                <c:pt idx="45">
                  <c:v>3.8340000000000001</c:v>
                </c:pt>
                <c:pt idx="46">
                  <c:v>4.1539999999999999</c:v>
                </c:pt>
                <c:pt idx="47">
                  <c:v>4.5510000000000002</c:v>
                </c:pt>
                <c:pt idx="48">
                  <c:v>4.6420000000000003</c:v>
                </c:pt>
                <c:pt idx="49">
                  <c:v>4.54</c:v>
                </c:pt>
                <c:pt idx="50">
                  <c:v>4.1760000000000002</c:v>
                </c:pt>
                <c:pt idx="51">
                  <c:v>3.7690000000000001</c:v>
                </c:pt>
                <c:pt idx="52">
                  <c:v>3.4409999999999998</c:v>
                </c:pt>
                <c:pt idx="53">
                  <c:v>3.222</c:v>
                </c:pt>
                <c:pt idx="54">
                  <c:v>3.1469999999999998</c:v>
                </c:pt>
                <c:pt idx="55">
                  <c:v>3.0550000000000002</c:v>
                </c:pt>
                <c:pt idx="56">
                  <c:v>3.0569999999999999</c:v>
                </c:pt>
                <c:pt idx="57">
                  <c:v>3.1869999999999998</c:v>
                </c:pt>
                <c:pt idx="58">
                  <c:v>3.398854032612332</c:v>
                </c:pt>
                <c:pt idx="59" formatCode="0.0">
                  <c:v>3.3410483545274325</c:v>
                </c:pt>
                <c:pt idx="60" formatCode="0.0">
                  <c:v>3.2447875464318425</c:v>
                </c:pt>
                <c:pt idx="61" formatCode="0.0">
                  <c:v>3.1472112772362975</c:v>
                </c:pt>
                <c:pt idx="62" formatCode="0.0">
                  <c:v>3.0522032604263365</c:v>
                </c:pt>
                <c:pt idx="63" formatCode="0.0">
                  <c:v>3.0057786820325987</c:v>
                </c:pt>
                <c:pt idx="64" formatCode="0.0">
                  <c:v>2.9518458059898873</c:v>
                </c:pt>
                <c:pt idx="65" formatCode="0.0">
                  <c:v>2.9122051018937043</c:v>
                </c:pt>
                <c:pt idx="66" formatCode="0.0">
                  <c:v>2.8972552775069076</c:v>
                </c:pt>
                <c:pt idx="67" formatCode="0.0">
                  <c:v>2.824524674661387</c:v>
                </c:pt>
                <c:pt idx="68" formatCode="0.0">
                  <c:v>2.8116662437913553</c:v>
                </c:pt>
                <c:pt idx="69" formatCode="0.0">
                  <c:v>2.7783704721695193</c:v>
                </c:pt>
              </c:numCache>
            </c:numRef>
          </c:val>
          <c:smooth val="0"/>
          <c:extLst>
            <c:ext xmlns:c16="http://schemas.microsoft.com/office/drawing/2014/chart" uri="{C3380CC4-5D6E-409C-BE32-E72D297353CC}">
              <c16:uniqueId val="{00000000-E51B-D24A-94C7-E1D0A5289631}"/>
            </c:ext>
          </c:extLst>
        </c:ser>
        <c:dLbls>
          <c:showLegendKey val="0"/>
          <c:showVal val="0"/>
          <c:showCatName val="0"/>
          <c:showSerName val="0"/>
          <c:showPercent val="0"/>
          <c:showBubbleSize val="0"/>
        </c:dLbls>
        <c:smooth val="0"/>
        <c:axId val="942614415"/>
        <c:axId val="942616095"/>
      </c:lineChart>
      <c:catAx>
        <c:axId val="942614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616095"/>
        <c:crosses val="autoZero"/>
        <c:auto val="1"/>
        <c:lblAlgn val="ctr"/>
        <c:lblOffset val="100"/>
        <c:tickLblSkip val="4"/>
        <c:noMultiLvlLbl val="0"/>
      </c:catAx>
      <c:valAx>
        <c:axId val="94261609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6144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Sheet1!$J$1</c:f>
              <c:strCache>
                <c:ptCount val="1"/>
                <c:pt idx="0">
                  <c:v>Non Defense</c:v>
                </c:pt>
              </c:strCache>
            </c:strRef>
          </c:tx>
          <c:spPr>
            <a:ln w="28575" cap="rnd">
              <a:solidFill>
                <a:srgbClr val="0432FF"/>
              </a:solidFill>
              <a:round/>
            </a:ln>
            <a:effectLst/>
          </c:spPr>
          <c:marker>
            <c:symbol val="none"/>
          </c:marker>
          <c:cat>
            <c:numRef>
              <c:f>Sheet1!$I$2:$I$71</c:f>
              <c:numCache>
                <c:formatCode>General</c:formatCode>
                <c:ptCount val="70"/>
                <c:pt idx="0">
                  <c:v>1962</c:v>
                </c:pt>
                <c:pt idx="1">
                  <c:v>1963</c:v>
                </c:pt>
                <c:pt idx="2">
                  <c:v>1964</c:v>
                </c:pt>
                <c:pt idx="3">
                  <c:v>1965</c:v>
                </c:pt>
                <c:pt idx="4">
                  <c:v>1966</c:v>
                </c:pt>
                <c:pt idx="5">
                  <c:v>1967</c:v>
                </c:pt>
                <c:pt idx="6">
                  <c:v>1968</c:v>
                </c:pt>
                <c:pt idx="7">
                  <c:v>1969</c:v>
                </c:pt>
                <c:pt idx="8">
                  <c:v>1970</c:v>
                </c:pt>
                <c:pt idx="9">
                  <c:v>1971</c:v>
                </c:pt>
                <c:pt idx="10">
                  <c:v>1972</c:v>
                </c:pt>
                <c:pt idx="11">
                  <c:v>1973</c:v>
                </c:pt>
                <c:pt idx="12">
                  <c:v>1974</c:v>
                </c:pt>
                <c:pt idx="13">
                  <c:v>1975</c:v>
                </c:pt>
                <c:pt idx="14">
                  <c:v>1976</c:v>
                </c:pt>
                <c:pt idx="15">
                  <c:v>1977</c:v>
                </c:pt>
                <c:pt idx="16">
                  <c:v>1978</c:v>
                </c:pt>
                <c:pt idx="17">
                  <c:v>1979</c:v>
                </c:pt>
                <c:pt idx="18">
                  <c:v>1980</c:v>
                </c:pt>
                <c:pt idx="19">
                  <c:v>1981</c:v>
                </c:pt>
                <c:pt idx="20">
                  <c:v>1982</c:v>
                </c:pt>
                <c:pt idx="21">
                  <c:v>1983</c:v>
                </c:pt>
                <c:pt idx="22">
                  <c:v>1984</c:v>
                </c:pt>
                <c:pt idx="23">
                  <c:v>1985</c:v>
                </c:pt>
                <c:pt idx="24">
                  <c:v>1986</c:v>
                </c:pt>
                <c:pt idx="25">
                  <c:v>1987</c:v>
                </c:pt>
                <c:pt idx="26">
                  <c:v>1988</c:v>
                </c:pt>
                <c:pt idx="27">
                  <c:v>1989</c:v>
                </c:pt>
                <c:pt idx="28">
                  <c:v>1990</c:v>
                </c:pt>
                <c:pt idx="29">
                  <c:v>1991</c:v>
                </c:pt>
                <c:pt idx="30">
                  <c:v>1992</c:v>
                </c:pt>
                <c:pt idx="31">
                  <c:v>1993</c:v>
                </c:pt>
                <c:pt idx="32">
                  <c:v>1994</c:v>
                </c:pt>
                <c:pt idx="33">
                  <c:v>1995</c:v>
                </c:pt>
                <c:pt idx="34">
                  <c:v>1996</c:v>
                </c:pt>
                <c:pt idx="35">
                  <c:v>1997</c:v>
                </c:pt>
                <c:pt idx="36">
                  <c:v>1998</c:v>
                </c:pt>
                <c:pt idx="37">
                  <c:v>1999</c:v>
                </c:pt>
                <c:pt idx="38">
                  <c:v>2000</c:v>
                </c:pt>
                <c:pt idx="39">
                  <c:v>2001</c:v>
                </c:pt>
                <c:pt idx="40">
                  <c:v>2002</c:v>
                </c:pt>
                <c:pt idx="41">
                  <c:v>2003</c:v>
                </c:pt>
                <c:pt idx="42">
                  <c:v>2004</c:v>
                </c:pt>
                <c:pt idx="43">
                  <c:v>2005</c:v>
                </c:pt>
                <c:pt idx="44">
                  <c:v>2006</c:v>
                </c:pt>
                <c:pt idx="45">
                  <c:v>2007</c:v>
                </c:pt>
                <c:pt idx="46">
                  <c:v>2008</c:v>
                </c:pt>
                <c:pt idx="47">
                  <c:v>2009</c:v>
                </c:pt>
                <c:pt idx="48">
                  <c:v>2010</c:v>
                </c:pt>
                <c:pt idx="49">
                  <c:v>2011</c:v>
                </c:pt>
                <c:pt idx="50">
                  <c:v>2012</c:v>
                </c:pt>
                <c:pt idx="51">
                  <c:v>2013</c:v>
                </c:pt>
                <c:pt idx="52">
                  <c:v>2014</c:v>
                </c:pt>
                <c:pt idx="53">
                  <c:v>2015</c:v>
                </c:pt>
                <c:pt idx="54">
                  <c:v>2016</c:v>
                </c:pt>
                <c:pt idx="55">
                  <c:v>2017</c:v>
                </c:pt>
                <c:pt idx="56">
                  <c:v>2018</c:v>
                </c:pt>
                <c:pt idx="57">
                  <c:v>2019</c:v>
                </c:pt>
                <c:pt idx="58">
                  <c:v>2020</c:v>
                </c:pt>
                <c:pt idx="59">
                  <c:v>2021</c:v>
                </c:pt>
                <c:pt idx="60">
                  <c:v>2022</c:v>
                </c:pt>
                <c:pt idx="61">
                  <c:v>2023</c:v>
                </c:pt>
                <c:pt idx="62">
                  <c:v>2024</c:v>
                </c:pt>
                <c:pt idx="63">
                  <c:v>2025</c:v>
                </c:pt>
                <c:pt idx="64">
                  <c:v>2026</c:v>
                </c:pt>
                <c:pt idx="65">
                  <c:v>2027</c:v>
                </c:pt>
                <c:pt idx="66">
                  <c:v>2028</c:v>
                </c:pt>
                <c:pt idx="67">
                  <c:v>2029</c:v>
                </c:pt>
                <c:pt idx="68">
                  <c:v>2030</c:v>
                </c:pt>
                <c:pt idx="69">
                  <c:v>2031</c:v>
                </c:pt>
              </c:numCache>
            </c:numRef>
          </c:cat>
          <c:val>
            <c:numRef>
              <c:f>Sheet1!$J$2:$J$71</c:f>
              <c:numCache>
                <c:formatCode>#,##0.0</c:formatCode>
                <c:ptCount val="70"/>
                <c:pt idx="0">
                  <c:v>3.3340000000000001</c:v>
                </c:pt>
                <c:pt idx="1">
                  <c:v>3.49</c:v>
                </c:pt>
                <c:pt idx="2">
                  <c:v>3.6419999999999999</c:v>
                </c:pt>
                <c:pt idx="3">
                  <c:v>3.774</c:v>
                </c:pt>
                <c:pt idx="4">
                  <c:v>3.9910000000000001</c:v>
                </c:pt>
                <c:pt idx="5">
                  <c:v>4.1219999999999999</c:v>
                </c:pt>
                <c:pt idx="6">
                  <c:v>3.9910000000000001</c:v>
                </c:pt>
                <c:pt idx="7">
                  <c:v>3.53</c:v>
                </c:pt>
                <c:pt idx="8">
                  <c:v>3.6629999999999998</c:v>
                </c:pt>
                <c:pt idx="9">
                  <c:v>3.8980000000000001</c:v>
                </c:pt>
                <c:pt idx="10">
                  <c:v>4.0460000000000003</c:v>
                </c:pt>
                <c:pt idx="11">
                  <c:v>3.94</c:v>
                </c:pt>
                <c:pt idx="12">
                  <c:v>3.8769999999999998</c:v>
                </c:pt>
                <c:pt idx="13">
                  <c:v>4.3780000000000001</c:v>
                </c:pt>
                <c:pt idx="14">
                  <c:v>4.798</c:v>
                </c:pt>
                <c:pt idx="15">
                  <c:v>4.9180000000000001</c:v>
                </c:pt>
                <c:pt idx="16">
                  <c:v>5.0170000000000003</c:v>
                </c:pt>
                <c:pt idx="17">
                  <c:v>4.8029999999999999</c:v>
                </c:pt>
                <c:pt idx="18">
                  <c:v>5.0750000000000002</c:v>
                </c:pt>
                <c:pt idx="19">
                  <c:v>4.7859999999999996</c:v>
                </c:pt>
                <c:pt idx="20">
                  <c:v>4.226</c:v>
                </c:pt>
                <c:pt idx="21">
                  <c:v>4.056</c:v>
                </c:pt>
                <c:pt idx="22">
                  <c:v>3.8340000000000001</c:v>
                </c:pt>
                <c:pt idx="23">
                  <c:v>3.8140000000000001</c:v>
                </c:pt>
                <c:pt idx="24">
                  <c:v>3.6389999999999998</c:v>
                </c:pt>
                <c:pt idx="25">
                  <c:v>3.39</c:v>
                </c:pt>
                <c:pt idx="26">
                  <c:v>3.3759999999999999</c:v>
                </c:pt>
                <c:pt idx="27">
                  <c:v>3.327</c:v>
                </c:pt>
                <c:pt idx="28">
                  <c:v>3.3980000000000001</c:v>
                </c:pt>
                <c:pt idx="29">
                  <c:v>3.5049999999999999</c:v>
                </c:pt>
                <c:pt idx="30">
                  <c:v>3.6030000000000002</c:v>
                </c:pt>
                <c:pt idx="31">
                  <c:v>3.65</c:v>
                </c:pt>
                <c:pt idx="32">
                  <c:v>3.61</c:v>
                </c:pt>
                <c:pt idx="33">
                  <c:v>3.5870000000000002</c:v>
                </c:pt>
                <c:pt idx="34">
                  <c:v>3.355</c:v>
                </c:pt>
                <c:pt idx="35">
                  <c:v>3.258</c:v>
                </c:pt>
                <c:pt idx="36">
                  <c:v>3.1549999999999998</c:v>
                </c:pt>
                <c:pt idx="37">
                  <c:v>3.129</c:v>
                </c:pt>
                <c:pt idx="38">
                  <c:v>3.16</c:v>
                </c:pt>
                <c:pt idx="39">
                  <c:v>3.258</c:v>
                </c:pt>
                <c:pt idx="40">
                  <c:v>3.5539999999999998</c:v>
                </c:pt>
                <c:pt idx="41">
                  <c:v>3.7170000000000001</c:v>
                </c:pt>
                <c:pt idx="42">
                  <c:v>3.6669999999999998</c:v>
                </c:pt>
                <c:pt idx="43">
                  <c:v>3.7010000000000001</c:v>
                </c:pt>
                <c:pt idx="44">
                  <c:v>3.6419999999999999</c:v>
                </c:pt>
                <c:pt idx="45">
                  <c:v>3.4550000000000001</c:v>
                </c:pt>
                <c:pt idx="46">
                  <c:v>3.544</c:v>
                </c:pt>
                <c:pt idx="47">
                  <c:v>4.0250000000000004</c:v>
                </c:pt>
                <c:pt idx="48">
                  <c:v>4.4359999999999999</c:v>
                </c:pt>
                <c:pt idx="49">
                  <c:v>4.2050000000000001</c:v>
                </c:pt>
                <c:pt idx="50">
                  <c:v>3.7690000000000001</c:v>
                </c:pt>
                <c:pt idx="51">
                  <c:v>3.4729999999999999</c:v>
                </c:pt>
                <c:pt idx="52">
                  <c:v>3.36</c:v>
                </c:pt>
                <c:pt idx="53">
                  <c:v>3.2519999999999998</c:v>
                </c:pt>
                <c:pt idx="54">
                  <c:v>3.2309999999999999</c:v>
                </c:pt>
                <c:pt idx="55">
                  <c:v>3.1589999999999998</c:v>
                </c:pt>
                <c:pt idx="56">
                  <c:v>3.137</c:v>
                </c:pt>
                <c:pt idx="57">
                  <c:v>3.1160000000000001</c:v>
                </c:pt>
                <c:pt idx="58" formatCode="0.0">
                  <c:v>4.3530284325151882</c:v>
                </c:pt>
                <c:pt idx="59" formatCode="0.0">
                  <c:v>4.2578534565094435</c:v>
                </c:pt>
                <c:pt idx="60" formatCode="0.0">
                  <c:v>3.7532871621533799</c:v>
                </c:pt>
                <c:pt idx="61" formatCode="0.0">
                  <c:v>3.4734472513082806</c:v>
                </c:pt>
                <c:pt idx="62" formatCode="0.0">
                  <c:v>3.2546954263912715</c:v>
                </c:pt>
                <c:pt idx="63" formatCode="0.0">
                  <c:v>3.1648575855801981</c:v>
                </c:pt>
                <c:pt idx="64" formatCode="0.0">
                  <c:v>3.0924405254912681</c:v>
                </c:pt>
                <c:pt idx="65" formatCode="0.0">
                  <c:v>3.0469781723844278</c:v>
                </c:pt>
                <c:pt idx="66" formatCode="0.0">
                  <c:v>2.9995131802614456</c:v>
                </c:pt>
                <c:pt idx="67" formatCode="0.0">
                  <c:v>2.9633138282013576</c:v>
                </c:pt>
                <c:pt idx="68" formatCode="0.0">
                  <c:v>2.9253386550952531</c:v>
                </c:pt>
                <c:pt idx="69" formatCode="0.0">
                  <c:v>2.8899987717638065</c:v>
                </c:pt>
              </c:numCache>
            </c:numRef>
          </c:val>
          <c:smooth val="0"/>
          <c:extLst>
            <c:ext xmlns:c16="http://schemas.microsoft.com/office/drawing/2014/chart" uri="{C3380CC4-5D6E-409C-BE32-E72D297353CC}">
              <c16:uniqueId val="{00000000-A20B-C64F-A1C3-61BAD0FC7F5A}"/>
            </c:ext>
          </c:extLst>
        </c:ser>
        <c:dLbls>
          <c:showLegendKey val="0"/>
          <c:showVal val="0"/>
          <c:showCatName val="0"/>
          <c:showSerName val="0"/>
          <c:showPercent val="0"/>
          <c:showBubbleSize val="0"/>
        </c:dLbls>
        <c:smooth val="0"/>
        <c:axId val="941055087"/>
        <c:axId val="519081743"/>
      </c:lineChart>
      <c:catAx>
        <c:axId val="941055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9081743"/>
        <c:crosses val="autoZero"/>
        <c:auto val="1"/>
        <c:lblAlgn val="ctr"/>
        <c:lblOffset val="100"/>
        <c:tickLblSkip val="4"/>
        <c:noMultiLvlLbl val="0"/>
      </c:catAx>
      <c:valAx>
        <c:axId val="51908174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10550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Sheet2!$E$2:$E$9</c:f>
              <c:strCache>
                <c:ptCount val="8"/>
                <c:pt idx="0">
                  <c:v>Switzerland</c:v>
                </c:pt>
                <c:pt idx="1">
                  <c:v>Cayman Islands</c:v>
                </c:pt>
                <c:pt idx="2">
                  <c:v>Luxembourg</c:v>
                </c:pt>
                <c:pt idx="3">
                  <c:v>Ireland</c:v>
                </c:pt>
                <c:pt idx="4">
                  <c:v>Brazil </c:v>
                </c:pt>
                <c:pt idx="5">
                  <c:v>United Kingdom</c:v>
                </c:pt>
                <c:pt idx="6">
                  <c:v>China</c:v>
                </c:pt>
                <c:pt idx="7">
                  <c:v>Japan</c:v>
                </c:pt>
              </c:strCache>
            </c:strRef>
          </c:cat>
          <c:val>
            <c:numRef>
              <c:f>Sheet2!$F$2:$F$9</c:f>
              <c:numCache>
                <c:formatCode>General</c:formatCode>
                <c:ptCount val="8"/>
                <c:pt idx="0">
                  <c:v>233.2</c:v>
                </c:pt>
                <c:pt idx="1">
                  <c:v>236.3</c:v>
                </c:pt>
                <c:pt idx="2">
                  <c:v>244.4</c:v>
                </c:pt>
                <c:pt idx="3">
                  <c:v>272.5</c:v>
                </c:pt>
                <c:pt idx="4">
                  <c:v>311.5</c:v>
                </c:pt>
                <c:pt idx="5">
                  <c:v>349.9</c:v>
                </c:pt>
                <c:pt idx="6" formatCode="#,##0.00">
                  <c:v>1103.5</c:v>
                </c:pt>
                <c:pt idx="7" formatCode="#,##0.00">
                  <c:v>1174.7</c:v>
                </c:pt>
              </c:numCache>
            </c:numRef>
          </c:val>
          <c:extLst>
            <c:ext xmlns:c16="http://schemas.microsoft.com/office/drawing/2014/chart" uri="{C3380CC4-5D6E-409C-BE32-E72D297353CC}">
              <c16:uniqueId val="{00000000-305D-7A41-93D2-9E1BFCCA2A09}"/>
            </c:ext>
          </c:extLst>
        </c:ser>
        <c:dLbls>
          <c:showLegendKey val="0"/>
          <c:showVal val="0"/>
          <c:showCatName val="0"/>
          <c:showSerName val="0"/>
          <c:showPercent val="0"/>
          <c:showBubbleSize val="0"/>
        </c:dLbls>
        <c:gapWidth val="182"/>
        <c:axId val="1524579664"/>
        <c:axId val="720275328"/>
      </c:barChart>
      <c:catAx>
        <c:axId val="1524579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720275328"/>
        <c:crosses val="autoZero"/>
        <c:auto val="1"/>
        <c:lblAlgn val="ctr"/>
        <c:lblOffset val="100"/>
        <c:noMultiLvlLbl val="0"/>
      </c:catAx>
      <c:valAx>
        <c:axId val="7202753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1524579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5/26/21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www.cbo.gov</a:t>
            </a:r>
            <a:r>
              <a:rPr lang="en-US" dirty="0"/>
              <a:t>/publication/53627</a:t>
            </a:r>
          </a:p>
          <a:p>
            <a:r>
              <a:rPr lang="en-US" dirty="0"/>
              <a:t>https://</a:t>
            </a:r>
            <a:r>
              <a:rPr lang="en-US" dirty="0" err="1"/>
              <a:t>www.cbo.gov</a:t>
            </a:r>
            <a:r>
              <a:rPr lang="en-US" dirty="0"/>
              <a:t>/publication/53624</a:t>
            </a:r>
          </a:p>
        </p:txBody>
      </p:sp>
      <p:sp>
        <p:nvSpPr>
          <p:cNvPr id="4" name="Slide Number Placeholder 3"/>
          <p:cNvSpPr>
            <a:spLocks noGrp="1"/>
          </p:cNvSpPr>
          <p:nvPr>
            <p:ph type="sldNum" sz="quarter" idx="10"/>
          </p:nvPr>
        </p:nvSpPr>
        <p:spPr/>
        <p:txBody>
          <a:bodyPr/>
          <a:lstStyle/>
          <a:p>
            <a:fld id="{39F294D8-753E-E842-8CF8-893A8D4FD7E5}" type="slidenum">
              <a:rPr lang="en-US" smtClean="0"/>
              <a:t>3</a:t>
            </a:fld>
            <a:endParaRPr lang="en-US"/>
          </a:p>
        </p:txBody>
      </p:sp>
    </p:spTree>
    <p:extLst>
      <p:ext uri="{BB962C8B-B14F-4D97-AF65-F5344CB8AC3E}">
        <p14:creationId xmlns:p14="http://schemas.microsoft.com/office/powerpoint/2010/main" val="280421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www.cbo.gov</a:t>
            </a:r>
            <a:r>
              <a:rPr lang="en-US" dirty="0"/>
              <a:t>/publication/53627</a:t>
            </a:r>
          </a:p>
          <a:p>
            <a:r>
              <a:rPr lang="en-US" dirty="0"/>
              <a:t>https://</a:t>
            </a:r>
            <a:r>
              <a:rPr lang="en-US" dirty="0" err="1"/>
              <a:t>www.cbo.gov</a:t>
            </a:r>
            <a:r>
              <a:rPr lang="en-US" dirty="0"/>
              <a:t>/publication/53624</a:t>
            </a:r>
          </a:p>
        </p:txBody>
      </p:sp>
      <p:sp>
        <p:nvSpPr>
          <p:cNvPr id="4" name="Slide Number Placeholder 3"/>
          <p:cNvSpPr>
            <a:spLocks noGrp="1"/>
          </p:cNvSpPr>
          <p:nvPr>
            <p:ph type="sldNum" sz="quarter" idx="10"/>
          </p:nvPr>
        </p:nvSpPr>
        <p:spPr/>
        <p:txBody>
          <a:bodyPr/>
          <a:lstStyle/>
          <a:p>
            <a:fld id="{39F294D8-753E-E842-8CF8-893A8D4FD7E5}" type="slidenum">
              <a:rPr lang="en-US" smtClean="0"/>
              <a:t>4</a:t>
            </a:fld>
            <a:endParaRPr lang="en-US"/>
          </a:p>
        </p:txBody>
      </p:sp>
    </p:spTree>
    <p:extLst>
      <p:ext uri="{BB962C8B-B14F-4D97-AF65-F5344CB8AC3E}">
        <p14:creationId xmlns:p14="http://schemas.microsoft.com/office/powerpoint/2010/main" val="1483741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www.cbo.gov</a:t>
            </a:r>
            <a:r>
              <a:rPr lang="en-US" dirty="0"/>
              <a:t>/publication/53627</a:t>
            </a:r>
          </a:p>
          <a:p>
            <a:r>
              <a:rPr lang="en-US" dirty="0"/>
              <a:t>https://</a:t>
            </a:r>
            <a:r>
              <a:rPr lang="en-US" dirty="0" err="1"/>
              <a:t>www.cbo.gov</a:t>
            </a:r>
            <a:r>
              <a:rPr lang="en-US" dirty="0"/>
              <a:t>/publication/53624</a:t>
            </a:r>
          </a:p>
        </p:txBody>
      </p:sp>
      <p:sp>
        <p:nvSpPr>
          <p:cNvPr id="4" name="Slide Number Placeholder 3"/>
          <p:cNvSpPr>
            <a:spLocks noGrp="1"/>
          </p:cNvSpPr>
          <p:nvPr>
            <p:ph type="sldNum" sz="quarter" idx="10"/>
          </p:nvPr>
        </p:nvSpPr>
        <p:spPr/>
        <p:txBody>
          <a:bodyPr/>
          <a:lstStyle/>
          <a:p>
            <a:fld id="{39F294D8-753E-E842-8CF8-893A8D4FD7E5}" type="slidenum">
              <a:rPr lang="en-US" smtClean="0"/>
              <a:t>5</a:t>
            </a:fld>
            <a:endParaRPr lang="en-US"/>
          </a:p>
        </p:txBody>
      </p:sp>
    </p:spTree>
    <p:extLst>
      <p:ext uri="{BB962C8B-B14F-4D97-AF65-F5344CB8AC3E}">
        <p14:creationId xmlns:p14="http://schemas.microsoft.com/office/powerpoint/2010/main" val="47088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Debt2deficit.png</a:t>
            </a:r>
          </a:p>
        </p:txBody>
      </p:sp>
      <p:sp>
        <p:nvSpPr>
          <p:cNvPr id="4" name="Slide Number Placeholder 3"/>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1891810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Debt2deficit.png</a:t>
            </a:r>
          </a:p>
        </p:txBody>
      </p:sp>
      <p:sp>
        <p:nvSpPr>
          <p:cNvPr id="4" name="Slide Number Placeholder 3"/>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329148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has the debt risen so much?  Deficits have increased. Why have deficits increased 1) an in crease in obligations to retired individuals (social security) increase in the quantity of costs of government subsidized health care (Medicare and Medicaid) – part o of the plan of the Affordable Care Act (Obama Care) was to ”bend the cost curve down” that is slow the growth of rising prices in health care. In addition to these longer term trends, the 2017 tax act reduced revenues while at the same time the Federal Government has increased spending. </a:t>
            </a:r>
          </a:p>
        </p:txBody>
      </p:sp>
      <p:sp>
        <p:nvSpPr>
          <p:cNvPr id="4" name="Slide Number Placeholder 3"/>
          <p:cNvSpPr>
            <a:spLocks noGrp="1"/>
          </p:cNvSpPr>
          <p:nvPr>
            <p:ph type="sldNum" sz="quarter" idx="5"/>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1342924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Foreign investors own about $8 trillion of the 25.7 million in US debt.  Japan and China each hold a little more than $1 trillion.  The UK and Brazil hold about 350 billion and 300 billion respectively. Many countries hold US debt because it is a (relatively) safe asset. </a:t>
            </a:r>
          </a:p>
        </p:txBody>
      </p:sp>
      <p:sp>
        <p:nvSpPr>
          <p:cNvPr id="4" name="Slide Number Placeholder 3"/>
          <p:cNvSpPr>
            <a:spLocks noGrp="1"/>
          </p:cNvSpPr>
          <p:nvPr>
            <p:ph type="sldNum" sz="quarter" idx="5"/>
          </p:nvPr>
        </p:nvSpPr>
        <p:spPr/>
        <p:txBody>
          <a:bodyPr/>
          <a:lstStyle/>
          <a:p>
            <a:fld id="{39F294D8-753E-E842-8CF8-893A8D4FD7E5}" type="slidenum">
              <a:rPr lang="en-US" smtClean="0"/>
              <a:t>60</a:t>
            </a:fld>
            <a:endParaRPr lang="en-US"/>
          </a:p>
        </p:txBody>
      </p:sp>
    </p:spTree>
    <p:extLst>
      <p:ext uri="{BB962C8B-B14F-4D97-AF65-F5344CB8AC3E}">
        <p14:creationId xmlns:p14="http://schemas.microsoft.com/office/powerpoint/2010/main" val="3340844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Deficits become larger, in absolute value, during recessions.  Reasons: Tax revenues decline (income and corporate taxes fall) Expenditures rise: unemployment insurance and transfer payments tend to increase.  In addition, policy related increases in government spending referred to as ”stimulus packages” can be introduced to stimulate GDP growth – stimulus packages can be tax cuts or increased spending by the government.  </a:t>
            </a:r>
          </a:p>
        </p:txBody>
      </p:sp>
      <p:sp>
        <p:nvSpPr>
          <p:cNvPr id="4" name="Slide Number Placeholder 3"/>
          <p:cNvSpPr>
            <a:spLocks noGrp="1"/>
          </p:cNvSpPr>
          <p:nvPr>
            <p:ph type="sldNum" sz="quarter" idx="5"/>
          </p:nvPr>
        </p:nvSpPr>
        <p:spPr/>
        <p:txBody>
          <a:bodyPr/>
          <a:lstStyle/>
          <a:p>
            <a:fld id="{39F294D8-753E-E842-8CF8-893A8D4FD7E5}" type="slidenum">
              <a:rPr lang="en-US" smtClean="0"/>
              <a:t>63</a:t>
            </a:fld>
            <a:endParaRPr lang="en-US"/>
          </a:p>
        </p:txBody>
      </p:sp>
    </p:spTree>
    <p:extLst>
      <p:ext uri="{BB962C8B-B14F-4D97-AF65-F5344CB8AC3E}">
        <p14:creationId xmlns:p14="http://schemas.microsoft.com/office/powerpoint/2010/main" val="1968884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file:////Volumes/Promise%20Pegasus/FileShare/Presentations/Base_New/Charts/debt2types.pn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file:////Users/Jon/NEED%20Dropbox/Presentations/FederalBudget/Images/Interest2GDP.pn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file:////Users/Jon/NEED%20Dropbox/Presentations/FederalDebt/Images/Debt&amp;Interest.p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deficit_gdpshare.pn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file:////Users/Jon/NEED%20Dropbox/Presentations/FederalBudget/Images/TaxExpenditures.png"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57D98501-1F02-1744-8FC9-EA5FD92C7C8C}"/>
              </a:ext>
            </a:extLst>
          </p:cNvPr>
          <p:cNvPicPr>
            <a:picLocks noChangeAspect="1"/>
          </p:cNvPicPr>
          <p:nvPr/>
        </p:nvPicPr>
        <p:blipFill>
          <a:blip r:embed="rId2">
            <a:alphaModFix amt="15000"/>
            <a:extLst>
              <a:ext uri="{BEBA8EAE-BF5A-486C-A8C5-ECC9F3942E4B}">
                <a14:imgProps xmlns:a14="http://schemas.microsoft.com/office/drawing/2010/main">
                  <a14:imgLayer>
                    <a14:imgEffect>
                      <a14:sharpenSoften amount="100000"/>
                    </a14:imgEffect>
                    <a14:imgEffect>
                      <a14:brightnessContrast bright="18000"/>
                    </a14:imgEffect>
                  </a14:imgLayer>
                </a14:imgProps>
              </a:ext>
            </a:extLst>
          </a:blip>
          <a:stretch>
            <a:fillRect/>
          </a:stretch>
        </p:blipFill>
        <p:spPr>
          <a:xfrm>
            <a:off x="1848607" y="647223"/>
            <a:ext cx="8494785" cy="5411268"/>
          </a:xfrm>
          <a:prstGeom prst="rect">
            <a:avLst/>
          </a:prstGeom>
        </p:spPr>
      </p:pic>
      <p:sp>
        <p:nvSpPr>
          <p:cNvPr id="2" name="Title 1">
            <a:extLst>
              <a:ext uri="{FF2B5EF4-FFF2-40B4-BE49-F238E27FC236}">
                <a16:creationId xmlns:a16="http://schemas.microsoft.com/office/drawing/2014/main" id="{1B673189-D36C-984D-A033-78188D5DE504}"/>
              </a:ext>
            </a:extLst>
          </p:cNvPr>
          <p:cNvSpPr>
            <a:spLocks noGrp="1"/>
          </p:cNvSpPr>
          <p:nvPr>
            <p:ph type="ctrTitle"/>
          </p:nvPr>
        </p:nvSpPr>
        <p:spPr/>
        <p:txBody>
          <a:bodyPr/>
          <a:lstStyle/>
          <a:p>
            <a:r>
              <a:rPr lang="en-US" dirty="0"/>
              <a:t>The US Deficit and Debt</a:t>
            </a:r>
          </a:p>
        </p:txBody>
      </p:sp>
      <p:sp>
        <p:nvSpPr>
          <p:cNvPr id="3" name="Subtitle 2">
            <a:extLst>
              <a:ext uri="{FF2B5EF4-FFF2-40B4-BE49-F238E27FC236}">
                <a16:creationId xmlns:a16="http://schemas.microsoft.com/office/drawing/2014/main" id="{B7A3280E-E94F-D743-BB0E-C73AF96B6BE6}"/>
              </a:ext>
            </a:extLst>
          </p:cNvPr>
          <p:cNvSpPr>
            <a:spLocks noGrp="1"/>
          </p:cNvSpPr>
          <p:nvPr>
            <p:ph type="subTitle" idx="1"/>
          </p:nvPr>
        </p:nvSpPr>
        <p:spPr/>
        <p:txBody>
          <a:bodyPr/>
          <a:lstStyle/>
          <a:p>
            <a:r>
              <a:rPr lang="en-US" dirty="0"/>
              <a:t>Scott L Baier</a:t>
            </a:r>
          </a:p>
          <a:p>
            <a:r>
              <a:rPr lang="en-US" dirty="0"/>
              <a:t>Department Chair, John E. Walker Department of Economics</a:t>
            </a:r>
          </a:p>
          <a:p>
            <a:r>
              <a:rPr lang="en-US" dirty="0"/>
              <a:t>National Education Education Delegation (NEED)</a:t>
            </a:r>
          </a:p>
        </p:txBody>
      </p:sp>
    </p:spTree>
    <p:extLst>
      <p:ext uri="{BB962C8B-B14F-4D97-AF65-F5344CB8AC3E}">
        <p14:creationId xmlns:p14="http://schemas.microsoft.com/office/powerpoint/2010/main" val="2156330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8B7B-FA17-1B42-AC55-47356A09A9A7}"/>
              </a:ext>
            </a:extLst>
          </p:cNvPr>
          <p:cNvSpPr>
            <a:spLocks noGrp="1"/>
          </p:cNvSpPr>
          <p:nvPr>
            <p:ph type="title"/>
          </p:nvPr>
        </p:nvSpPr>
        <p:spPr/>
        <p:txBody>
          <a:bodyPr/>
          <a:lstStyle/>
          <a:p>
            <a:r>
              <a:rPr lang="en-US" dirty="0">
                <a:solidFill>
                  <a:schemeClr val="bg1"/>
                </a:solidFill>
              </a:rPr>
              <a:t>Rec</a:t>
            </a:r>
            <a:r>
              <a:rPr lang="en-US" dirty="0"/>
              <a:t>ent Past and Forecasted Future of Deficits</a:t>
            </a:r>
          </a:p>
        </p:txBody>
      </p:sp>
      <p:sp>
        <p:nvSpPr>
          <p:cNvPr id="4" name="Slide Number Placeholder 3">
            <a:extLst>
              <a:ext uri="{FF2B5EF4-FFF2-40B4-BE49-F238E27FC236}">
                <a16:creationId xmlns:a16="http://schemas.microsoft.com/office/drawing/2014/main" id="{3A975E4E-5A79-3F41-9EA8-BA7F6B0C1CB9}"/>
              </a:ext>
            </a:extLst>
          </p:cNvPr>
          <p:cNvSpPr>
            <a:spLocks noGrp="1"/>
          </p:cNvSpPr>
          <p:nvPr>
            <p:ph type="sldNum" sz="quarter" idx="12"/>
          </p:nvPr>
        </p:nvSpPr>
        <p:spPr/>
        <p:txBody>
          <a:bodyPr/>
          <a:lstStyle/>
          <a:p>
            <a:fld id="{D9F085D5-EC86-4F6A-B501-C1359CB39116}" type="slidenum">
              <a:rPr lang="en-GB" smtClean="0"/>
              <a:t>10</a:t>
            </a:fld>
            <a:endParaRPr lang="en-GB"/>
          </a:p>
        </p:txBody>
      </p:sp>
      <p:sp>
        <p:nvSpPr>
          <p:cNvPr id="6" name="TextBox 5">
            <a:extLst>
              <a:ext uri="{FF2B5EF4-FFF2-40B4-BE49-F238E27FC236}">
                <a16:creationId xmlns:a16="http://schemas.microsoft.com/office/drawing/2014/main" id="{A9C39C95-3B87-C546-8DAC-C7986695A223}"/>
              </a:ext>
            </a:extLst>
          </p:cNvPr>
          <p:cNvSpPr txBox="1"/>
          <p:nvPr/>
        </p:nvSpPr>
        <p:spPr>
          <a:xfrm>
            <a:off x="5440680" y="6456851"/>
            <a:ext cx="6520375" cy="276999"/>
          </a:xfrm>
          <a:prstGeom prst="rect">
            <a:avLst/>
          </a:prstGeom>
          <a:noFill/>
        </p:spPr>
        <p:txBody>
          <a:bodyPr wrap="none" rtlCol="0">
            <a:spAutoFit/>
          </a:bodyPr>
          <a:lstStyle/>
          <a:p>
            <a:r>
              <a:rPr lang="en-US" sz="1200" dirty="0"/>
              <a:t>Source: Congressional Budget Office, Additional Information About the Budget Outlook: 2021 to 2031</a:t>
            </a:r>
          </a:p>
        </p:txBody>
      </p:sp>
      <p:pic>
        <p:nvPicPr>
          <p:cNvPr id="7" name="Picture 6">
            <a:extLst>
              <a:ext uri="{FF2B5EF4-FFF2-40B4-BE49-F238E27FC236}">
                <a16:creationId xmlns:a16="http://schemas.microsoft.com/office/drawing/2014/main" id="{D74CAC1F-AC7B-7141-8380-F8F9175C65F0}"/>
              </a:ext>
            </a:extLst>
          </p:cNvPr>
          <p:cNvPicPr>
            <a:picLocks noChangeAspect="1"/>
          </p:cNvPicPr>
          <p:nvPr/>
        </p:nvPicPr>
        <p:blipFill>
          <a:blip r:embed="rId2"/>
          <a:stretch>
            <a:fillRect/>
          </a:stretch>
        </p:blipFill>
        <p:spPr>
          <a:xfrm>
            <a:off x="963141" y="1325563"/>
            <a:ext cx="9620250" cy="4485743"/>
          </a:xfrm>
          <a:prstGeom prst="rect">
            <a:avLst/>
          </a:prstGeom>
        </p:spPr>
      </p:pic>
      <p:sp>
        <p:nvSpPr>
          <p:cNvPr id="8" name="TextBox 7">
            <a:extLst>
              <a:ext uri="{FF2B5EF4-FFF2-40B4-BE49-F238E27FC236}">
                <a16:creationId xmlns:a16="http://schemas.microsoft.com/office/drawing/2014/main" id="{3674ACB8-71F4-DD4D-A009-A60EBC5CFB09}"/>
              </a:ext>
            </a:extLst>
          </p:cNvPr>
          <p:cNvSpPr txBox="1"/>
          <p:nvPr/>
        </p:nvSpPr>
        <p:spPr>
          <a:xfrm>
            <a:off x="3489960" y="5914202"/>
            <a:ext cx="6260047" cy="400110"/>
          </a:xfrm>
          <a:prstGeom prst="rect">
            <a:avLst/>
          </a:prstGeom>
          <a:solidFill>
            <a:srgbClr val="0432FF"/>
          </a:solidFill>
          <a:ln>
            <a:solidFill>
              <a:srgbClr val="0432FF"/>
            </a:solidFill>
          </a:ln>
        </p:spPr>
        <p:txBody>
          <a:bodyPr wrap="none" rtlCol="0">
            <a:spAutoFit/>
          </a:bodyPr>
          <a:lstStyle/>
          <a:p>
            <a:r>
              <a:rPr lang="en-US" sz="2000" dirty="0">
                <a:solidFill>
                  <a:schemeClr val="bg1"/>
                </a:solidFill>
              </a:rPr>
              <a:t>CBO projection does not include the American rescue plan</a:t>
            </a:r>
          </a:p>
        </p:txBody>
      </p:sp>
    </p:spTree>
    <p:extLst>
      <p:ext uri="{BB962C8B-B14F-4D97-AF65-F5344CB8AC3E}">
        <p14:creationId xmlns:p14="http://schemas.microsoft.com/office/powerpoint/2010/main" val="105981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8B7B-FA17-1B42-AC55-47356A09A9A7}"/>
              </a:ext>
            </a:extLst>
          </p:cNvPr>
          <p:cNvSpPr>
            <a:spLocks noGrp="1"/>
          </p:cNvSpPr>
          <p:nvPr>
            <p:ph type="title"/>
          </p:nvPr>
        </p:nvSpPr>
        <p:spPr/>
        <p:txBody>
          <a:bodyPr/>
          <a:lstStyle/>
          <a:p>
            <a:r>
              <a:rPr lang="en-US" dirty="0">
                <a:solidFill>
                  <a:schemeClr val="bg1"/>
                </a:solidFill>
              </a:rPr>
              <a:t>Rec</a:t>
            </a:r>
            <a:r>
              <a:rPr lang="en-US" dirty="0"/>
              <a:t>ent Past and Forecasted Future of Deficits</a:t>
            </a:r>
          </a:p>
        </p:txBody>
      </p:sp>
      <p:sp>
        <p:nvSpPr>
          <p:cNvPr id="4" name="Slide Number Placeholder 3">
            <a:extLst>
              <a:ext uri="{FF2B5EF4-FFF2-40B4-BE49-F238E27FC236}">
                <a16:creationId xmlns:a16="http://schemas.microsoft.com/office/drawing/2014/main" id="{3A975E4E-5A79-3F41-9EA8-BA7F6B0C1CB9}"/>
              </a:ext>
            </a:extLst>
          </p:cNvPr>
          <p:cNvSpPr>
            <a:spLocks noGrp="1"/>
          </p:cNvSpPr>
          <p:nvPr>
            <p:ph type="sldNum" sz="quarter" idx="12"/>
          </p:nvPr>
        </p:nvSpPr>
        <p:spPr/>
        <p:txBody>
          <a:bodyPr/>
          <a:lstStyle/>
          <a:p>
            <a:fld id="{D9F085D5-EC86-4F6A-B501-C1359CB39116}" type="slidenum">
              <a:rPr lang="en-GB" smtClean="0"/>
              <a:t>11</a:t>
            </a:fld>
            <a:endParaRPr lang="en-GB"/>
          </a:p>
        </p:txBody>
      </p:sp>
      <p:sp>
        <p:nvSpPr>
          <p:cNvPr id="6" name="TextBox 5">
            <a:extLst>
              <a:ext uri="{FF2B5EF4-FFF2-40B4-BE49-F238E27FC236}">
                <a16:creationId xmlns:a16="http://schemas.microsoft.com/office/drawing/2014/main" id="{A9C39C95-3B87-C546-8DAC-C7986695A223}"/>
              </a:ext>
            </a:extLst>
          </p:cNvPr>
          <p:cNvSpPr txBox="1"/>
          <p:nvPr/>
        </p:nvSpPr>
        <p:spPr>
          <a:xfrm>
            <a:off x="5440680" y="6456851"/>
            <a:ext cx="3905236" cy="276999"/>
          </a:xfrm>
          <a:prstGeom prst="rect">
            <a:avLst/>
          </a:prstGeom>
          <a:noFill/>
        </p:spPr>
        <p:txBody>
          <a:bodyPr wrap="none" rtlCol="0">
            <a:spAutoFit/>
          </a:bodyPr>
          <a:lstStyle/>
          <a:p>
            <a:r>
              <a:rPr lang="en-US" sz="1200" dirty="0"/>
              <a:t>Source: Committee for a Responsible Federal Budget Deficit</a:t>
            </a:r>
          </a:p>
        </p:txBody>
      </p:sp>
      <p:pic>
        <p:nvPicPr>
          <p:cNvPr id="3" name="Picture 2">
            <a:extLst>
              <a:ext uri="{FF2B5EF4-FFF2-40B4-BE49-F238E27FC236}">
                <a16:creationId xmlns:a16="http://schemas.microsoft.com/office/drawing/2014/main" id="{236BD93A-85A9-514C-B246-12FE710207AA}"/>
              </a:ext>
            </a:extLst>
          </p:cNvPr>
          <p:cNvPicPr>
            <a:picLocks noChangeAspect="1"/>
          </p:cNvPicPr>
          <p:nvPr/>
        </p:nvPicPr>
        <p:blipFill>
          <a:blip r:embed="rId2"/>
          <a:stretch>
            <a:fillRect/>
          </a:stretch>
        </p:blipFill>
        <p:spPr>
          <a:xfrm>
            <a:off x="0" y="1142653"/>
            <a:ext cx="8195505" cy="5087573"/>
          </a:xfrm>
          <a:prstGeom prst="rect">
            <a:avLst/>
          </a:prstGeom>
        </p:spPr>
      </p:pic>
      <p:sp>
        <p:nvSpPr>
          <p:cNvPr id="5" name="Rectangle 4">
            <a:extLst>
              <a:ext uri="{FF2B5EF4-FFF2-40B4-BE49-F238E27FC236}">
                <a16:creationId xmlns:a16="http://schemas.microsoft.com/office/drawing/2014/main" id="{7443009A-C90D-2640-A7E2-2C15FEA7333C}"/>
              </a:ext>
            </a:extLst>
          </p:cNvPr>
          <p:cNvSpPr/>
          <p:nvPr/>
        </p:nvSpPr>
        <p:spPr>
          <a:xfrm>
            <a:off x="8195505" y="1552188"/>
            <a:ext cx="3459480" cy="3693319"/>
          </a:xfrm>
          <a:prstGeom prst="rect">
            <a:avLst/>
          </a:prstGeom>
        </p:spPr>
        <p:txBody>
          <a:bodyPr wrap="square">
            <a:spAutoFit/>
          </a:bodyPr>
          <a:lstStyle/>
          <a:p>
            <a:r>
              <a:rPr lang="en-US" dirty="0">
                <a:solidFill>
                  <a:srgbClr val="666666"/>
                </a:solidFill>
                <a:latin typeface="adelle-sans"/>
              </a:rPr>
              <a:t>Measured as a share of the economy, the deficit will total 15.6 percent of GDP this year and average 4.7 percent over the coming decade. </a:t>
            </a:r>
          </a:p>
          <a:p>
            <a:endParaRPr lang="en-US" dirty="0">
              <a:solidFill>
                <a:srgbClr val="666666"/>
              </a:solidFill>
              <a:latin typeface="adelle-sans"/>
            </a:endParaRPr>
          </a:p>
          <a:p>
            <a:r>
              <a:rPr lang="en-US" dirty="0">
                <a:solidFill>
                  <a:srgbClr val="666666"/>
                </a:solidFill>
                <a:latin typeface="adelle-sans"/>
              </a:rPr>
              <a:t>As a share of GDP, the 2021 deficit will be the fourth highest in history, eclipsed only by three years of borrowing to fight World War II. </a:t>
            </a:r>
          </a:p>
          <a:p>
            <a:br>
              <a:rPr lang="en-US" dirty="0"/>
            </a:br>
            <a:endParaRPr lang="en-US" dirty="0"/>
          </a:p>
        </p:txBody>
      </p:sp>
    </p:spTree>
    <p:extLst>
      <p:ext uri="{BB962C8B-B14F-4D97-AF65-F5344CB8AC3E}">
        <p14:creationId xmlns:p14="http://schemas.microsoft.com/office/powerpoint/2010/main" val="12406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34E15-10B2-5748-8722-FB2B426711C8}"/>
              </a:ext>
            </a:extLst>
          </p:cNvPr>
          <p:cNvSpPr>
            <a:spLocks noGrp="1"/>
          </p:cNvSpPr>
          <p:nvPr>
            <p:ph type="title"/>
          </p:nvPr>
        </p:nvSpPr>
        <p:spPr/>
        <p:txBody>
          <a:bodyPr/>
          <a:lstStyle/>
          <a:p>
            <a:r>
              <a:rPr lang="en-US" dirty="0">
                <a:solidFill>
                  <a:schemeClr val="bg1"/>
                </a:solidFill>
              </a:rPr>
              <a:t>De</a:t>
            </a:r>
            <a:r>
              <a:rPr lang="en-US" dirty="0"/>
              <a:t>bt vs. Deficit</a:t>
            </a:r>
          </a:p>
        </p:txBody>
      </p:sp>
      <p:sp>
        <p:nvSpPr>
          <p:cNvPr id="4" name="Slide Number Placeholder 3">
            <a:extLst>
              <a:ext uri="{FF2B5EF4-FFF2-40B4-BE49-F238E27FC236}">
                <a16:creationId xmlns:a16="http://schemas.microsoft.com/office/drawing/2014/main" id="{C0CA32E9-3E02-D24B-8F2C-2C1A55E700BD}"/>
              </a:ext>
            </a:extLst>
          </p:cNvPr>
          <p:cNvSpPr>
            <a:spLocks noGrp="1"/>
          </p:cNvSpPr>
          <p:nvPr>
            <p:ph type="sldNum" sz="quarter" idx="12"/>
          </p:nvPr>
        </p:nvSpPr>
        <p:spPr/>
        <p:txBody>
          <a:bodyPr/>
          <a:lstStyle/>
          <a:p>
            <a:fld id="{D9F085D5-EC86-4F6A-B501-C1359CB39116}" type="slidenum">
              <a:rPr lang="en-GB" smtClean="0"/>
              <a:t>12</a:t>
            </a:fld>
            <a:endParaRPr lang="en-GB"/>
          </a:p>
        </p:txBody>
      </p:sp>
      <p:graphicFrame>
        <p:nvGraphicFramePr>
          <p:cNvPr id="6" name="Chart 5">
            <a:extLst>
              <a:ext uri="{FF2B5EF4-FFF2-40B4-BE49-F238E27FC236}">
                <a16:creationId xmlns:a16="http://schemas.microsoft.com/office/drawing/2014/main" id="{80528B96-ABAE-D14E-882F-559C9B05E7EC}"/>
              </a:ext>
            </a:extLst>
          </p:cNvPr>
          <p:cNvGraphicFramePr>
            <a:graphicFrameLocks noGrp="1"/>
          </p:cNvGraphicFramePr>
          <p:nvPr>
            <p:extLst>
              <p:ext uri="{D42A27DB-BD31-4B8C-83A1-F6EECF244321}">
                <p14:modId xmlns:p14="http://schemas.microsoft.com/office/powerpoint/2010/main" val="3137123520"/>
              </p:ext>
            </p:extLst>
          </p:nvPr>
        </p:nvGraphicFramePr>
        <p:xfrm>
          <a:off x="838200" y="1127759"/>
          <a:ext cx="7589520" cy="480060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775670B-8432-E340-93B2-8341F10616BD}"/>
              </a:ext>
            </a:extLst>
          </p:cNvPr>
          <p:cNvSpPr txBox="1"/>
          <p:nvPr/>
        </p:nvSpPr>
        <p:spPr>
          <a:xfrm>
            <a:off x="9570720" y="2072640"/>
            <a:ext cx="2118359" cy="1569660"/>
          </a:xfrm>
          <a:prstGeom prst="rect">
            <a:avLst/>
          </a:prstGeom>
          <a:noFill/>
          <a:ln>
            <a:noFill/>
          </a:ln>
        </p:spPr>
        <p:txBody>
          <a:bodyPr wrap="square" rtlCol="0">
            <a:spAutoFit/>
          </a:bodyPr>
          <a:lstStyle/>
          <a:p>
            <a:r>
              <a:rPr lang="en-US" sz="2400" dirty="0">
                <a:solidFill>
                  <a:srgbClr val="0432FF"/>
                </a:solidFill>
              </a:rPr>
              <a:t>The sum of all past deficits</a:t>
            </a:r>
          </a:p>
          <a:p>
            <a:r>
              <a:rPr lang="en-US" sz="2400" dirty="0">
                <a:solidFill>
                  <a:srgbClr val="0432FF"/>
                </a:solidFill>
              </a:rPr>
              <a:t>and surpluses equal the debt</a:t>
            </a:r>
          </a:p>
        </p:txBody>
      </p:sp>
    </p:spTree>
    <p:extLst>
      <p:ext uri="{BB962C8B-B14F-4D97-AF65-F5344CB8AC3E}">
        <p14:creationId xmlns:p14="http://schemas.microsoft.com/office/powerpoint/2010/main" val="3872257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34E15-10B2-5748-8722-FB2B426711C8}"/>
              </a:ext>
            </a:extLst>
          </p:cNvPr>
          <p:cNvSpPr>
            <a:spLocks noGrp="1"/>
          </p:cNvSpPr>
          <p:nvPr>
            <p:ph type="title"/>
          </p:nvPr>
        </p:nvSpPr>
        <p:spPr/>
        <p:txBody>
          <a:bodyPr/>
          <a:lstStyle/>
          <a:p>
            <a:r>
              <a:rPr lang="en-US" dirty="0">
                <a:solidFill>
                  <a:schemeClr val="bg1"/>
                </a:solidFill>
              </a:rPr>
              <a:t>De</a:t>
            </a:r>
            <a:r>
              <a:rPr lang="en-US" dirty="0"/>
              <a:t>bt vs. Deficit: Share of GDP</a:t>
            </a:r>
          </a:p>
        </p:txBody>
      </p:sp>
      <p:sp>
        <p:nvSpPr>
          <p:cNvPr id="4" name="Slide Number Placeholder 3">
            <a:extLst>
              <a:ext uri="{FF2B5EF4-FFF2-40B4-BE49-F238E27FC236}">
                <a16:creationId xmlns:a16="http://schemas.microsoft.com/office/drawing/2014/main" id="{C0CA32E9-3E02-D24B-8F2C-2C1A55E700BD}"/>
              </a:ext>
            </a:extLst>
          </p:cNvPr>
          <p:cNvSpPr>
            <a:spLocks noGrp="1"/>
          </p:cNvSpPr>
          <p:nvPr>
            <p:ph type="sldNum" sz="quarter" idx="12"/>
          </p:nvPr>
        </p:nvSpPr>
        <p:spPr/>
        <p:txBody>
          <a:bodyPr/>
          <a:lstStyle/>
          <a:p>
            <a:fld id="{D9F085D5-EC86-4F6A-B501-C1359CB39116}" type="slidenum">
              <a:rPr lang="en-GB" smtClean="0"/>
              <a:t>13</a:t>
            </a:fld>
            <a:endParaRPr lang="en-GB"/>
          </a:p>
        </p:txBody>
      </p:sp>
      <p:sp>
        <p:nvSpPr>
          <p:cNvPr id="3" name="TextBox 2">
            <a:extLst>
              <a:ext uri="{FF2B5EF4-FFF2-40B4-BE49-F238E27FC236}">
                <a16:creationId xmlns:a16="http://schemas.microsoft.com/office/drawing/2014/main" id="{A775670B-8432-E340-93B2-8341F10616BD}"/>
              </a:ext>
            </a:extLst>
          </p:cNvPr>
          <p:cNvSpPr txBox="1"/>
          <p:nvPr/>
        </p:nvSpPr>
        <p:spPr>
          <a:xfrm>
            <a:off x="9570720" y="2072640"/>
            <a:ext cx="2118359" cy="1569660"/>
          </a:xfrm>
          <a:prstGeom prst="rect">
            <a:avLst/>
          </a:prstGeom>
          <a:noFill/>
          <a:ln>
            <a:noFill/>
          </a:ln>
        </p:spPr>
        <p:txBody>
          <a:bodyPr wrap="square" rtlCol="0">
            <a:spAutoFit/>
          </a:bodyPr>
          <a:lstStyle/>
          <a:p>
            <a:r>
              <a:rPr lang="en-US" sz="2400" dirty="0">
                <a:solidFill>
                  <a:srgbClr val="0432FF"/>
                </a:solidFill>
              </a:rPr>
              <a:t>The sum of all past deficits</a:t>
            </a:r>
          </a:p>
          <a:p>
            <a:r>
              <a:rPr lang="en-US" sz="2400" dirty="0">
                <a:solidFill>
                  <a:srgbClr val="0432FF"/>
                </a:solidFill>
              </a:rPr>
              <a:t>and surpluses equal the debt</a:t>
            </a:r>
          </a:p>
        </p:txBody>
      </p:sp>
      <p:graphicFrame>
        <p:nvGraphicFramePr>
          <p:cNvPr id="8" name="Chart 7">
            <a:extLst>
              <a:ext uri="{FF2B5EF4-FFF2-40B4-BE49-F238E27FC236}">
                <a16:creationId xmlns:a16="http://schemas.microsoft.com/office/drawing/2014/main" id="{72F57197-3512-AF46-94A6-DEF73E5A2C3F}"/>
              </a:ext>
            </a:extLst>
          </p:cNvPr>
          <p:cNvGraphicFramePr>
            <a:graphicFrameLocks noGrp="1"/>
          </p:cNvGraphicFramePr>
          <p:nvPr>
            <p:extLst>
              <p:ext uri="{D42A27DB-BD31-4B8C-83A1-F6EECF244321}">
                <p14:modId xmlns:p14="http://schemas.microsoft.com/office/powerpoint/2010/main" val="825595949"/>
              </p:ext>
            </p:extLst>
          </p:nvPr>
        </p:nvGraphicFramePr>
        <p:xfrm>
          <a:off x="418175" y="1209607"/>
          <a:ext cx="8854576" cy="50206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5036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687" y="0"/>
            <a:ext cx="10515600" cy="1325563"/>
          </a:xfrm>
        </p:spPr>
        <p:txBody>
          <a:bodyPr/>
          <a:lstStyle/>
          <a:p>
            <a:r>
              <a:rPr lang="en-US" dirty="0">
                <a:solidFill>
                  <a:srgbClr val="FFFFFF"/>
                </a:solidFill>
              </a:rPr>
              <a:t>Not </a:t>
            </a:r>
            <a:r>
              <a:rPr lang="en-US" dirty="0">
                <a:solidFill>
                  <a:schemeClr val="accent5">
                    <a:lumMod val="50000"/>
                  </a:schemeClr>
                </a:solidFill>
              </a:rPr>
              <a:t>All Debt Is Created Equal </a:t>
            </a:r>
            <a:endParaRPr lang="en-US" dirty="0"/>
          </a:p>
        </p:txBody>
      </p:sp>
      <p:sp>
        <p:nvSpPr>
          <p:cNvPr id="3" name="Content Placeholder 2"/>
          <p:cNvSpPr>
            <a:spLocks noGrp="1"/>
          </p:cNvSpPr>
          <p:nvPr>
            <p:ph idx="1"/>
          </p:nvPr>
        </p:nvSpPr>
        <p:spPr/>
        <p:txBody>
          <a:bodyPr>
            <a:normAutofit fontScale="92500" lnSpcReduction="10000"/>
          </a:bodyPr>
          <a:lstStyle/>
          <a:p>
            <a:r>
              <a:rPr lang="en-US" dirty="0"/>
              <a:t>Some debt can reduce the availability of investment funds to other borrowers.</a:t>
            </a:r>
          </a:p>
          <a:p>
            <a:pPr lvl="1"/>
            <a:r>
              <a:rPr lang="en-US" dirty="0"/>
              <a:t>Often referred to as “crowding out” private investment</a:t>
            </a:r>
          </a:p>
          <a:p>
            <a:pPr marL="0" indent="0">
              <a:buNone/>
            </a:pPr>
            <a:endParaRPr lang="en-US" dirty="0"/>
          </a:p>
          <a:p>
            <a:r>
              <a:rPr lang="en-US" dirty="0"/>
              <a:t>Intra-governmental debt is important bookkeeping.</a:t>
            </a:r>
          </a:p>
          <a:p>
            <a:pPr lvl="1"/>
            <a:r>
              <a:rPr lang="en-US" dirty="0"/>
              <a:t>This debt </a:t>
            </a:r>
            <a:r>
              <a:rPr lang="en-US" b="1" dirty="0"/>
              <a:t>DOES NOT </a:t>
            </a:r>
            <a:r>
              <a:rPr lang="en-US" dirty="0"/>
              <a:t>crowd out private investment.</a:t>
            </a:r>
          </a:p>
          <a:p>
            <a:pPr lvl="1"/>
            <a:endParaRPr lang="en-US" dirty="0"/>
          </a:p>
          <a:p>
            <a:r>
              <a:rPr lang="en-US" dirty="0"/>
              <a:t>Debt held by the public </a:t>
            </a:r>
            <a:endParaRPr lang="en-US" i="1" dirty="0"/>
          </a:p>
          <a:p>
            <a:pPr lvl="1"/>
            <a:r>
              <a:rPr lang="en-US" dirty="0"/>
              <a:t>This debt </a:t>
            </a:r>
            <a:r>
              <a:rPr lang="en-US" b="1" dirty="0"/>
              <a:t>MAY</a:t>
            </a:r>
            <a:r>
              <a:rPr lang="en-US" dirty="0"/>
              <a:t> crowd out private investment.</a:t>
            </a:r>
          </a:p>
          <a:p>
            <a:pPr marL="457200" lvl="1" indent="0">
              <a:buNone/>
            </a:pPr>
            <a:r>
              <a:rPr lang="en-US" dirty="0"/>
              <a:t> </a:t>
            </a:r>
          </a:p>
          <a:p>
            <a:r>
              <a:rPr lang="en-US" dirty="0"/>
              <a:t>Most analyses of debt focus on the federal debt held by the public.</a:t>
            </a:r>
          </a:p>
          <a:p>
            <a:pPr marL="1371600" lvl="3" indent="0">
              <a:buNone/>
            </a:pPr>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149546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0769-77CE-6944-9124-EAB6FAAFE07C}"/>
              </a:ext>
            </a:extLst>
          </p:cNvPr>
          <p:cNvSpPr>
            <a:spLocks noGrp="1"/>
          </p:cNvSpPr>
          <p:nvPr>
            <p:ph type="title"/>
          </p:nvPr>
        </p:nvSpPr>
        <p:spPr>
          <a:xfrm>
            <a:off x="838200" y="0"/>
            <a:ext cx="10515600" cy="1325563"/>
          </a:xfrm>
        </p:spPr>
        <p:txBody>
          <a:bodyPr/>
          <a:lstStyle/>
          <a:p>
            <a:r>
              <a:rPr lang="en-US">
                <a:solidFill>
                  <a:schemeClr val="bg1"/>
                </a:solidFill>
              </a:rPr>
              <a:t>Tw</a:t>
            </a:r>
            <a:r>
              <a:rPr lang="en-US"/>
              <a:t>o Measures of the Debt</a:t>
            </a:r>
            <a:endParaRPr lang="en-US" dirty="0"/>
          </a:p>
        </p:txBody>
      </p:sp>
      <p:pic>
        <p:nvPicPr>
          <p:cNvPr id="6" name="Content Placeholder 5">
            <a:extLst>
              <a:ext uri="{FF2B5EF4-FFF2-40B4-BE49-F238E27FC236}">
                <a16:creationId xmlns:a16="http://schemas.microsoft.com/office/drawing/2014/main" id="{240A5BD1-DD7E-984A-85FD-15AD161AA135}"/>
              </a:ext>
            </a:extLst>
          </p:cNvPr>
          <p:cNvPicPr>
            <a:picLocks noGrp="1" noChangeAspect="1"/>
          </p:cNvPicPr>
          <p:nvPr>
            <p:ph idx="1"/>
          </p:nvPr>
        </p:nvPicPr>
        <p:blipFill>
          <a:blip r:embed="rId2" r:link="rId3"/>
          <a:stretch>
            <a:fillRect/>
          </a:stretch>
        </p:blipFill>
        <p:spPr>
          <a:xfrm>
            <a:off x="469900" y="1147763"/>
            <a:ext cx="10045700" cy="4904663"/>
          </a:xfrm>
        </p:spPr>
      </p:pic>
      <p:sp>
        <p:nvSpPr>
          <p:cNvPr id="4" name="Slide Number Placeholder 3">
            <a:extLst>
              <a:ext uri="{FF2B5EF4-FFF2-40B4-BE49-F238E27FC236}">
                <a16:creationId xmlns:a16="http://schemas.microsoft.com/office/drawing/2014/main" id="{863C2D38-C813-AF43-8848-E0AC1B8D1732}"/>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3878397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B972A-E8C9-CE48-B510-AD0FCFB8B2F1}"/>
              </a:ext>
            </a:extLst>
          </p:cNvPr>
          <p:cNvSpPr>
            <a:spLocks noGrp="1"/>
          </p:cNvSpPr>
          <p:nvPr>
            <p:ph type="title"/>
          </p:nvPr>
        </p:nvSpPr>
        <p:spPr/>
        <p:txBody>
          <a:bodyPr/>
          <a:lstStyle/>
          <a:p>
            <a:r>
              <a:rPr lang="en-US" dirty="0"/>
              <a:t> </a:t>
            </a:r>
            <a:r>
              <a:rPr lang="en-US" dirty="0">
                <a:solidFill>
                  <a:schemeClr val="bg1"/>
                </a:solidFill>
              </a:rPr>
              <a:t>De</a:t>
            </a:r>
            <a:r>
              <a:rPr lang="en-US" dirty="0"/>
              <a:t>ficits</a:t>
            </a:r>
            <a:r>
              <a:rPr lang="en-US" dirty="0">
                <a:solidFill>
                  <a:schemeClr val="bg1"/>
                </a:solidFill>
              </a:rPr>
              <a:t> </a:t>
            </a:r>
            <a:r>
              <a:rPr lang="en-US" dirty="0"/>
              <a:t>add up: Debt</a:t>
            </a:r>
          </a:p>
        </p:txBody>
      </p:sp>
      <p:sp>
        <p:nvSpPr>
          <p:cNvPr id="4" name="Slide Number Placeholder 3">
            <a:extLst>
              <a:ext uri="{FF2B5EF4-FFF2-40B4-BE49-F238E27FC236}">
                <a16:creationId xmlns:a16="http://schemas.microsoft.com/office/drawing/2014/main" id="{183ED9F5-D30C-DA40-8068-EA737DE3A6A6}"/>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5" name="Picture 4">
            <a:extLst>
              <a:ext uri="{FF2B5EF4-FFF2-40B4-BE49-F238E27FC236}">
                <a16:creationId xmlns:a16="http://schemas.microsoft.com/office/drawing/2014/main" id="{400D6F6C-9ACD-0441-8512-B4501B5C87B5}"/>
              </a:ext>
            </a:extLst>
          </p:cNvPr>
          <p:cNvPicPr>
            <a:picLocks noChangeAspect="1"/>
          </p:cNvPicPr>
          <p:nvPr/>
        </p:nvPicPr>
        <p:blipFill>
          <a:blip r:embed="rId2"/>
          <a:stretch>
            <a:fillRect/>
          </a:stretch>
        </p:blipFill>
        <p:spPr>
          <a:xfrm>
            <a:off x="1129261" y="1109268"/>
            <a:ext cx="10886690" cy="5303520"/>
          </a:xfrm>
          <a:prstGeom prst="rect">
            <a:avLst/>
          </a:prstGeom>
        </p:spPr>
      </p:pic>
      <p:sp>
        <p:nvSpPr>
          <p:cNvPr id="6" name="TextBox 5">
            <a:extLst>
              <a:ext uri="{FF2B5EF4-FFF2-40B4-BE49-F238E27FC236}">
                <a16:creationId xmlns:a16="http://schemas.microsoft.com/office/drawing/2014/main" id="{32953872-0488-DE4E-9AE0-91A45561AD41}"/>
              </a:ext>
            </a:extLst>
          </p:cNvPr>
          <p:cNvSpPr txBox="1"/>
          <p:nvPr/>
        </p:nvSpPr>
        <p:spPr>
          <a:xfrm>
            <a:off x="6096000" y="6456851"/>
            <a:ext cx="5583131" cy="276999"/>
          </a:xfrm>
          <a:prstGeom prst="rect">
            <a:avLst/>
          </a:prstGeom>
          <a:noFill/>
        </p:spPr>
        <p:txBody>
          <a:bodyPr wrap="none" rtlCol="0">
            <a:spAutoFit/>
          </a:bodyPr>
          <a:lstStyle/>
          <a:p>
            <a:r>
              <a:rPr lang="en-US" sz="1200" dirty="0"/>
              <a:t>Source: Congressional Budget Office, The Budget and Economic Outlook: 2019 to 2029</a:t>
            </a:r>
          </a:p>
        </p:txBody>
      </p:sp>
      <p:cxnSp>
        <p:nvCxnSpPr>
          <p:cNvPr id="7" name="Straight Arrow Connector 6">
            <a:extLst>
              <a:ext uri="{FF2B5EF4-FFF2-40B4-BE49-F238E27FC236}">
                <a16:creationId xmlns:a16="http://schemas.microsoft.com/office/drawing/2014/main" id="{EE5D0173-F680-6F41-9269-FD3BD7726C42}"/>
              </a:ext>
            </a:extLst>
          </p:cNvPr>
          <p:cNvCxnSpPr/>
          <p:nvPr/>
        </p:nvCxnSpPr>
        <p:spPr>
          <a:xfrm flipV="1">
            <a:off x="9893300" y="2489200"/>
            <a:ext cx="1460500" cy="1676400"/>
          </a:xfrm>
          <a:prstGeom prst="straightConnector1">
            <a:avLst/>
          </a:prstGeom>
          <a:ln w="28575">
            <a:solidFill>
              <a:srgbClr val="9437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907802-BCBF-9F4B-BCF5-C8FABB33ED16}"/>
              </a:ext>
            </a:extLst>
          </p:cNvPr>
          <p:cNvCxnSpPr>
            <a:cxnSpLocks/>
          </p:cNvCxnSpPr>
          <p:nvPr/>
        </p:nvCxnSpPr>
        <p:spPr>
          <a:xfrm flipH="1">
            <a:off x="2082800" y="2387600"/>
            <a:ext cx="9596332" cy="0"/>
          </a:xfrm>
          <a:prstGeom prst="line">
            <a:avLst/>
          </a:prstGeom>
          <a:ln w="38100">
            <a:solidFill>
              <a:srgbClr val="9437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18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B972A-E8C9-CE48-B510-AD0FCFB8B2F1}"/>
              </a:ext>
            </a:extLst>
          </p:cNvPr>
          <p:cNvSpPr>
            <a:spLocks noGrp="1"/>
          </p:cNvSpPr>
          <p:nvPr>
            <p:ph type="title"/>
          </p:nvPr>
        </p:nvSpPr>
        <p:spPr/>
        <p:txBody>
          <a:bodyPr/>
          <a:lstStyle/>
          <a:p>
            <a:r>
              <a:rPr lang="en-US" dirty="0"/>
              <a:t> </a:t>
            </a:r>
            <a:r>
              <a:rPr lang="en-US" dirty="0">
                <a:solidFill>
                  <a:schemeClr val="bg1"/>
                </a:solidFill>
              </a:rPr>
              <a:t>De</a:t>
            </a:r>
            <a:r>
              <a:rPr lang="en-US" dirty="0"/>
              <a:t>ficits</a:t>
            </a:r>
            <a:r>
              <a:rPr lang="en-US" dirty="0">
                <a:solidFill>
                  <a:schemeClr val="bg1"/>
                </a:solidFill>
              </a:rPr>
              <a:t> </a:t>
            </a:r>
            <a:r>
              <a:rPr lang="en-US" dirty="0"/>
              <a:t>add up: Debt</a:t>
            </a:r>
          </a:p>
        </p:txBody>
      </p:sp>
      <p:sp>
        <p:nvSpPr>
          <p:cNvPr id="4" name="Slide Number Placeholder 3">
            <a:extLst>
              <a:ext uri="{FF2B5EF4-FFF2-40B4-BE49-F238E27FC236}">
                <a16:creationId xmlns:a16="http://schemas.microsoft.com/office/drawing/2014/main" id="{183ED9F5-D30C-DA40-8068-EA737DE3A6A6}"/>
              </a:ext>
            </a:extLst>
          </p:cNvPr>
          <p:cNvSpPr>
            <a:spLocks noGrp="1"/>
          </p:cNvSpPr>
          <p:nvPr>
            <p:ph type="sldNum" sz="quarter" idx="12"/>
          </p:nvPr>
        </p:nvSpPr>
        <p:spPr/>
        <p:txBody>
          <a:bodyPr/>
          <a:lstStyle/>
          <a:p>
            <a:fld id="{D9F085D5-EC86-4F6A-B501-C1359CB39116}" type="slidenum">
              <a:rPr lang="en-GB" smtClean="0"/>
              <a:t>17</a:t>
            </a:fld>
            <a:endParaRPr lang="en-GB"/>
          </a:p>
        </p:txBody>
      </p:sp>
      <p:sp>
        <p:nvSpPr>
          <p:cNvPr id="6" name="TextBox 5">
            <a:extLst>
              <a:ext uri="{FF2B5EF4-FFF2-40B4-BE49-F238E27FC236}">
                <a16:creationId xmlns:a16="http://schemas.microsoft.com/office/drawing/2014/main" id="{32953872-0488-DE4E-9AE0-91A45561AD41}"/>
              </a:ext>
            </a:extLst>
          </p:cNvPr>
          <p:cNvSpPr txBox="1"/>
          <p:nvPr/>
        </p:nvSpPr>
        <p:spPr>
          <a:xfrm>
            <a:off x="6096000" y="6456851"/>
            <a:ext cx="5583131" cy="276999"/>
          </a:xfrm>
          <a:prstGeom prst="rect">
            <a:avLst/>
          </a:prstGeom>
          <a:noFill/>
        </p:spPr>
        <p:txBody>
          <a:bodyPr wrap="none" rtlCol="0">
            <a:spAutoFit/>
          </a:bodyPr>
          <a:lstStyle/>
          <a:p>
            <a:r>
              <a:rPr lang="en-US" sz="1200" dirty="0"/>
              <a:t>Source: Congressional Budget Office, The Budget and Economic Outlook: 2019 to 2029</a:t>
            </a:r>
          </a:p>
        </p:txBody>
      </p:sp>
      <p:pic>
        <p:nvPicPr>
          <p:cNvPr id="3" name="Picture 2">
            <a:extLst>
              <a:ext uri="{FF2B5EF4-FFF2-40B4-BE49-F238E27FC236}">
                <a16:creationId xmlns:a16="http://schemas.microsoft.com/office/drawing/2014/main" id="{03DF0779-271D-5240-96AA-CD308159C17E}"/>
              </a:ext>
            </a:extLst>
          </p:cNvPr>
          <p:cNvPicPr>
            <a:picLocks noChangeAspect="1"/>
          </p:cNvPicPr>
          <p:nvPr/>
        </p:nvPicPr>
        <p:blipFill>
          <a:blip r:embed="rId2"/>
          <a:stretch>
            <a:fillRect/>
          </a:stretch>
        </p:blipFill>
        <p:spPr>
          <a:xfrm>
            <a:off x="624840" y="1337203"/>
            <a:ext cx="10469880" cy="4881383"/>
          </a:xfrm>
          <a:prstGeom prst="rect">
            <a:avLst/>
          </a:prstGeom>
        </p:spPr>
      </p:pic>
      <p:cxnSp>
        <p:nvCxnSpPr>
          <p:cNvPr id="10" name="Straight Arrow Connector 9">
            <a:extLst>
              <a:ext uri="{FF2B5EF4-FFF2-40B4-BE49-F238E27FC236}">
                <a16:creationId xmlns:a16="http://schemas.microsoft.com/office/drawing/2014/main" id="{B357E7E3-12A1-144D-925D-A8B93CED7618}"/>
              </a:ext>
            </a:extLst>
          </p:cNvPr>
          <p:cNvCxnSpPr/>
          <p:nvPr/>
        </p:nvCxnSpPr>
        <p:spPr>
          <a:xfrm>
            <a:off x="1844040" y="2667000"/>
            <a:ext cx="2301240" cy="1630680"/>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0CD53F7-5ACE-B545-8F74-DEF21F18510F}"/>
              </a:ext>
            </a:extLst>
          </p:cNvPr>
          <p:cNvCxnSpPr>
            <a:cxnSpLocks/>
          </p:cNvCxnSpPr>
          <p:nvPr/>
        </p:nvCxnSpPr>
        <p:spPr>
          <a:xfrm flipV="1">
            <a:off x="6096000" y="3070701"/>
            <a:ext cx="2065020" cy="1897539"/>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10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a:solidFill>
                  <a:schemeClr val="bg1"/>
                </a:solidFill>
              </a:rPr>
              <a:t>Wh</a:t>
            </a:r>
            <a:r>
              <a:rPr lang="en-US" dirty="0"/>
              <a:t>y has the Federal Debt Risen so Much?</a:t>
            </a:r>
          </a:p>
        </p:txBody>
      </p:sp>
      <p:sp>
        <p:nvSpPr>
          <p:cNvPr id="4" name="Slide Number Placeholder 3"/>
          <p:cNvSpPr>
            <a:spLocks noGrp="1"/>
          </p:cNvSpPr>
          <p:nvPr>
            <p:ph type="sldNum" sz="quarter" idx="12"/>
          </p:nvPr>
        </p:nvSpPr>
        <p:spPr/>
        <p:txBody>
          <a:bodyPr/>
          <a:lstStyle/>
          <a:p>
            <a:fld id="{D9F085D5-EC86-4F6A-B501-C1359CB39116}" type="slidenum">
              <a:rPr lang="en-GB" smtClean="0"/>
              <a:t>18</a:t>
            </a:fld>
            <a:endParaRPr lang="en-GB"/>
          </a:p>
        </p:txBody>
      </p:sp>
      <p:sp>
        <p:nvSpPr>
          <p:cNvPr id="5" name="Rectangle 2">
            <a:extLst>
              <a:ext uri="{FF2B5EF4-FFF2-40B4-BE49-F238E27FC236}">
                <a16:creationId xmlns:a16="http://schemas.microsoft.com/office/drawing/2014/main" id="{1A4A67F9-1D57-4F48-88CA-FF0A805131FF}"/>
              </a:ext>
            </a:extLst>
          </p:cNvPr>
          <p:cNvSpPr>
            <a:spLocks noChangeArrowheads="1"/>
          </p:cNvSpPr>
          <p:nvPr/>
        </p:nvSpPr>
        <p:spPr bwMode="auto">
          <a:xfrm>
            <a:off x="4556551" y="1995797"/>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a:extLst>
              <a:ext uri="{FF2B5EF4-FFF2-40B4-BE49-F238E27FC236}">
                <a16:creationId xmlns:a16="http://schemas.microsoft.com/office/drawing/2014/main" id="{49DFE6C4-A3C1-A748-ADF5-B1A855772AA0}"/>
              </a:ext>
            </a:extLst>
          </p:cNvPr>
          <p:cNvSpPr/>
          <p:nvPr/>
        </p:nvSpPr>
        <p:spPr>
          <a:xfrm>
            <a:off x="9272750" y="1882257"/>
            <a:ext cx="2226233" cy="341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A9F243-E0BE-3D48-8444-F0F723FE3C20}"/>
              </a:ext>
            </a:extLst>
          </p:cNvPr>
          <p:cNvSpPr/>
          <p:nvPr/>
        </p:nvSpPr>
        <p:spPr>
          <a:xfrm>
            <a:off x="9448800" y="5292435"/>
            <a:ext cx="1787236" cy="367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ABCD3D0-C29F-984D-B209-EF4007F7B6A7}"/>
              </a:ext>
            </a:extLst>
          </p:cNvPr>
          <p:cNvPicPr>
            <a:picLocks noChangeAspect="1"/>
          </p:cNvPicPr>
          <p:nvPr/>
        </p:nvPicPr>
        <p:blipFill>
          <a:blip r:embed="rId3"/>
          <a:stretch>
            <a:fillRect/>
          </a:stretch>
        </p:blipFill>
        <p:spPr>
          <a:xfrm>
            <a:off x="737610" y="1325563"/>
            <a:ext cx="10936230" cy="4334192"/>
          </a:xfrm>
          <a:prstGeom prst="rect">
            <a:avLst/>
          </a:prstGeom>
        </p:spPr>
      </p:pic>
      <p:sp>
        <p:nvSpPr>
          <p:cNvPr id="6" name="Rectangle 5">
            <a:extLst>
              <a:ext uri="{FF2B5EF4-FFF2-40B4-BE49-F238E27FC236}">
                <a16:creationId xmlns:a16="http://schemas.microsoft.com/office/drawing/2014/main" id="{1E6C6B6E-0147-F949-BD97-97D2AF8B4BEE}"/>
              </a:ext>
            </a:extLst>
          </p:cNvPr>
          <p:cNvSpPr/>
          <p:nvPr/>
        </p:nvSpPr>
        <p:spPr>
          <a:xfrm>
            <a:off x="9448800" y="1161855"/>
            <a:ext cx="2031334" cy="4130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951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52E8-400F-B347-B5E6-C310E6374AB5}"/>
              </a:ext>
            </a:extLst>
          </p:cNvPr>
          <p:cNvSpPr>
            <a:spLocks noGrp="1"/>
          </p:cNvSpPr>
          <p:nvPr>
            <p:ph type="title"/>
          </p:nvPr>
        </p:nvSpPr>
        <p:spPr/>
        <p:txBody>
          <a:bodyPr/>
          <a:lstStyle/>
          <a:p>
            <a:r>
              <a:rPr lang="en-US" dirty="0">
                <a:solidFill>
                  <a:schemeClr val="bg1"/>
                </a:solidFill>
              </a:rPr>
              <a:t>Wh</a:t>
            </a:r>
            <a:r>
              <a:rPr lang="en-US" dirty="0"/>
              <a:t>y has the Federal Debt Risen so Much?</a:t>
            </a:r>
          </a:p>
        </p:txBody>
      </p:sp>
      <p:sp>
        <p:nvSpPr>
          <p:cNvPr id="3" name="Content Placeholder 2">
            <a:extLst>
              <a:ext uri="{FF2B5EF4-FFF2-40B4-BE49-F238E27FC236}">
                <a16:creationId xmlns:a16="http://schemas.microsoft.com/office/drawing/2014/main" id="{9B4CAA1E-66C4-8B40-A8C1-7067A53C55E2}"/>
              </a:ext>
            </a:extLst>
          </p:cNvPr>
          <p:cNvSpPr>
            <a:spLocks noGrp="1"/>
          </p:cNvSpPr>
          <p:nvPr>
            <p:ph sz="half" idx="1"/>
          </p:nvPr>
        </p:nvSpPr>
        <p:spPr/>
        <p:txBody>
          <a:bodyPr/>
          <a:lstStyle/>
          <a:p>
            <a:r>
              <a:rPr lang="en-US" dirty="0"/>
              <a:t>Expenditures:</a:t>
            </a:r>
          </a:p>
          <a:p>
            <a:pPr lvl="1"/>
            <a:r>
              <a:rPr lang="en-US" dirty="0"/>
              <a:t>Social Security</a:t>
            </a:r>
          </a:p>
          <a:p>
            <a:pPr lvl="1"/>
            <a:r>
              <a:rPr lang="en-US" dirty="0"/>
              <a:t>Healthcare costs</a:t>
            </a:r>
          </a:p>
          <a:p>
            <a:pPr lvl="1"/>
            <a:r>
              <a:rPr lang="en-US" dirty="0"/>
              <a:t>Economic stimulus</a:t>
            </a:r>
          </a:p>
          <a:p>
            <a:pPr lvl="2"/>
            <a:r>
              <a:rPr lang="en-US" dirty="0"/>
              <a:t>In particular, during the Great Recession.</a:t>
            </a:r>
          </a:p>
          <a:p>
            <a:pPr lvl="1"/>
            <a:r>
              <a:rPr lang="en-US" dirty="0"/>
              <a:t>Foreign entanglements</a:t>
            </a:r>
          </a:p>
        </p:txBody>
      </p:sp>
      <p:sp>
        <p:nvSpPr>
          <p:cNvPr id="4" name="Content Placeholder 3">
            <a:extLst>
              <a:ext uri="{FF2B5EF4-FFF2-40B4-BE49-F238E27FC236}">
                <a16:creationId xmlns:a16="http://schemas.microsoft.com/office/drawing/2014/main" id="{B9CB1E9B-53F1-1A48-BABE-DD67E00ECEE8}"/>
              </a:ext>
            </a:extLst>
          </p:cNvPr>
          <p:cNvSpPr>
            <a:spLocks noGrp="1"/>
          </p:cNvSpPr>
          <p:nvPr>
            <p:ph sz="half" idx="2"/>
          </p:nvPr>
        </p:nvSpPr>
        <p:spPr/>
        <p:txBody>
          <a:bodyPr/>
          <a:lstStyle/>
          <a:p>
            <a:r>
              <a:rPr lang="en-US" dirty="0"/>
              <a:t>Revenues</a:t>
            </a:r>
          </a:p>
          <a:p>
            <a:pPr lvl="1"/>
            <a:r>
              <a:rPr lang="en-US" dirty="0"/>
              <a:t>Declining income tax revenues</a:t>
            </a:r>
          </a:p>
          <a:p>
            <a:pPr lvl="2"/>
            <a:r>
              <a:rPr lang="en-US" dirty="0"/>
              <a:t>Stagnant wages</a:t>
            </a:r>
          </a:p>
          <a:p>
            <a:pPr lvl="2"/>
            <a:r>
              <a:rPr lang="en-US" dirty="0"/>
              <a:t>Tax cuts</a:t>
            </a:r>
          </a:p>
          <a:p>
            <a:pPr lvl="1"/>
            <a:r>
              <a:rPr lang="en-US" dirty="0"/>
              <a:t>Social security </a:t>
            </a:r>
          </a:p>
          <a:p>
            <a:pPr lvl="2"/>
            <a:r>
              <a:rPr lang="en-US" dirty="0"/>
              <a:t>Declining revenues</a:t>
            </a:r>
          </a:p>
          <a:p>
            <a:pPr lvl="1"/>
            <a:r>
              <a:rPr lang="en-US" dirty="0"/>
              <a:t>Corporate income taxes</a:t>
            </a:r>
          </a:p>
        </p:txBody>
      </p:sp>
      <p:sp>
        <p:nvSpPr>
          <p:cNvPr id="5" name="Slide Number Placeholder 4">
            <a:extLst>
              <a:ext uri="{FF2B5EF4-FFF2-40B4-BE49-F238E27FC236}">
                <a16:creationId xmlns:a16="http://schemas.microsoft.com/office/drawing/2014/main" id="{4C9D9963-6F68-F741-A7DD-83E52A777E0C}"/>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1369295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Of</a:t>
            </a:r>
            <a:r>
              <a:rPr lang="en-US" dirty="0"/>
              <a:t> Debt, Deficits, and Surpluses</a:t>
            </a:r>
          </a:p>
        </p:txBody>
      </p:sp>
      <p:sp>
        <p:nvSpPr>
          <p:cNvPr id="3" name="Content Placeholder 2"/>
          <p:cNvSpPr>
            <a:spLocks noGrp="1"/>
          </p:cNvSpPr>
          <p:nvPr>
            <p:ph idx="1"/>
          </p:nvPr>
        </p:nvSpPr>
        <p:spPr/>
        <p:txBody>
          <a:bodyPr/>
          <a:lstStyle/>
          <a:p>
            <a:r>
              <a:rPr lang="en-US" dirty="0"/>
              <a:t>FLOW</a:t>
            </a:r>
          </a:p>
          <a:p>
            <a:pPr lvl="1"/>
            <a:r>
              <a:rPr lang="en-US" b="1" i="1" dirty="0"/>
              <a:t>Deficit</a:t>
            </a:r>
            <a:r>
              <a:rPr lang="en-US" dirty="0"/>
              <a:t>: When government expenses exceed revenues in a single year.</a:t>
            </a:r>
          </a:p>
          <a:p>
            <a:pPr lvl="1"/>
            <a:r>
              <a:rPr lang="en-US" b="1" i="1" dirty="0"/>
              <a:t>Surplus</a:t>
            </a:r>
            <a:r>
              <a:rPr lang="en-US" dirty="0"/>
              <a:t>: The excess of revenues over expenses in a single year.</a:t>
            </a:r>
          </a:p>
          <a:p>
            <a:pPr lvl="1"/>
            <a:endParaRPr lang="en-US" dirty="0"/>
          </a:p>
          <a:p>
            <a:endParaRPr lang="en-US" dirty="0"/>
          </a:p>
          <a:p>
            <a:r>
              <a:rPr lang="en-US" dirty="0"/>
              <a:t>STOCK</a:t>
            </a:r>
          </a:p>
          <a:p>
            <a:pPr lvl="1"/>
            <a:r>
              <a:rPr lang="en-US" b="1" i="1" dirty="0"/>
              <a:t>Debt</a:t>
            </a:r>
            <a:r>
              <a:rPr lang="en-US" dirty="0"/>
              <a:t>: The accumulation of debt over time.</a:t>
            </a:r>
          </a:p>
          <a:p>
            <a:pPr lvl="3"/>
            <a:r>
              <a:rPr lang="en-US" dirty="0"/>
              <a:t>The sum of all past deficits and surpluses.</a:t>
            </a:r>
          </a:p>
          <a:p>
            <a:pPr marL="1371600" lvl="3" indent="0">
              <a:buNone/>
            </a:pPr>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t>2</a:t>
            </a:fld>
            <a:endParaRPr lang="en-GB"/>
          </a:p>
        </p:txBody>
      </p:sp>
      <p:pic>
        <p:nvPicPr>
          <p:cNvPr id="6" name="Picture 5" descr="A picture containing text&#10;&#10;Description automatically generated">
            <a:extLst>
              <a:ext uri="{FF2B5EF4-FFF2-40B4-BE49-F238E27FC236}">
                <a16:creationId xmlns:a16="http://schemas.microsoft.com/office/drawing/2014/main" id="{879B2EBF-68D7-CF42-8AAB-FC4143E758A8}"/>
              </a:ext>
            </a:extLst>
          </p:cNvPr>
          <p:cNvPicPr>
            <a:picLocks noChangeAspect="1"/>
          </p:cNvPicPr>
          <p:nvPr/>
        </p:nvPicPr>
        <p:blipFill>
          <a:blip r:embed="rId2"/>
          <a:stretch>
            <a:fillRect/>
          </a:stretch>
        </p:blipFill>
        <p:spPr>
          <a:xfrm>
            <a:off x="8140700" y="3746399"/>
            <a:ext cx="3213100" cy="2527300"/>
          </a:xfrm>
          <a:prstGeom prst="rect">
            <a:avLst/>
          </a:prstGeom>
        </p:spPr>
      </p:pic>
    </p:spTree>
    <p:extLst>
      <p:ext uri="{BB962C8B-B14F-4D97-AF65-F5344CB8AC3E}">
        <p14:creationId xmlns:p14="http://schemas.microsoft.com/office/powerpoint/2010/main" val="149456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F085D5-EC86-4F6A-B501-C1359CB39116}" type="slidenum">
              <a:rPr lang="en-GB" smtClean="0"/>
              <a:t>20</a:t>
            </a:fld>
            <a:endParaRPr lang="en-GB"/>
          </a:p>
        </p:txBody>
      </p:sp>
      <p:pic>
        <p:nvPicPr>
          <p:cNvPr id="4" name="Picture 3">
            <a:extLst>
              <a:ext uri="{FF2B5EF4-FFF2-40B4-BE49-F238E27FC236}">
                <a16:creationId xmlns:a16="http://schemas.microsoft.com/office/drawing/2014/main" id="{63B129D4-12BC-A14D-B5C9-5552E6805612}"/>
              </a:ext>
            </a:extLst>
          </p:cNvPr>
          <p:cNvPicPr>
            <a:picLocks noChangeAspect="1"/>
          </p:cNvPicPr>
          <p:nvPr/>
        </p:nvPicPr>
        <p:blipFill>
          <a:blip r:embed="rId2"/>
          <a:stretch>
            <a:fillRect/>
          </a:stretch>
        </p:blipFill>
        <p:spPr>
          <a:xfrm>
            <a:off x="1073150" y="1143000"/>
            <a:ext cx="9338425" cy="4946650"/>
          </a:xfrm>
          <a:prstGeom prst="rect">
            <a:avLst/>
          </a:prstGeom>
        </p:spPr>
      </p:pic>
      <p:cxnSp>
        <p:nvCxnSpPr>
          <p:cNvPr id="6" name="Straight Connector 5">
            <a:extLst>
              <a:ext uri="{FF2B5EF4-FFF2-40B4-BE49-F238E27FC236}">
                <a16:creationId xmlns:a16="http://schemas.microsoft.com/office/drawing/2014/main" id="{49E925B4-B8C3-AC46-A675-1EDF290DF516}"/>
              </a:ext>
            </a:extLst>
          </p:cNvPr>
          <p:cNvCxnSpPr>
            <a:cxnSpLocks/>
          </p:cNvCxnSpPr>
          <p:nvPr/>
        </p:nvCxnSpPr>
        <p:spPr>
          <a:xfrm>
            <a:off x="1569720" y="1859280"/>
            <a:ext cx="8686800" cy="0"/>
          </a:xfrm>
          <a:prstGeom prst="line">
            <a:avLst/>
          </a:prstGeom>
          <a:ln w="38100">
            <a:solidFill>
              <a:srgbClr val="2B414D"/>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39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On </a:t>
            </a:r>
            <a:r>
              <a:rPr lang="en-US" dirty="0"/>
              <a:t>What is the Money Spent?  Complicated</a:t>
            </a:r>
          </a:p>
        </p:txBody>
      </p:sp>
      <p:sp>
        <p:nvSpPr>
          <p:cNvPr id="4" name="Slide Number Placeholder 3"/>
          <p:cNvSpPr>
            <a:spLocks noGrp="1"/>
          </p:cNvSpPr>
          <p:nvPr>
            <p:ph type="sldNum" sz="quarter" idx="12"/>
          </p:nvPr>
        </p:nvSpPr>
        <p:spPr/>
        <p:txBody>
          <a:bodyPr/>
          <a:lstStyle/>
          <a:p>
            <a:fld id="{D9F085D5-EC86-4F6A-B501-C1359CB39116}" type="slidenum">
              <a:rPr lang="en-GB" smtClean="0"/>
              <a:t>21</a:t>
            </a:fld>
            <a:endParaRPr lang="en-GB"/>
          </a:p>
        </p:txBody>
      </p:sp>
      <p:pic>
        <p:nvPicPr>
          <p:cNvPr id="6" name="Picture 5" descr="slide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300" y="945531"/>
            <a:ext cx="6973515" cy="5211524"/>
          </a:xfrm>
          <a:prstGeom prst="rect">
            <a:avLst/>
          </a:prstGeom>
        </p:spPr>
      </p:pic>
    </p:spTree>
    <p:extLst>
      <p:ext uri="{BB962C8B-B14F-4D97-AF65-F5344CB8AC3E}">
        <p14:creationId xmlns:p14="http://schemas.microsoft.com/office/powerpoint/2010/main" val="1292244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Wh</a:t>
            </a:r>
            <a:r>
              <a:rPr lang="en-US" dirty="0"/>
              <a:t>at is Mandatory Spending?</a:t>
            </a:r>
          </a:p>
        </p:txBody>
      </p:sp>
      <p:sp>
        <p:nvSpPr>
          <p:cNvPr id="4" name="Slide Number Placeholder 3"/>
          <p:cNvSpPr>
            <a:spLocks noGrp="1"/>
          </p:cNvSpPr>
          <p:nvPr>
            <p:ph type="sldNum" sz="quarter" idx="12"/>
          </p:nvPr>
        </p:nvSpPr>
        <p:spPr/>
        <p:txBody>
          <a:bodyPr/>
          <a:lstStyle/>
          <a:p>
            <a:fld id="{D9F085D5-EC86-4F6A-B501-C1359CB39116}" type="slidenum">
              <a:rPr lang="en-GB" smtClean="0"/>
              <a:t>22</a:t>
            </a:fld>
            <a:endParaRPr lang="en-GB"/>
          </a:p>
        </p:txBody>
      </p:sp>
      <p:pic>
        <p:nvPicPr>
          <p:cNvPr id="5" name="Picture 4" descr="slide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1050146"/>
            <a:ext cx="7453403" cy="5033154"/>
          </a:xfrm>
          <a:prstGeom prst="rect">
            <a:avLst/>
          </a:prstGeom>
        </p:spPr>
      </p:pic>
    </p:spTree>
    <p:extLst>
      <p:ext uri="{BB962C8B-B14F-4D97-AF65-F5344CB8AC3E}">
        <p14:creationId xmlns:p14="http://schemas.microsoft.com/office/powerpoint/2010/main" val="649392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Ma</a:t>
            </a:r>
            <a:r>
              <a:rPr lang="en-US" dirty="0">
                <a:latin typeface="Corbel" charset="0"/>
                <a:ea typeface="MS PGothic" charset="0"/>
              </a:rPr>
              <a:t>ndatory Spending: Total Mandatory</a:t>
            </a:r>
          </a:p>
        </p:txBody>
      </p:sp>
      <p:pic>
        <p:nvPicPr>
          <p:cNvPr id="2" name="Picture 1"/>
          <p:cNvPicPr>
            <a:picLocks noChangeAspect="1"/>
          </p:cNvPicPr>
          <p:nvPr/>
        </p:nvPicPr>
        <p:blipFill>
          <a:blip r:embed="rId2"/>
          <a:stretch>
            <a:fillRect/>
          </a:stretch>
        </p:blipFill>
        <p:spPr>
          <a:xfrm>
            <a:off x="518511" y="1259682"/>
            <a:ext cx="8991600" cy="4721216"/>
          </a:xfrm>
          <a:prstGeom prst="rect">
            <a:avLst/>
          </a:prstGeom>
        </p:spPr>
      </p:pic>
      <p:sp>
        <p:nvSpPr>
          <p:cNvPr id="7" name="TextBox 5"/>
          <p:cNvSpPr txBox="1">
            <a:spLocks noChangeArrowheads="1"/>
          </p:cNvSpPr>
          <p:nvPr/>
        </p:nvSpPr>
        <p:spPr bwMode="auto">
          <a:xfrm>
            <a:off x="4546600" y="5915016"/>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spTree>
    <p:extLst>
      <p:ext uri="{BB962C8B-B14F-4D97-AF65-F5344CB8AC3E}">
        <p14:creationId xmlns:p14="http://schemas.microsoft.com/office/powerpoint/2010/main" val="2566238660"/>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Ma</a:t>
            </a:r>
            <a:r>
              <a:rPr lang="en-US" dirty="0">
                <a:latin typeface="Corbel" charset="0"/>
                <a:ea typeface="MS PGothic" charset="0"/>
              </a:rPr>
              <a:t>ndatory Spending: Total Mandatory</a:t>
            </a:r>
          </a:p>
        </p:txBody>
      </p:sp>
      <p:sp>
        <p:nvSpPr>
          <p:cNvPr id="7" name="TextBox 5"/>
          <p:cNvSpPr txBox="1">
            <a:spLocks noChangeArrowheads="1"/>
          </p:cNvSpPr>
          <p:nvPr/>
        </p:nvSpPr>
        <p:spPr bwMode="auto">
          <a:xfrm>
            <a:off x="4546600" y="5915016"/>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graphicFrame>
        <p:nvGraphicFramePr>
          <p:cNvPr id="5" name="Chart 4">
            <a:extLst>
              <a:ext uri="{FF2B5EF4-FFF2-40B4-BE49-F238E27FC236}">
                <a16:creationId xmlns:a16="http://schemas.microsoft.com/office/drawing/2014/main" id="{B237F63A-F4C1-0A4C-BCA4-0D9AA1657CCC}"/>
              </a:ext>
            </a:extLst>
          </p:cNvPr>
          <p:cNvGraphicFramePr>
            <a:graphicFrameLocks noGrp="1"/>
          </p:cNvGraphicFramePr>
          <p:nvPr>
            <p:extLst>
              <p:ext uri="{D42A27DB-BD31-4B8C-83A1-F6EECF244321}">
                <p14:modId xmlns:p14="http://schemas.microsoft.com/office/powerpoint/2010/main" val="365107660"/>
              </p:ext>
            </p:extLst>
          </p:nvPr>
        </p:nvGraphicFramePr>
        <p:xfrm>
          <a:off x="706980" y="1141014"/>
          <a:ext cx="8909459" cy="491211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B3B0D32-4C7B-FA4B-836B-314370D95C45}"/>
              </a:ext>
            </a:extLst>
          </p:cNvPr>
          <p:cNvSpPr txBox="1"/>
          <p:nvPr/>
        </p:nvSpPr>
        <p:spPr>
          <a:xfrm>
            <a:off x="8382000" y="3825671"/>
            <a:ext cx="3674110" cy="923330"/>
          </a:xfrm>
          <a:prstGeom prst="rect">
            <a:avLst/>
          </a:prstGeom>
          <a:solidFill>
            <a:srgbClr val="0432FF"/>
          </a:solidFill>
        </p:spPr>
        <p:txBody>
          <a:bodyPr wrap="square" rtlCol="0">
            <a:spAutoFit/>
          </a:bodyPr>
          <a:lstStyle/>
          <a:p>
            <a:r>
              <a:rPr lang="en-US" dirty="0">
                <a:solidFill>
                  <a:schemeClr val="bg1"/>
                </a:solidFill>
              </a:rPr>
              <a:t>In 2018 outlays were  $2.5 trillion</a:t>
            </a:r>
          </a:p>
          <a:p>
            <a:r>
              <a:rPr lang="en-US" dirty="0">
                <a:solidFill>
                  <a:schemeClr val="bg1"/>
                </a:solidFill>
              </a:rPr>
              <a:t>Outlays 2031: $5 trillion</a:t>
            </a:r>
          </a:p>
          <a:p>
            <a:r>
              <a:rPr lang="en-US" dirty="0">
                <a:solidFill>
                  <a:schemeClr val="bg1"/>
                </a:solidFill>
              </a:rPr>
              <a:t>5% annual growth rate</a:t>
            </a:r>
          </a:p>
        </p:txBody>
      </p:sp>
    </p:spTree>
    <p:extLst>
      <p:ext uri="{BB962C8B-B14F-4D97-AF65-F5344CB8AC3E}">
        <p14:creationId xmlns:p14="http://schemas.microsoft.com/office/powerpoint/2010/main" val="35765475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Ma</a:t>
            </a:r>
            <a:r>
              <a:rPr lang="en-US" dirty="0">
                <a:latin typeface="Corbel" charset="0"/>
                <a:ea typeface="MS PGothic" charset="0"/>
              </a:rPr>
              <a:t>ndatory Spending: Social Security Spending</a:t>
            </a:r>
          </a:p>
        </p:txBody>
      </p:sp>
      <p:pic>
        <p:nvPicPr>
          <p:cNvPr id="2" name="Picture 1"/>
          <p:cNvPicPr>
            <a:picLocks noChangeAspect="1"/>
          </p:cNvPicPr>
          <p:nvPr/>
        </p:nvPicPr>
        <p:blipFill>
          <a:blip r:embed="rId2"/>
          <a:stretch>
            <a:fillRect/>
          </a:stretch>
        </p:blipFill>
        <p:spPr>
          <a:xfrm>
            <a:off x="177800" y="1317626"/>
            <a:ext cx="8610600" cy="4683386"/>
          </a:xfrm>
          <a:prstGeom prst="rect">
            <a:avLst/>
          </a:prstGeom>
        </p:spPr>
      </p:pic>
      <p:sp>
        <p:nvSpPr>
          <p:cNvPr id="7" name="TextBox 5"/>
          <p:cNvSpPr txBox="1">
            <a:spLocks noChangeArrowheads="1"/>
          </p:cNvSpPr>
          <p:nvPr/>
        </p:nvSpPr>
        <p:spPr bwMode="auto">
          <a:xfrm>
            <a:off x="4838700" y="6008949"/>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sp>
        <p:nvSpPr>
          <p:cNvPr id="5" name="TextBox 4">
            <a:extLst>
              <a:ext uri="{FF2B5EF4-FFF2-40B4-BE49-F238E27FC236}">
                <a16:creationId xmlns:a16="http://schemas.microsoft.com/office/drawing/2014/main" id="{C1616E00-7E9D-FE49-9CE1-603AB64E288B}"/>
              </a:ext>
            </a:extLst>
          </p:cNvPr>
          <p:cNvSpPr txBox="1"/>
          <p:nvPr/>
        </p:nvSpPr>
        <p:spPr>
          <a:xfrm>
            <a:off x="8902700" y="2033478"/>
            <a:ext cx="3111500" cy="923330"/>
          </a:xfrm>
          <a:prstGeom prst="rect">
            <a:avLst/>
          </a:prstGeom>
          <a:solidFill>
            <a:srgbClr val="0432FF"/>
          </a:solidFill>
        </p:spPr>
        <p:txBody>
          <a:bodyPr wrap="square" rtlCol="0">
            <a:spAutoFit/>
          </a:bodyPr>
          <a:lstStyle/>
          <a:p>
            <a:r>
              <a:rPr lang="en-US" dirty="0">
                <a:solidFill>
                  <a:schemeClr val="bg1"/>
                </a:solidFill>
              </a:rPr>
              <a:t>Outlays 2018: $  982 billion</a:t>
            </a:r>
          </a:p>
          <a:p>
            <a:r>
              <a:rPr lang="en-US" dirty="0">
                <a:solidFill>
                  <a:schemeClr val="bg1"/>
                </a:solidFill>
              </a:rPr>
              <a:t>Outlays 2029: $1,900 billion</a:t>
            </a:r>
          </a:p>
          <a:p>
            <a:r>
              <a:rPr lang="en-US" dirty="0">
                <a:solidFill>
                  <a:schemeClr val="bg1"/>
                </a:solidFill>
              </a:rPr>
              <a:t>6% annual growth rate</a:t>
            </a:r>
          </a:p>
        </p:txBody>
      </p:sp>
    </p:spTree>
    <p:extLst>
      <p:ext uri="{BB962C8B-B14F-4D97-AF65-F5344CB8AC3E}">
        <p14:creationId xmlns:p14="http://schemas.microsoft.com/office/powerpoint/2010/main" val="26598959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p:txBody>
          <a:bodyPr wrap="square" numCol="1" anchorCtr="0" compatLnSpc="1">
            <a:prstTxWarp prst="textNoShape">
              <a:avLst/>
            </a:prstTxWarp>
          </a:bodyPr>
          <a:lstStyle/>
          <a:p>
            <a:r>
              <a:rPr lang="en-US" dirty="0">
                <a:solidFill>
                  <a:schemeClr val="bg1"/>
                </a:solidFill>
                <a:latin typeface="Corbel" charset="0"/>
                <a:ea typeface="MS PGothic" charset="0"/>
              </a:rPr>
              <a:t>Ma</a:t>
            </a:r>
            <a:r>
              <a:rPr lang="en-US" dirty="0">
                <a:latin typeface="Corbel" charset="0"/>
                <a:ea typeface="MS PGothic" charset="0"/>
              </a:rPr>
              <a:t>ndatory Spending: Medicare Spending</a:t>
            </a:r>
          </a:p>
        </p:txBody>
      </p:sp>
      <p:sp>
        <p:nvSpPr>
          <p:cNvPr id="7" name="TextBox 5"/>
          <p:cNvSpPr txBox="1">
            <a:spLocks noChangeArrowheads="1"/>
          </p:cNvSpPr>
          <p:nvPr/>
        </p:nvSpPr>
        <p:spPr bwMode="auto">
          <a:xfrm>
            <a:off x="4686300" y="5781653"/>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sp>
        <p:nvSpPr>
          <p:cNvPr id="3" name="TextBox 2">
            <a:extLst>
              <a:ext uri="{FF2B5EF4-FFF2-40B4-BE49-F238E27FC236}">
                <a16:creationId xmlns:a16="http://schemas.microsoft.com/office/drawing/2014/main" id="{0412E107-6593-AD46-AE17-AF78BD345F8E}"/>
              </a:ext>
            </a:extLst>
          </p:cNvPr>
          <p:cNvSpPr txBox="1"/>
          <p:nvPr/>
        </p:nvSpPr>
        <p:spPr>
          <a:xfrm>
            <a:off x="8928100" y="1892300"/>
            <a:ext cx="3125856" cy="2308324"/>
          </a:xfrm>
          <a:prstGeom prst="rect">
            <a:avLst/>
          </a:prstGeom>
          <a:solidFill>
            <a:srgbClr val="0432FF"/>
          </a:solidFill>
        </p:spPr>
        <p:txBody>
          <a:bodyPr wrap="none" rtlCol="0">
            <a:spAutoFit/>
          </a:bodyPr>
          <a:lstStyle/>
          <a:p>
            <a:r>
              <a:rPr lang="en-US" dirty="0">
                <a:solidFill>
                  <a:schemeClr val="bg1"/>
                </a:solidFill>
              </a:rPr>
              <a:t>Outlays 2020: $ 0.916  trillion</a:t>
            </a:r>
          </a:p>
          <a:p>
            <a:r>
              <a:rPr lang="en-US" dirty="0">
                <a:solidFill>
                  <a:schemeClr val="bg1"/>
                </a:solidFill>
              </a:rPr>
              <a:t>Outlays 2029: $1.78 trillion</a:t>
            </a:r>
          </a:p>
          <a:p>
            <a:r>
              <a:rPr lang="en-US" dirty="0">
                <a:solidFill>
                  <a:schemeClr val="bg1"/>
                </a:solidFill>
              </a:rPr>
              <a:t>Growth 6% </a:t>
            </a:r>
          </a:p>
          <a:p>
            <a:endParaRPr lang="en-US" dirty="0">
              <a:solidFill>
                <a:schemeClr val="bg1"/>
              </a:solidFill>
            </a:endParaRPr>
          </a:p>
          <a:p>
            <a:endParaRPr lang="en-US" dirty="0">
              <a:solidFill>
                <a:schemeClr val="bg1"/>
              </a:solidFill>
            </a:endParaRPr>
          </a:p>
          <a:p>
            <a:r>
              <a:rPr lang="en-US" dirty="0">
                <a:solidFill>
                  <a:schemeClr val="bg1"/>
                </a:solidFill>
              </a:rPr>
              <a:t>66% of the growth from rising </a:t>
            </a:r>
          </a:p>
          <a:p>
            <a:r>
              <a:rPr lang="en-US" dirty="0">
                <a:solidFill>
                  <a:schemeClr val="bg1"/>
                </a:solidFill>
              </a:rPr>
              <a:t>health care costs and 33% from</a:t>
            </a:r>
          </a:p>
          <a:p>
            <a:r>
              <a:rPr lang="en-US" dirty="0">
                <a:solidFill>
                  <a:schemeClr val="bg1"/>
                </a:solidFill>
              </a:rPr>
              <a:t>increased enrollments.</a:t>
            </a:r>
            <a:r>
              <a:rPr lang="en-US" baseline="30000" dirty="0">
                <a:solidFill>
                  <a:schemeClr val="bg1"/>
                </a:solidFill>
              </a:rPr>
              <a:t>*</a:t>
            </a:r>
          </a:p>
        </p:txBody>
      </p:sp>
      <p:graphicFrame>
        <p:nvGraphicFramePr>
          <p:cNvPr id="6" name="Chart 5">
            <a:extLst>
              <a:ext uri="{FF2B5EF4-FFF2-40B4-BE49-F238E27FC236}">
                <a16:creationId xmlns:a16="http://schemas.microsoft.com/office/drawing/2014/main" id="{FA11FA65-B0CB-2848-A3DC-354A3C7AB410}"/>
              </a:ext>
            </a:extLst>
          </p:cNvPr>
          <p:cNvGraphicFramePr>
            <a:graphicFrameLocks noGrp="1"/>
          </p:cNvGraphicFramePr>
          <p:nvPr>
            <p:extLst>
              <p:ext uri="{D42A27DB-BD31-4B8C-83A1-F6EECF244321}">
                <p14:modId xmlns:p14="http://schemas.microsoft.com/office/powerpoint/2010/main" val="1068177314"/>
              </p:ext>
            </p:extLst>
          </p:nvPr>
        </p:nvGraphicFramePr>
        <p:xfrm>
          <a:off x="729840" y="1325563"/>
          <a:ext cx="8198260" cy="50340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723937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bwMode="auto"/>
        <p:txBody>
          <a:bodyPr wrap="square" numCol="1" anchorCtr="0" compatLnSpc="1">
            <a:prstTxWarp prst="textNoShape">
              <a:avLst/>
            </a:prstTxWarp>
          </a:bodyPr>
          <a:lstStyle/>
          <a:p>
            <a:r>
              <a:rPr lang="en-US" dirty="0">
                <a:solidFill>
                  <a:schemeClr val="bg1"/>
                </a:solidFill>
                <a:latin typeface="Corbel" charset="0"/>
                <a:ea typeface="MS PGothic" charset="0"/>
              </a:rPr>
              <a:t>Ma</a:t>
            </a:r>
            <a:r>
              <a:rPr lang="en-US" dirty="0">
                <a:latin typeface="Corbel" charset="0"/>
                <a:ea typeface="MS PGothic" charset="0"/>
              </a:rPr>
              <a:t>ndatory Spending: Medicaid Spending</a:t>
            </a:r>
          </a:p>
        </p:txBody>
      </p:sp>
      <p:sp>
        <p:nvSpPr>
          <p:cNvPr id="7" name="TextBox 5"/>
          <p:cNvSpPr txBox="1">
            <a:spLocks noChangeArrowheads="1"/>
          </p:cNvSpPr>
          <p:nvPr/>
        </p:nvSpPr>
        <p:spPr bwMode="auto">
          <a:xfrm>
            <a:off x="1828800" y="6400801"/>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graphicFrame>
        <p:nvGraphicFramePr>
          <p:cNvPr id="5" name="Chart 4">
            <a:extLst>
              <a:ext uri="{FF2B5EF4-FFF2-40B4-BE49-F238E27FC236}">
                <a16:creationId xmlns:a16="http://schemas.microsoft.com/office/drawing/2014/main" id="{76D26B23-A7CA-E647-9F97-35BCC1C336BD}"/>
              </a:ext>
            </a:extLst>
          </p:cNvPr>
          <p:cNvGraphicFramePr>
            <a:graphicFrameLocks noGrp="1"/>
          </p:cNvGraphicFramePr>
          <p:nvPr>
            <p:extLst>
              <p:ext uri="{D42A27DB-BD31-4B8C-83A1-F6EECF244321}">
                <p14:modId xmlns:p14="http://schemas.microsoft.com/office/powerpoint/2010/main" val="727261834"/>
              </p:ext>
            </p:extLst>
          </p:nvPr>
        </p:nvGraphicFramePr>
        <p:xfrm>
          <a:off x="838200" y="1163285"/>
          <a:ext cx="8674919" cy="53997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19656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p:txBody>
          <a:bodyPr wrap="square" numCol="1" anchorCtr="0" compatLnSpc="1">
            <a:prstTxWarp prst="textNoShape">
              <a:avLst/>
            </a:prstTxWarp>
          </a:bodyPr>
          <a:lstStyle/>
          <a:p>
            <a:r>
              <a:rPr lang="en-US" dirty="0">
                <a:solidFill>
                  <a:schemeClr val="bg1"/>
                </a:solidFill>
                <a:latin typeface="Corbel" charset="0"/>
                <a:ea typeface="MS PGothic" charset="0"/>
              </a:rPr>
              <a:t>Ma</a:t>
            </a:r>
            <a:r>
              <a:rPr lang="en-US" dirty="0">
                <a:latin typeface="Corbel" charset="0"/>
                <a:ea typeface="MS PGothic" charset="0"/>
              </a:rPr>
              <a:t>ndatory Spending: Other</a:t>
            </a:r>
            <a:endParaRPr lang="en-US" sz="4000" dirty="0">
              <a:latin typeface="Corbel" charset="0"/>
              <a:ea typeface="MS PGothic" charset="0"/>
            </a:endParaRPr>
          </a:p>
        </p:txBody>
      </p:sp>
      <p:pic>
        <p:nvPicPr>
          <p:cNvPr id="2" name="Picture 1"/>
          <p:cNvPicPr>
            <a:picLocks noChangeAspect="1"/>
          </p:cNvPicPr>
          <p:nvPr/>
        </p:nvPicPr>
        <p:blipFill>
          <a:blip r:embed="rId2"/>
          <a:stretch>
            <a:fillRect/>
          </a:stretch>
        </p:blipFill>
        <p:spPr>
          <a:xfrm>
            <a:off x="1177636" y="1539082"/>
            <a:ext cx="8956964" cy="4648200"/>
          </a:xfrm>
          <a:prstGeom prst="rect">
            <a:avLst/>
          </a:prstGeom>
        </p:spPr>
      </p:pic>
      <p:sp>
        <p:nvSpPr>
          <p:cNvPr id="7" name="TextBox 5"/>
          <p:cNvSpPr txBox="1">
            <a:spLocks noChangeArrowheads="1"/>
          </p:cNvSpPr>
          <p:nvPr/>
        </p:nvSpPr>
        <p:spPr bwMode="auto">
          <a:xfrm>
            <a:off x="1828800" y="6400801"/>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spTree>
    <p:extLst>
      <p:ext uri="{BB962C8B-B14F-4D97-AF65-F5344CB8AC3E}">
        <p14:creationId xmlns:p14="http://schemas.microsoft.com/office/powerpoint/2010/main" val="1636189605"/>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Wh</a:t>
            </a:r>
            <a:r>
              <a:rPr lang="en-US" dirty="0"/>
              <a:t>at is Discretionary Spending?</a:t>
            </a:r>
          </a:p>
        </p:txBody>
      </p:sp>
      <p:sp>
        <p:nvSpPr>
          <p:cNvPr id="4" name="Slide Number Placeholder 3"/>
          <p:cNvSpPr>
            <a:spLocks noGrp="1"/>
          </p:cNvSpPr>
          <p:nvPr>
            <p:ph type="sldNum" sz="quarter" idx="12"/>
          </p:nvPr>
        </p:nvSpPr>
        <p:spPr/>
        <p:txBody>
          <a:bodyPr/>
          <a:lstStyle/>
          <a:p>
            <a:fld id="{D9F085D5-EC86-4F6A-B501-C1359CB39116}" type="slidenum">
              <a:rPr lang="en-GB" smtClean="0"/>
              <a:t>29</a:t>
            </a:fld>
            <a:endParaRPr lang="en-GB"/>
          </a:p>
        </p:txBody>
      </p:sp>
      <p:pic>
        <p:nvPicPr>
          <p:cNvPr id="5" name="Picture 4" descr="slide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472" y="979705"/>
            <a:ext cx="8337498" cy="5140227"/>
          </a:xfrm>
          <a:prstGeom prst="rect">
            <a:avLst/>
          </a:prstGeom>
        </p:spPr>
      </p:pic>
      <p:sp>
        <p:nvSpPr>
          <p:cNvPr id="3" name="Oval 2">
            <a:extLst>
              <a:ext uri="{FF2B5EF4-FFF2-40B4-BE49-F238E27FC236}">
                <a16:creationId xmlns:a16="http://schemas.microsoft.com/office/drawing/2014/main" id="{D9C89377-8F6D-A547-B8B7-1158CCF5D46A}"/>
              </a:ext>
            </a:extLst>
          </p:cNvPr>
          <p:cNvSpPr/>
          <p:nvPr/>
        </p:nvSpPr>
        <p:spPr>
          <a:xfrm>
            <a:off x="285750" y="1543050"/>
            <a:ext cx="2609850" cy="104775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Int’l Affairs  1%</a:t>
            </a:r>
          </a:p>
        </p:txBody>
      </p:sp>
    </p:spTree>
    <p:extLst>
      <p:ext uri="{BB962C8B-B14F-4D97-AF65-F5344CB8AC3E}">
        <p14:creationId xmlns:p14="http://schemas.microsoft.com/office/powerpoint/2010/main" val="228171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2E22-A54C-8749-8B66-1F6A5D34BE59}"/>
              </a:ext>
            </a:extLst>
          </p:cNvPr>
          <p:cNvSpPr>
            <a:spLocks noGrp="1"/>
          </p:cNvSpPr>
          <p:nvPr>
            <p:ph type="title"/>
          </p:nvPr>
        </p:nvSpPr>
        <p:spPr>
          <a:xfrm>
            <a:off x="800100" y="0"/>
            <a:ext cx="10515600" cy="1325563"/>
          </a:xfrm>
        </p:spPr>
        <p:txBody>
          <a:bodyPr/>
          <a:lstStyle/>
          <a:p>
            <a:r>
              <a:rPr lang="en-US" dirty="0">
                <a:solidFill>
                  <a:schemeClr val="bg1"/>
                </a:solidFill>
              </a:rPr>
              <a:t>Wh</a:t>
            </a:r>
            <a:r>
              <a:rPr lang="en-US" dirty="0"/>
              <a:t>at Does the U.S. Gov’t Budget Look Like?</a:t>
            </a:r>
          </a:p>
        </p:txBody>
      </p:sp>
      <p:sp>
        <p:nvSpPr>
          <p:cNvPr id="4" name="Slide Number Placeholder 3">
            <a:extLst>
              <a:ext uri="{FF2B5EF4-FFF2-40B4-BE49-F238E27FC236}">
                <a16:creationId xmlns:a16="http://schemas.microsoft.com/office/drawing/2014/main" id="{839DB3FD-6BBC-D04C-8BBD-ECD9059FED54}"/>
              </a:ext>
            </a:extLst>
          </p:cNvPr>
          <p:cNvSpPr>
            <a:spLocks noGrp="1"/>
          </p:cNvSpPr>
          <p:nvPr>
            <p:ph type="sldNum" sz="quarter" idx="12"/>
          </p:nvPr>
        </p:nvSpPr>
        <p:spPr/>
        <p:txBody>
          <a:bodyPr/>
          <a:lstStyle/>
          <a:p>
            <a:fld id="{D9F085D5-EC86-4F6A-B501-C1359CB39116}" type="slidenum">
              <a:rPr lang="en-GB" smtClean="0"/>
              <a:t>3</a:t>
            </a:fld>
            <a:endParaRPr lang="en-GB"/>
          </a:p>
        </p:txBody>
      </p:sp>
      <p:graphicFrame>
        <p:nvGraphicFramePr>
          <p:cNvPr id="6" name="Table 5">
            <a:extLst>
              <a:ext uri="{FF2B5EF4-FFF2-40B4-BE49-F238E27FC236}">
                <a16:creationId xmlns:a16="http://schemas.microsoft.com/office/drawing/2014/main" id="{9A29FE31-6082-DD4E-988F-7C0A182A5C5B}"/>
              </a:ext>
            </a:extLst>
          </p:cNvPr>
          <p:cNvGraphicFramePr>
            <a:graphicFrameLocks noGrp="1"/>
          </p:cNvGraphicFramePr>
          <p:nvPr>
            <p:extLst>
              <p:ext uri="{D42A27DB-BD31-4B8C-83A1-F6EECF244321}">
                <p14:modId xmlns:p14="http://schemas.microsoft.com/office/powerpoint/2010/main" val="566888149"/>
              </p:ext>
            </p:extLst>
          </p:nvPr>
        </p:nvGraphicFramePr>
        <p:xfrm>
          <a:off x="800100" y="1730375"/>
          <a:ext cx="10515600" cy="3627120"/>
        </p:xfrm>
        <a:graphic>
          <a:graphicData uri="http://schemas.openxmlformats.org/drawingml/2006/table">
            <a:tbl>
              <a:tblPr firstRow="1" bandRow="1">
                <a:tableStyleId>{5C22544A-7EE6-4342-B048-85BDC9FD1C3A}</a:tableStyleId>
              </a:tblPr>
              <a:tblGrid>
                <a:gridCol w="2601686">
                  <a:extLst>
                    <a:ext uri="{9D8B030D-6E8A-4147-A177-3AD203B41FA5}">
                      <a16:colId xmlns:a16="http://schemas.microsoft.com/office/drawing/2014/main" val="1340818955"/>
                    </a:ext>
                  </a:extLst>
                </a:gridCol>
                <a:gridCol w="2177143">
                  <a:extLst>
                    <a:ext uri="{9D8B030D-6E8A-4147-A177-3AD203B41FA5}">
                      <a16:colId xmlns:a16="http://schemas.microsoft.com/office/drawing/2014/main" val="1608040808"/>
                    </a:ext>
                  </a:extLst>
                </a:gridCol>
                <a:gridCol w="1103085">
                  <a:extLst>
                    <a:ext uri="{9D8B030D-6E8A-4147-A177-3AD203B41FA5}">
                      <a16:colId xmlns:a16="http://schemas.microsoft.com/office/drawing/2014/main" val="1525291220"/>
                    </a:ext>
                  </a:extLst>
                </a:gridCol>
                <a:gridCol w="2530566">
                  <a:extLst>
                    <a:ext uri="{9D8B030D-6E8A-4147-A177-3AD203B41FA5}">
                      <a16:colId xmlns:a16="http://schemas.microsoft.com/office/drawing/2014/main" val="594871950"/>
                    </a:ext>
                  </a:extLst>
                </a:gridCol>
                <a:gridCol w="2103120">
                  <a:extLst>
                    <a:ext uri="{9D8B030D-6E8A-4147-A177-3AD203B41FA5}">
                      <a16:colId xmlns:a16="http://schemas.microsoft.com/office/drawing/2014/main" val="4044408904"/>
                    </a:ext>
                  </a:extLst>
                </a:gridCol>
              </a:tblGrid>
              <a:tr h="370840">
                <a:tc>
                  <a:txBody>
                    <a:bodyPr/>
                    <a:lstStyle/>
                    <a:p>
                      <a:r>
                        <a:rPr lang="en-US" sz="2800" dirty="0"/>
                        <a:t>Revenue</a:t>
                      </a:r>
                    </a:p>
                  </a:txBody>
                  <a:tcPr/>
                </a:tc>
                <a:tc>
                  <a:txBody>
                    <a:bodyPr/>
                    <a:lstStyle/>
                    <a:p>
                      <a:pPr algn="r"/>
                      <a:r>
                        <a:rPr lang="en-US" sz="2800" dirty="0"/>
                        <a:t>Billions</a:t>
                      </a:r>
                    </a:p>
                  </a:txBody>
                  <a:tcPr/>
                </a:tc>
                <a:tc>
                  <a:txBody>
                    <a:bodyPr/>
                    <a:lstStyle/>
                    <a:p>
                      <a:endParaRPr lang="en-US" sz="2800"/>
                    </a:p>
                  </a:txBody>
                  <a:tcPr/>
                </a:tc>
                <a:tc>
                  <a:txBody>
                    <a:bodyPr/>
                    <a:lstStyle/>
                    <a:p>
                      <a:r>
                        <a:rPr lang="en-US" sz="2800" dirty="0"/>
                        <a:t>Outlays</a:t>
                      </a:r>
                    </a:p>
                  </a:txBody>
                  <a:tcPr/>
                </a:tc>
                <a:tc>
                  <a:txBody>
                    <a:bodyPr/>
                    <a:lstStyle/>
                    <a:p>
                      <a:pPr algn="r"/>
                      <a:r>
                        <a:rPr lang="en-US" sz="2800" dirty="0"/>
                        <a:t>Billions</a:t>
                      </a:r>
                    </a:p>
                  </a:txBody>
                  <a:tcPr/>
                </a:tc>
                <a:extLst>
                  <a:ext uri="{0D108BD9-81ED-4DB2-BD59-A6C34878D82A}">
                    <a16:rowId xmlns:a16="http://schemas.microsoft.com/office/drawing/2014/main" val="2633016298"/>
                  </a:ext>
                </a:extLst>
              </a:tr>
              <a:tr h="370840">
                <a:tc>
                  <a:txBody>
                    <a:bodyPr/>
                    <a:lstStyle/>
                    <a:p>
                      <a:r>
                        <a:rPr lang="en-US" sz="2800" dirty="0"/>
                        <a:t>Income Taxes</a:t>
                      </a:r>
                    </a:p>
                  </a:txBody>
                  <a:tcPr/>
                </a:tc>
                <a:tc>
                  <a:txBody>
                    <a:bodyPr/>
                    <a:lstStyle/>
                    <a:p>
                      <a:pPr algn="r"/>
                      <a:r>
                        <a:rPr lang="en-US" sz="2800" dirty="0"/>
                        <a:t>$1,609</a:t>
                      </a:r>
                    </a:p>
                  </a:txBody>
                  <a:tcPr/>
                </a:tc>
                <a:tc>
                  <a:txBody>
                    <a:bodyPr/>
                    <a:lstStyle/>
                    <a:p>
                      <a:endParaRPr lang="en-US" sz="2800" dirty="0"/>
                    </a:p>
                  </a:txBody>
                  <a:tcPr/>
                </a:tc>
                <a:tc>
                  <a:txBody>
                    <a:bodyPr/>
                    <a:lstStyle/>
                    <a:p>
                      <a:r>
                        <a:rPr lang="en-US" sz="2800" dirty="0"/>
                        <a:t>Mandatory</a:t>
                      </a:r>
                    </a:p>
                  </a:txBody>
                  <a:tcPr/>
                </a:tc>
                <a:tc>
                  <a:txBody>
                    <a:bodyPr/>
                    <a:lstStyle/>
                    <a:p>
                      <a:pPr algn="r"/>
                      <a:r>
                        <a:rPr lang="en-US" sz="2800" dirty="0"/>
                        <a:t>$2,315</a:t>
                      </a:r>
                    </a:p>
                  </a:txBody>
                  <a:tcPr/>
                </a:tc>
                <a:extLst>
                  <a:ext uri="{0D108BD9-81ED-4DB2-BD59-A6C34878D82A}">
                    <a16:rowId xmlns:a16="http://schemas.microsoft.com/office/drawing/2014/main" val="1631346331"/>
                  </a:ext>
                </a:extLst>
              </a:tr>
              <a:tr h="370840">
                <a:tc>
                  <a:txBody>
                    <a:bodyPr/>
                    <a:lstStyle/>
                    <a:p>
                      <a:r>
                        <a:rPr lang="en-US" sz="2800" dirty="0"/>
                        <a:t>Payroll Taxes</a:t>
                      </a:r>
                    </a:p>
                  </a:txBody>
                  <a:tcPr/>
                </a:tc>
                <a:tc>
                  <a:txBody>
                    <a:bodyPr/>
                    <a:lstStyle/>
                    <a:p>
                      <a:pPr algn="r"/>
                      <a:r>
                        <a:rPr lang="en-US" sz="2800" dirty="0"/>
                        <a:t>$1,310</a:t>
                      </a:r>
                    </a:p>
                  </a:txBody>
                  <a:tcPr/>
                </a:tc>
                <a:tc>
                  <a:txBody>
                    <a:bodyPr/>
                    <a:lstStyle/>
                    <a:p>
                      <a:endParaRPr lang="en-US" sz="2800" dirty="0"/>
                    </a:p>
                  </a:txBody>
                  <a:tcPr/>
                </a:tc>
                <a:tc>
                  <a:txBody>
                    <a:bodyPr/>
                    <a:lstStyle/>
                    <a:p>
                      <a:r>
                        <a:rPr lang="en-US" sz="2800" dirty="0"/>
                        <a:t>Discretionary</a:t>
                      </a:r>
                    </a:p>
                  </a:txBody>
                  <a:tcPr/>
                </a:tc>
                <a:tc>
                  <a:txBody>
                    <a:bodyPr/>
                    <a:lstStyle/>
                    <a:p>
                      <a:pPr algn="r"/>
                      <a:r>
                        <a:rPr lang="en-US" sz="2800" dirty="0"/>
                        <a:t>$3,850</a:t>
                      </a:r>
                    </a:p>
                  </a:txBody>
                  <a:tcPr/>
                </a:tc>
                <a:extLst>
                  <a:ext uri="{0D108BD9-81ED-4DB2-BD59-A6C34878D82A}">
                    <a16:rowId xmlns:a16="http://schemas.microsoft.com/office/drawing/2014/main" val="431293013"/>
                  </a:ext>
                </a:extLst>
              </a:tr>
              <a:tr h="370840">
                <a:tc>
                  <a:txBody>
                    <a:bodyPr/>
                    <a:lstStyle/>
                    <a:p>
                      <a:r>
                        <a:rPr lang="en-US" sz="2800" dirty="0"/>
                        <a:t>Corporate Taxes</a:t>
                      </a:r>
                    </a:p>
                  </a:txBody>
                  <a:tcPr/>
                </a:tc>
                <a:tc>
                  <a:txBody>
                    <a:bodyPr/>
                    <a:lstStyle/>
                    <a:p>
                      <a:pPr algn="r"/>
                      <a:r>
                        <a:rPr lang="en-US" sz="2800" dirty="0"/>
                        <a:t>$212</a:t>
                      </a:r>
                    </a:p>
                  </a:txBody>
                  <a:tcPr/>
                </a:tc>
                <a:tc>
                  <a:txBody>
                    <a:bodyPr/>
                    <a:lstStyle/>
                    <a:p>
                      <a:endParaRPr lang="en-US" sz="2800" dirty="0"/>
                    </a:p>
                  </a:txBody>
                  <a:tcPr/>
                </a:tc>
                <a:tc>
                  <a:txBody>
                    <a:bodyPr/>
                    <a:lstStyle/>
                    <a:p>
                      <a:r>
                        <a:rPr lang="en-US" sz="2800" dirty="0"/>
                        <a:t>Interest</a:t>
                      </a:r>
                    </a:p>
                  </a:txBody>
                  <a:tcPr/>
                </a:tc>
                <a:tc>
                  <a:txBody>
                    <a:bodyPr/>
                    <a:lstStyle/>
                    <a:p>
                      <a:pPr algn="r"/>
                      <a:r>
                        <a:rPr lang="en-US" sz="2800" dirty="0"/>
                        <a:t>$387</a:t>
                      </a:r>
                    </a:p>
                  </a:txBody>
                  <a:tcPr/>
                </a:tc>
                <a:extLst>
                  <a:ext uri="{0D108BD9-81ED-4DB2-BD59-A6C34878D82A}">
                    <a16:rowId xmlns:a16="http://schemas.microsoft.com/office/drawing/2014/main" val="2119688532"/>
                  </a:ext>
                </a:extLst>
              </a:tr>
              <a:tr h="370840">
                <a:tc>
                  <a:txBody>
                    <a:bodyPr/>
                    <a:lstStyle/>
                    <a:p>
                      <a:r>
                        <a:rPr lang="en-US" sz="2800" dirty="0"/>
                        <a:t>Other</a:t>
                      </a:r>
                    </a:p>
                  </a:txBody>
                  <a:tcPr/>
                </a:tc>
                <a:tc>
                  <a:txBody>
                    <a:bodyPr/>
                    <a:lstStyle/>
                    <a:p>
                      <a:pPr algn="r"/>
                      <a:r>
                        <a:rPr lang="en-US" sz="2800" dirty="0"/>
                        <a:t>$289</a:t>
                      </a:r>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925267515"/>
                  </a:ext>
                </a:extLst>
              </a:tr>
              <a:tr h="370840">
                <a:tc>
                  <a:txBody>
                    <a:bodyPr/>
                    <a:lstStyle/>
                    <a:p>
                      <a:endParaRPr lang="en-US" sz="2800" dirty="0"/>
                    </a:p>
                  </a:txBody>
                  <a:tcPr/>
                </a:tc>
                <a:tc>
                  <a:txBody>
                    <a:bodyPr/>
                    <a:lstStyle/>
                    <a:p>
                      <a:pPr algn="r"/>
                      <a:endParaRPr lang="en-US" sz="2800" dirty="0"/>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47518079"/>
                  </a:ext>
                </a:extLst>
              </a:tr>
              <a:tr h="370840">
                <a:tc>
                  <a:txBody>
                    <a:bodyPr/>
                    <a:lstStyle/>
                    <a:p>
                      <a:r>
                        <a:rPr lang="en-US" sz="2800" dirty="0"/>
                        <a:t>Total</a:t>
                      </a:r>
                    </a:p>
                  </a:txBody>
                  <a:tcPr/>
                </a:tc>
                <a:tc>
                  <a:txBody>
                    <a:bodyPr/>
                    <a:lstStyle/>
                    <a:p>
                      <a:pPr algn="r"/>
                      <a:endParaRPr lang="en-US" sz="2800" dirty="0"/>
                    </a:p>
                  </a:txBody>
                  <a:tcPr/>
                </a:tc>
                <a:tc>
                  <a:txBody>
                    <a:bodyPr/>
                    <a:lstStyle/>
                    <a:p>
                      <a:endParaRPr lang="en-US" sz="2800" dirty="0"/>
                    </a:p>
                  </a:txBody>
                  <a:tcPr/>
                </a:tc>
                <a:tc>
                  <a:txBody>
                    <a:bodyPr/>
                    <a:lstStyle/>
                    <a:p>
                      <a:r>
                        <a:rPr lang="en-US" sz="2800" dirty="0"/>
                        <a:t>Total</a:t>
                      </a:r>
                    </a:p>
                  </a:txBody>
                  <a:tcPr/>
                </a:tc>
                <a:tc>
                  <a:txBody>
                    <a:bodyPr/>
                    <a:lstStyle/>
                    <a:p>
                      <a:pPr algn="r"/>
                      <a:r>
                        <a:rPr lang="en-US" sz="2800" dirty="0"/>
                        <a:t>$6,552</a:t>
                      </a:r>
                    </a:p>
                  </a:txBody>
                  <a:tcPr/>
                </a:tc>
                <a:extLst>
                  <a:ext uri="{0D108BD9-81ED-4DB2-BD59-A6C34878D82A}">
                    <a16:rowId xmlns:a16="http://schemas.microsoft.com/office/drawing/2014/main" val="1247307514"/>
                  </a:ext>
                </a:extLst>
              </a:tr>
            </a:tbl>
          </a:graphicData>
        </a:graphic>
      </p:graphicFrame>
      <p:sp>
        <p:nvSpPr>
          <p:cNvPr id="7" name="TextBox 6">
            <a:extLst>
              <a:ext uri="{FF2B5EF4-FFF2-40B4-BE49-F238E27FC236}">
                <a16:creationId xmlns:a16="http://schemas.microsoft.com/office/drawing/2014/main" id="{B731C253-BAC7-E34E-A86A-67088D2BE8C7}"/>
              </a:ext>
            </a:extLst>
          </p:cNvPr>
          <p:cNvSpPr txBox="1"/>
          <p:nvPr/>
        </p:nvSpPr>
        <p:spPr>
          <a:xfrm>
            <a:off x="3593678" y="971620"/>
            <a:ext cx="5053115" cy="584775"/>
          </a:xfrm>
          <a:prstGeom prst="rect">
            <a:avLst/>
          </a:prstGeom>
          <a:noFill/>
        </p:spPr>
        <p:txBody>
          <a:bodyPr wrap="none" rtlCol="0">
            <a:spAutoFit/>
          </a:bodyPr>
          <a:lstStyle/>
          <a:p>
            <a:r>
              <a:rPr lang="en-US" sz="3200" b="1" dirty="0"/>
              <a:t>Fiscal 2020 Budget Summary</a:t>
            </a:r>
          </a:p>
        </p:txBody>
      </p:sp>
      <p:sp>
        <p:nvSpPr>
          <p:cNvPr id="8" name="TextBox 7">
            <a:extLst>
              <a:ext uri="{FF2B5EF4-FFF2-40B4-BE49-F238E27FC236}">
                <a16:creationId xmlns:a16="http://schemas.microsoft.com/office/drawing/2014/main" id="{A49F6DB5-7ACB-C649-ACAA-C5BE8B1DB750}"/>
              </a:ext>
            </a:extLst>
          </p:cNvPr>
          <p:cNvSpPr txBox="1"/>
          <p:nvPr/>
        </p:nvSpPr>
        <p:spPr>
          <a:xfrm>
            <a:off x="3704887" y="5609194"/>
            <a:ext cx="2652136" cy="584775"/>
          </a:xfrm>
          <a:prstGeom prst="rect">
            <a:avLst/>
          </a:prstGeom>
          <a:noFill/>
        </p:spPr>
        <p:txBody>
          <a:bodyPr wrap="none" rtlCol="0">
            <a:spAutoFit/>
          </a:bodyPr>
          <a:lstStyle/>
          <a:p>
            <a:r>
              <a:rPr lang="en-US" sz="3200" dirty="0"/>
              <a:t>Budget Deficit:</a:t>
            </a:r>
          </a:p>
        </p:txBody>
      </p:sp>
      <p:sp>
        <p:nvSpPr>
          <p:cNvPr id="11" name="TextBox 10">
            <a:extLst>
              <a:ext uri="{FF2B5EF4-FFF2-40B4-BE49-F238E27FC236}">
                <a16:creationId xmlns:a16="http://schemas.microsoft.com/office/drawing/2014/main" id="{133D7269-48A0-6445-8337-3B0AB62613FA}"/>
              </a:ext>
            </a:extLst>
          </p:cNvPr>
          <p:cNvSpPr txBox="1"/>
          <p:nvPr/>
        </p:nvSpPr>
        <p:spPr>
          <a:xfrm>
            <a:off x="6096000" y="6456851"/>
            <a:ext cx="4665636" cy="276999"/>
          </a:xfrm>
          <a:prstGeom prst="rect">
            <a:avLst/>
          </a:prstGeom>
          <a:noFill/>
        </p:spPr>
        <p:txBody>
          <a:bodyPr wrap="none" rtlCol="0">
            <a:spAutoFit/>
          </a:bodyPr>
          <a:lstStyle/>
          <a:p>
            <a:r>
              <a:rPr lang="en-US" sz="1200" dirty="0"/>
              <a:t>Source: Congressional Budget Office, </a:t>
            </a:r>
            <a:r>
              <a:rPr lang="en-US" sz="1200" i="1" dirty="0"/>
              <a:t>Monthly Budget Review</a:t>
            </a:r>
            <a:r>
              <a:rPr lang="en-US" sz="1200" dirty="0"/>
              <a:t>, Nov 2020</a:t>
            </a:r>
          </a:p>
        </p:txBody>
      </p:sp>
      <p:sp>
        <p:nvSpPr>
          <p:cNvPr id="12" name="Rectangle 11">
            <a:extLst>
              <a:ext uri="{FF2B5EF4-FFF2-40B4-BE49-F238E27FC236}">
                <a16:creationId xmlns:a16="http://schemas.microsoft.com/office/drawing/2014/main" id="{B43AB59B-0ED7-9C43-BD08-AB2E537A0FF6}"/>
              </a:ext>
            </a:extLst>
          </p:cNvPr>
          <p:cNvSpPr/>
          <p:nvPr/>
        </p:nvSpPr>
        <p:spPr>
          <a:xfrm>
            <a:off x="6695837" y="1716071"/>
            <a:ext cx="4705585" cy="3868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4C138B-1422-524C-B436-341EAD88D15F}"/>
              </a:ext>
            </a:extLst>
          </p:cNvPr>
          <p:cNvSpPr/>
          <p:nvPr/>
        </p:nvSpPr>
        <p:spPr>
          <a:xfrm>
            <a:off x="800100" y="1741145"/>
            <a:ext cx="4705585" cy="3868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01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Dis</a:t>
            </a:r>
            <a:r>
              <a:rPr lang="en-US" dirty="0">
                <a:latin typeface="Corbel" charset="0"/>
                <a:ea typeface="MS PGothic" charset="0"/>
              </a:rPr>
              <a:t>cretionary Spending:  Total</a:t>
            </a:r>
          </a:p>
        </p:txBody>
      </p:sp>
      <p:sp>
        <p:nvSpPr>
          <p:cNvPr id="35844" name="TextBox 5"/>
          <p:cNvSpPr txBox="1">
            <a:spLocks noChangeArrowheads="1"/>
          </p:cNvSpPr>
          <p:nvPr/>
        </p:nvSpPr>
        <p:spPr bwMode="auto">
          <a:xfrm>
            <a:off x="1828800" y="6400801"/>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pic>
        <p:nvPicPr>
          <p:cNvPr id="2" name="Picture 1"/>
          <p:cNvPicPr>
            <a:picLocks noChangeAspect="1"/>
          </p:cNvPicPr>
          <p:nvPr/>
        </p:nvPicPr>
        <p:blipFill>
          <a:blip r:embed="rId2"/>
          <a:stretch>
            <a:fillRect/>
          </a:stretch>
        </p:blipFill>
        <p:spPr>
          <a:xfrm>
            <a:off x="838200" y="1181100"/>
            <a:ext cx="8991600" cy="4495800"/>
          </a:xfrm>
          <a:prstGeom prst="rect">
            <a:avLst/>
          </a:prstGeom>
        </p:spPr>
      </p:pic>
    </p:spTree>
    <p:extLst>
      <p:ext uri="{BB962C8B-B14F-4D97-AF65-F5344CB8AC3E}">
        <p14:creationId xmlns:p14="http://schemas.microsoft.com/office/powerpoint/2010/main" val="935449774"/>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Dis</a:t>
            </a:r>
            <a:r>
              <a:rPr lang="en-US" dirty="0">
                <a:latin typeface="Corbel" charset="0"/>
                <a:ea typeface="MS PGothic" charset="0"/>
              </a:rPr>
              <a:t>cretionary Spending: Defense Spending</a:t>
            </a:r>
          </a:p>
        </p:txBody>
      </p:sp>
      <p:sp>
        <p:nvSpPr>
          <p:cNvPr id="7" name="TextBox 5"/>
          <p:cNvSpPr txBox="1">
            <a:spLocks noChangeArrowheads="1"/>
          </p:cNvSpPr>
          <p:nvPr/>
        </p:nvSpPr>
        <p:spPr bwMode="auto">
          <a:xfrm>
            <a:off x="1828800" y="6400801"/>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graphicFrame>
        <p:nvGraphicFramePr>
          <p:cNvPr id="6" name="Chart 5">
            <a:extLst>
              <a:ext uri="{FF2B5EF4-FFF2-40B4-BE49-F238E27FC236}">
                <a16:creationId xmlns:a16="http://schemas.microsoft.com/office/drawing/2014/main" id="{1A4B3C80-D6AD-EF4C-BB6F-FB2C3EBC123E}"/>
              </a:ext>
            </a:extLst>
          </p:cNvPr>
          <p:cNvGraphicFramePr>
            <a:graphicFrameLocks noGrp="1"/>
          </p:cNvGraphicFramePr>
          <p:nvPr>
            <p:extLst>
              <p:ext uri="{D42A27DB-BD31-4B8C-83A1-F6EECF244321}">
                <p14:modId xmlns:p14="http://schemas.microsoft.com/office/powerpoint/2010/main" val="3198648578"/>
              </p:ext>
            </p:extLst>
          </p:nvPr>
        </p:nvGraphicFramePr>
        <p:xfrm>
          <a:off x="630780" y="1112520"/>
          <a:ext cx="10570620" cy="489204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C46A7E4B-8708-7A46-9429-1EAA5C1EF843}"/>
              </a:ext>
            </a:extLst>
          </p:cNvPr>
          <p:cNvCxnSpPr/>
          <p:nvPr/>
        </p:nvCxnSpPr>
        <p:spPr>
          <a:xfrm>
            <a:off x="5212080" y="1554480"/>
            <a:ext cx="0" cy="3962400"/>
          </a:xfrm>
          <a:prstGeom prst="line">
            <a:avLst/>
          </a:prstGeom>
          <a:ln w="38100">
            <a:solidFill>
              <a:srgbClr val="2B414D"/>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629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solidFill>
                  <a:schemeClr val="bg1"/>
                </a:solidFill>
                <a:ea typeface="+mj-ea"/>
                <a:cs typeface="+mj-cs"/>
              </a:rPr>
              <a:t>Dis</a:t>
            </a:r>
            <a:r>
              <a:rPr lang="en-US" dirty="0">
                <a:ea typeface="+mj-ea"/>
                <a:cs typeface="+mj-cs"/>
              </a:rPr>
              <a:t>cretionary Spending: Other</a:t>
            </a:r>
          </a:p>
        </p:txBody>
      </p:sp>
      <p:sp>
        <p:nvSpPr>
          <p:cNvPr id="7" name="TextBox 5"/>
          <p:cNvSpPr txBox="1">
            <a:spLocks noChangeArrowheads="1"/>
          </p:cNvSpPr>
          <p:nvPr/>
        </p:nvSpPr>
        <p:spPr bwMode="auto">
          <a:xfrm>
            <a:off x="1828800" y="6400801"/>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graphicFrame>
        <p:nvGraphicFramePr>
          <p:cNvPr id="5" name="Chart 4">
            <a:extLst>
              <a:ext uri="{FF2B5EF4-FFF2-40B4-BE49-F238E27FC236}">
                <a16:creationId xmlns:a16="http://schemas.microsoft.com/office/drawing/2014/main" id="{0BE7A978-247E-8B42-BF41-C1F0F27AE8DB}"/>
              </a:ext>
            </a:extLst>
          </p:cNvPr>
          <p:cNvGraphicFramePr>
            <a:graphicFrameLocks noGrp="1"/>
          </p:cNvGraphicFramePr>
          <p:nvPr>
            <p:extLst>
              <p:ext uri="{D42A27DB-BD31-4B8C-83A1-F6EECF244321}">
                <p14:modId xmlns:p14="http://schemas.microsoft.com/office/powerpoint/2010/main" val="486106466"/>
              </p:ext>
            </p:extLst>
          </p:nvPr>
        </p:nvGraphicFramePr>
        <p:xfrm>
          <a:off x="767940" y="1158240"/>
          <a:ext cx="10387740" cy="49121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8773180"/>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56C3-B9C9-1E4F-841D-274B0778C913}"/>
              </a:ext>
            </a:extLst>
          </p:cNvPr>
          <p:cNvSpPr>
            <a:spLocks noGrp="1"/>
          </p:cNvSpPr>
          <p:nvPr>
            <p:ph type="title"/>
          </p:nvPr>
        </p:nvSpPr>
        <p:spPr/>
        <p:txBody>
          <a:bodyPr/>
          <a:lstStyle/>
          <a:p>
            <a:r>
              <a:rPr lang="en-US" dirty="0">
                <a:solidFill>
                  <a:schemeClr val="bg1"/>
                </a:solidFill>
              </a:rPr>
              <a:t>Ma</a:t>
            </a:r>
            <a:r>
              <a:rPr lang="en-US" dirty="0"/>
              <a:t>ndatory Spending Dominates Forecasts</a:t>
            </a:r>
          </a:p>
        </p:txBody>
      </p:sp>
      <p:sp>
        <p:nvSpPr>
          <p:cNvPr id="4" name="Slide Number Placeholder 3">
            <a:extLst>
              <a:ext uri="{FF2B5EF4-FFF2-40B4-BE49-F238E27FC236}">
                <a16:creationId xmlns:a16="http://schemas.microsoft.com/office/drawing/2014/main" id="{120CD0F3-11DB-904C-B9C6-9D2380DC656D}"/>
              </a:ext>
            </a:extLst>
          </p:cNvPr>
          <p:cNvSpPr>
            <a:spLocks noGrp="1"/>
          </p:cNvSpPr>
          <p:nvPr>
            <p:ph type="sldNum" sz="quarter" idx="12"/>
          </p:nvPr>
        </p:nvSpPr>
        <p:spPr/>
        <p:txBody>
          <a:bodyPr/>
          <a:lstStyle/>
          <a:p>
            <a:fld id="{D9F085D5-EC86-4F6A-B501-C1359CB39116}" type="slidenum">
              <a:rPr lang="en-GB" smtClean="0"/>
              <a:t>33</a:t>
            </a:fld>
            <a:endParaRPr lang="en-GB"/>
          </a:p>
        </p:txBody>
      </p:sp>
      <p:sp>
        <p:nvSpPr>
          <p:cNvPr id="6" name="TextBox 5">
            <a:extLst>
              <a:ext uri="{FF2B5EF4-FFF2-40B4-BE49-F238E27FC236}">
                <a16:creationId xmlns:a16="http://schemas.microsoft.com/office/drawing/2014/main" id="{B9BC4D1C-5A7A-6B41-9533-C5B052062353}"/>
              </a:ext>
            </a:extLst>
          </p:cNvPr>
          <p:cNvSpPr txBox="1"/>
          <p:nvPr/>
        </p:nvSpPr>
        <p:spPr>
          <a:xfrm>
            <a:off x="6096000" y="6456851"/>
            <a:ext cx="5083186" cy="276999"/>
          </a:xfrm>
          <a:prstGeom prst="rect">
            <a:avLst/>
          </a:prstGeom>
          <a:noFill/>
        </p:spPr>
        <p:txBody>
          <a:bodyPr wrap="none" rtlCol="0">
            <a:spAutoFit/>
          </a:bodyPr>
          <a:lstStyle/>
          <a:p>
            <a:r>
              <a:rPr lang="en-US" sz="1200" dirty="0"/>
              <a:t>Source: Congressional Budget Office, Additional Budget Outlook: 2021 to 2031</a:t>
            </a:r>
          </a:p>
        </p:txBody>
      </p:sp>
      <p:pic>
        <p:nvPicPr>
          <p:cNvPr id="3" name="Picture 2">
            <a:extLst>
              <a:ext uri="{FF2B5EF4-FFF2-40B4-BE49-F238E27FC236}">
                <a16:creationId xmlns:a16="http://schemas.microsoft.com/office/drawing/2014/main" id="{5081F0DF-E4E9-424B-8C26-7BCB8429BDBB}"/>
              </a:ext>
            </a:extLst>
          </p:cNvPr>
          <p:cNvPicPr>
            <a:picLocks noChangeAspect="1"/>
          </p:cNvPicPr>
          <p:nvPr/>
        </p:nvPicPr>
        <p:blipFill>
          <a:blip r:embed="rId2"/>
          <a:stretch>
            <a:fillRect/>
          </a:stretch>
        </p:blipFill>
        <p:spPr>
          <a:xfrm>
            <a:off x="838199" y="1335353"/>
            <a:ext cx="10840931" cy="4316839"/>
          </a:xfrm>
          <a:prstGeom prst="rect">
            <a:avLst/>
          </a:prstGeom>
        </p:spPr>
      </p:pic>
    </p:spTree>
    <p:extLst>
      <p:ext uri="{BB962C8B-B14F-4D97-AF65-F5344CB8AC3E}">
        <p14:creationId xmlns:p14="http://schemas.microsoft.com/office/powerpoint/2010/main" val="4043024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95FE-EE27-4A43-8A7C-B333FD7F5FCC}"/>
              </a:ext>
            </a:extLst>
          </p:cNvPr>
          <p:cNvSpPr>
            <a:spLocks noGrp="1"/>
          </p:cNvSpPr>
          <p:nvPr>
            <p:ph type="title"/>
          </p:nvPr>
        </p:nvSpPr>
        <p:spPr/>
        <p:txBody>
          <a:bodyPr/>
          <a:lstStyle/>
          <a:p>
            <a:r>
              <a:rPr lang="en-US" dirty="0">
                <a:solidFill>
                  <a:schemeClr val="bg1"/>
                </a:solidFill>
              </a:rPr>
              <a:t>Deb</a:t>
            </a:r>
            <a:r>
              <a:rPr lang="en-US" dirty="0"/>
              <a:t>t and Deficit and the Pandemic</a:t>
            </a:r>
          </a:p>
        </p:txBody>
      </p:sp>
      <p:sp>
        <p:nvSpPr>
          <p:cNvPr id="3" name="Content Placeholder 2">
            <a:extLst>
              <a:ext uri="{FF2B5EF4-FFF2-40B4-BE49-F238E27FC236}">
                <a16:creationId xmlns:a16="http://schemas.microsoft.com/office/drawing/2014/main" id="{345A7FD7-2275-3B46-9BEF-B12F05563C01}"/>
              </a:ext>
            </a:extLst>
          </p:cNvPr>
          <p:cNvSpPr>
            <a:spLocks noGrp="1"/>
          </p:cNvSpPr>
          <p:nvPr>
            <p:ph idx="1"/>
          </p:nvPr>
        </p:nvSpPr>
        <p:spPr/>
        <p:txBody>
          <a:bodyPr/>
          <a:lstStyle/>
          <a:p>
            <a:r>
              <a:rPr lang="en-US" dirty="0"/>
              <a:t>The long run drivers of the debt and deficit are social security, Medicare and Medicaid spending.</a:t>
            </a:r>
          </a:p>
          <a:p>
            <a:r>
              <a:rPr lang="en-US" dirty="0"/>
              <a:t>Discretionary spending has been declining as a share of GDP.</a:t>
            </a:r>
          </a:p>
          <a:p>
            <a:r>
              <a:rPr lang="en-US" dirty="0"/>
              <a:t>Most likely, the American Rescue Plan will not have a long run impact on the debt….unless</a:t>
            </a:r>
          </a:p>
        </p:txBody>
      </p:sp>
      <p:sp>
        <p:nvSpPr>
          <p:cNvPr id="4" name="Slide Number Placeholder 3">
            <a:extLst>
              <a:ext uri="{FF2B5EF4-FFF2-40B4-BE49-F238E27FC236}">
                <a16:creationId xmlns:a16="http://schemas.microsoft.com/office/drawing/2014/main" id="{2F29C29A-5D48-7A4B-9EA2-21D3369CE075}"/>
              </a:ext>
            </a:extLst>
          </p:cNvPr>
          <p:cNvSpPr>
            <a:spLocks noGrp="1"/>
          </p:cNvSpPr>
          <p:nvPr>
            <p:ph type="sldNum" sz="quarter" idx="12"/>
          </p:nvPr>
        </p:nvSpPr>
        <p:spPr/>
        <p:txBody>
          <a:bodyPr/>
          <a:lstStyle/>
          <a:p>
            <a:fld id="{D9F085D5-EC86-4F6A-B501-C1359CB39116}" type="slidenum">
              <a:rPr lang="en-GB" smtClean="0"/>
              <a:t>34</a:t>
            </a:fld>
            <a:endParaRPr lang="en-GB"/>
          </a:p>
        </p:txBody>
      </p:sp>
    </p:spTree>
    <p:extLst>
      <p:ext uri="{BB962C8B-B14F-4D97-AF65-F5344CB8AC3E}">
        <p14:creationId xmlns:p14="http://schemas.microsoft.com/office/powerpoint/2010/main" val="894983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19DFFD-F74B-7445-A2EC-B1238F5CDCDD}"/>
              </a:ext>
            </a:extLst>
          </p:cNvPr>
          <p:cNvSpPr>
            <a:spLocks noGrp="1"/>
          </p:cNvSpPr>
          <p:nvPr>
            <p:ph type="sldNum" sz="quarter" idx="12"/>
          </p:nvPr>
        </p:nvSpPr>
        <p:spPr/>
        <p:txBody>
          <a:bodyPr/>
          <a:lstStyle/>
          <a:p>
            <a:fld id="{D9F085D5-EC86-4F6A-B501-C1359CB39116}" type="slidenum">
              <a:rPr lang="en-GB" smtClean="0"/>
              <a:t>35</a:t>
            </a:fld>
            <a:endParaRPr lang="en-GB"/>
          </a:p>
        </p:txBody>
      </p:sp>
      <p:pic>
        <p:nvPicPr>
          <p:cNvPr id="5" name="Picture 4">
            <a:extLst>
              <a:ext uri="{FF2B5EF4-FFF2-40B4-BE49-F238E27FC236}">
                <a16:creationId xmlns:a16="http://schemas.microsoft.com/office/drawing/2014/main" id="{45946B5F-3B46-924A-977E-0F02E31217EC}"/>
              </a:ext>
            </a:extLst>
          </p:cNvPr>
          <p:cNvPicPr>
            <a:picLocks noChangeAspect="1"/>
          </p:cNvPicPr>
          <p:nvPr/>
        </p:nvPicPr>
        <p:blipFill>
          <a:blip r:embed="rId2"/>
          <a:stretch>
            <a:fillRect/>
          </a:stretch>
        </p:blipFill>
        <p:spPr>
          <a:xfrm>
            <a:off x="994962" y="295665"/>
            <a:ext cx="9368237" cy="5934561"/>
          </a:xfrm>
          <a:prstGeom prst="rect">
            <a:avLst/>
          </a:prstGeom>
        </p:spPr>
      </p:pic>
    </p:spTree>
    <p:extLst>
      <p:ext uri="{BB962C8B-B14F-4D97-AF65-F5344CB8AC3E}">
        <p14:creationId xmlns:p14="http://schemas.microsoft.com/office/powerpoint/2010/main" val="2679644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B4AF3-02D7-44AF-BD5B-CCFF9C8630B7}"/>
              </a:ext>
            </a:extLst>
          </p:cNvPr>
          <p:cNvSpPr>
            <a:spLocks noGrp="1"/>
          </p:cNvSpPr>
          <p:nvPr>
            <p:ph type="title"/>
          </p:nvPr>
        </p:nvSpPr>
        <p:spPr>
          <a:xfrm>
            <a:off x="758688" y="0"/>
            <a:ext cx="10515600" cy="1325563"/>
          </a:xfrm>
        </p:spPr>
        <p:txBody>
          <a:bodyPr/>
          <a:lstStyle/>
          <a:p>
            <a:r>
              <a:rPr lang="en-US" dirty="0">
                <a:solidFill>
                  <a:schemeClr val="bg1"/>
                </a:solidFill>
              </a:rPr>
              <a:t>Key</a:t>
            </a:r>
            <a:r>
              <a:rPr lang="en-US" dirty="0">
                <a:solidFill>
                  <a:schemeClr val="accent5">
                    <a:lumMod val="50000"/>
                  </a:schemeClr>
                </a:solidFill>
              </a:rPr>
              <a:t> Points About the U.S. Relative Debt</a:t>
            </a:r>
            <a:endParaRPr lang="en-US" dirty="0">
              <a:solidFill>
                <a:schemeClr val="bg1"/>
              </a:solidFill>
            </a:endParaRPr>
          </a:p>
        </p:txBody>
      </p:sp>
      <p:sp>
        <p:nvSpPr>
          <p:cNvPr id="3" name="Content Placeholder 2">
            <a:extLst>
              <a:ext uri="{FF2B5EF4-FFF2-40B4-BE49-F238E27FC236}">
                <a16:creationId xmlns:a16="http://schemas.microsoft.com/office/drawing/2014/main" id="{12B5D338-4951-4E9C-8DCB-E574517C7005}"/>
              </a:ext>
            </a:extLst>
          </p:cNvPr>
          <p:cNvSpPr>
            <a:spLocks noGrp="1"/>
          </p:cNvSpPr>
          <p:nvPr>
            <p:ph idx="1"/>
          </p:nvPr>
        </p:nvSpPr>
        <p:spPr>
          <a:xfrm>
            <a:off x="838200" y="1600475"/>
            <a:ext cx="10515600" cy="4532538"/>
          </a:xfrm>
        </p:spPr>
        <p:txBody>
          <a:bodyPr/>
          <a:lstStyle/>
          <a:p>
            <a:pPr marL="514350" indent="-514350">
              <a:spcBef>
                <a:spcPts val="2000"/>
              </a:spcBef>
              <a:buFont typeface="+mj-lt"/>
              <a:buAutoNum type="arabicPeriod"/>
            </a:pPr>
            <a:r>
              <a:rPr lang="en-US" dirty="0"/>
              <a:t>Relative debt peaked during WWII (106%) - followed by a steady decline until the 1980s.</a:t>
            </a:r>
          </a:p>
          <a:p>
            <a:pPr marL="514350" indent="-514350">
              <a:spcBef>
                <a:spcPts val="2000"/>
              </a:spcBef>
              <a:buFont typeface="+mj-lt"/>
              <a:buAutoNum type="arabicPeriod"/>
            </a:pPr>
            <a:r>
              <a:rPr lang="en-US" dirty="0"/>
              <a:t>Prior to 1983, relative debt rose purposefully (wars and recessions) and then fell.</a:t>
            </a:r>
          </a:p>
          <a:p>
            <a:pPr marL="514350" indent="-514350">
              <a:spcBef>
                <a:spcPts val="2000"/>
              </a:spcBef>
              <a:buFont typeface="+mj-lt"/>
              <a:buAutoNum type="arabicPeriod"/>
            </a:pPr>
            <a:r>
              <a:rPr lang="en-US" dirty="0"/>
              <a:t>Recently, relative debt has been and is expected to continue to rise for the next 30 years w/o strategic purpose.</a:t>
            </a:r>
          </a:p>
          <a:p>
            <a:endParaRPr lang="en-US" dirty="0"/>
          </a:p>
        </p:txBody>
      </p:sp>
      <p:sp>
        <p:nvSpPr>
          <p:cNvPr id="4" name="Slide Number Placeholder 3">
            <a:extLst>
              <a:ext uri="{FF2B5EF4-FFF2-40B4-BE49-F238E27FC236}">
                <a16:creationId xmlns:a16="http://schemas.microsoft.com/office/drawing/2014/main" id="{6CE4062A-750A-43C1-8130-8E0EF714CC4F}"/>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111994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ED79E-C87F-474E-B3B6-CCC014061DED}"/>
              </a:ext>
            </a:extLst>
          </p:cNvPr>
          <p:cNvSpPr>
            <a:spLocks noGrp="1"/>
          </p:cNvSpPr>
          <p:nvPr>
            <p:ph type="title"/>
          </p:nvPr>
        </p:nvSpPr>
        <p:spPr>
          <a:xfrm>
            <a:off x="757175" y="241655"/>
            <a:ext cx="10515600" cy="1325563"/>
          </a:xfrm>
        </p:spPr>
        <p:txBody>
          <a:bodyPr/>
          <a:lstStyle/>
          <a:p>
            <a:r>
              <a:rPr lang="en-US" dirty="0">
                <a:solidFill>
                  <a:schemeClr val="bg1"/>
                </a:solidFill>
              </a:rPr>
              <a:t> Tra</a:t>
            </a:r>
            <a:r>
              <a:rPr lang="en-US" dirty="0">
                <a:solidFill>
                  <a:schemeClr val="accent5">
                    <a:lumMod val="50000"/>
                  </a:schemeClr>
                </a:solidFill>
              </a:rPr>
              <a:t>ditional View: Debt and Deficits Raise Interest Rates</a:t>
            </a:r>
            <a:endParaRPr lang="en-US" dirty="0">
              <a:solidFill>
                <a:schemeClr val="bg1"/>
              </a:solidFill>
            </a:endParaRPr>
          </a:p>
        </p:txBody>
      </p:sp>
      <p:sp>
        <p:nvSpPr>
          <p:cNvPr id="3" name="Content Placeholder 2">
            <a:extLst>
              <a:ext uri="{FF2B5EF4-FFF2-40B4-BE49-F238E27FC236}">
                <a16:creationId xmlns:a16="http://schemas.microsoft.com/office/drawing/2014/main" id="{4473DE65-6B7D-4BF5-B9C8-D42AC97B5094}"/>
              </a:ext>
            </a:extLst>
          </p:cNvPr>
          <p:cNvSpPr>
            <a:spLocks noGrp="1"/>
          </p:cNvSpPr>
          <p:nvPr>
            <p:ph idx="1"/>
          </p:nvPr>
        </p:nvSpPr>
        <p:spPr>
          <a:xfrm>
            <a:off x="798077" y="1602225"/>
            <a:ext cx="10595846" cy="4351338"/>
          </a:xfrm>
        </p:spPr>
        <p:txBody>
          <a:bodyPr>
            <a:normAutofit/>
          </a:bodyPr>
          <a:lstStyle/>
          <a:p>
            <a:pPr marL="742950" indent="-742950">
              <a:spcAft>
                <a:spcPts val="1000"/>
              </a:spcAft>
              <a:buFont typeface="+mj-lt"/>
              <a:buAutoNum type="arabicPeriod"/>
            </a:pPr>
            <a:r>
              <a:rPr lang="en-US" sz="3600" dirty="0"/>
              <a:t>Crowding Out:  </a:t>
            </a:r>
            <a:r>
              <a:rPr lang="en-US" sz="3200" dirty="0"/>
              <a:t>Higher interest rates lead to less investment and over time to a smaller capital stock and reduced future output.</a:t>
            </a:r>
          </a:p>
          <a:p>
            <a:pPr marL="742950" indent="-742950">
              <a:spcAft>
                <a:spcPts val="1000"/>
              </a:spcAft>
              <a:buFont typeface="+mj-lt"/>
              <a:buAutoNum type="arabicPeriod"/>
            </a:pPr>
            <a:r>
              <a:rPr lang="en-US" sz="3600" dirty="0"/>
              <a:t>Foreign Borrowing:  Higher interest rates lead to foreign capital inflows or foreign borrowing.  With foreign borrowing, some of our GDP is paid to foreigners as interest.</a:t>
            </a:r>
          </a:p>
          <a:p>
            <a:pPr marL="0" indent="0">
              <a:spcAft>
                <a:spcPts val="1000"/>
              </a:spcAft>
              <a:buNone/>
            </a:pPr>
            <a:endParaRPr lang="en-US" dirty="0"/>
          </a:p>
        </p:txBody>
      </p:sp>
      <p:sp>
        <p:nvSpPr>
          <p:cNvPr id="4" name="Slide Number Placeholder 3">
            <a:extLst>
              <a:ext uri="{FF2B5EF4-FFF2-40B4-BE49-F238E27FC236}">
                <a16:creationId xmlns:a16="http://schemas.microsoft.com/office/drawing/2014/main" id="{A5AF40C3-012D-4BED-B108-457939515B5E}"/>
              </a:ext>
            </a:extLst>
          </p:cNvPr>
          <p:cNvSpPr>
            <a:spLocks noGrp="1"/>
          </p:cNvSpPr>
          <p:nvPr>
            <p:ph type="sldNum" sz="quarter" idx="12"/>
          </p:nvPr>
        </p:nvSpPr>
        <p:spPr/>
        <p:txBody>
          <a:bodyPr/>
          <a:lstStyle/>
          <a:p>
            <a:fld id="{D9F085D5-EC86-4F6A-B501-C1359CB39116}" type="slidenum">
              <a:rPr lang="en-GB" smtClean="0"/>
              <a:t>37</a:t>
            </a:fld>
            <a:endParaRPr lang="en-GB"/>
          </a:p>
        </p:txBody>
      </p:sp>
    </p:spTree>
    <p:extLst>
      <p:ext uri="{BB962C8B-B14F-4D97-AF65-F5344CB8AC3E}">
        <p14:creationId xmlns:p14="http://schemas.microsoft.com/office/powerpoint/2010/main" val="336853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A3D8C-66EC-482E-A78F-A8903943E936}"/>
              </a:ext>
            </a:extLst>
          </p:cNvPr>
          <p:cNvSpPr>
            <a:spLocks noGrp="1"/>
          </p:cNvSpPr>
          <p:nvPr>
            <p:ph type="title"/>
          </p:nvPr>
        </p:nvSpPr>
        <p:spPr>
          <a:xfrm>
            <a:off x="838200" y="345461"/>
            <a:ext cx="10515600" cy="1325563"/>
          </a:xfrm>
        </p:spPr>
        <p:txBody>
          <a:bodyPr/>
          <a:lstStyle/>
          <a:p>
            <a:r>
              <a:rPr lang="en-US" dirty="0">
                <a:solidFill>
                  <a:schemeClr val="bg1"/>
                </a:solidFill>
              </a:rPr>
              <a:t>Oli</a:t>
            </a:r>
            <a:r>
              <a:rPr lang="en-US" dirty="0">
                <a:solidFill>
                  <a:schemeClr val="accent5">
                    <a:lumMod val="50000"/>
                  </a:schemeClr>
                </a:solidFill>
              </a:rPr>
              <a:t>vier Blanchard’s Presidential Address to the AEA 1/2019 </a:t>
            </a:r>
          </a:p>
        </p:txBody>
      </p:sp>
      <p:sp>
        <p:nvSpPr>
          <p:cNvPr id="3" name="Content Placeholder 2">
            <a:extLst>
              <a:ext uri="{FF2B5EF4-FFF2-40B4-BE49-F238E27FC236}">
                <a16:creationId xmlns:a16="http://schemas.microsoft.com/office/drawing/2014/main" id="{3CBFA00C-34C6-41F2-BCA3-7BB20C0D9DD5}"/>
              </a:ext>
            </a:extLst>
          </p:cNvPr>
          <p:cNvSpPr>
            <a:spLocks noGrp="1"/>
          </p:cNvSpPr>
          <p:nvPr>
            <p:ph idx="1"/>
          </p:nvPr>
        </p:nvSpPr>
        <p:spPr>
          <a:xfrm>
            <a:off x="838200" y="1775609"/>
            <a:ext cx="10515600" cy="4351338"/>
          </a:xfrm>
        </p:spPr>
        <p:txBody>
          <a:bodyPr/>
          <a:lstStyle/>
          <a:p>
            <a:pPr marL="0" indent="0">
              <a:buNone/>
            </a:pPr>
            <a:r>
              <a:rPr lang="en-US" dirty="0"/>
              <a:t>“If the future is like the past [with low interest rates],…the issuance of debt without a later increase in taxes may well be feasible.  Put bluntly, public debt may have no fiscal cost.”</a:t>
            </a:r>
          </a:p>
          <a:p>
            <a:pPr marL="0" indent="0">
              <a:buNone/>
            </a:pPr>
            <a:r>
              <a:rPr lang="en-US" dirty="0"/>
              <a:t>But,</a:t>
            </a:r>
          </a:p>
          <a:p>
            <a:pPr marL="0" indent="0">
              <a:buNone/>
            </a:pPr>
            <a:r>
              <a:rPr lang="en-US" dirty="0"/>
              <a:t>“My purpose…is not to argue for more public debt, especially in the current political environment.  It is to have a richer discussion of the costs of debt…than is currently the case.”</a:t>
            </a:r>
          </a:p>
          <a:p>
            <a:endParaRPr lang="en-US" dirty="0"/>
          </a:p>
        </p:txBody>
      </p:sp>
      <p:sp>
        <p:nvSpPr>
          <p:cNvPr id="4" name="Slide Number Placeholder 3">
            <a:extLst>
              <a:ext uri="{FF2B5EF4-FFF2-40B4-BE49-F238E27FC236}">
                <a16:creationId xmlns:a16="http://schemas.microsoft.com/office/drawing/2014/main" id="{97570C66-4CFE-457F-A608-7A728A1D375F}"/>
              </a:ext>
            </a:extLst>
          </p:cNvPr>
          <p:cNvSpPr>
            <a:spLocks noGrp="1"/>
          </p:cNvSpPr>
          <p:nvPr>
            <p:ph type="sldNum" sz="quarter" idx="12"/>
          </p:nvPr>
        </p:nvSpPr>
        <p:spPr/>
        <p:txBody>
          <a:bodyPr/>
          <a:lstStyle/>
          <a:p>
            <a:fld id="{D9F085D5-EC86-4F6A-B501-C1359CB39116}" type="slidenum">
              <a:rPr lang="en-GB" smtClean="0"/>
              <a:t>38</a:t>
            </a:fld>
            <a:endParaRPr lang="en-GB"/>
          </a:p>
        </p:txBody>
      </p:sp>
    </p:spTree>
    <p:extLst>
      <p:ext uri="{BB962C8B-B14F-4D97-AF65-F5344CB8AC3E}">
        <p14:creationId xmlns:p14="http://schemas.microsoft.com/office/powerpoint/2010/main" val="356213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E211-7160-4E49-A85E-A46E9FB92EE8}"/>
              </a:ext>
            </a:extLst>
          </p:cNvPr>
          <p:cNvSpPr>
            <a:spLocks noGrp="1"/>
          </p:cNvSpPr>
          <p:nvPr>
            <p:ph type="title"/>
          </p:nvPr>
        </p:nvSpPr>
        <p:spPr/>
        <p:txBody>
          <a:bodyPr/>
          <a:lstStyle/>
          <a:p>
            <a:r>
              <a:rPr lang="en-US" dirty="0">
                <a:solidFill>
                  <a:schemeClr val="bg1"/>
                </a:solidFill>
              </a:rPr>
              <a:t>Wh</a:t>
            </a:r>
            <a:r>
              <a:rPr lang="en-US" dirty="0"/>
              <a:t>at s the story here? How is it (almost) free</a:t>
            </a:r>
          </a:p>
        </p:txBody>
      </p:sp>
      <p:sp>
        <p:nvSpPr>
          <p:cNvPr id="6" name="Content Placeholder 5">
            <a:extLst>
              <a:ext uri="{FF2B5EF4-FFF2-40B4-BE49-F238E27FC236}">
                <a16:creationId xmlns:a16="http://schemas.microsoft.com/office/drawing/2014/main" id="{96004B79-A57F-DE43-8E20-73CEA32359A2}"/>
              </a:ext>
            </a:extLst>
          </p:cNvPr>
          <p:cNvSpPr>
            <a:spLocks noGrp="1"/>
          </p:cNvSpPr>
          <p:nvPr>
            <p:ph idx="1"/>
          </p:nvPr>
        </p:nvSpPr>
        <p:spPr/>
        <p:txBody>
          <a:bodyPr>
            <a:normAutofit lnSpcReduction="10000"/>
          </a:bodyPr>
          <a:lstStyle/>
          <a:p>
            <a:r>
              <a:rPr lang="en-US" dirty="0"/>
              <a:t>Suppose that the government increases the debt by another $5 trillion and this increases the debt to 125 percent of GDP.</a:t>
            </a:r>
          </a:p>
          <a:p>
            <a:r>
              <a:rPr lang="en-US" dirty="0"/>
              <a:t>With an interest rate of one percent then the debt grows by one percent.</a:t>
            </a:r>
          </a:p>
          <a:p>
            <a:r>
              <a:rPr lang="en-US" dirty="0"/>
              <a:t>However, if GDP grows by two percent the debt to GDP ratio falls by one percent.</a:t>
            </a:r>
          </a:p>
          <a:p>
            <a:r>
              <a:rPr lang="en-US" dirty="0"/>
              <a:t>If this happens over time, it is like we did not spend it at all and we return to the same level.</a:t>
            </a:r>
          </a:p>
          <a:p>
            <a:r>
              <a:rPr lang="en-US" dirty="0"/>
              <a:t>In order for this to work, interest rates have to stay low and GDP growth needs to be higher than interest.</a:t>
            </a:r>
          </a:p>
        </p:txBody>
      </p:sp>
      <p:sp>
        <p:nvSpPr>
          <p:cNvPr id="4" name="Slide Number Placeholder 3">
            <a:extLst>
              <a:ext uri="{FF2B5EF4-FFF2-40B4-BE49-F238E27FC236}">
                <a16:creationId xmlns:a16="http://schemas.microsoft.com/office/drawing/2014/main" id="{B7EBE52C-31A5-894A-9BC7-F62CDE3486C8}"/>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399423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2E22-A54C-8749-8B66-1F6A5D34BE59}"/>
              </a:ext>
            </a:extLst>
          </p:cNvPr>
          <p:cNvSpPr>
            <a:spLocks noGrp="1"/>
          </p:cNvSpPr>
          <p:nvPr>
            <p:ph type="title"/>
          </p:nvPr>
        </p:nvSpPr>
        <p:spPr>
          <a:xfrm>
            <a:off x="800100" y="0"/>
            <a:ext cx="10515600" cy="1325563"/>
          </a:xfrm>
        </p:spPr>
        <p:txBody>
          <a:bodyPr/>
          <a:lstStyle/>
          <a:p>
            <a:r>
              <a:rPr lang="en-US" dirty="0">
                <a:solidFill>
                  <a:schemeClr val="bg1"/>
                </a:solidFill>
              </a:rPr>
              <a:t>Wh</a:t>
            </a:r>
            <a:r>
              <a:rPr lang="en-US" dirty="0"/>
              <a:t>at Does the U.S. Gov’t Budget Look Like?</a:t>
            </a:r>
          </a:p>
        </p:txBody>
      </p:sp>
      <p:sp>
        <p:nvSpPr>
          <p:cNvPr id="4" name="Slide Number Placeholder 3">
            <a:extLst>
              <a:ext uri="{FF2B5EF4-FFF2-40B4-BE49-F238E27FC236}">
                <a16:creationId xmlns:a16="http://schemas.microsoft.com/office/drawing/2014/main" id="{839DB3FD-6BBC-D04C-8BBD-ECD9059FED54}"/>
              </a:ext>
            </a:extLst>
          </p:cNvPr>
          <p:cNvSpPr>
            <a:spLocks noGrp="1"/>
          </p:cNvSpPr>
          <p:nvPr>
            <p:ph type="sldNum" sz="quarter" idx="12"/>
          </p:nvPr>
        </p:nvSpPr>
        <p:spPr/>
        <p:txBody>
          <a:bodyPr/>
          <a:lstStyle/>
          <a:p>
            <a:fld id="{D9F085D5-EC86-4F6A-B501-C1359CB39116}" type="slidenum">
              <a:rPr lang="en-GB" smtClean="0"/>
              <a:t>4</a:t>
            </a:fld>
            <a:endParaRPr lang="en-GB"/>
          </a:p>
        </p:txBody>
      </p:sp>
      <p:graphicFrame>
        <p:nvGraphicFramePr>
          <p:cNvPr id="6" name="Table 5">
            <a:extLst>
              <a:ext uri="{FF2B5EF4-FFF2-40B4-BE49-F238E27FC236}">
                <a16:creationId xmlns:a16="http://schemas.microsoft.com/office/drawing/2014/main" id="{9A29FE31-6082-DD4E-988F-7C0A182A5C5B}"/>
              </a:ext>
            </a:extLst>
          </p:cNvPr>
          <p:cNvGraphicFramePr>
            <a:graphicFrameLocks noGrp="1"/>
          </p:cNvGraphicFramePr>
          <p:nvPr>
            <p:extLst>
              <p:ext uri="{D42A27DB-BD31-4B8C-83A1-F6EECF244321}">
                <p14:modId xmlns:p14="http://schemas.microsoft.com/office/powerpoint/2010/main" val="1100898493"/>
              </p:ext>
            </p:extLst>
          </p:nvPr>
        </p:nvGraphicFramePr>
        <p:xfrm>
          <a:off x="800100" y="1730375"/>
          <a:ext cx="10515600" cy="3627120"/>
        </p:xfrm>
        <a:graphic>
          <a:graphicData uri="http://schemas.openxmlformats.org/drawingml/2006/table">
            <a:tbl>
              <a:tblPr firstRow="1" bandRow="1">
                <a:tableStyleId>{5C22544A-7EE6-4342-B048-85BDC9FD1C3A}</a:tableStyleId>
              </a:tblPr>
              <a:tblGrid>
                <a:gridCol w="2601686">
                  <a:extLst>
                    <a:ext uri="{9D8B030D-6E8A-4147-A177-3AD203B41FA5}">
                      <a16:colId xmlns:a16="http://schemas.microsoft.com/office/drawing/2014/main" val="1340818955"/>
                    </a:ext>
                  </a:extLst>
                </a:gridCol>
                <a:gridCol w="2177143">
                  <a:extLst>
                    <a:ext uri="{9D8B030D-6E8A-4147-A177-3AD203B41FA5}">
                      <a16:colId xmlns:a16="http://schemas.microsoft.com/office/drawing/2014/main" val="1608040808"/>
                    </a:ext>
                  </a:extLst>
                </a:gridCol>
                <a:gridCol w="1103085">
                  <a:extLst>
                    <a:ext uri="{9D8B030D-6E8A-4147-A177-3AD203B41FA5}">
                      <a16:colId xmlns:a16="http://schemas.microsoft.com/office/drawing/2014/main" val="1525291220"/>
                    </a:ext>
                  </a:extLst>
                </a:gridCol>
                <a:gridCol w="2530566">
                  <a:extLst>
                    <a:ext uri="{9D8B030D-6E8A-4147-A177-3AD203B41FA5}">
                      <a16:colId xmlns:a16="http://schemas.microsoft.com/office/drawing/2014/main" val="594871950"/>
                    </a:ext>
                  </a:extLst>
                </a:gridCol>
                <a:gridCol w="2103120">
                  <a:extLst>
                    <a:ext uri="{9D8B030D-6E8A-4147-A177-3AD203B41FA5}">
                      <a16:colId xmlns:a16="http://schemas.microsoft.com/office/drawing/2014/main" val="4044408904"/>
                    </a:ext>
                  </a:extLst>
                </a:gridCol>
              </a:tblGrid>
              <a:tr h="370840">
                <a:tc>
                  <a:txBody>
                    <a:bodyPr/>
                    <a:lstStyle/>
                    <a:p>
                      <a:r>
                        <a:rPr lang="en-US" sz="2800" dirty="0"/>
                        <a:t>Revenue</a:t>
                      </a:r>
                    </a:p>
                  </a:txBody>
                  <a:tcPr/>
                </a:tc>
                <a:tc>
                  <a:txBody>
                    <a:bodyPr/>
                    <a:lstStyle/>
                    <a:p>
                      <a:pPr algn="r"/>
                      <a:r>
                        <a:rPr lang="en-US" sz="2800" dirty="0"/>
                        <a:t>Billions</a:t>
                      </a:r>
                    </a:p>
                  </a:txBody>
                  <a:tcPr/>
                </a:tc>
                <a:tc>
                  <a:txBody>
                    <a:bodyPr/>
                    <a:lstStyle/>
                    <a:p>
                      <a:endParaRPr lang="en-US" sz="2800"/>
                    </a:p>
                  </a:txBody>
                  <a:tcPr/>
                </a:tc>
                <a:tc>
                  <a:txBody>
                    <a:bodyPr/>
                    <a:lstStyle/>
                    <a:p>
                      <a:r>
                        <a:rPr lang="en-US" sz="2800" dirty="0"/>
                        <a:t>Outlays</a:t>
                      </a:r>
                    </a:p>
                  </a:txBody>
                  <a:tcPr/>
                </a:tc>
                <a:tc>
                  <a:txBody>
                    <a:bodyPr/>
                    <a:lstStyle/>
                    <a:p>
                      <a:pPr algn="r"/>
                      <a:r>
                        <a:rPr lang="en-US" sz="2800" dirty="0"/>
                        <a:t>Billions</a:t>
                      </a:r>
                    </a:p>
                  </a:txBody>
                  <a:tcPr/>
                </a:tc>
                <a:extLst>
                  <a:ext uri="{0D108BD9-81ED-4DB2-BD59-A6C34878D82A}">
                    <a16:rowId xmlns:a16="http://schemas.microsoft.com/office/drawing/2014/main" val="2633016298"/>
                  </a:ext>
                </a:extLst>
              </a:tr>
              <a:tr h="370840">
                <a:tc>
                  <a:txBody>
                    <a:bodyPr/>
                    <a:lstStyle/>
                    <a:p>
                      <a:r>
                        <a:rPr lang="en-US" sz="2800" dirty="0"/>
                        <a:t>Income Taxes</a:t>
                      </a:r>
                    </a:p>
                  </a:txBody>
                  <a:tcPr/>
                </a:tc>
                <a:tc>
                  <a:txBody>
                    <a:bodyPr/>
                    <a:lstStyle/>
                    <a:p>
                      <a:pPr algn="r"/>
                      <a:r>
                        <a:rPr lang="en-US" sz="2800" dirty="0"/>
                        <a:t>$1,609</a:t>
                      </a:r>
                    </a:p>
                  </a:txBody>
                  <a:tcPr/>
                </a:tc>
                <a:tc>
                  <a:txBody>
                    <a:bodyPr/>
                    <a:lstStyle/>
                    <a:p>
                      <a:endParaRPr lang="en-US" sz="2800" dirty="0"/>
                    </a:p>
                  </a:txBody>
                  <a:tcPr/>
                </a:tc>
                <a:tc>
                  <a:txBody>
                    <a:bodyPr/>
                    <a:lstStyle/>
                    <a:p>
                      <a:r>
                        <a:rPr lang="en-US" sz="2800" dirty="0"/>
                        <a:t>Mandatory</a:t>
                      </a:r>
                    </a:p>
                  </a:txBody>
                  <a:tcPr/>
                </a:tc>
                <a:tc>
                  <a:txBody>
                    <a:bodyPr/>
                    <a:lstStyle/>
                    <a:p>
                      <a:pPr algn="r"/>
                      <a:r>
                        <a:rPr lang="en-US" sz="2800" dirty="0"/>
                        <a:t>$2,315</a:t>
                      </a:r>
                    </a:p>
                  </a:txBody>
                  <a:tcPr/>
                </a:tc>
                <a:extLst>
                  <a:ext uri="{0D108BD9-81ED-4DB2-BD59-A6C34878D82A}">
                    <a16:rowId xmlns:a16="http://schemas.microsoft.com/office/drawing/2014/main" val="1631346331"/>
                  </a:ext>
                </a:extLst>
              </a:tr>
              <a:tr h="370840">
                <a:tc>
                  <a:txBody>
                    <a:bodyPr/>
                    <a:lstStyle/>
                    <a:p>
                      <a:r>
                        <a:rPr lang="en-US" sz="2800" dirty="0"/>
                        <a:t>Payroll Taxes</a:t>
                      </a:r>
                    </a:p>
                  </a:txBody>
                  <a:tcPr/>
                </a:tc>
                <a:tc>
                  <a:txBody>
                    <a:bodyPr/>
                    <a:lstStyle/>
                    <a:p>
                      <a:pPr algn="r"/>
                      <a:r>
                        <a:rPr lang="en-US" sz="2800" dirty="0"/>
                        <a:t>$1,310</a:t>
                      </a:r>
                    </a:p>
                  </a:txBody>
                  <a:tcPr/>
                </a:tc>
                <a:tc>
                  <a:txBody>
                    <a:bodyPr/>
                    <a:lstStyle/>
                    <a:p>
                      <a:endParaRPr lang="en-US" sz="2800" dirty="0"/>
                    </a:p>
                  </a:txBody>
                  <a:tcPr/>
                </a:tc>
                <a:tc>
                  <a:txBody>
                    <a:bodyPr/>
                    <a:lstStyle/>
                    <a:p>
                      <a:r>
                        <a:rPr lang="en-US" sz="2800" dirty="0"/>
                        <a:t>Discretionary</a:t>
                      </a:r>
                    </a:p>
                  </a:txBody>
                  <a:tcPr/>
                </a:tc>
                <a:tc>
                  <a:txBody>
                    <a:bodyPr/>
                    <a:lstStyle/>
                    <a:p>
                      <a:pPr algn="r"/>
                      <a:r>
                        <a:rPr lang="en-US" sz="2800" dirty="0"/>
                        <a:t>$3,850</a:t>
                      </a:r>
                    </a:p>
                  </a:txBody>
                  <a:tcPr/>
                </a:tc>
                <a:extLst>
                  <a:ext uri="{0D108BD9-81ED-4DB2-BD59-A6C34878D82A}">
                    <a16:rowId xmlns:a16="http://schemas.microsoft.com/office/drawing/2014/main" val="431293013"/>
                  </a:ext>
                </a:extLst>
              </a:tr>
              <a:tr h="370840">
                <a:tc>
                  <a:txBody>
                    <a:bodyPr/>
                    <a:lstStyle/>
                    <a:p>
                      <a:r>
                        <a:rPr lang="en-US" sz="2800" dirty="0"/>
                        <a:t>Corporate Taxes</a:t>
                      </a:r>
                    </a:p>
                  </a:txBody>
                  <a:tcPr/>
                </a:tc>
                <a:tc>
                  <a:txBody>
                    <a:bodyPr/>
                    <a:lstStyle/>
                    <a:p>
                      <a:pPr algn="r"/>
                      <a:r>
                        <a:rPr lang="en-US" sz="2800" dirty="0"/>
                        <a:t>$212</a:t>
                      </a:r>
                    </a:p>
                  </a:txBody>
                  <a:tcPr/>
                </a:tc>
                <a:tc>
                  <a:txBody>
                    <a:bodyPr/>
                    <a:lstStyle/>
                    <a:p>
                      <a:endParaRPr lang="en-US" sz="2800" dirty="0"/>
                    </a:p>
                  </a:txBody>
                  <a:tcPr/>
                </a:tc>
                <a:tc>
                  <a:txBody>
                    <a:bodyPr/>
                    <a:lstStyle/>
                    <a:p>
                      <a:r>
                        <a:rPr lang="en-US" sz="2800" dirty="0"/>
                        <a:t>Interest</a:t>
                      </a:r>
                    </a:p>
                  </a:txBody>
                  <a:tcPr/>
                </a:tc>
                <a:tc>
                  <a:txBody>
                    <a:bodyPr/>
                    <a:lstStyle/>
                    <a:p>
                      <a:pPr algn="r"/>
                      <a:r>
                        <a:rPr lang="en-US" sz="2800" dirty="0"/>
                        <a:t>$387</a:t>
                      </a:r>
                    </a:p>
                  </a:txBody>
                  <a:tcPr/>
                </a:tc>
                <a:extLst>
                  <a:ext uri="{0D108BD9-81ED-4DB2-BD59-A6C34878D82A}">
                    <a16:rowId xmlns:a16="http://schemas.microsoft.com/office/drawing/2014/main" val="2119688532"/>
                  </a:ext>
                </a:extLst>
              </a:tr>
              <a:tr h="370840">
                <a:tc>
                  <a:txBody>
                    <a:bodyPr/>
                    <a:lstStyle/>
                    <a:p>
                      <a:r>
                        <a:rPr lang="en-US" sz="2800" dirty="0"/>
                        <a:t>Other</a:t>
                      </a:r>
                    </a:p>
                  </a:txBody>
                  <a:tcPr/>
                </a:tc>
                <a:tc>
                  <a:txBody>
                    <a:bodyPr/>
                    <a:lstStyle/>
                    <a:p>
                      <a:pPr algn="r"/>
                      <a:r>
                        <a:rPr lang="en-US" sz="2800" dirty="0"/>
                        <a:t>$289</a:t>
                      </a:r>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925267515"/>
                  </a:ext>
                </a:extLst>
              </a:tr>
              <a:tr h="370840">
                <a:tc>
                  <a:txBody>
                    <a:bodyPr/>
                    <a:lstStyle/>
                    <a:p>
                      <a:endParaRPr lang="en-US" sz="2800" dirty="0"/>
                    </a:p>
                  </a:txBody>
                  <a:tcPr/>
                </a:tc>
                <a:tc>
                  <a:txBody>
                    <a:bodyPr/>
                    <a:lstStyle/>
                    <a:p>
                      <a:pPr algn="r"/>
                      <a:endParaRPr lang="en-US" sz="2800" dirty="0"/>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47518079"/>
                  </a:ext>
                </a:extLst>
              </a:tr>
              <a:tr h="370840">
                <a:tc>
                  <a:txBody>
                    <a:bodyPr/>
                    <a:lstStyle/>
                    <a:p>
                      <a:r>
                        <a:rPr lang="en-US" sz="2800" dirty="0"/>
                        <a:t>Total</a:t>
                      </a:r>
                    </a:p>
                  </a:txBody>
                  <a:tcPr/>
                </a:tc>
                <a:tc>
                  <a:txBody>
                    <a:bodyPr/>
                    <a:lstStyle/>
                    <a:p>
                      <a:pPr algn="r"/>
                      <a:r>
                        <a:rPr lang="en-US" sz="2800" dirty="0">
                          <a:solidFill>
                            <a:srgbClr val="FF0000"/>
                          </a:solidFill>
                        </a:rPr>
                        <a:t>$3,420</a:t>
                      </a:r>
                    </a:p>
                  </a:txBody>
                  <a:tcPr/>
                </a:tc>
                <a:tc>
                  <a:txBody>
                    <a:bodyPr/>
                    <a:lstStyle/>
                    <a:p>
                      <a:endParaRPr lang="en-US" sz="2800" dirty="0"/>
                    </a:p>
                  </a:txBody>
                  <a:tcPr/>
                </a:tc>
                <a:tc>
                  <a:txBody>
                    <a:bodyPr/>
                    <a:lstStyle/>
                    <a:p>
                      <a:r>
                        <a:rPr lang="en-US" sz="2800" dirty="0"/>
                        <a:t>Total</a:t>
                      </a:r>
                    </a:p>
                  </a:txBody>
                  <a:tcPr/>
                </a:tc>
                <a:tc>
                  <a:txBody>
                    <a:bodyPr/>
                    <a:lstStyle/>
                    <a:p>
                      <a:pPr algn="r"/>
                      <a:r>
                        <a:rPr lang="en-US" sz="2800" dirty="0">
                          <a:solidFill>
                            <a:srgbClr val="FF0000"/>
                          </a:solidFill>
                        </a:rPr>
                        <a:t>$6,552</a:t>
                      </a:r>
                    </a:p>
                  </a:txBody>
                  <a:tcPr/>
                </a:tc>
                <a:extLst>
                  <a:ext uri="{0D108BD9-81ED-4DB2-BD59-A6C34878D82A}">
                    <a16:rowId xmlns:a16="http://schemas.microsoft.com/office/drawing/2014/main" val="1247307514"/>
                  </a:ext>
                </a:extLst>
              </a:tr>
            </a:tbl>
          </a:graphicData>
        </a:graphic>
      </p:graphicFrame>
      <p:sp>
        <p:nvSpPr>
          <p:cNvPr id="7" name="TextBox 6">
            <a:extLst>
              <a:ext uri="{FF2B5EF4-FFF2-40B4-BE49-F238E27FC236}">
                <a16:creationId xmlns:a16="http://schemas.microsoft.com/office/drawing/2014/main" id="{B731C253-BAC7-E34E-A86A-67088D2BE8C7}"/>
              </a:ext>
            </a:extLst>
          </p:cNvPr>
          <p:cNvSpPr txBox="1"/>
          <p:nvPr/>
        </p:nvSpPr>
        <p:spPr>
          <a:xfrm>
            <a:off x="3593678" y="971620"/>
            <a:ext cx="5053115" cy="584775"/>
          </a:xfrm>
          <a:prstGeom prst="rect">
            <a:avLst/>
          </a:prstGeom>
          <a:noFill/>
        </p:spPr>
        <p:txBody>
          <a:bodyPr wrap="none" rtlCol="0">
            <a:spAutoFit/>
          </a:bodyPr>
          <a:lstStyle/>
          <a:p>
            <a:r>
              <a:rPr lang="en-US" sz="3200" b="1" dirty="0"/>
              <a:t>Fiscal 2020 Budget Summary</a:t>
            </a:r>
          </a:p>
        </p:txBody>
      </p:sp>
      <p:sp>
        <p:nvSpPr>
          <p:cNvPr id="8" name="TextBox 7">
            <a:extLst>
              <a:ext uri="{FF2B5EF4-FFF2-40B4-BE49-F238E27FC236}">
                <a16:creationId xmlns:a16="http://schemas.microsoft.com/office/drawing/2014/main" id="{A49F6DB5-7ACB-C649-ACAA-C5BE8B1DB750}"/>
              </a:ext>
            </a:extLst>
          </p:cNvPr>
          <p:cNvSpPr txBox="1"/>
          <p:nvPr/>
        </p:nvSpPr>
        <p:spPr>
          <a:xfrm>
            <a:off x="4829563" y="5620184"/>
            <a:ext cx="3982629" cy="584775"/>
          </a:xfrm>
          <a:prstGeom prst="rect">
            <a:avLst/>
          </a:prstGeom>
          <a:noFill/>
        </p:spPr>
        <p:txBody>
          <a:bodyPr wrap="none" rtlCol="0">
            <a:spAutoFit/>
          </a:bodyPr>
          <a:lstStyle/>
          <a:p>
            <a:r>
              <a:rPr lang="en-US" sz="3200" dirty="0"/>
              <a:t>Budget Deficit: </a:t>
            </a:r>
            <a:r>
              <a:rPr lang="en-US" sz="3200" dirty="0">
                <a:solidFill>
                  <a:srgbClr val="FF0000"/>
                </a:solidFill>
              </a:rPr>
              <a:t>$3,132</a:t>
            </a:r>
          </a:p>
        </p:txBody>
      </p:sp>
      <p:sp>
        <p:nvSpPr>
          <p:cNvPr id="3" name="Oval 2"/>
          <p:cNvSpPr/>
          <p:nvPr/>
        </p:nvSpPr>
        <p:spPr>
          <a:xfrm>
            <a:off x="3913111" y="4604888"/>
            <a:ext cx="2145345" cy="1004306"/>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9473848" y="4604889"/>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0BFB99F-996A-2744-8CB9-3453F485E7B3}"/>
              </a:ext>
            </a:extLst>
          </p:cNvPr>
          <p:cNvSpPr/>
          <p:nvPr/>
        </p:nvSpPr>
        <p:spPr>
          <a:xfrm>
            <a:off x="7021682" y="5417558"/>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33D7269-48A0-6445-8337-3B0AB62613FA}"/>
              </a:ext>
            </a:extLst>
          </p:cNvPr>
          <p:cNvSpPr txBox="1"/>
          <p:nvPr/>
        </p:nvSpPr>
        <p:spPr>
          <a:xfrm>
            <a:off x="6096000" y="6456851"/>
            <a:ext cx="4665636" cy="276999"/>
          </a:xfrm>
          <a:prstGeom prst="rect">
            <a:avLst/>
          </a:prstGeom>
          <a:noFill/>
        </p:spPr>
        <p:txBody>
          <a:bodyPr wrap="none" rtlCol="0">
            <a:spAutoFit/>
          </a:bodyPr>
          <a:lstStyle/>
          <a:p>
            <a:r>
              <a:rPr lang="en-US" sz="1200" dirty="0"/>
              <a:t>Source: Congressional Budget Office, </a:t>
            </a:r>
            <a:r>
              <a:rPr lang="en-US" sz="1200" i="1" dirty="0"/>
              <a:t>Monthly Budget Review</a:t>
            </a:r>
            <a:r>
              <a:rPr lang="en-US" sz="1200" dirty="0"/>
              <a:t>, Nov 2020</a:t>
            </a:r>
          </a:p>
        </p:txBody>
      </p:sp>
    </p:spTree>
    <p:extLst>
      <p:ext uri="{BB962C8B-B14F-4D97-AF65-F5344CB8AC3E}">
        <p14:creationId xmlns:p14="http://schemas.microsoft.com/office/powerpoint/2010/main" val="263326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68A22-92D6-4FCF-9B98-A03A7E4CCF9B}"/>
              </a:ext>
            </a:extLst>
          </p:cNvPr>
          <p:cNvSpPr>
            <a:spLocks noGrp="1"/>
          </p:cNvSpPr>
          <p:nvPr>
            <p:ph type="title"/>
          </p:nvPr>
        </p:nvSpPr>
        <p:spPr/>
        <p:txBody>
          <a:bodyPr/>
          <a:lstStyle/>
          <a:p>
            <a:r>
              <a:rPr lang="en-US" dirty="0">
                <a:solidFill>
                  <a:schemeClr val="bg1"/>
                </a:solidFill>
              </a:rPr>
              <a:t>But</a:t>
            </a:r>
            <a:r>
              <a:rPr lang="en-US" dirty="0">
                <a:solidFill>
                  <a:schemeClr val="accent5">
                    <a:lumMod val="50000"/>
                  </a:schemeClr>
                </a:solidFill>
              </a:rPr>
              <a:t> why must the relative debt be stabilized</a:t>
            </a:r>
            <a:endParaRPr lang="en-US" dirty="0">
              <a:solidFill>
                <a:schemeClr val="bg1"/>
              </a:solidFill>
            </a:endParaRPr>
          </a:p>
        </p:txBody>
      </p:sp>
      <p:sp>
        <p:nvSpPr>
          <p:cNvPr id="3" name="Content Placeholder 2">
            <a:extLst>
              <a:ext uri="{FF2B5EF4-FFF2-40B4-BE49-F238E27FC236}">
                <a16:creationId xmlns:a16="http://schemas.microsoft.com/office/drawing/2014/main" id="{5B57F28D-BEA6-45CA-90FB-9A72B1B0E10E}"/>
              </a:ext>
            </a:extLst>
          </p:cNvPr>
          <p:cNvSpPr>
            <a:spLocks noGrp="1"/>
          </p:cNvSpPr>
          <p:nvPr>
            <p:ph idx="1"/>
          </p:nvPr>
        </p:nvSpPr>
        <p:spPr/>
        <p:txBody>
          <a:bodyPr/>
          <a:lstStyle/>
          <a:p>
            <a:r>
              <a:rPr lang="en-US" dirty="0"/>
              <a:t>For practical purposes, the US cannot default on its debt, but…</a:t>
            </a:r>
          </a:p>
          <a:p>
            <a:r>
              <a:rPr lang="en-US" dirty="0"/>
              <a:t>International investors, however, can still lose if the exchange value of the dollar falls. </a:t>
            </a:r>
          </a:p>
          <a:p>
            <a:r>
              <a:rPr lang="en-US" dirty="0"/>
              <a:t>Remember, foreign holdings of the public debt amount to 40 percent of the total</a:t>
            </a:r>
          </a:p>
        </p:txBody>
      </p:sp>
      <p:sp>
        <p:nvSpPr>
          <p:cNvPr id="4" name="Slide Number Placeholder 3">
            <a:extLst>
              <a:ext uri="{FF2B5EF4-FFF2-40B4-BE49-F238E27FC236}">
                <a16:creationId xmlns:a16="http://schemas.microsoft.com/office/drawing/2014/main" id="{BC3E53CE-D569-4804-A8A2-70BFA4C92EA6}"/>
              </a:ext>
            </a:extLst>
          </p:cNvPr>
          <p:cNvSpPr>
            <a:spLocks noGrp="1"/>
          </p:cNvSpPr>
          <p:nvPr>
            <p:ph type="sldNum" sz="quarter" idx="12"/>
          </p:nvPr>
        </p:nvSpPr>
        <p:spPr/>
        <p:txBody>
          <a:bodyPr/>
          <a:lstStyle/>
          <a:p>
            <a:fld id="{D9F085D5-EC86-4F6A-B501-C1359CB39116}" type="slidenum">
              <a:rPr lang="en-GB" smtClean="0"/>
              <a:t>40</a:t>
            </a:fld>
            <a:endParaRPr lang="en-GB"/>
          </a:p>
        </p:txBody>
      </p:sp>
    </p:spTree>
    <p:extLst>
      <p:ext uri="{BB962C8B-B14F-4D97-AF65-F5344CB8AC3E}">
        <p14:creationId xmlns:p14="http://schemas.microsoft.com/office/powerpoint/2010/main" val="47887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61896-664F-FC4D-9AA1-EF618FA330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933C938-723C-1341-94E3-319EC6B56174}"/>
              </a:ext>
            </a:extLst>
          </p:cNvPr>
          <p:cNvSpPr>
            <a:spLocks noGrp="1"/>
          </p:cNvSpPr>
          <p:nvPr>
            <p:ph idx="1"/>
          </p:nvPr>
        </p:nvSpPr>
        <p:spPr/>
        <p:txBody>
          <a:bodyPr>
            <a:normAutofit/>
          </a:bodyPr>
          <a:lstStyle/>
          <a:p>
            <a:r>
              <a:rPr lang="en-US" b="0" dirty="0"/>
              <a:t> In CBO’s assessment, the debt-to-GDP ratio has no set tipping point at which a crisis becomes likely or imminent; nor is there an identifiable set point at which interest costs as a percentage of GDP become unsustainable. </a:t>
            </a:r>
          </a:p>
          <a:p>
            <a:r>
              <a:rPr lang="en-US" b="0" dirty="0"/>
              <a:t>The risk of a fiscal crisis in the near term is not currently apparent in financial markets, even though the pandemic and the government’s response to it have increased the federal deficit; there is still great uncertainty about the speed and scope of a recovery.</a:t>
            </a:r>
          </a:p>
        </p:txBody>
      </p:sp>
      <p:sp>
        <p:nvSpPr>
          <p:cNvPr id="4" name="Slide Number Placeholder 3">
            <a:extLst>
              <a:ext uri="{FF2B5EF4-FFF2-40B4-BE49-F238E27FC236}">
                <a16:creationId xmlns:a16="http://schemas.microsoft.com/office/drawing/2014/main" id="{0EEF1622-FC5D-7C4C-8721-EB0B814E9942}"/>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2258045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32E7-A25F-43DD-B4E2-564A320F44A5}"/>
              </a:ext>
            </a:extLst>
          </p:cNvPr>
          <p:cNvSpPr>
            <a:spLocks noGrp="1"/>
          </p:cNvSpPr>
          <p:nvPr>
            <p:ph type="title"/>
          </p:nvPr>
        </p:nvSpPr>
        <p:spPr/>
        <p:txBody>
          <a:bodyPr/>
          <a:lstStyle/>
          <a:p>
            <a:r>
              <a:rPr lang="en-US" dirty="0">
                <a:solidFill>
                  <a:schemeClr val="bg1"/>
                </a:solidFill>
              </a:rPr>
              <a:t>Wh</a:t>
            </a:r>
            <a:r>
              <a:rPr lang="en-US" dirty="0"/>
              <a:t>at would a Fiscal Crisis Look Like?</a:t>
            </a:r>
          </a:p>
        </p:txBody>
      </p:sp>
      <p:sp>
        <p:nvSpPr>
          <p:cNvPr id="3" name="Content Placeholder 2">
            <a:extLst>
              <a:ext uri="{FF2B5EF4-FFF2-40B4-BE49-F238E27FC236}">
                <a16:creationId xmlns:a16="http://schemas.microsoft.com/office/drawing/2014/main" id="{8D6F96BF-B8C9-4D5F-82E0-4327073E7879}"/>
              </a:ext>
            </a:extLst>
          </p:cNvPr>
          <p:cNvSpPr>
            <a:spLocks noGrp="1"/>
          </p:cNvSpPr>
          <p:nvPr>
            <p:ph idx="1"/>
          </p:nvPr>
        </p:nvSpPr>
        <p:spPr>
          <a:xfrm>
            <a:off x="838200" y="1570730"/>
            <a:ext cx="10515600" cy="4659496"/>
          </a:xfrm>
        </p:spPr>
        <p:txBody>
          <a:bodyPr>
            <a:normAutofit/>
          </a:bodyPr>
          <a:lstStyle/>
          <a:p>
            <a:pPr marL="0" indent="0">
              <a:buNone/>
            </a:pPr>
            <a:r>
              <a:rPr lang="en-US" dirty="0"/>
              <a:t>Foreigners lose confidence in the dollar and sell Treasuries in exchange for assets denominated in their own currency,</a:t>
            </a:r>
          </a:p>
          <a:p>
            <a:pPr marL="971550" lvl="1" indent="-514350">
              <a:buFont typeface="+mj-lt"/>
              <a:buAutoNum type="arabicPeriod"/>
            </a:pPr>
            <a:r>
              <a:rPr lang="en-US" dirty="0"/>
              <a:t>Sale of Treasuries raises interest rates, worsening or fiscal outlook.</a:t>
            </a:r>
          </a:p>
          <a:p>
            <a:pPr marL="971550" lvl="1" indent="-514350">
              <a:buFont typeface="+mj-lt"/>
              <a:buAutoNum type="arabicPeriod"/>
            </a:pPr>
            <a:r>
              <a:rPr lang="en-US" dirty="0"/>
              <a:t>Trading of Foreign for US assets lowers US exchange rate.</a:t>
            </a:r>
          </a:p>
          <a:p>
            <a:pPr marL="1428750" lvl="2" indent="-514350">
              <a:buFont typeface="+mj-lt"/>
              <a:buAutoNum type="alphaLcPeriod"/>
            </a:pPr>
            <a:r>
              <a:rPr lang="en-US" dirty="0"/>
              <a:t>Raising the price of imports thereby increasing inflation.</a:t>
            </a:r>
          </a:p>
          <a:p>
            <a:pPr marL="1428750" lvl="2" indent="-514350">
              <a:buFont typeface="+mj-lt"/>
              <a:buAutoNum type="alphaLcPeriod"/>
            </a:pPr>
            <a:r>
              <a:rPr lang="en-US" dirty="0"/>
              <a:t>Lowering the foreign currency returns on all US assets, exacerbating 1.</a:t>
            </a:r>
          </a:p>
          <a:p>
            <a:pPr marL="1428750" lvl="2" indent="-514350">
              <a:buFont typeface="+mj-lt"/>
              <a:buAutoNum type="alphaLcPeriod"/>
            </a:pPr>
            <a:endParaRPr lang="en-US" dirty="0"/>
          </a:p>
          <a:p>
            <a:pPr marL="0" indent="0">
              <a:buNone/>
            </a:pPr>
            <a:r>
              <a:rPr lang="en-US" dirty="0"/>
              <a:t>Could the Fed Bail us Out?</a:t>
            </a:r>
          </a:p>
          <a:p>
            <a:pPr marL="914400" lvl="1" indent="-457200">
              <a:buFont typeface="+mj-lt"/>
              <a:buAutoNum type="arabicPeriod"/>
            </a:pPr>
            <a:r>
              <a:rPr lang="en-US" dirty="0"/>
              <a:t>It could buy Treasuries and prevent the rise in interest rates.</a:t>
            </a:r>
          </a:p>
          <a:p>
            <a:pPr marL="914400" lvl="1" indent="-457200">
              <a:buFont typeface="+mj-lt"/>
              <a:buAutoNum type="arabicPeriod"/>
            </a:pPr>
            <a:r>
              <a:rPr lang="en-US" dirty="0"/>
              <a:t>Insufficient foreign assets to prevent the fall in the exchange rate,	</a:t>
            </a:r>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990BE4E4-39D2-44E7-B9CF-AC17A50833AE}"/>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20338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D9D72-298B-4895-B2DE-26494D0DB579}"/>
              </a:ext>
            </a:extLst>
          </p:cNvPr>
          <p:cNvSpPr>
            <a:spLocks noGrp="1"/>
          </p:cNvSpPr>
          <p:nvPr>
            <p:ph type="title"/>
          </p:nvPr>
        </p:nvSpPr>
        <p:spPr/>
        <p:txBody>
          <a:bodyPr/>
          <a:lstStyle/>
          <a:p>
            <a:r>
              <a:rPr lang="en-US" dirty="0">
                <a:solidFill>
                  <a:schemeClr val="bg1"/>
                </a:solidFill>
              </a:rPr>
              <a:t>Bot</a:t>
            </a:r>
            <a:r>
              <a:rPr lang="en-US" dirty="0">
                <a:solidFill>
                  <a:schemeClr val="accent5">
                    <a:lumMod val="50000"/>
                  </a:schemeClr>
                </a:solidFill>
              </a:rPr>
              <a:t>tom Line:  We Need to Worry about the Debt</a:t>
            </a:r>
            <a:endParaRPr lang="en-US" dirty="0">
              <a:solidFill>
                <a:schemeClr val="bg1"/>
              </a:solidFill>
            </a:endParaRPr>
          </a:p>
        </p:txBody>
      </p:sp>
      <p:sp>
        <p:nvSpPr>
          <p:cNvPr id="3" name="Content Placeholder 2">
            <a:extLst>
              <a:ext uri="{FF2B5EF4-FFF2-40B4-BE49-F238E27FC236}">
                <a16:creationId xmlns:a16="http://schemas.microsoft.com/office/drawing/2014/main" id="{610820EC-7A47-4FA9-8934-17D49D567EF5}"/>
              </a:ext>
            </a:extLst>
          </p:cNvPr>
          <p:cNvSpPr>
            <a:spLocks noGrp="1"/>
          </p:cNvSpPr>
          <p:nvPr>
            <p:ph idx="1"/>
          </p:nvPr>
        </p:nvSpPr>
        <p:spPr>
          <a:xfrm>
            <a:off x="838199" y="1570730"/>
            <a:ext cx="8254665" cy="4351338"/>
          </a:xfrm>
        </p:spPr>
        <p:txBody>
          <a:bodyPr>
            <a:normAutofit/>
          </a:bodyPr>
          <a:lstStyle/>
          <a:p>
            <a:pPr marL="514350" indent="-514350">
              <a:buFont typeface="+mj-lt"/>
              <a:buAutoNum type="arabicPeriod"/>
            </a:pPr>
            <a:r>
              <a:rPr lang="en-US" dirty="0"/>
              <a:t>Interest rates may not stay this low forever.</a:t>
            </a:r>
          </a:p>
          <a:p>
            <a:pPr marL="514350" indent="-514350">
              <a:buFont typeface="+mj-lt"/>
              <a:buAutoNum type="arabicPeriod"/>
            </a:pPr>
            <a:r>
              <a:rPr lang="en-US" dirty="0"/>
              <a:t>A fiscal crisis should be avoided at all costs.</a:t>
            </a:r>
          </a:p>
          <a:p>
            <a:pPr marL="514350" indent="-514350">
              <a:buFont typeface="+mj-lt"/>
              <a:buAutoNum type="arabicPeriod"/>
            </a:pPr>
            <a:r>
              <a:rPr lang="en-US" dirty="0"/>
              <a:t>The good news is we may be able to stabilize the relative debt without a running a surplus.</a:t>
            </a:r>
          </a:p>
          <a:p>
            <a:pPr marL="0" indent="0">
              <a:buNone/>
            </a:pPr>
            <a:r>
              <a:rPr lang="en-US" dirty="0"/>
              <a:t>But, we must substantially reduce deficits after the pandemic: CBO (9/2020) suggests deficits in 2025 be reduced from 5 to 2.5 percent of GDP, but it won’t be  easy	</a:t>
            </a:r>
          </a:p>
        </p:txBody>
      </p:sp>
      <p:sp>
        <p:nvSpPr>
          <p:cNvPr id="4" name="Slide Number Placeholder 3">
            <a:extLst>
              <a:ext uri="{FF2B5EF4-FFF2-40B4-BE49-F238E27FC236}">
                <a16:creationId xmlns:a16="http://schemas.microsoft.com/office/drawing/2014/main" id="{8EE93746-C873-412E-869B-1AB5455988F6}"/>
              </a:ext>
            </a:extLst>
          </p:cNvPr>
          <p:cNvSpPr>
            <a:spLocks noGrp="1"/>
          </p:cNvSpPr>
          <p:nvPr>
            <p:ph type="sldNum" sz="quarter" idx="12"/>
          </p:nvPr>
        </p:nvSpPr>
        <p:spPr/>
        <p:txBody>
          <a:bodyPr/>
          <a:lstStyle/>
          <a:p>
            <a:fld id="{D9F085D5-EC86-4F6A-B501-C1359CB39116}" type="slidenum">
              <a:rPr lang="en-GB" smtClean="0"/>
              <a:t>43</a:t>
            </a:fld>
            <a:endParaRPr lang="en-GB"/>
          </a:p>
        </p:txBody>
      </p:sp>
      <p:pic>
        <p:nvPicPr>
          <p:cNvPr id="5" name="Picture 4">
            <a:extLst>
              <a:ext uri="{FF2B5EF4-FFF2-40B4-BE49-F238E27FC236}">
                <a16:creationId xmlns:a16="http://schemas.microsoft.com/office/drawing/2014/main" id="{3C8962FC-A744-44D7-8448-ACA6CB49009B}"/>
              </a:ext>
            </a:extLst>
          </p:cNvPr>
          <p:cNvPicPr>
            <a:picLocks noChangeAspect="1"/>
          </p:cNvPicPr>
          <p:nvPr/>
        </p:nvPicPr>
        <p:blipFill>
          <a:blip r:embed="rId2"/>
          <a:stretch>
            <a:fillRect/>
          </a:stretch>
        </p:blipFill>
        <p:spPr>
          <a:xfrm>
            <a:off x="8890981" y="1688999"/>
            <a:ext cx="2915418" cy="4114800"/>
          </a:xfrm>
          <a:prstGeom prst="rect">
            <a:avLst/>
          </a:prstGeom>
        </p:spPr>
      </p:pic>
    </p:spTree>
    <p:extLst>
      <p:ext uri="{BB962C8B-B14F-4D97-AF65-F5344CB8AC3E}">
        <p14:creationId xmlns:p14="http://schemas.microsoft.com/office/powerpoint/2010/main" val="95320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p:txBody>
          <a:bodyPr/>
          <a:lstStyle/>
          <a:p>
            <a:r>
              <a:rPr lang="en-US" dirty="0"/>
              <a:t> </a:t>
            </a:r>
            <a:r>
              <a:rPr lang="en-US" dirty="0">
                <a:solidFill>
                  <a:schemeClr val="bg1"/>
                </a:solidFill>
              </a:rPr>
              <a:t>Th</a:t>
            </a:r>
            <a:r>
              <a:rPr lang="en-US" dirty="0"/>
              <a:t>ank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1123406"/>
            <a:ext cx="10515600" cy="4798662"/>
          </a:xfrm>
        </p:spPr>
        <p:txBody>
          <a:bodyPr>
            <a:normAutofit fontScale="92500" lnSpcReduction="1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&lt;presenter name&gt;</a:t>
            </a:r>
          </a:p>
          <a:p>
            <a:pPr marL="0" indent="0" algn="ctr">
              <a:buNone/>
            </a:pPr>
            <a:r>
              <a:rPr lang="en-US" dirty="0"/>
              <a:t>&lt;presenter email&gt;</a:t>
            </a:r>
          </a:p>
          <a:p>
            <a:pPr marL="0" indent="0" algn="ctr">
              <a:buNone/>
            </a:pPr>
            <a:endParaRPr lang="en-US" dirty="0"/>
          </a:p>
          <a:p>
            <a:pPr marL="0" indent="0" algn="ctr">
              <a:buNone/>
            </a:pPr>
            <a:r>
              <a:rPr lang="en-US" dirty="0"/>
              <a:t>Contact NEED: </a:t>
            </a:r>
            <a:r>
              <a:rPr lang="en-US" dirty="0" err="1"/>
              <a:t>NEEDelegation@gmail.com</a:t>
            </a: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2982317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257D-CF65-BA41-A495-3640EA74AEBD}"/>
              </a:ext>
            </a:extLst>
          </p:cNvPr>
          <p:cNvSpPr>
            <a:spLocks noGrp="1"/>
          </p:cNvSpPr>
          <p:nvPr>
            <p:ph type="title"/>
          </p:nvPr>
        </p:nvSpPr>
        <p:spPr/>
        <p:txBody>
          <a:bodyPr/>
          <a:lstStyle/>
          <a:p>
            <a:r>
              <a:rPr lang="en-US" dirty="0"/>
              <a:t> </a:t>
            </a:r>
            <a:r>
              <a:rPr lang="en-US" dirty="0">
                <a:solidFill>
                  <a:schemeClr val="bg1"/>
                </a:solidFill>
              </a:rPr>
              <a:t>Ho</a:t>
            </a:r>
            <a:r>
              <a:rPr lang="en-US" dirty="0"/>
              <a:t>w Does the U.S. Government Borrow?</a:t>
            </a:r>
          </a:p>
        </p:txBody>
      </p:sp>
      <p:sp>
        <p:nvSpPr>
          <p:cNvPr id="3" name="Content Placeholder 2">
            <a:extLst>
              <a:ext uri="{FF2B5EF4-FFF2-40B4-BE49-F238E27FC236}">
                <a16:creationId xmlns:a16="http://schemas.microsoft.com/office/drawing/2014/main" id="{EB81EC8C-325F-A846-B32B-03D2B444396E}"/>
              </a:ext>
            </a:extLst>
          </p:cNvPr>
          <p:cNvSpPr>
            <a:spLocks noGrp="1"/>
          </p:cNvSpPr>
          <p:nvPr>
            <p:ph idx="1"/>
          </p:nvPr>
        </p:nvSpPr>
        <p:spPr/>
        <p:txBody>
          <a:bodyPr/>
          <a:lstStyle/>
          <a:p>
            <a:r>
              <a:rPr lang="en-US" dirty="0"/>
              <a:t>It issues debt</a:t>
            </a:r>
          </a:p>
          <a:p>
            <a:pPr lvl="1"/>
            <a:r>
              <a:rPr lang="en-US" dirty="0"/>
              <a:t>Treasury marketable securities:</a:t>
            </a:r>
          </a:p>
          <a:p>
            <a:pPr lvl="2"/>
            <a:r>
              <a:rPr lang="en-US" dirty="0"/>
              <a:t>Treasury bills, notes, and bonds</a:t>
            </a:r>
          </a:p>
          <a:p>
            <a:pPr lvl="2"/>
            <a:r>
              <a:rPr lang="en-US" dirty="0"/>
              <a:t>TIPS: Treasury inflation-protected securities</a:t>
            </a:r>
          </a:p>
          <a:p>
            <a:r>
              <a:rPr lang="en-US" dirty="0"/>
              <a:t>Who buys the debt?</a:t>
            </a:r>
          </a:p>
          <a:p>
            <a:pPr lvl="1"/>
            <a:r>
              <a:rPr lang="en-US" dirty="0"/>
              <a:t>Other federal government agencies</a:t>
            </a:r>
          </a:p>
          <a:p>
            <a:pPr lvl="1"/>
            <a:r>
              <a:rPr lang="en-US" dirty="0"/>
              <a:t>Individuals and businesses</a:t>
            </a:r>
          </a:p>
          <a:p>
            <a:pPr lvl="1"/>
            <a:r>
              <a:rPr lang="en-US" dirty="0"/>
              <a:t>State and local governments</a:t>
            </a:r>
          </a:p>
          <a:p>
            <a:pPr lvl="1"/>
            <a:r>
              <a:rPr lang="en-US" dirty="0"/>
              <a:t>People, businesses, and governments from other countries.</a:t>
            </a:r>
          </a:p>
        </p:txBody>
      </p:sp>
      <p:sp>
        <p:nvSpPr>
          <p:cNvPr id="4" name="Slide Number Placeholder 3">
            <a:extLst>
              <a:ext uri="{FF2B5EF4-FFF2-40B4-BE49-F238E27FC236}">
                <a16:creationId xmlns:a16="http://schemas.microsoft.com/office/drawing/2014/main" id="{5016FE92-2737-C349-9196-8586B9510300}"/>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109718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8CDC3-0F9E-3742-96C4-C40F5E4DCD16}"/>
              </a:ext>
            </a:extLst>
          </p:cNvPr>
          <p:cNvSpPr>
            <a:spLocks noGrp="1"/>
          </p:cNvSpPr>
          <p:nvPr>
            <p:ph type="title"/>
          </p:nvPr>
        </p:nvSpPr>
        <p:spPr/>
        <p:txBody>
          <a:bodyPr/>
          <a:lstStyle/>
          <a:p>
            <a:r>
              <a:rPr lang="en-US" dirty="0">
                <a:solidFill>
                  <a:schemeClr val="bg1"/>
                </a:solidFill>
              </a:rPr>
              <a:t>For</a:t>
            </a:r>
            <a:r>
              <a:rPr lang="en-US" dirty="0"/>
              <a:t>ecast Spending</a:t>
            </a:r>
          </a:p>
        </p:txBody>
      </p:sp>
      <p:sp>
        <p:nvSpPr>
          <p:cNvPr id="4" name="Slide Number Placeholder 3">
            <a:extLst>
              <a:ext uri="{FF2B5EF4-FFF2-40B4-BE49-F238E27FC236}">
                <a16:creationId xmlns:a16="http://schemas.microsoft.com/office/drawing/2014/main" id="{C92AA30C-3620-4D40-BE82-F0BFCBB8A239}"/>
              </a:ext>
            </a:extLst>
          </p:cNvPr>
          <p:cNvSpPr>
            <a:spLocks noGrp="1"/>
          </p:cNvSpPr>
          <p:nvPr>
            <p:ph type="sldNum" sz="quarter" idx="12"/>
          </p:nvPr>
        </p:nvSpPr>
        <p:spPr/>
        <p:txBody>
          <a:bodyPr/>
          <a:lstStyle/>
          <a:p>
            <a:fld id="{D9F085D5-EC86-4F6A-B501-C1359CB39116}" type="slidenum">
              <a:rPr lang="en-GB" smtClean="0"/>
              <a:t>46</a:t>
            </a:fld>
            <a:endParaRPr lang="en-GB"/>
          </a:p>
        </p:txBody>
      </p:sp>
      <p:pic>
        <p:nvPicPr>
          <p:cNvPr id="5" name="Picture 4">
            <a:extLst>
              <a:ext uri="{FF2B5EF4-FFF2-40B4-BE49-F238E27FC236}">
                <a16:creationId xmlns:a16="http://schemas.microsoft.com/office/drawing/2014/main" id="{7772C179-B0A5-D64B-B59B-F5E82B5ACC37}"/>
              </a:ext>
            </a:extLst>
          </p:cNvPr>
          <p:cNvPicPr>
            <a:picLocks noChangeAspect="1"/>
          </p:cNvPicPr>
          <p:nvPr/>
        </p:nvPicPr>
        <p:blipFill>
          <a:blip r:embed="rId2"/>
          <a:stretch>
            <a:fillRect/>
          </a:stretch>
        </p:blipFill>
        <p:spPr>
          <a:xfrm>
            <a:off x="1054100" y="1072615"/>
            <a:ext cx="6604000" cy="5157611"/>
          </a:xfrm>
          <a:prstGeom prst="rect">
            <a:avLst/>
          </a:prstGeom>
        </p:spPr>
      </p:pic>
      <p:sp>
        <p:nvSpPr>
          <p:cNvPr id="6" name="TextBox 5">
            <a:extLst>
              <a:ext uri="{FF2B5EF4-FFF2-40B4-BE49-F238E27FC236}">
                <a16:creationId xmlns:a16="http://schemas.microsoft.com/office/drawing/2014/main" id="{E6A00385-B998-7641-9A9A-AD759F223FC9}"/>
              </a:ext>
            </a:extLst>
          </p:cNvPr>
          <p:cNvSpPr txBox="1"/>
          <p:nvPr/>
        </p:nvSpPr>
        <p:spPr>
          <a:xfrm>
            <a:off x="8314057" y="2705725"/>
            <a:ext cx="3039743" cy="1446550"/>
          </a:xfrm>
          <a:prstGeom prst="rect">
            <a:avLst/>
          </a:prstGeom>
          <a:noFill/>
        </p:spPr>
        <p:txBody>
          <a:bodyPr wrap="none" rtlCol="0">
            <a:spAutoFit/>
          </a:bodyPr>
          <a:lstStyle/>
          <a:p>
            <a:r>
              <a:rPr lang="en-US" sz="4400" dirty="0"/>
              <a:t>What trends</a:t>
            </a:r>
          </a:p>
          <a:p>
            <a:r>
              <a:rPr lang="en-US" sz="4400" dirty="0"/>
              <a:t>do you see?</a:t>
            </a:r>
          </a:p>
        </p:txBody>
      </p:sp>
      <p:sp>
        <p:nvSpPr>
          <p:cNvPr id="7" name="TextBox 6">
            <a:extLst>
              <a:ext uri="{FF2B5EF4-FFF2-40B4-BE49-F238E27FC236}">
                <a16:creationId xmlns:a16="http://schemas.microsoft.com/office/drawing/2014/main" id="{B808661E-8C34-7E40-AB27-81077E06EB81}"/>
              </a:ext>
            </a:extLst>
          </p:cNvPr>
          <p:cNvSpPr txBox="1"/>
          <p:nvPr/>
        </p:nvSpPr>
        <p:spPr>
          <a:xfrm>
            <a:off x="5187353" y="2229564"/>
            <a:ext cx="908647" cy="369332"/>
          </a:xfrm>
          <a:prstGeom prst="rect">
            <a:avLst/>
          </a:prstGeom>
          <a:noFill/>
        </p:spPr>
        <p:txBody>
          <a:bodyPr wrap="none" rtlCol="0">
            <a:spAutoFit/>
          </a:bodyPr>
          <a:lstStyle/>
          <a:p>
            <a:r>
              <a:rPr lang="en-US" dirty="0"/>
              <a:t>Interest</a:t>
            </a:r>
          </a:p>
        </p:txBody>
      </p:sp>
      <p:sp>
        <p:nvSpPr>
          <p:cNvPr id="8" name="TextBox 7">
            <a:extLst>
              <a:ext uri="{FF2B5EF4-FFF2-40B4-BE49-F238E27FC236}">
                <a16:creationId xmlns:a16="http://schemas.microsoft.com/office/drawing/2014/main" id="{4E9EF861-68D5-024C-B2E8-170EE1E99ADD}"/>
              </a:ext>
            </a:extLst>
          </p:cNvPr>
          <p:cNvSpPr txBox="1"/>
          <p:nvPr/>
        </p:nvSpPr>
        <p:spPr>
          <a:xfrm>
            <a:off x="5187353" y="2956562"/>
            <a:ext cx="731290" cy="369332"/>
          </a:xfrm>
          <a:prstGeom prst="rect">
            <a:avLst/>
          </a:prstGeom>
          <a:noFill/>
        </p:spPr>
        <p:txBody>
          <a:bodyPr wrap="none" rtlCol="0">
            <a:spAutoFit/>
          </a:bodyPr>
          <a:lstStyle/>
          <a:p>
            <a:r>
              <a:rPr lang="en-US" dirty="0"/>
              <a:t>Other</a:t>
            </a:r>
          </a:p>
        </p:txBody>
      </p:sp>
      <p:sp>
        <p:nvSpPr>
          <p:cNvPr id="9" name="TextBox 8">
            <a:extLst>
              <a:ext uri="{FF2B5EF4-FFF2-40B4-BE49-F238E27FC236}">
                <a16:creationId xmlns:a16="http://schemas.microsoft.com/office/drawing/2014/main" id="{C9C0D58B-93A0-1041-9BA5-B8F8525BA49C}"/>
              </a:ext>
            </a:extLst>
          </p:cNvPr>
          <p:cNvSpPr txBox="1"/>
          <p:nvPr/>
        </p:nvSpPr>
        <p:spPr>
          <a:xfrm>
            <a:off x="5170545" y="3889773"/>
            <a:ext cx="806631" cy="369332"/>
          </a:xfrm>
          <a:prstGeom prst="rect">
            <a:avLst/>
          </a:prstGeom>
          <a:noFill/>
        </p:spPr>
        <p:txBody>
          <a:bodyPr wrap="none" rtlCol="0">
            <a:spAutoFit/>
          </a:bodyPr>
          <a:lstStyle/>
          <a:p>
            <a:r>
              <a:rPr lang="en-US" dirty="0"/>
              <a:t>Health</a:t>
            </a:r>
          </a:p>
        </p:txBody>
      </p:sp>
      <p:sp>
        <p:nvSpPr>
          <p:cNvPr id="10" name="TextBox 9">
            <a:extLst>
              <a:ext uri="{FF2B5EF4-FFF2-40B4-BE49-F238E27FC236}">
                <a16:creationId xmlns:a16="http://schemas.microsoft.com/office/drawing/2014/main" id="{3FF15DBE-BB20-6345-A19E-24709283AA46}"/>
              </a:ext>
            </a:extLst>
          </p:cNvPr>
          <p:cNvSpPr txBox="1"/>
          <p:nvPr/>
        </p:nvSpPr>
        <p:spPr>
          <a:xfrm>
            <a:off x="5119536" y="4699149"/>
            <a:ext cx="1534394" cy="369332"/>
          </a:xfrm>
          <a:prstGeom prst="rect">
            <a:avLst/>
          </a:prstGeom>
          <a:noFill/>
        </p:spPr>
        <p:txBody>
          <a:bodyPr wrap="none" rtlCol="0">
            <a:spAutoFit/>
          </a:bodyPr>
          <a:lstStyle/>
          <a:p>
            <a:r>
              <a:rPr lang="en-US" dirty="0">
                <a:solidFill>
                  <a:schemeClr val="bg1"/>
                </a:solidFill>
              </a:rPr>
              <a:t>Social Security</a:t>
            </a:r>
          </a:p>
        </p:txBody>
      </p:sp>
    </p:spTree>
    <p:extLst>
      <p:ext uri="{BB962C8B-B14F-4D97-AF65-F5344CB8AC3E}">
        <p14:creationId xmlns:p14="http://schemas.microsoft.com/office/powerpoint/2010/main" val="3856254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D519-7067-904C-AE3D-0B9C291E3F0D}"/>
              </a:ext>
            </a:extLst>
          </p:cNvPr>
          <p:cNvSpPr>
            <a:spLocks noGrp="1"/>
          </p:cNvSpPr>
          <p:nvPr>
            <p:ph type="title"/>
          </p:nvPr>
        </p:nvSpPr>
        <p:spPr/>
        <p:txBody>
          <a:bodyPr/>
          <a:lstStyle/>
          <a:p>
            <a:r>
              <a:rPr lang="en-US" dirty="0">
                <a:solidFill>
                  <a:schemeClr val="bg1"/>
                </a:solidFill>
              </a:rPr>
              <a:t>Agi</a:t>
            </a:r>
            <a:r>
              <a:rPr lang="en-US" dirty="0"/>
              <a:t>ng and Health Care Costs</a:t>
            </a:r>
          </a:p>
        </p:txBody>
      </p:sp>
      <p:pic>
        <p:nvPicPr>
          <p:cNvPr id="6" name="Content Placeholder 5" descr="A screenshot of a cell phone&#10;&#10;Description automatically generated">
            <a:extLst>
              <a:ext uri="{FF2B5EF4-FFF2-40B4-BE49-F238E27FC236}">
                <a16:creationId xmlns:a16="http://schemas.microsoft.com/office/drawing/2014/main" id="{B699E21F-FF83-E54D-84C0-ABE84BE56E84}"/>
              </a:ext>
            </a:extLst>
          </p:cNvPr>
          <p:cNvPicPr>
            <a:picLocks noGrp="1" noChangeAspect="1"/>
          </p:cNvPicPr>
          <p:nvPr>
            <p:ph idx="1"/>
          </p:nvPr>
        </p:nvPicPr>
        <p:blipFill>
          <a:blip r:embed="rId2"/>
          <a:stretch>
            <a:fillRect/>
          </a:stretch>
        </p:blipFill>
        <p:spPr>
          <a:xfrm>
            <a:off x="2226149" y="1172306"/>
            <a:ext cx="7739701" cy="5057920"/>
          </a:xfrm>
        </p:spPr>
      </p:pic>
      <p:sp>
        <p:nvSpPr>
          <p:cNvPr id="4" name="Slide Number Placeholder 3">
            <a:extLst>
              <a:ext uri="{FF2B5EF4-FFF2-40B4-BE49-F238E27FC236}">
                <a16:creationId xmlns:a16="http://schemas.microsoft.com/office/drawing/2014/main" id="{B92D358C-B85D-0D44-A525-68A3AD32731A}"/>
              </a:ext>
            </a:extLst>
          </p:cNvPr>
          <p:cNvSpPr>
            <a:spLocks noGrp="1"/>
          </p:cNvSpPr>
          <p:nvPr>
            <p:ph type="sldNum" sz="quarter" idx="12"/>
          </p:nvPr>
        </p:nvSpPr>
        <p:spPr/>
        <p:txBody>
          <a:bodyPr/>
          <a:lstStyle/>
          <a:p>
            <a:fld id="{D9F085D5-EC86-4F6A-B501-C1359CB39116}" type="slidenum">
              <a:rPr lang="en-GB" smtClean="0"/>
              <a:t>47</a:t>
            </a:fld>
            <a:endParaRPr lang="en-GB"/>
          </a:p>
        </p:txBody>
      </p:sp>
      <p:sp>
        <p:nvSpPr>
          <p:cNvPr id="7" name="TextBox 6">
            <a:extLst>
              <a:ext uri="{FF2B5EF4-FFF2-40B4-BE49-F238E27FC236}">
                <a16:creationId xmlns:a16="http://schemas.microsoft.com/office/drawing/2014/main" id="{594D49F2-E9DE-0D42-808C-8D35F7B4F952}"/>
              </a:ext>
            </a:extLst>
          </p:cNvPr>
          <p:cNvSpPr txBox="1"/>
          <p:nvPr/>
        </p:nvSpPr>
        <p:spPr>
          <a:xfrm>
            <a:off x="6096000" y="6456851"/>
            <a:ext cx="5583131" cy="276999"/>
          </a:xfrm>
          <a:prstGeom prst="rect">
            <a:avLst/>
          </a:prstGeom>
          <a:noFill/>
        </p:spPr>
        <p:txBody>
          <a:bodyPr wrap="none" rtlCol="0">
            <a:spAutoFit/>
          </a:bodyPr>
          <a:lstStyle/>
          <a:p>
            <a:r>
              <a:rPr lang="en-US" sz="1200" dirty="0"/>
              <a:t>Source: Congressional Budget Office, The Budget and Economic Outlook: 2019 to 2029</a:t>
            </a:r>
          </a:p>
        </p:txBody>
      </p:sp>
    </p:spTree>
    <p:extLst>
      <p:ext uri="{BB962C8B-B14F-4D97-AF65-F5344CB8AC3E}">
        <p14:creationId xmlns:p14="http://schemas.microsoft.com/office/powerpoint/2010/main" val="1779721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De</a:t>
            </a:r>
            <a:r>
              <a:rPr lang="en-US" dirty="0"/>
              <a:t>ficit to Grow Much Faster than Revenues</a:t>
            </a:r>
          </a:p>
        </p:txBody>
      </p:sp>
      <p:pic>
        <p:nvPicPr>
          <p:cNvPr id="6" name="Content Placeholder 5" descr="A screenshot of a cell phone&#10;&#10;Description automatically generated">
            <a:extLst>
              <a:ext uri="{FF2B5EF4-FFF2-40B4-BE49-F238E27FC236}">
                <a16:creationId xmlns:a16="http://schemas.microsoft.com/office/drawing/2014/main" id="{E3A66C44-8812-3344-8861-F62AA1567AA8}"/>
              </a:ext>
            </a:extLst>
          </p:cNvPr>
          <p:cNvPicPr>
            <a:picLocks noGrp="1" noChangeAspect="1"/>
          </p:cNvPicPr>
          <p:nvPr>
            <p:ph idx="1"/>
          </p:nvPr>
        </p:nvPicPr>
        <p:blipFill>
          <a:blip r:embed="rId2"/>
          <a:stretch>
            <a:fillRect/>
          </a:stretch>
        </p:blipFill>
        <p:spPr>
          <a:xfrm>
            <a:off x="1848246" y="1021541"/>
            <a:ext cx="8495507" cy="5208685"/>
          </a:xfrm>
        </p:spPr>
      </p:pic>
      <p:sp>
        <p:nvSpPr>
          <p:cNvPr id="4" name="Slide Number Placeholder 3"/>
          <p:cNvSpPr>
            <a:spLocks noGrp="1"/>
          </p:cNvSpPr>
          <p:nvPr>
            <p:ph type="sldNum" sz="quarter" idx="12"/>
          </p:nvPr>
        </p:nvSpPr>
        <p:spPr/>
        <p:txBody>
          <a:bodyPr/>
          <a:lstStyle/>
          <a:p>
            <a:fld id="{D9F085D5-EC86-4F6A-B501-C1359CB39116}" type="slidenum">
              <a:rPr lang="en-GB" smtClean="0"/>
              <a:t>48</a:t>
            </a:fld>
            <a:endParaRPr lang="en-GB"/>
          </a:p>
        </p:txBody>
      </p:sp>
      <p:sp>
        <p:nvSpPr>
          <p:cNvPr id="3" name="TextBox 2">
            <a:extLst>
              <a:ext uri="{FF2B5EF4-FFF2-40B4-BE49-F238E27FC236}">
                <a16:creationId xmlns:a16="http://schemas.microsoft.com/office/drawing/2014/main" id="{E63E56AD-D908-BB45-9873-C23071EE702E}"/>
              </a:ext>
            </a:extLst>
          </p:cNvPr>
          <p:cNvSpPr txBox="1"/>
          <p:nvPr/>
        </p:nvSpPr>
        <p:spPr>
          <a:xfrm>
            <a:off x="2930728" y="1484830"/>
            <a:ext cx="2138662" cy="523220"/>
          </a:xfrm>
          <a:prstGeom prst="rect">
            <a:avLst/>
          </a:prstGeom>
          <a:noFill/>
        </p:spPr>
        <p:txBody>
          <a:bodyPr wrap="none" rtlCol="0">
            <a:spAutoFit/>
          </a:bodyPr>
          <a:lstStyle/>
          <a:p>
            <a:r>
              <a:rPr lang="en-US" sz="2800" b="1" dirty="0"/>
              <a:t>Interest, too!</a:t>
            </a:r>
          </a:p>
        </p:txBody>
      </p:sp>
      <p:cxnSp>
        <p:nvCxnSpPr>
          <p:cNvPr id="7" name="Straight Connector 6">
            <a:extLst>
              <a:ext uri="{FF2B5EF4-FFF2-40B4-BE49-F238E27FC236}">
                <a16:creationId xmlns:a16="http://schemas.microsoft.com/office/drawing/2014/main" id="{56F9DB7F-D096-3049-AC98-E1064189F5EF}"/>
              </a:ext>
            </a:extLst>
          </p:cNvPr>
          <p:cNvCxnSpPr/>
          <p:nvPr/>
        </p:nvCxnSpPr>
        <p:spPr>
          <a:xfrm flipH="1">
            <a:off x="3326296" y="2027583"/>
            <a:ext cx="344556" cy="689113"/>
          </a:xfrm>
          <a:prstGeom prst="line">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DD858FB-7651-8845-A7DA-8BA977A52E14}"/>
              </a:ext>
            </a:extLst>
          </p:cNvPr>
          <p:cNvCxnSpPr>
            <a:cxnSpLocks/>
          </p:cNvCxnSpPr>
          <p:nvPr/>
        </p:nvCxnSpPr>
        <p:spPr>
          <a:xfrm>
            <a:off x="5148902" y="1781380"/>
            <a:ext cx="1251898" cy="246203"/>
          </a:xfrm>
          <a:prstGeom prst="line">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E227BB4-B973-4849-A492-4102749BF1B7}"/>
              </a:ext>
            </a:extLst>
          </p:cNvPr>
          <p:cNvSpPr/>
          <p:nvPr/>
        </p:nvSpPr>
        <p:spPr>
          <a:xfrm>
            <a:off x="2316249" y="2716696"/>
            <a:ext cx="1858186" cy="48370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E4CB61-EA61-7C41-8C9D-2EB4ABBC8622}"/>
              </a:ext>
            </a:extLst>
          </p:cNvPr>
          <p:cNvSpPr/>
          <p:nvPr/>
        </p:nvSpPr>
        <p:spPr>
          <a:xfrm>
            <a:off x="6559824" y="1563757"/>
            <a:ext cx="1858186" cy="1025199"/>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41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A620F-033E-5D45-8F1E-017F65F996BD}"/>
              </a:ext>
            </a:extLst>
          </p:cNvPr>
          <p:cNvSpPr>
            <a:spLocks noGrp="1"/>
          </p:cNvSpPr>
          <p:nvPr>
            <p:ph type="title"/>
          </p:nvPr>
        </p:nvSpPr>
        <p:spPr/>
        <p:txBody>
          <a:bodyPr/>
          <a:lstStyle/>
          <a:p>
            <a:r>
              <a:rPr lang="en-US" dirty="0">
                <a:solidFill>
                  <a:schemeClr val="bg1"/>
                </a:solidFill>
              </a:rPr>
              <a:t>Int</a:t>
            </a:r>
            <a:r>
              <a:rPr lang="en-US" dirty="0"/>
              <a:t>erest Payments to Grow Significantly</a:t>
            </a:r>
          </a:p>
        </p:txBody>
      </p:sp>
      <p:pic>
        <p:nvPicPr>
          <p:cNvPr id="6" name="Content Placeholder 5" descr="A screenshot of a cell phone&#10;&#10;Description automatically generated">
            <a:extLst>
              <a:ext uri="{FF2B5EF4-FFF2-40B4-BE49-F238E27FC236}">
                <a16:creationId xmlns:a16="http://schemas.microsoft.com/office/drawing/2014/main" id="{D88E3E98-3176-0848-B9FF-23FC6D79F281}"/>
              </a:ext>
            </a:extLst>
          </p:cNvPr>
          <p:cNvPicPr>
            <a:picLocks noGrp="1" noChangeAspect="1"/>
          </p:cNvPicPr>
          <p:nvPr>
            <p:ph idx="1"/>
          </p:nvPr>
        </p:nvPicPr>
        <p:blipFill>
          <a:blip r:embed="rId2" r:link="rId3"/>
          <a:stretch>
            <a:fillRect/>
          </a:stretch>
        </p:blipFill>
        <p:spPr>
          <a:xfrm>
            <a:off x="1913652" y="1000911"/>
            <a:ext cx="7909221" cy="5135024"/>
          </a:xfrm>
        </p:spPr>
      </p:pic>
      <p:sp>
        <p:nvSpPr>
          <p:cNvPr id="4" name="Slide Number Placeholder 3">
            <a:extLst>
              <a:ext uri="{FF2B5EF4-FFF2-40B4-BE49-F238E27FC236}">
                <a16:creationId xmlns:a16="http://schemas.microsoft.com/office/drawing/2014/main" id="{1D24C8BD-89CF-AF41-AAE8-21CB1233F8A5}"/>
              </a:ext>
            </a:extLst>
          </p:cNvPr>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1052279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2E22-A54C-8749-8B66-1F6A5D34BE59}"/>
              </a:ext>
            </a:extLst>
          </p:cNvPr>
          <p:cNvSpPr>
            <a:spLocks noGrp="1"/>
          </p:cNvSpPr>
          <p:nvPr>
            <p:ph type="title"/>
          </p:nvPr>
        </p:nvSpPr>
        <p:spPr/>
        <p:txBody>
          <a:bodyPr/>
          <a:lstStyle/>
          <a:p>
            <a:r>
              <a:rPr lang="en-US" dirty="0">
                <a:solidFill>
                  <a:schemeClr val="bg1"/>
                </a:solidFill>
              </a:rPr>
              <a:t>Wh</a:t>
            </a:r>
            <a:r>
              <a:rPr lang="en-US" dirty="0"/>
              <a:t>at Does the U.S. Gov’t Budget Look Like?</a:t>
            </a:r>
          </a:p>
        </p:txBody>
      </p:sp>
      <p:sp>
        <p:nvSpPr>
          <p:cNvPr id="4" name="Slide Number Placeholder 3">
            <a:extLst>
              <a:ext uri="{FF2B5EF4-FFF2-40B4-BE49-F238E27FC236}">
                <a16:creationId xmlns:a16="http://schemas.microsoft.com/office/drawing/2014/main" id="{839DB3FD-6BBC-D04C-8BBD-ECD9059FED54}"/>
              </a:ext>
            </a:extLst>
          </p:cNvPr>
          <p:cNvSpPr>
            <a:spLocks noGrp="1"/>
          </p:cNvSpPr>
          <p:nvPr>
            <p:ph type="sldNum" sz="quarter" idx="12"/>
          </p:nvPr>
        </p:nvSpPr>
        <p:spPr/>
        <p:txBody>
          <a:bodyPr/>
          <a:lstStyle/>
          <a:p>
            <a:fld id="{D9F085D5-EC86-4F6A-B501-C1359CB39116}" type="slidenum">
              <a:rPr lang="en-GB" smtClean="0"/>
              <a:t>5</a:t>
            </a:fld>
            <a:endParaRPr lang="en-GB"/>
          </a:p>
        </p:txBody>
      </p:sp>
      <p:graphicFrame>
        <p:nvGraphicFramePr>
          <p:cNvPr id="6" name="Table 5">
            <a:extLst>
              <a:ext uri="{FF2B5EF4-FFF2-40B4-BE49-F238E27FC236}">
                <a16:creationId xmlns:a16="http://schemas.microsoft.com/office/drawing/2014/main" id="{9A29FE31-6082-DD4E-988F-7C0A182A5C5B}"/>
              </a:ext>
            </a:extLst>
          </p:cNvPr>
          <p:cNvGraphicFramePr>
            <a:graphicFrameLocks noGrp="1"/>
          </p:cNvGraphicFramePr>
          <p:nvPr/>
        </p:nvGraphicFramePr>
        <p:xfrm>
          <a:off x="838200" y="1730375"/>
          <a:ext cx="10515600" cy="3627120"/>
        </p:xfrm>
        <a:graphic>
          <a:graphicData uri="http://schemas.openxmlformats.org/drawingml/2006/table">
            <a:tbl>
              <a:tblPr firstRow="1" bandRow="1">
                <a:tableStyleId>{5C22544A-7EE6-4342-B048-85BDC9FD1C3A}</a:tableStyleId>
              </a:tblPr>
              <a:tblGrid>
                <a:gridCol w="2601686">
                  <a:extLst>
                    <a:ext uri="{9D8B030D-6E8A-4147-A177-3AD203B41FA5}">
                      <a16:colId xmlns:a16="http://schemas.microsoft.com/office/drawing/2014/main" val="1340818955"/>
                    </a:ext>
                  </a:extLst>
                </a:gridCol>
                <a:gridCol w="2177143">
                  <a:extLst>
                    <a:ext uri="{9D8B030D-6E8A-4147-A177-3AD203B41FA5}">
                      <a16:colId xmlns:a16="http://schemas.microsoft.com/office/drawing/2014/main" val="1608040808"/>
                    </a:ext>
                  </a:extLst>
                </a:gridCol>
                <a:gridCol w="1103085">
                  <a:extLst>
                    <a:ext uri="{9D8B030D-6E8A-4147-A177-3AD203B41FA5}">
                      <a16:colId xmlns:a16="http://schemas.microsoft.com/office/drawing/2014/main" val="1525291220"/>
                    </a:ext>
                  </a:extLst>
                </a:gridCol>
                <a:gridCol w="2530566">
                  <a:extLst>
                    <a:ext uri="{9D8B030D-6E8A-4147-A177-3AD203B41FA5}">
                      <a16:colId xmlns:a16="http://schemas.microsoft.com/office/drawing/2014/main" val="594871950"/>
                    </a:ext>
                  </a:extLst>
                </a:gridCol>
                <a:gridCol w="2103120">
                  <a:extLst>
                    <a:ext uri="{9D8B030D-6E8A-4147-A177-3AD203B41FA5}">
                      <a16:colId xmlns:a16="http://schemas.microsoft.com/office/drawing/2014/main" val="4044408904"/>
                    </a:ext>
                  </a:extLst>
                </a:gridCol>
              </a:tblGrid>
              <a:tr h="370840">
                <a:tc>
                  <a:txBody>
                    <a:bodyPr/>
                    <a:lstStyle/>
                    <a:p>
                      <a:r>
                        <a:rPr lang="en-US" sz="2800" dirty="0"/>
                        <a:t>Revenue</a:t>
                      </a:r>
                    </a:p>
                  </a:txBody>
                  <a:tcPr/>
                </a:tc>
                <a:tc>
                  <a:txBody>
                    <a:bodyPr/>
                    <a:lstStyle/>
                    <a:p>
                      <a:pPr algn="r"/>
                      <a:r>
                        <a:rPr lang="en-US" sz="2800" dirty="0"/>
                        <a:t>Billions</a:t>
                      </a:r>
                    </a:p>
                  </a:txBody>
                  <a:tcPr/>
                </a:tc>
                <a:tc>
                  <a:txBody>
                    <a:bodyPr/>
                    <a:lstStyle/>
                    <a:p>
                      <a:endParaRPr lang="en-US" sz="2800"/>
                    </a:p>
                  </a:txBody>
                  <a:tcPr/>
                </a:tc>
                <a:tc>
                  <a:txBody>
                    <a:bodyPr/>
                    <a:lstStyle/>
                    <a:p>
                      <a:r>
                        <a:rPr lang="en-US" sz="2800" dirty="0"/>
                        <a:t>Expenditures</a:t>
                      </a:r>
                    </a:p>
                  </a:txBody>
                  <a:tcPr/>
                </a:tc>
                <a:tc>
                  <a:txBody>
                    <a:bodyPr/>
                    <a:lstStyle/>
                    <a:p>
                      <a:pPr algn="r"/>
                      <a:r>
                        <a:rPr lang="en-US" sz="2800" dirty="0"/>
                        <a:t>Billions</a:t>
                      </a:r>
                    </a:p>
                  </a:txBody>
                  <a:tcPr/>
                </a:tc>
                <a:extLst>
                  <a:ext uri="{0D108BD9-81ED-4DB2-BD59-A6C34878D82A}">
                    <a16:rowId xmlns:a16="http://schemas.microsoft.com/office/drawing/2014/main" val="2633016298"/>
                  </a:ext>
                </a:extLst>
              </a:tr>
              <a:tr h="370840">
                <a:tc>
                  <a:txBody>
                    <a:bodyPr/>
                    <a:lstStyle/>
                    <a:p>
                      <a:r>
                        <a:rPr lang="en-US" sz="2800" dirty="0"/>
                        <a:t>Income Taxes</a:t>
                      </a:r>
                    </a:p>
                  </a:txBody>
                  <a:tcPr/>
                </a:tc>
                <a:tc>
                  <a:txBody>
                    <a:bodyPr/>
                    <a:lstStyle/>
                    <a:p>
                      <a:pPr algn="r"/>
                      <a:r>
                        <a:rPr lang="en-US" sz="2800" dirty="0"/>
                        <a:t>$1,684</a:t>
                      </a:r>
                    </a:p>
                  </a:txBody>
                  <a:tcPr/>
                </a:tc>
                <a:tc>
                  <a:txBody>
                    <a:bodyPr/>
                    <a:lstStyle/>
                    <a:p>
                      <a:endParaRPr lang="en-US" sz="2800" dirty="0"/>
                    </a:p>
                  </a:txBody>
                  <a:tcPr/>
                </a:tc>
                <a:tc>
                  <a:txBody>
                    <a:bodyPr/>
                    <a:lstStyle/>
                    <a:p>
                      <a:r>
                        <a:rPr lang="en-US" sz="2800" dirty="0"/>
                        <a:t>Mandatory</a:t>
                      </a:r>
                    </a:p>
                  </a:txBody>
                  <a:tcPr/>
                </a:tc>
                <a:tc>
                  <a:txBody>
                    <a:bodyPr/>
                    <a:lstStyle/>
                    <a:p>
                      <a:pPr algn="r"/>
                      <a:r>
                        <a:rPr lang="en-US" sz="2800" dirty="0"/>
                        <a:t>$2,520</a:t>
                      </a:r>
                    </a:p>
                  </a:txBody>
                  <a:tcPr/>
                </a:tc>
                <a:extLst>
                  <a:ext uri="{0D108BD9-81ED-4DB2-BD59-A6C34878D82A}">
                    <a16:rowId xmlns:a16="http://schemas.microsoft.com/office/drawing/2014/main" val="1631346331"/>
                  </a:ext>
                </a:extLst>
              </a:tr>
              <a:tr h="370840">
                <a:tc>
                  <a:txBody>
                    <a:bodyPr/>
                    <a:lstStyle/>
                    <a:p>
                      <a:r>
                        <a:rPr lang="en-US" sz="2800" dirty="0"/>
                        <a:t>Payroll Taxes</a:t>
                      </a:r>
                    </a:p>
                  </a:txBody>
                  <a:tcPr/>
                </a:tc>
                <a:tc>
                  <a:txBody>
                    <a:bodyPr/>
                    <a:lstStyle/>
                    <a:p>
                      <a:pPr algn="r"/>
                      <a:r>
                        <a:rPr lang="en-US" sz="2800" dirty="0"/>
                        <a:t>$1,171</a:t>
                      </a:r>
                    </a:p>
                  </a:txBody>
                  <a:tcPr/>
                </a:tc>
                <a:tc>
                  <a:txBody>
                    <a:bodyPr/>
                    <a:lstStyle/>
                    <a:p>
                      <a:endParaRPr lang="en-US" sz="2800" dirty="0"/>
                    </a:p>
                  </a:txBody>
                  <a:tcPr/>
                </a:tc>
                <a:tc>
                  <a:txBody>
                    <a:bodyPr/>
                    <a:lstStyle/>
                    <a:p>
                      <a:r>
                        <a:rPr lang="en-US" sz="2800" dirty="0"/>
                        <a:t>Discretionary</a:t>
                      </a:r>
                    </a:p>
                  </a:txBody>
                  <a:tcPr/>
                </a:tc>
                <a:tc>
                  <a:txBody>
                    <a:bodyPr/>
                    <a:lstStyle/>
                    <a:p>
                      <a:pPr algn="r"/>
                      <a:r>
                        <a:rPr lang="en-US" sz="2800" dirty="0"/>
                        <a:t>$1,263</a:t>
                      </a:r>
                    </a:p>
                  </a:txBody>
                  <a:tcPr/>
                </a:tc>
                <a:extLst>
                  <a:ext uri="{0D108BD9-81ED-4DB2-BD59-A6C34878D82A}">
                    <a16:rowId xmlns:a16="http://schemas.microsoft.com/office/drawing/2014/main" val="431293013"/>
                  </a:ext>
                </a:extLst>
              </a:tr>
              <a:tr h="370840">
                <a:tc>
                  <a:txBody>
                    <a:bodyPr/>
                    <a:lstStyle/>
                    <a:p>
                      <a:r>
                        <a:rPr lang="en-US" sz="2800" dirty="0"/>
                        <a:t>Corporate Taxes</a:t>
                      </a:r>
                    </a:p>
                  </a:txBody>
                  <a:tcPr/>
                </a:tc>
                <a:tc>
                  <a:txBody>
                    <a:bodyPr/>
                    <a:lstStyle/>
                    <a:p>
                      <a:pPr algn="r"/>
                      <a:r>
                        <a:rPr lang="en-US" sz="2800" dirty="0"/>
                        <a:t>$205</a:t>
                      </a:r>
                    </a:p>
                  </a:txBody>
                  <a:tcPr/>
                </a:tc>
                <a:tc>
                  <a:txBody>
                    <a:bodyPr/>
                    <a:lstStyle/>
                    <a:p>
                      <a:endParaRPr lang="en-US" sz="2800" dirty="0"/>
                    </a:p>
                  </a:txBody>
                  <a:tcPr/>
                </a:tc>
                <a:tc>
                  <a:txBody>
                    <a:bodyPr/>
                    <a:lstStyle/>
                    <a:p>
                      <a:r>
                        <a:rPr lang="en-US" sz="2800" dirty="0"/>
                        <a:t>Interest</a:t>
                      </a:r>
                    </a:p>
                  </a:txBody>
                  <a:tcPr/>
                </a:tc>
                <a:tc>
                  <a:txBody>
                    <a:bodyPr/>
                    <a:lstStyle/>
                    <a:p>
                      <a:pPr algn="r"/>
                      <a:r>
                        <a:rPr lang="en-US" sz="2800" dirty="0"/>
                        <a:t>$325</a:t>
                      </a:r>
                    </a:p>
                  </a:txBody>
                  <a:tcPr/>
                </a:tc>
                <a:extLst>
                  <a:ext uri="{0D108BD9-81ED-4DB2-BD59-A6C34878D82A}">
                    <a16:rowId xmlns:a16="http://schemas.microsoft.com/office/drawing/2014/main" val="2119688532"/>
                  </a:ext>
                </a:extLst>
              </a:tr>
              <a:tr h="370840">
                <a:tc>
                  <a:txBody>
                    <a:bodyPr/>
                    <a:lstStyle/>
                    <a:p>
                      <a:r>
                        <a:rPr lang="en-US" sz="2800" dirty="0"/>
                        <a:t>Other</a:t>
                      </a:r>
                    </a:p>
                  </a:txBody>
                  <a:tcPr/>
                </a:tc>
                <a:tc>
                  <a:txBody>
                    <a:bodyPr/>
                    <a:lstStyle/>
                    <a:p>
                      <a:pPr algn="r"/>
                      <a:r>
                        <a:rPr lang="en-US" sz="2800" dirty="0"/>
                        <a:t>$270</a:t>
                      </a:r>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925267515"/>
                  </a:ext>
                </a:extLst>
              </a:tr>
              <a:tr h="370840">
                <a:tc>
                  <a:txBody>
                    <a:bodyPr/>
                    <a:lstStyle/>
                    <a:p>
                      <a:endParaRPr lang="en-US" sz="2800" dirty="0"/>
                    </a:p>
                  </a:txBody>
                  <a:tcPr/>
                </a:tc>
                <a:tc>
                  <a:txBody>
                    <a:bodyPr/>
                    <a:lstStyle/>
                    <a:p>
                      <a:pPr algn="r"/>
                      <a:endParaRPr lang="en-US" sz="2800" dirty="0"/>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47518079"/>
                  </a:ext>
                </a:extLst>
              </a:tr>
              <a:tr h="370840">
                <a:tc>
                  <a:txBody>
                    <a:bodyPr/>
                    <a:lstStyle/>
                    <a:p>
                      <a:r>
                        <a:rPr lang="en-US" sz="2800" dirty="0"/>
                        <a:t>Total</a:t>
                      </a:r>
                    </a:p>
                  </a:txBody>
                  <a:tcPr/>
                </a:tc>
                <a:tc>
                  <a:txBody>
                    <a:bodyPr/>
                    <a:lstStyle/>
                    <a:p>
                      <a:pPr algn="r"/>
                      <a:r>
                        <a:rPr lang="en-US" sz="2800" dirty="0"/>
                        <a:t>$3,329</a:t>
                      </a:r>
                    </a:p>
                  </a:txBody>
                  <a:tcPr/>
                </a:tc>
                <a:tc>
                  <a:txBody>
                    <a:bodyPr/>
                    <a:lstStyle/>
                    <a:p>
                      <a:endParaRPr lang="en-US" sz="2800" dirty="0"/>
                    </a:p>
                  </a:txBody>
                  <a:tcPr/>
                </a:tc>
                <a:tc>
                  <a:txBody>
                    <a:bodyPr/>
                    <a:lstStyle/>
                    <a:p>
                      <a:r>
                        <a:rPr lang="en-US" sz="2800" dirty="0"/>
                        <a:t>Total</a:t>
                      </a:r>
                    </a:p>
                  </a:txBody>
                  <a:tcPr/>
                </a:tc>
                <a:tc>
                  <a:txBody>
                    <a:bodyPr/>
                    <a:lstStyle/>
                    <a:p>
                      <a:pPr algn="r"/>
                      <a:r>
                        <a:rPr lang="en-US" sz="2800" dirty="0"/>
                        <a:t>$4,108</a:t>
                      </a:r>
                    </a:p>
                  </a:txBody>
                  <a:tcPr/>
                </a:tc>
                <a:extLst>
                  <a:ext uri="{0D108BD9-81ED-4DB2-BD59-A6C34878D82A}">
                    <a16:rowId xmlns:a16="http://schemas.microsoft.com/office/drawing/2014/main" val="1247307514"/>
                  </a:ext>
                </a:extLst>
              </a:tr>
            </a:tbl>
          </a:graphicData>
        </a:graphic>
      </p:graphicFrame>
      <p:sp>
        <p:nvSpPr>
          <p:cNvPr id="7" name="TextBox 6">
            <a:extLst>
              <a:ext uri="{FF2B5EF4-FFF2-40B4-BE49-F238E27FC236}">
                <a16:creationId xmlns:a16="http://schemas.microsoft.com/office/drawing/2014/main" id="{B731C253-BAC7-E34E-A86A-67088D2BE8C7}"/>
              </a:ext>
            </a:extLst>
          </p:cNvPr>
          <p:cNvSpPr txBox="1"/>
          <p:nvPr/>
        </p:nvSpPr>
        <p:spPr>
          <a:xfrm>
            <a:off x="3593678" y="971620"/>
            <a:ext cx="4044697" cy="584776"/>
          </a:xfrm>
          <a:prstGeom prst="rect">
            <a:avLst/>
          </a:prstGeom>
          <a:noFill/>
        </p:spPr>
        <p:txBody>
          <a:bodyPr wrap="none" rtlCol="0">
            <a:spAutoFit/>
          </a:bodyPr>
          <a:lstStyle/>
          <a:p>
            <a:r>
              <a:rPr lang="en-US" sz="3200" b="1" dirty="0"/>
              <a:t>2018 Budget Summary</a:t>
            </a:r>
          </a:p>
        </p:txBody>
      </p:sp>
      <p:sp>
        <p:nvSpPr>
          <p:cNvPr id="8" name="TextBox 7">
            <a:extLst>
              <a:ext uri="{FF2B5EF4-FFF2-40B4-BE49-F238E27FC236}">
                <a16:creationId xmlns:a16="http://schemas.microsoft.com/office/drawing/2014/main" id="{A49F6DB5-7ACB-C649-ACAA-C5BE8B1DB750}"/>
              </a:ext>
            </a:extLst>
          </p:cNvPr>
          <p:cNvSpPr txBox="1"/>
          <p:nvPr/>
        </p:nvSpPr>
        <p:spPr>
          <a:xfrm>
            <a:off x="3704887" y="5609194"/>
            <a:ext cx="4705584" cy="584775"/>
          </a:xfrm>
          <a:prstGeom prst="rect">
            <a:avLst/>
          </a:prstGeom>
          <a:noFill/>
        </p:spPr>
        <p:txBody>
          <a:bodyPr wrap="none" rtlCol="0">
            <a:spAutoFit/>
          </a:bodyPr>
          <a:lstStyle/>
          <a:p>
            <a:r>
              <a:rPr lang="en-US" sz="3200" dirty="0"/>
              <a:t>Budget Deficit: $779 Billion</a:t>
            </a:r>
          </a:p>
        </p:txBody>
      </p:sp>
      <p:sp>
        <p:nvSpPr>
          <p:cNvPr id="9" name="TextBox 8">
            <a:extLst>
              <a:ext uri="{FF2B5EF4-FFF2-40B4-BE49-F238E27FC236}">
                <a16:creationId xmlns:a16="http://schemas.microsoft.com/office/drawing/2014/main" id="{98113234-9513-074E-BF94-F048D09DCF1C}"/>
              </a:ext>
            </a:extLst>
          </p:cNvPr>
          <p:cNvSpPr txBox="1"/>
          <p:nvPr/>
        </p:nvSpPr>
        <p:spPr>
          <a:xfrm>
            <a:off x="8621962" y="6412788"/>
            <a:ext cx="2731838" cy="246221"/>
          </a:xfrm>
          <a:prstGeom prst="rect">
            <a:avLst/>
          </a:prstGeom>
          <a:noFill/>
        </p:spPr>
        <p:txBody>
          <a:bodyPr wrap="none" rtlCol="0">
            <a:spAutoFit/>
          </a:bodyPr>
          <a:lstStyle/>
          <a:p>
            <a:r>
              <a:rPr lang="en-US" sz="1000" dirty="0"/>
              <a:t>Source: https://</a:t>
            </a:r>
            <a:r>
              <a:rPr lang="en-US" sz="1000" dirty="0" err="1"/>
              <a:t>www.cbo.gov</a:t>
            </a:r>
            <a:r>
              <a:rPr lang="en-US" sz="1000" dirty="0"/>
              <a:t>/publication/53624</a:t>
            </a:r>
          </a:p>
        </p:txBody>
      </p:sp>
      <p:sp>
        <p:nvSpPr>
          <p:cNvPr id="3" name="Oval 2"/>
          <p:cNvSpPr/>
          <p:nvPr/>
        </p:nvSpPr>
        <p:spPr>
          <a:xfrm>
            <a:off x="3913111" y="4604888"/>
            <a:ext cx="2145345" cy="1004306"/>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9473848" y="4604889"/>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0BFB99F-996A-2744-8CB9-3453F485E7B3}"/>
              </a:ext>
            </a:extLst>
          </p:cNvPr>
          <p:cNvSpPr/>
          <p:nvPr/>
        </p:nvSpPr>
        <p:spPr>
          <a:xfrm>
            <a:off x="6162508" y="5357495"/>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8E8B797-3844-6F42-A6F6-188CECA27707}"/>
              </a:ext>
            </a:extLst>
          </p:cNvPr>
          <p:cNvSpPr txBox="1"/>
          <p:nvPr/>
        </p:nvSpPr>
        <p:spPr>
          <a:xfrm>
            <a:off x="1920240" y="4372610"/>
            <a:ext cx="9227078" cy="400110"/>
          </a:xfrm>
          <a:prstGeom prst="rect">
            <a:avLst/>
          </a:prstGeom>
          <a:solidFill>
            <a:srgbClr val="0432FF"/>
          </a:solidFill>
          <a:ln>
            <a:solidFill>
              <a:srgbClr val="0432FF"/>
            </a:solidFill>
          </a:ln>
        </p:spPr>
        <p:txBody>
          <a:bodyPr wrap="none" rtlCol="0">
            <a:spAutoFit/>
          </a:bodyPr>
          <a:lstStyle/>
          <a:p>
            <a:r>
              <a:rPr lang="en-US" sz="2000" dirty="0">
                <a:solidFill>
                  <a:schemeClr val="bg1"/>
                </a:solidFill>
              </a:rPr>
              <a:t>Note the large difference in Discretionary Spending: $3,850 in 2020 and $1,263 in 2018</a:t>
            </a:r>
          </a:p>
        </p:txBody>
      </p:sp>
    </p:spTree>
    <p:extLst>
      <p:ext uri="{BB962C8B-B14F-4D97-AF65-F5344CB8AC3E}">
        <p14:creationId xmlns:p14="http://schemas.microsoft.com/office/powerpoint/2010/main" val="4515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5" grpId="0" animBg="1"/>
      <p:bldP spid="10"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8D67-9680-0847-BE43-9D7F4C7BC3AD}"/>
              </a:ext>
            </a:extLst>
          </p:cNvPr>
          <p:cNvSpPr>
            <a:spLocks noGrp="1"/>
          </p:cNvSpPr>
          <p:nvPr>
            <p:ph type="title"/>
          </p:nvPr>
        </p:nvSpPr>
        <p:spPr/>
        <p:txBody>
          <a:bodyPr/>
          <a:lstStyle/>
          <a:p>
            <a:r>
              <a:rPr lang="en-US" dirty="0">
                <a:solidFill>
                  <a:schemeClr val="bg1"/>
                </a:solidFill>
              </a:rPr>
              <a:t>Int</a:t>
            </a:r>
            <a:r>
              <a:rPr lang="en-US" dirty="0"/>
              <a:t>erest Will Start to Drive Growth in Deficit</a:t>
            </a:r>
          </a:p>
        </p:txBody>
      </p:sp>
      <p:pic>
        <p:nvPicPr>
          <p:cNvPr id="6" name="Content Placeholder 5" descr="A close up of a logo&#10;&#10;Description automatically generated">
            <a:extLst>
              <a:ext uri="{FF2B5EF4-FFF2-40B4-BE49-F238E27FC236}">
                <a16:creationId xmlns:a16="http://schemas.microsoft.com/office/drawing/2014/main" id="{CFE24059-1C1B-2445-A2B5-ED39ED57EC61}"/>
              </a:ext>
            </a:extLst>
          </p:cNvPr>
          <p:cNvPicPr>
            <a:picLocks noGrp="1" noChangeAspect="1"/>
          </p:cNvPicPr>
          <p:nvPr>
            <p:ph idx="1"/>
          </p:nvPr>
        </p:nvPicPr>
        <p:blipFill>
          <a:blip r:embed="rId2" r:link="rId3"/>
          <a:stretch>
            <a:fillRect/>
          </a:stretch>
        </p:blipFill>
        <p:spPr>
          <a:xfrm>
            <a:off x="320514" y="1466445"/>
            <a:ext cx="11550971" cy="4356945"/>
          </a:xfrm>
        </p:spPr>
      </p:pic>
      <p:sp>
        <p:nvSpPr>
          <p:cNvPr id="4" name="Slide Number Placeholder 3">
            <a:extLst>
              <a:ext uri="{FF2B5EF4-FFF2-40B4-BE49-F238E27FC236}">
                <a16:creationId xmlns:a16="http://schemas.microsoft.com/office/drawing/2014/main" id="{453CF4C2-24D2-D54B-B168-FD5656877AFA}"/>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2120857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DB727-31D1-BB4D-9EBF-2BC6FCDC303E}"/>
              </a:ext>
            </a:extLst>
          </p:cNvPr>
          <p:cNvSpPr>
            <a:spLocks noGrp="1"/>
          </p:cNvSpPr>
          <p:nvPr>
            <p:ph type="title"/>
          </p:nvPr>
        </p:nvSpPr>
        <p:spPr/>
        <p:txBody>
          <a:bodyPr/>
          <a:lstStyle/>
          <a:p>
            <a:r>
              <a:rPr lang="en-US" dirty="0">
                <a:solidFill>
                  <a:schemeClr val="bg1"/>
                </a:solidFill>
              </a:rPr>
              <a:t>Per</a:t>
            </a:r>
            <a:r>
              <a:rPr lang="en-US" dirty="0"/>
              <a:t>spectives on Increased Debt</a:t>
            </a:r>
          </a:p>
        </p:txBody>
      </p:sp>
      <p:sp>
        <p:nvSpPr>
          <p:cNvPr id="3" name="Content Placeholder 2">
            <a:extLst>
              <a:ext uri="{FF2B5EF4-FFF2-40B4-BE49-F238E27FC236}">
                <a16:creationId xmlns:a16="http://schemas.microsoft.com/office/drawing/2014/main" id="{A29A3D5C-92BB-0D40-95B5-C0CFE9E85EFA}"/>
              </a:ext>
            </a:extLst>
          </p:cNvPr>
          <p:cNvSpPr>
            <a:spLocks noGrp="1"/>
          </p:cNvSpPr>
          <p:nvPr>
            <p:ph idx="1"/>
          </p:nvPr>
        </p:nvSpPr>
        <p:spPr>
          <a:xfrm>
            <a:off x="838200" y="1325563"/>
            <a:ext cx="10515600" cy="4351338"/>
          </a:xfrm>
        </p:spPr>
        <p:txBody>
          <a:bodyPr>
            <a:normAutofit fontScale="92500" lnSpcReduction="10000"/>
          </a:bodyPr>
          <a:lstStyle/>
          <a:p>
            <a:r>
              <a:rPr lang="en-US" dirty="0"/>
              <a:t>Government borrowing crowds out private capital and investments.</a:t>
            </a:r>
          </a:p>
          <a:p>
            <a:pPr lvl="1"/>
            <a:r>
              <a:rPr lang="en-US" dirty="0"/>
              <a:t>Weakened by ability to borrow from abroad.</a:t>
            </a:r>
          </a:p>
          <a:p>
            <a:pPr marL="457200" lvl="1" indent="0">
              <a:buNone/>
            </a:pPr>
            <a:endParaRPr lang="en-US" dirty="0"/>
          </a:p>
          <a:p>
            <a:r>
              <a:rPr lang="en-US" dirty="0"/>
              <a:t>Does debt impose a burden on future generations?</a:t>
            </a:r>
          </a:p>
          <a:p>
            <a:pPr lvl="1"/>
            <a:r>
              <a:rPr lang="en-US" dirty="0"/>
              <a:t>Does it inevitably have to be paid off?</a:t>
            </a:r>
          </a:p>
          <a:p>
            <a:pPr lvl="1"/>
            <a:endParaRPr lang="en-US" dirty="0"/>
          </a:p>
          <a:p>
            <a:r>
              <a:rPr lang="en-US" dirty="0"/>
              <a:t>In time, it may start to crowd out other government spending.</a:t>
            </a:r>
          </a:p>
          <a:p>
            <a:pPr lvl="1"/>
            <a:r>
              <a:rPr lang="en-US" dirty="0"/>
              <a:t>Diminishing policy priorities in the budget.</a:t>
            </a:r>
          </a:p>
          <a:p>
            <a:endParaRPr lang="en-US" dirty="0"/>
          </a:p>
          <a:p>
            <a:r>
              <a:rPr lang="en-US" dirty="0"/>
              <a:t>Is it reasonable to borrow at low interest rates for investments?</a:t>
            </a:r>
          </a:p>
          <a:p>
            <a:pPr lvl="1"/>
            <a:r>
              <a:rPr lang="en-US" dirty="0"/>
              <a:t>For example, infrastructure.</a:t>
            </a:r>
          </a:p>
        </p:txBody>
      </p:sp>
      <p:sp>
        <p:nvSpPr>
          <p:cNvPr id="4" name="Slide Number Placeholder 3">
            <a:extLst>
              <a:ext uri="{FF2B5EF4-FFF2-40B4-BE49-F238E27FC236}">
                <a16:creationId xmlns:a16="http://schemas.microsoft.com/office/drawing/2014/main" id="{E4EA5054-CE04-9945-A9FF-C51971785FB4}"/>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267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ssolve">
                                      <p:cBhvr>
                                        <p:cTn id="23" dur="500"/>
                                        <p:tgtEl>
                                          <p:spTgt spid="3">
                                            <p:txEl>
                                              <p:pRg st="6" end="6"/>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dissolv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dissolve">
                                      <p:cBhvr>
                                        <p:cTn id="31" dur="500"/>
                                        <p:tgtEl>
                                          <p:spTgt spid="3">
                                            <p:txEl>
                                              <p:pRg st="9" end="9"/>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dissolv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284BA-27DF-784F-983C-2BDB403E108A}"/>
              </a:ext>
            </a:extLst>
          </p:cNvPr>
          <p:cNvSpPr>
            <a:spLocks noGrp="1"/>
          </p:cNvSpPr>
          <p:nvPr>
            <p:ph type="title"/>
          </p:nvPr>
        </p:nvSpPr>
        <p:spPr/>
        <p:txBody>
          <a:bodyPr/>
          <a:lstStyle/>
          <a:p>
            <a:r>
              <a:rPr lang="en-US" dirty="0"/>
              <a:t> </a:t>
            </a:r>
            <a:r>
              <a:rPr lang="en-US" dirty="0">
                <a:solidFill>
                  <a:schemeClr val="bg1"/>
                </a:solidFill>
              </a:rPr>
              <a:t>Bo</a:t>
            </a:r>
            <a:r>
              <a:rPr lang="en-US" dirty="0"/>
              <a:t>ttom Line</a:t>
            </a:r>
          </a:p>
        </p:txBody>
      </p:sp>
      <p:sp>
        <p:nvSpPr>
          <p:cNvPr id="3" name="Content Placeholder 2">
            <a:extLst>
              <a:ext uri="{FF2B5EF4-FFF2-40B4-BE49-F238E27FC236}">
                <a16:creationId xmlns:a16="http://schemas.microsoft.com/office/drawing/2014/main" id="{FE426BCB-8562-2B46-AC4C-BEE83CC107CF}"/>
              </a:ext>
            </a:extLst>
          </p:cNvPr>
          <p:cNvSpPr>
            <a:spLocks noGrp="1"/>
          </p:cNvSpPr>
          <p:nvPr>
            <p:ph idx="1"/>
          </p:nvPr>
        </p:nvSpPr>
        <p:spPr/>
        <p:txBody>
          <a:bodyPr/>
          <a:lstStyle/>
          <a:p>
            <a:r>
              <a:rPr lang="en-US" b="0" dirty="0"/>
              <a:t>Question is not </a:t>
            </a:r>
            <a:r>
              <a:rPr lang="en-US" i="1" dirty="0"/>
              <a:t>WHETHER</a:t>
            </a:r>
            <a:r>
              <a:rPr lang="en-US" b="0" dirty="0"/>
              <a:t> the U.S. will have to act…</a:t>
            </a:r>
          </a:p>
          <a:p>
            <a:pPr marL="0" indent="0">
              <a:buNone/>
            </a:pPr>
            <a:r>
              <a:rPr lang="en-US" b="0" dirty="0"/>
              <a:t>							…but </a:t>
            </a:r>
            <a:r>
              <a:rPr lang="en-US" i="1" dirty="0"/>
              <a:t>WHEN</a:t>
            </a:r>
            <a:r>
              <a:rPr lang="en-US" b="0" dirty="0"/>
              <a:t>.</a:t>
            </a:r>
          </a:p>
          <a:p>
            <a:endParaRPr lang="en-US" b="0" dirty="0"/>
          </a:p>
          <a:p>
            <a:r>
              <a:rPr lang="en-US" b="0" dirty="0"/>
              <a:t>Some combination of the following </a:t>
            </a:r>
            <a:r>
              <a:rPr lang="en-US" i="1" dirty="0"/>
              <a:t>WILL</a:t>
            </a:r>
            <a:r>
              <a:rPr lang="en-US" b="0" dirty="0"/>
              <a:t> be necessary:</a:t>
            </a:r>
          </a:p>
          <a:p>
            <a:pPr lvl="1"/>
            <a:r>
              <a:rPr lang="en-US" sz="2800" b="1" dirty="0"/>
              <a:t>Raising taxes</a:t>
            </a:r>
          </a:p>
          <a:p>
            <a:pPr lvl="1"/>
            <a:r>
              <a:rPr lang="en-US" sz="2800" b="1" dirty="0"/>
              <a:t>Cutting spending</a:t>
            </a:r>
          </a:p>
          <a:p>
            <a:pPr lvl="1"/>
            <a:r>
              <a:rPr lang="en-US" sz="2800" b="1" dirty="0"/>
              <a:t>Reining in health care costs</a:t>
            </a:r>
          </a:p>
        </p:txBody>
      </p:sp>
      <p:sp>
        <p:nvSpPr>
          <p:cNvPr id="4" name="Slide Number Placeholder 3">
            <a:extLst>
              <a:ext uri="{FF2B5EF4-FFF2-40B4-BE49-F238E27FC236}">
                <a16:creationId xmlns:a16="http://schemas.microsoft.com/office/drawing/2014/main" id="{7CAC3808-4FD9-6C4A-9227-467F06862769}"/>
              </a:ext>
            </a:extLst>
          </p:cNvPr>
          <p:cNvSpPr>
            <a:spLocks noGrp="1"/>
          </p:cNvSpPr>
          <p:nvPr>
            <p:ph type="sldNum" sz="quarter" idx="12"/>
          </p:nvPr>
        </p:nvSpPr>
        <p:spPr/>
        <p:txBody>
          <a:bodyPr/>
          <a:lstStyle/>
          <a:p>
            <a:fld id="{D9F085D5-EC86-4F6A-B501-C1359CB39116}" type="slidenum">
              <a:rPr lang="en-GB" smtClean="0"/>
              <a:t>52</a:t>
            </a:fld>
            <a:endParaRPr lang="en-GB"/>
          </a:p>
        </p:txBody>
      </p:sp>
      <p:pic>
        <p:nvPicPr>
          <p:cNvPr id="6" name="Picture 5" descr="A picture containing scissors, pair, tool, bicycle&#10;&#10;Description automatically generated">
            <a:extLst>
              <a:ext uri="{FF2B5EF4-FFF2-40B4-BE49-F238E27FC236}">
                <a16:creationId xmlns:a16="http://schemas.microsoft.com/office/drawing/2014/main" id="{B88C7C02-6DC6-AB4C-883D-D09BF472674A}"/>
              </a:ext>
            </a:extLst>
          </p:cNvPr>
          <p:cNvPicPr>
            <a:picLocks noChangeAspect="1"/>
          </p:cNvPicPr>
          <p:nvPr/>
        </p:nvPicPr>
        <p:blipFill>
          <a:blip r:embed="rId2"/>
          <a:stretch>
            <a:fillRect/>
          </a:stretch>
        </p:blipFill>
        <p:spPr>
          <a:xfrm>
            <a:off x="8450903" y="4091021"/>
            <a:ext cx="2902897" cy="2305517"/>
          </a:xfrm>
          <a:prstGeom prst="rect">
            <a:avLst/>
          </a:prstGeom>
        </p:spPr>
      </p:pic>
    </p:spTree>
    <p:extLst>
      <p:ext uri="{BB962C8B-B14F-4D97-AF65-F5344CB8AC3E}">
        <p14:creationId xmlns:p14="http://schemas.microsoft.com/office/powerpoint/2010/main" val="33400098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9919-652C-A742-91E0-746D0C194712}"/>
              </a:ext>
            </a:extLst>
          </p:cNvPr>
          <p:cNvSpPr>
            <a:spLocks noGrp="1"/>
          </p:cNvSpPr>
          <p:nvPr>
            <p:ph type="title"/>
          </p:nvPr>
        </p:nvSpPr>
        <p:spPr/>
        <p:txBody>
          <a:bodyPr/>
          <a:lstStyle/>
          <a:p>
            <a:r>
              <a:rPr lang="en-US" dirty="0">
                <a:solidFill>
                  <a:schemeClr val="bg1"/>
                </a:solidFill>
              </a:rPr>
              <a:t>Pro</a:t>
            </a:r>
            <a:r>
              <a:rPr lang="en-US" dirty="0"/>
              <a:t>posals Do Exist</a:t>
            </a:r>
          </a:p>
        </p:txBody>
      </p:sp>
      <p:sp>
        <p:nvSpPr>
          <p:cNvPr id="3" name="Content Placeholder 2">
            <a:extLst>
              <a:ext uri="{FF2B5EF4-FFF2-40B4-BE49-F238E27FC236}">
                <a16:creationId xmlns:a16="http://schemas.microsoft.com/office/drawing/2014/main" id="{9E48997E-A526-B148-A96E-FD4FB28ABA2B}"/>
              </a:ext>
            </a:extLst>
          </p:cNvPr>
          <p:cNvSpPr>
            <a:spLocks noGrp="1"/>
          </p:cNvSpPr>
          <p:nvPr>
            <p:ph idx="1"/>
          </p:nvPr>
        </p:nvSpPr>
        <p:spPr/>
        <p:txBody>
          <a:bodyPr/>
          <a:lstStyle/>
          <a:p>
            <a:r>
              <a:rPr lang="en-US" dirty="0"/>
              <a:t>Simpson-Bowles</a:t>
            </a:r>
          </a:p>
          <a:p>
            <a:r>
              <a:rPr lang="en-US" dirty="0"/>
              <a:t>Domenici-Rivlin Task Force</a:t>
            </a:r>
          </a:p>
          <a:p>
            <a:r>
              <a:rPr lang="en-US" dirty="0"/>
              <a:t>Solutions Initiative – Peter G. Peterson Foundation</a:t>
            </a:r>
          </a:p>
          <a:p>
            <a:pPr lvl="1"/>
            <a:r>
              <a:rPr lang="en-US" dirty="0"/>
              <a:t>American Action Forum</a:t>
            </a:r>
          </a:p>
          <a:p>
            <a:pPr lvl="1"/>
            <a:r>
              <a:rPr lang="en-US" dirty="0"/>
              <a:t>American Enterprise Institute</a:t>
            </a:r>
          </a:p>
          <a:p>
            <a:pPr lvl="1"/>
            <a:r>
              <a:rPr lang="en-US" dirty="0"/>
              <a:t>Bipartisan Policy Center</a:t>
            </a:r>
          </a:p>
          <a:p>
            <a:pPr lvl="1"/>
            <a:r>
              <a:rPr lang="en-US" dirty="0"/>
              <a:t>Center for American Progress</a:t>
            </a:r>
          </a:p>
          <a:p>
            <a:pPr lvl="1"/>
            <a:r>
              <a:rPr lang="en-US" dirty="0"/>
              <a:t>Economic Policy Institute</a:t>
            </a:r>
          </a:p>
        </p:txBody>
      </p:sp>
      <p:sp>
        <p:nvSpPr>
          <p:cNvPr id="4" name="Slide Number Placeholder 3">
            <a:extLst>
              <a:ext uri="{FF2B5EF4-FFF2-40B4-BE49-F238E27FC236}">
                <a16:creationId xmlns:a16="http://schemas.microsoft.com/office/drawing/2014/main" id="{F73704B1-6548-6648-BA56-DC94713DA682}"/>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2232376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An</a:t>
            </a:r>
            <a:r>
              <a:rPr lang="en-US" dirty="0"/>
              <a:t>other Category of Spending: Tax Expenditures</a:t>
            </a:r>
          </a:p>
        </p:txBody>
      </p:sp>
      <p:sp>
        <p:nvSpPr>
          <p:cNvPr id="3" name="Content Placeholder 2"/>
          <p:cNvSpPr>
            <a:spLocks noGrp="1"/>
          </p:cNvSpPr>
          <p:nvPr>
            <p:ph idx="1"/>
          </p:nvPr>
        </p:nvSpPr>
        <p:spPr/>
        <p:txBody>
          <a:bodyPr>
            <a:normAutofit/>
          </a:bodyPr>
          <a:lstStyle/>
          <a:p>
            <a:r>
              <a:rPr lang="en-US" dirty="0"/>
              <a:t>Description</a:t>
            </a:r>
          </a:p>
          <a:p>
            <a:pPr lvl="1"/>
            <a:r>
              <a:rPr lang="en-US" dirty="0"/>
              <a:t>Social policies that are implemented and paid for through the tax code.</a:t>
            </a:r>
          </a:p>
          <a:p>
            <a:r>
              <a:rPr lang="en-US" dirty="0"/>
              <a:t>List of the largest tax breaks:</a:t>
            </a:r>
          </a:p>
          <a:p>
            <a:pPr lvl="1"/>
            <a:r>
              <a:rPr lang="en-US" dirty="0"/>
              <a:t>Mortgage interest deduction	- Low tax rates for Capital Gains</a:t>
            </a:r>
          </a:p>
          <a:p>
            <a:pPr lvl="1"/>
            <a:r>
              <a:rPr lang="en-US" dirty="0"/>
              <a:t>Retirement contributions	- Child related tax credits</a:t>
            </a:r>
          </a:p>
          <a:p>
            <a:pPr lvl="1"/>
            <a:r>
              <a:rPr lang="en-US" dirty="0"/>
              <a:t>State and local taxes		- Charitable gifts</a:t>
            </a:r>
          </a:p>
          <a:p>
            <a:pPr lvl="1"/>
            <a:r>
              <a:rPr lang="en-US"/>
              <a:t>Health insurance`</a:t>
            </a:r>
            <a:r>
              <a:rPr lang="en-US" dirty="0"/>
              <a:t>		- Lifetime Learning</a:t>
            </a:r>
          </a:p>
          <a:p>
            <a:r>
              <a:rPr lang="en-US" dirty="0"/>
              <a:t>Evidence of who they benefit</a:t>
            </a:r>
          </a:p>
          <a:p>
            <a:pPr lvl="1"/>
            <a:r>
              <a:rPr lang="en-US" dirty="0"/>
              <a:t>Regressive</a:t>
            </a:r>
          </a:p>
        </p:txBody>
      </p:sp>
      <p:sp>
        <p:nvSpPr>
          <p:cNvPr id="4" name="Slide Number Placeholder 3"/>
          <p:cNvSpPr>
            <a:spLocks noGrp="1"/>
          </p:cNvSpPr>
          <p:nvPr>
            <p:ph type="sldNum" sz="quarter" idx="12"/>
          </p:nvPr>
        </p:nvSpPr>
        <p:spPr/>
        <p:txBody>
          <a:bodyPr/>
          <a:lstStyle/>
          <a:p>
            <a:fld id="{D9F085D5-EC86-4F6A-B501-C1359CB39116}" type="slidenum">
              <a:rPr lang="en-GB" smtClean="0"/>
              <a:t>54</a:t>
            </a:fld>
            <a:endParaRPr lang="en-GB"/>
          </a:p>
        </p:txBody>
      </p:sp>
    </p:spTree>
    <p:extLst>
      <p:ext uri="{BB962C8B-B14F-4D97-AF65-F5344CB8AC3E}">
        <p14:creationId xmlns:p14="http://schemas.microsoft.com/office/powerpoint/2010/main" val="354641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73711C-F9F1-1A43-95E9-368403F8B7A2}"/>
              </a:ext>
            </a:extLst>
          </p:cNvPr>
          <p:cNvSpPr>
            <a:spLocks noGrp="1"/>
          </p:cNvSpPr>
          <p:nvPr>
            <p:ph type="sldNum" sz="quarter" idx="12"/>
          </p:nvPr>
        </p:nvSpPr>
        <p:spPr/>
        <p:txBody>
          <a:bodyPr/>
          <a:lstStyle/>
          <a:p>
            <a:fld id="{D9F085D5-EC86-4F6A-B501-C1359CB39116}" type="slidenum">
              <a:rPr lang="en-GB" smtClean="0"/>
              <a:t>55</a:t>
            </a:fld>
            <a:endParaRPr lang="en-GB"/>
          </a:p>
        </p:txBody>
      </p:sp>
      <p:pic>
        <p:nvPicPr>
          <p:cNvPr id="4" name="Picture 3" descr="A screenshot of a map&#10;&#10;Description automatically generated">
            <a:extLst>
              <a:ext uri="{FF2B5EF4-FFF2-40B4-BE49-F238E27FC236}">
                <a16:creationId xmlns:a16="http://schemas.microsoft.com/office/drawing/2014/main" id="{7D3A3877-5814-2D40-BEE6-C4A6E656FE13}"/>
              </a:ext>
            </a:extLst>
          </p:cNvPr>
          <p:cNvPicPr>
            <a:picLocks noChangeAspect="1"/>
          </p:cNvPicPr>
          <p:nvPr/>
        </p:nvPicPr>
        <p:blipFill>
          <a:blip r:embed="rId2"/>
          <a:stretch>
            <a:fillRect/>
          </a:stretch>
        </p:blipFill>
        <p:spPr>
          <a:xfrm>
            <a:off x="1367017" y="262649"/>
            <a:ext cx="8148460" cy="5962515"/>
          </a:xfrm>
          <a:prstGeom prst="rect">
            <a:avLst/>
          </a:prstGeom>
        </p:spPr>
      </p:pic>
    </p:spTree>
    <p:extLst>
      <p:ext uri="{BB962C8B-B14F-4D97-AF65-F5344CB8AC3E}">
        <p14:creationId xmlns:p14="http://schemas.microsoft.com/office/powerpoint/2010/main" val="888082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A7EE-4743-A345-BEF2-7F91773C527E}"/>
              </a:ext>
            </a:extLst>
          </p:cNvPr>
          <p:cNvSpPr>
            <a:spLocks noGrp="1"/>
          </p:cNvSpPr>
          <p:nvPr>
            <p:ph type="title"/>
          </p:nvPr>
        </p:nvSpPr>
        <p:spPr/>
        <p:txBody>
          <a:bodyPr/>
          <a:lstStyle/>
          <a:p>
            <a:r>
              <a:rPr lang="en-US" dirty="0">
                <a:solidFill>
                  <a:schemeClr val="bg1"/>
                </a:solidFill>
              </a:rPr>
              <a:t>Are</a:t>
            </a:r>
            <a:r>
              <a:rPr lang="en-US" dirty="0"/>
              <a:t> There Reasons to Wait?</a:t>
            </a:r>
          </a:p>
        </p:txBody>
      </p:sp>
      <p:sp>
        <p:nvSpPr>
          <p:cNvPr id="3" name="Content Placeholder 2">
            <a:extLst>
              <a:ext uri="{FF2B5EF4-FFF2-40B4-BE49-F238E27FC236}">
                <a16:creationId xmlns:a16="http://schemas.microsoft.com/office/drawing/2014/main" id="{AE51132F-2A67-D54B-943A-BEFA62A0F6AC}"/>
              </a:ext>
            </a:extLst>
          </p:cNvPr>
          <p:cNvSpPr>
            <a:spLocks noGrp="1"/>
          </p:cNvSpPr>
          <p:nvPr>
            <p:ph idx="1"/>
          </p:nvPr>
        </p:nvSpPr>
        <p:spPr/>
        <p:txBody>
          <a:bodyPr/>
          <a:lstStyle/>
          <a:p>
            <a:r>
              <a:rPr lang="en-US" dirty="0"/>
              <a:t>Very little evidence of:</a:t>
            </a:r>
          </a:p>
          <a:p>
            <a:pPr lvl="1"/>
            <a:r>
              <a:rPr lang="en-US" dirty="0"/>
              <a:t>Crowding out</a:t>
            </a:r>
          </a:p>
          <a:p>
            <a:pPr lvl="1"/>
            <a:r>
              <a:rPr lang="en-US" dirty="0"/>
              <a:t>Inflationary impact</a:t>
            </a:r>
          </a:p>
          <a:p>
            <a:r>
              <a:rPr lang="en-US" dirty="0"/>
              <a:t>Uncertainty about the future</a:t>
            </a:r>
          </a:p>
          <a:p>
            <a:pPr lvl="1"/>
            <a:r>
              <a:rPr lang="en-US" dirty="0"/>
              <a:t>Economic growth may render action today unnecessary.</a:t>
            </a:r>
          </a:p>
          <a:p>
            <a:r>
              <a:rPr lang="en-US" dirty="0"/>
              <a:t>There are a great many investments to be made by the gov’t.</a:t>
            </a:r>
          </a:p>
          <a:p>
            <a:pPr lvl="1"/>
            <a:r>
              <a:rPr lang="en-US" dirty="0"/>
              <a:t>Infrastructure</a:t>
            </a:r>
          </a:p>
          <a:p>
            <a:pPr lvl="1"/>
            <a:r>
              <a:rPr lang="en-US" dirty="0"/>
              <a:t>Education </a:t>
            </a:r>
          </a:p>
          <a:p>
            <a:pPr lvl="1"/>
            <a:r>
              <a:rPr lang="en-US" dirty="0"/>
              <a:t>Much, much more…</a:t>
            </a:r>
          </a:p>
        </p:txBody>
      </p:sp>
      <p:sp>
        <p:nvSpPr>
          <p:cNvPr id="4" name="Slide Number Placeholder 3">
            <a:extLst>
              <a:ext uri="{FF2B5EF4-FFF2-40B4-BE49-F238E27FC236}">
                <a16:creationId xmlns:a16="http://schemas.microsoft.com/office/drawing/2014/main" id="{D423FF27-8D39-A949-A008-EFFECA5B4263}"/>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296157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AFAB-2B4C-4851-88EE-ACDAE071FEDE}"/>
              </a:ext>
            </a:extLst>
          </p:cNvPr>
          <p:cNvSpPr>
            <a:spLocks noGrp="1"/>
          </p:cNvSpPr>
          <p:nvPr>
            <p:ph type="title"/>
          </p:nvPr>
        </p:nvSpPr>
        <p:spPr/>
        <p:txBody>
          <a:bodyPr anchor="t" anchorCtr="0"/>
          <a:lstStyle/>
          <a:p>
            <a:r>
              <a:rPr lang="en-GB">
                <a:solidFill>
                  <a:schemeClr val="bg1"/>
                </a:solidFill>
              </a:rPr>
              <a:t>The</a:t>
            </a:r>
            <a:r>
              <a:rPr lang="en-GB"/>
              <a:t> first 2/3 letters should be changed to </a:t>
            </a:r>
            <a:br>
              <a:rPr lang="en-GB"/>
            </a:br>
            <a:r>
              <a:rPr lang="en-GB"/>
              <a:t>white</a:t>
            </a:r>
            <a:endParaRPr lang="en-GB" dirty="0"/>
          </a:p>
        </p:txBody>
      </p:sp>
      <p:sp>
        <p:nvSpPr>
          <p:cNvPr id="3" name="Content Placeholder 2">
            <a:extLst>
              <a:ext uri="{FF2B5EF4-FFF2-40B4-BE49-F238E27FC236}">
                <a16:creationId xmlns:a16="http://schemas.microsoft.com/office/drawing/2014/main" id="{F796BAAE-42E8-439C-82D1-5156E9492E6C}"/>
              </a:ext>
            </a:extLst>
          </p:cNvPr>
          <p:cNvSpPr>
            <a:spLocks noGrp="1"/>
          </p:cNvSpPr>
          <p:nvPr>
            <p:ph idx="1"/>
          </p:nvPr>
        </p:nvSpPr>
        <p:spPr>
          <a:xfrm>
            <a:off x="838200" y="1763234"/>
            <a:ext cx="10515600" cy="4351338"/>
          </a:xfrm>
        </p:spPr>
        <p:txBody>
          <a:bodyPr anchor="t" anchorCtr="0">
            <a:normAutofit/>
          </a:bodyPr>
          <a:lstStyle/>
          <a:p>
            <a:r>
              <a:rPr lang="en-GB" sz="2400" dirty="0"/>
              <a:t>There are two options for each layout:</a:t>
            </a:r>
          </a:p>
          <a:p>
            <a:pPr lvl="1"/>
            <a:r>
              <a:rPr lang="en-GB" dirty="0"/>
              <a:t>Title and content for titles that need one line and Title and content for titles that need two lines of text</a:t>
            </a:r>
          </a:p>
          <a:p>
            <a:pPr lvl="1"/>
            <a:r>
              <a:rPr lang="en-GB" dirty="0"/>
              <a:t>Two content for titles that need one line and Title and content for titles that need two lines of text</a:t>
            </a:r>
          </a:p>
          <a:p>
            <a:r>
              <a:rPr lang="en-GB" sz="2400" dirty="0"/>
              <a:t>The first 2 or 3 letters starting the title should manually be changed to white, can’t be done automatically.</a:t>
            </a:r>
          </a:p>
          <a:p>
            <a:r>
              <a:rPr lang="en-GB" sz="2400" dirty="0"/>
              <a:t>Vertical alignment of text boxes is set to middle.</a:t>
            </a:r>
          </a:p>
          <a:p>
            <a:r>
              <a:rPr lang="en-GB" sz="2400" dirty="0"/>
              <a:t>Recent </a:t>
            </a:r>
            <a:r>
              <a:rPr lang="en-GB" sz="2400" dirty="0" err="1"/>
              <a:t>colors</a:t>
            </a:r>
            <a:r>
              <a:rPr lang="en-GB" sz="2400" dirty="0"/>
              <a:t> section features the two </a:t>
            </a:r>
            <a:r>
              <a:rPr lang="en-GB" sz="2400" dirty="0" err="1"/>
              <a:t>colors</a:t>
            </a:r>
            <a:r>
              <a:rPr lang="en-GB" sz="2400" dirty="0"/>
              <a:t> used in this template: dark blue and blue-</a:t>
            </a:r>
            <a:r>
              <a:rPr lang="en-GB" sz="2400" dirty="0" err="1"/>
              <a:t>gray</a:t>
            </a:r>
            <a:r>
              <a:rPr lang="en-GB" sz="2400" dirty="0"/>
              <a:t>.</a:t>
            </a:r>
          </a:p>
          <a:p>
            <a:pPr lvl="1"/>
            <a:endParaRPr lang="en-GB" dirty="0"/>
          </a:p>
          <a:p>
            <a:endParaRPr lang="en-GB" sz="2400" dirty="0"/>
          </a:p>
        </p:txBody>
      </p:sp>
      <p:sp>
        <p:nvSpPr>
          <p:cNvPr id="4" name="Slide Number Placeholder 3">
            <a:extLst>
              <a:ext uri="{FF2B5EF4-FFF2-40B4-BE49-F238E27FC236}">
                <a16:creationId xmlns:a16="http://schemas.microsoft.com/office/drawing/2014/main" id="{C4651D62-2576-469E-BAEF-EFE4C279D336}"/>
              </a:ext>
            </a:extLst>
          </p:cNvPr>
          <p:cNvSpPr>
            <a:spLocks noGrp="1"/>
          </p:cNvSpPr>
          <p:nvPr>
            <p:ph type="sldNum" sz="quarter" idx="12"/>
          </p:nvPr>
        </p:nvSpPr>
        <p:spPr/>
        <p:txBody>
          <a:bodyPr/>
          <a:lstStyle/>
          <a:p>
            <a:fld id="{D9F085D5-EC86-4F6A-B501-C1359CB39116}" type="slidenum">
              <a:rPr lang="en-GB" smtClean="0"/>
              <a:t>57</a:t>
            </a:fld>
            <a:endParaRPr lang="en-GB"/>
          </a:p>
        </p:txBody>
      </p:sp>
      <p:pic>
        <p:nvPicPr>
          <p:cNvPr id="5" name="Picture 4">
            <a:extLst>
              <a:ext uri="{FF2B5EF4-FFF2-40B4-BE49-F238E27FC236}">
                <a16:creationId xmlns:a16="http://schemas.microsoft.com/office/drawing/2014/main" id="{A4EC7ABA-10A1-ED44-BC45-569A0D4741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880063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04314"/>
            <a:ext cx="9144000" cy="1289761"/>
          </a:xfrm>
        </p:spPr>
        <p:txBody>
          <a:bodyPr anchor="ctr" anchorCtr="0"/>
          <a:lstStyle/>
          <a:p>
            <a:r>
              <a:rPr lang="en-US" dirty="0">
                <a:solidFill>
                  <a:schemeClr val="bg1"/>
                </a:solidFill>
              </a:rPr>
              <a:t>Inequality and Poverty</a:t>
            </a:r>
          </a:p>
        </p:txBody>
      </p:sp>
      <p:sp>
        <p:nvSpPr>
          <p:cNvPr id="3" name="Subtitle 2"/>
          <p:cNvSpPr>
            <a:spLocks noGrp="1"/>
          </p:cNvSpPr>
          <p:nvPr>
            <p:ph type="subTitle" idx="1"/>
          </p:nvPr>
        </p:nvSpPr>
        <p:spPr>
          <a:xfrm>
            <a:off x="1524000" y="2991515"/>
            <a:ext cx="9144000" cy="874970"/>
          </a:xfrm>
        </p:spPr>
        <p:txBody>
          <a:bodyPr anchor="ctr" anchorCtr="0">
            <a:normAutofit/>
          </a:bodyPr>
          <a:lstStyle/>
          <a:p>
            <a:pPr>
              <a:lnSpc>
                <a:spcPct val="100000"/>
              </a:lnSpc>
              <a:spcBef>
                <a:spcPts val="0"/>
              </a:spcBef>
            </a:pPr>
            <a:r>
              <a:rPr lang="en-US" sz="3200" b="1" dirty="0"/>
              <a:t>Instruction on how to use the template</a:t>
            </a:r>
            <a:endParaRPr lang="en-US" sz="1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58</a:t>
            </a:fld>
            <a:endParaRPr lang="en-US" dirty="0"/>
          </a:p>
        </p:txBody>
      </p:sp>
    </p:spTree>
    <p:extLst>
      <p:ext uri="{BB962C8B-B14F-4D97-AF65-F5344CB8AC3E}">
        <p14:creationId xmlns:p14="http://schemas.microsoft.com/office/powerpoint/2010/main" val="1326337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vast network of professional economists to promote understanding of the economics of policy issues in the United States</a:t>
            </a:r>
          </a:p>
          <a:p>
            <a:pPr lvl="1"/>
            <a:endParaRPr lang="en-US" dirty="0"/>
          </a:p>
          <a:p>
            <a:r>
              <a:rPr lang="en-US" dirty="0"/>
              <a:t>NEED Presentations</a:t>
            </a:r>
          </a:p>
          <a:p>
            <a:pPr lvl="1"/>
            <a:r>
              <a:rPr lang="en-US" dirty="0"/>
              <a:t>Are </a:t>
            </a:r>
            <a:r>
              <a:rPr lang="en-US" b="1" dirty="0"/>
              <a:t>nonpartisan</a:t>
            </a:r>
            <a:r>
              <a:rPr lang="en-US" dirty="0"/>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59</a:t>
            </a:fld>
            <a:endParaRPr lang="en-GB"/>
          </a:p>
        </p:txBody>
      </p:sp>
    </p:spTree>
    <p:extLst>
      <p:ext uri="{BB962C8B-B14F-4D97-AF65-F5344CB8AC3E}">
        <p14:creationId xmlns:p14="http://schemas.microsoft.com/office/powerpoint/2010/main" val="391220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US Government Deficits Over Time</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41641453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F085D5-EC86-4F6A-B501-C1359CB39116}" type="slidenum">
              <a:rPr lang="en-GB" smtClean="0"/>
              <a:t>60</a:t>
            </a:fld>
            <a:endParaRPr lang="en-GB"/>
          </a:p>
        </p:txBody>
      </p:sp>
      <p:pic>
        <p:nvPicPr>
          <p:cNvPr id="3" name="Picture 2" descr="Macintosh HD:private:var:folders:d4:2s2kmxpn3x5b1372wqq9s1wh0000gn:T:TemporaryItems:Foreign-investors-own-nearly-half-of-all-US-public-deb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3549" y="0"/>
            <a:ext cx="8306672" cy="6230226"/>
          </a:xfrm>
          <a:prstGeom prst="rect">
            <a:avLst/>
          </a:prstGeom>
          <a:noFill/>
          <a:ln>
            <a:noFill/>
          </a:ln>
        </p:spPr>
      </p:pic>
    </p:spTree>
    <p:extLst>
      <p:ext uri="{BB962C8B-B14F-4D97-AF65-F5344CB8AC3E}">
        <p14:creationId xmlns:p14="http://schemas.microsoft.com/office/powerpoint/2010/main" val="21117378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742D-D0CB-6E4C-A7E0-0EF6CAAD4D86}"/>
              </a:ext>
            </a:extLst>
          </p:cNvPr>
          <p:cNvSpPr>
            <a:spLocks noGrp="1"/>
          </p:cNvSpPr>
          <p:nvPr>
            <p:ph type="title"/>
          </p:nvPr>
        </p:nvSpPr>
        <p:spPr/>
        <p:txBody>
          <a:bodyPr/>
          <a:lstStyle/>
          <a:p>
            <a:r>
              <a:rPr lang="en-US" dirty="0">
                <a:solidFill>
                  <a:schemeClr val="bg1"/>
                </a:solidFill>
              </a:rPr>
              <a:t>Wh</a:t>
            </a:r>
            <a:r>
              <a:rPr lang="en-US" dirty="0"/>
              <a:t>o Holds Debt to Foreigners</a:t>
            </a:r>
          </a:p>
        </p:txBody>
      </p:sp>
      <p:sp>
        <p:nvSpPr>
          <p:cNvPr id="4" name="Slide Number Placeholder 3">
            <a:extLst>
              <a:ext uri="{FF2B5EF4-FFF2-40B4-BE49-F238E27FC236}">
                <a16:creationId xmlns:a16="http://schemas.microsoft.com/office/drawing/2014/main" id="{9D22E5D7-BB37-8C4A-8DEF-6138F96E97AA}"/>
              </a:ext>
            </a:extLst>
          </p:cNvPr>
          <p:cNvSpPr>
            <a:spLocks noGrp="1"/>
          </p:cNvSpPr>
          <p:nvPr>
            <p:ph type="sldNum" sz="quarter" idx="12"/>
          </p:nvPr>
        </p:nvSpPr>
        <p:spPr/>
        <p:txBody>
          <a:bodyPr/>
          <a:lstStyle/>
          <a:p>
            <a:fld id="{D9F085D5-EC86-4F6A-B501-C1359CB39116}" type="slidenum">
              <a:rPr lang="en-GB" smtClean="0"/>
              <a:t>61</a:t>
            </a:fld>
            <a:endParaRPr lang="en-GB"/>
          </a:p>
        </p:txBody>
      </p:sp>
      <p:sp>
        <p:nvSpPr>
          <p:cNvPr id="7" name="TextBox 6">
            <a:extLst>
              <a:ext uri="{FF2B5EF4-FFF2-40B4-BE49-F238E27FC236}">
                <a16:creationId xmlns:a16="http://schemas.microsoft.com/office/drawing/2014/main" id="{B816EF81-05A1-E04B-BD13-1D085B2AEF39}"/>
              </a:ext>
            </a:extLst>
          </p:cNvPr>
          <p:cNvSpPr txBox="1"/>
          <p:nvPr/>
        </p:nvSpPr>
        <p:spPr>
          <a:xfrm>
            <a:off x="5930520" y="5369218"/>
            <a:ext cx="4891275" cy="584775"/>
          </a:xfrm>
          <a:prstGeom prst="rect">
            <a:avLst/>
          </a:prstGeom>
          <a:noFill/>
        </p:spPr>
        <p:txBody>
          <a:bodyPr wrap="none" rtlCol="0">
            <a:spAutoFit/>
          </a:bodyPr>
          <a:lstStyle/>
          <a:p>
            <a:r>
              <a:rPr lang="en-US" sz="3200" b="1" dirty="0"/>
              <a:t>Billions of $ in August, 2019</a:t>
            </a:r>
          </a:p>
        </p:txBody>
      </p:sp>
      <p:graphicFrame>
        <p:nvGraphicFramePr>
          <p:cNvPr id="8" name="Chart 7">
            <a:extLst>
              <a:ext uri="{FF2B5EF4-FFF2-40B4-BE49-F238E27FC236}">
                <a16:creationId xmlns:a16="http://schemas.microsoft.com/office/drawing/2014/main" id="{34F73115-C200-814F-A77B-73E4BAB3B848}"/>
              </a:ext>
            </a:extLst>
          </p:cNvPr>
          <p:cNvGraphicFramePr>
            <a:graphicFrameLocks noGrp="1"/>
          </p:cNvGraphicFramePr>
          <p:nvPr/>
        </p:nvGraphicFramePr>
        <p:xfrm>
          <a:off x="1072055" y="1247827"/>
          <a:ext cx="9427779" cy="419912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DD2BA70B-AA23-6F44-A021-71209D9F8119}"/>
              </a:ext>
            </a:extLst>
          </p:cNvPr>
          <p:cNvSpPr txBox="1"/>
          <p:nvPr/>
        </p:nvSpPr>
        <p:spPr>
          <a:xfrm>
            <a:off x="618978" y="5561974"/>
            <a:ext cx="1310936" cy="276999"/>
          </a:xfrm>
          <a:prstGeom prst="rect">
            <a:avLst/>
          </a:prstGeom>
          <a:noFill/>
        </p:spPr>
        <p:txBody>
          <a:bodyPr wrap="none" rtlCol="0">
            <a:spAutoFit/>
          </a:bodyPr>
          <a:lstStyle/>
          <a:p>
            <a:r>
              <a:rPr lang="en-US" sz="1200" dirty="0"/>
              <a:t>Source: Wikipedia</a:t>
            </a:r>
          </a:p>
        </p:txBody>
      </p:sp>
    </p:spTree>
    <p:extLst>
      <p:ext uri="{BB962C8B-B14F-4D97-AF65-F5344CB8AC3E}">
        <p14:creationId xmlns:p14="http://schemas.microsoft.com/office/powerpoint/2010/main" val="34876984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F085D5-EC86-4F6A-B501-C1359CB39116}" type="slidenum">
              <a:rPr lang="en-GB" smtClean="0"/>
              <a:t>62</a:t>
            </a:fld>
            <a:endParaRPr lang="en-GB"/>
          </a:p>
        </p:txBody>
      </p:sp>
      <p:pic>
        <p:nvPicPr>
          <p:cNvPr id="3" name="Picture 2" descr="Macintosh HD:private:var:folders:d4:2s2kmxpn3x5b1372wqq9s1wh0000gn:T:TemporaryItems:The-Federal-Reserve-owns-almost-one-third-of-domestically-held-deb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4580" y="97734"/>
            <a:ext cx="8176365" cy="6132492"/>
          </a:xfrm>
          <a:prstGeom prst="rect">
            <a:avLst/>
          </a:prstGeom>
          <a:noFill/>
          <a:ln>
            <a:noFill/>
          </a:ln>
        </p:spPr>
      </p:pic>
    </p:spTree>
    <p:extLst>
      <p:ext uri="{BB962C8B-B14F-4D97-AF65-F5344CB8AC3E}">
        <p14:creationId xmlns:p14="http://schemas.microsoft.com/office/powerpoint/2010/main" val="144071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34E15-10B2-5748-8722-FB2B426711C8}"/>
              </a:ext>
            </a:extLst>
          </p:cNvPr>
          <p:cNvSpPr>
            <a:spLocks noGrp="1"/>
          </p:cNvSpPr>
          <p:nvPr>
            <p:ph type="title"/>
          </p:nvPr>
        </p:nvSpPr>
        <p:spPr/>
        <p:txBody>
          <a:bodyPr/>
          <a:lstStyle/>
          <a:p>
            <a:r>
              <a:rPr lang="en-US" dirty="0">
                <a:solidFill>
                  <a:schemeClr val="bg1"/>
                </a:solidFill>
              </a:rPr>
              <a:t> De</a:t>
            </a:r>
            <a:r>
              <a:rPr lang="en-US" dirty="0"/>
              <a:t>ficits and Recessions</a:t>
            </a:r>
          </a:p>
        </p:txBody>
      </p:sp>
      <p:sp>
        <p:nvSpPr>
          <p:cNvPr id="4" name="Slide Number Placeholder 3">
            <a:extLst>
              <a:ext uri="{FF2B5EF4-FFF2-40B4-BE49-F238E27FC236}">
                <a16:creationId xmlns:a16="http://schemas.microsoft.com/office/drawing/2014/main" id="{C0CA32E9-3E02-D24B-8F2C-2C1A55E700BD}"/>
              </a:ext>
            </a:extLst>
          </p:cNvPr>
          <p:cNvSpPr>
            <a:spLocks noGrp="1"/>
          </p:cNvSpPr>
          <p:nvPr>
            <p:ph type="sldNum" sz="quarter" idx="12"/>
          </p:nvPr>
        </p:nvSpPr>
        <p:spPr/>
        <p:txBody>
          <a:bodyPr/>
          <a:lstStyle/>
          <a:p>
            <a:fld id="{D9F085D5-EC86-4F6A-B501-C1359CB39116}" type="slidenum">
              <a:rPr lang="en-GB" smtClean="0"/>
              <a:t>63</a:t>
            </a:fld>
            <a:endParaRPr lang="en-GB"/>
          </a:p>
        </p:txBody>
      </p:sp>
      <p:pic>
        <p:nvPicPr>
          <p:cNvPr id="8" name="Picture 7" descr="A screenshot of a cell phone&#10;&#10;Description automatically generated">
            <a:extLst>
              <a:ext uri="{FF2B5EF4-FFF2-40B4-BE49-F238E27FC236}">
                <a16:creationId xmlns:a16="http://schemas.microsoft.com/office/drawing/2014/main" id="{907D6F2C-47D2-FA4A-BCE7-12A07C20559C}"/>
              </a:ext>
            </a:extLst>
          </p:cNvPr>
          <p:cNvPicPr>
            <a:picLocks noChangeAspect="1"/>
          </p:cNvPicPr>
          <p:nvPr/>
        </p:nvPicPr>
        <p:blipFill>
          <a:blip r:embed="rId3" r:link="rId4"/>
          <a:stretch>
            <a:fillRect/>
          </a:stretch>
        </p:blipFill>
        <p:spPr>
          <a:xfrm>
            <a:off x="1977269" y="957166"/>
            <a:ext cx="7866907" cy="5247165"/>
          </a:xfrm>
          <a:prstGeom prst="rect">
            <a:avLst/>
          </a:prstGeom>
        </p:spPr>
      </p:pic>
      <p:cxnSp>
        <p:nvCxnSpPr>
          <p:cNvPr id="5" name="Straight Connector 4">
            <a:extLst>
              <a:ext uri="{FF2B5EF4-FFF2-40B4-BE49-F238E27FC236}">
                <a16:creationId xmlns:a16="http://schemas.microsoft.com/office/drawing/2014/main" id="{74F5E2DE-BAA9-F043-8496-8BA5C9824F8E}"/>
              </a:ext>
            </a:extLst>
          </p:cNvPr>
          <p:cNvCxnSpPr>
            <a:cxnSpLocks/>
          </p:cNvCxnSpPr>
          <p:nvPr/>
        </p:nvCxnSpPr>
        <p:spPr>
          <a:xfrm flipH="1">
            <a:off x="3087776" y="3695700"/>
            <a:ext cx="67564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12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46146-6ADE-D04D-A91D-E8F87379148E}"/>
              </a:ext>
            </a:extLst>
          </p:cNvPr>
          <p:cNvSpPr>
            <a:spLocks noGrp="1"/>
          </p:cNvSpPr>
          <p:nvPr>
            <p:ph type="title"/>
          </p:nvPr>
        </p:nvSpPr>
        <p:spPr/>
        <p:txBody>
          <a:bodyPr/>
          <a:lstStyle/>
          <a:p>
            <a:r>
              <a:rPr lang="en-US" dirty="0">
                <a:solidFill>
                  <a:schemeClr val="bg1"/>
                </a:solidFill>
              </a:rPr>
              <a:t>Tax</a:t>
            </a:r>
            <a:r>
              <a:rPr lang="en-US" dirty="0"/>
              <a:t> Expenditures are Significant</a:t>
            </a:r>
          </a:p>
        </p:txBody>
      </p:sp>
      <p:pic>
        <p:nvPicPr>
          <p:cNvPr id="8" name="Content Placeholder 7" descr="A screenshot of a cell phone&#10;&#10;Description automatically generated">
            <a:extLst>
              <a:ext uri="{FF2B5EF4-FFF2-40B4-BE49-F238E27FC236}">
                <a16:creationId xmlns:a16="http://schemas.microsoft.com/office/drawing/2014/main" id="{78F229A7-A565-7D44-BB95-21771A5A0312}"/>
              </a:ext>
            </a:extLst>
          </p:cNvPr>
          <p:cNvPicPr>
            <a:picLocks noGrp="1" noChangeAspect="1"/>
          </p:cNvPicPr>
          <p:nvPr>
            <p:ph idx="1"/>
          </p:nvPr>
        </p:nvPicPr>
        <p:blipFill>
          <a:blip r:embed="rId2" r:link="rId3"/>
          <a:stretch>
            <a:fillRect/>
          </a:stretch>
        </p:blipFill>
        <p:spPr>
          <a:xfrm>
            <a:off x="514010" y="1325563"/>
            <a:ext cx="11163980" cy="4574603"/>
          </a:xfrm>
        </p:spPr>
      </p:pic>
      <p:sp>
        <p:nvSpPr>
          <p:cNvPr id="4" name="Slide Number Placeholder 3">
            <a:extLst>
              <a:ext uri="{FF2B5EF4-FFF2-40B4-BE49-F238E27FC236}">
                <a16:creationId xmlns:a16="http://schemas.microsoft.com/office/drawing/2014/main" id="{448A7C31-4174-F844-829B-61D023CC6ED9}"/>
              </a:ext>
            </a:extLst>
          </p:cNvPr>
          <p:cNvSpPr>
            <a:spLocks noGrp="1"/>
          </p:cNvSpPr>
          <p:nvPr>
            <p:ph type="sldNum" sz="quarter" idx="12"/>
          </p:nvPr>
        </p:nvSpPr>
        <p:spPr/>
        <p:txBody>
          <a:bodyPr/>
          <a:lstStyle/>
          <a:p>
            <a:fld id="{D9F085D5-EC86-4F6A-B501-C1359CB39116}" type="slidenum">
              <a:rPr lang="en-GB" smtClean="0"/>
              <a:t>64</a:t>
            </a:fld>
            <a:endParaRPr lang="en-GB"/>
          </a:p>
        </p:txBody>
      </p:sp>
      <p:cxnSp>
        <p:nvCxnSpPr>
          <p:cNvPr id="10" name="Straight Connector 9">
            <a:extLst>
              <a:ext uri="{FF2B5EF4-FFF2-40B4-BE49-F238E27FC236}">
                <a16:creationId xmlns:a16="http://schemas.microsoft.com/office/drawing/2014/main" id="{EE3FB34A-F4CD-A848-96A8-A17699005CA5}"/>
              </a:ext>
            </a:extLst>
          </p:cNvPr>
          <p:cNvCxnSpPr/>
          <p:nvPr/>
        </p:nvCxnSpPr>
        <p:spPr>
          <a:xfrm flipH="1">
            <a:off x="2286000" y="3713018"/>
            <a:ext cx="6733309"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B5618A1-4514-E143-93EF-F182C3E961A4}"/>
              </a:ext>
            </a:extLst>
          </p:cNvPr>
          <p:cNvSpPr txBox="1"/>
          <p:nvPr/>
        </p:nvSpPr>
        <p:spPr>
          <a:xfrm>
            <a:off x="3369942" y="2413337"/>
            <a:ext cx="5649367" cy="1015663"/>
          </a:xfrm>
          <a:prstGeom prst="rect">
            <a:avLst/>
          </a:prstGeom>
          <a:noFill/>
        </p:spPr>
        <p:txBody>
          <a:bodyPr wrap="none" rtlCol="0">
            <a:spAutoFit/>
          </a:bodyPr>
          <a:lstStyle/>
          <a:p>
            <a:pPr algn="ctr"/>
            <a:r>
              <a:rPr lang="en-US" sz="2000" b="1" dirty="0">
                <a:solidFill>
                  <a:srgbClr val="C00000"/>
                </a:solidFill>
              </a:rPr>
              <a:t>$1.6 Trillion          200 different categories</a:t>
            </a:r>
          </a:p>
          <a:p>
            <a:pPr algn="ctr"/>
            <a:endParaRPr lang="en-US" sz="2000" b="1" dirty="0">
              <a:solidFill>
                <a:srgbClr val="C00000"/>
              </a:solidFill>
            </a:endParaRPr>
          </a:p>
          <a:p>
            <a:pPr algn="ctr"/>
            <a:r>
              <a:rPr lang="en-US" sz="2000" b="1" dirty="0">
                <a:solidFill>
                  <a:srgbClr val="C00000"/>
                </a:solidFill>
              </a:rPr>
              <a:t>7.8% of GDP and more than Discretionary Spending</a:t>
            </a:r>
          </a:p>
        </p:txBody>
      </p:sp>
    </p:spTree>
    <p:extLst>
      <p:ext uri="{BB962C8B-B14F-4D97-AF65-F5344CB8AC3E}">
        <p14:creationId xmlns:p14="http://schemas.microsoft.com/office/powerpoint/2010/main" val="74285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EFCE-7959-BB47-8585-8902AF40E28B}"/>
              </a:ext>
            </a:extLst>
          </p:cNvPr>
          <p:cNvSpPr>
            <a:spLocks noGrp="1"/>
          </p:cNvSpPr>
          <p:nvPr>
            <p:ph type="title"/>
          </p:nvPr>
        </p:nvSpPr>
        <p:spPr/>
        <p:txBody>
          <a:bodyPr/>
          <a:lstStyle/>
          <a:p>
            <a:r>
              <a:rPr lang="en-US" dirty="0">
                <a:solidFill>
                  <a:schemeClr val="bg1"/>
                </a:solidFill>
              </a:rPr>
              <a:t>Tax</a:t>
            </a:r>
            <a:r>
              <a:rPr lang="en-US" dirty="0"/>
              <a:t> Expenditures Tend to be Regressive</a:t>
            </a:r>
          </a:p>
        </p:txBody>
      </p:sp>
      <p:pic>
        <p:nvPicPr>
          <p:cNvPr id="6" name="Content Placeholder 5" descr="A screenshot of a cell phone&#10;&#10;Description automatically generated">
            <a:extLst>
              <a:ext uri="{FF2B5EF4-FFF2-40B4-BE49-F238E27FC236}">
                <a16:creationId xmlns:a16="http://schemas.microsoft.com/office/drawing/2014/main" id="{EF56642C-F42C-414C-B255-2FD78ABEA595}"/>
              </a:ext>
            </a:extLst>
          </p:cNvPr>
          <p:cNvPicPr>
            <a:picLocks noGrp="1" noChangeAspect="1"/>
          </p:cNvPicPr>
          <p:nvPr>
            <p:ph idx="1"/>
          </p:nvPr>
        </p:nvPicPr>
        <p:blipFill>
          <a:blip r:embed="rId2"/>
          <a:stretch>
            <a:fillRect/>
          </a:stretch>
        </p:blipFill>
        <p:spPr>
          <a:xfrm>
            <a:off x="2443163" y="878132"/>
            <a:ext cx="7055983" cy="5352094"/>
          </a:xfrm>
        </p:spPr>
      </p:pic>
      <p:sp>
        <p:nvSpPr>
          <p:cNvPr id="4" name="Slide Number Placeholder 3">
            <a:extLst>
              <a:ext uri="{FF2B5EF4-FFF2-40B4-BE49-F238E27FC236}">
                <a16:creationId xmlns:a16="http://schemas.microsoft.com/office/drawing/2014/main" id="{94E6CC53-DA0A-1043-BA39-51A9AA4F3FC9}"/>
              </a:ext>
            </a:extLst>
          </p:cNvPr>
          <p:cNvSpPr>
            <a:spLocks noGrp="1"/>
          </p:cNvSpPr>
          <p:nvPr>
            <p:ph type="sldNum" sz="quarter" idx="12"/>
          </p:nvPr>
        </p:nvSpPr>
        <p:spPr/>
        <p:txBody>
          <a:bodyPr/>
          <a:lstStyle/>
          <a:p>
            <a:fld id="{D9F085D5-EC86-4F6A-B501-C1359CB39116}" type="slidenum">
              <a:rPr lang="en-GB" smtClean="0"/>
              <a:t>65</a:t>
            </a:fld>
            <a:endParaRPr lang="en-GB"/>
          </a:p>
        </p:txBody>
      </p:sp>
      <p:graphicFrame>
        <p:nvGraphicFramePr>
          <p:cNvPr id="3" name="Table 2">
            <a:extLst>
              <a:ext uri="{FF2B5EF4-FFF2-40B4-BE49-F238E27FC236}">
                <a16:creationId xmlns:a16="http://schemas.microsoft.com/office/drawing/2014/main" id="{6AF9EEBD-F5F8-E94F-9AAE-5852E9149E7A}"/>
              </a:ext>
            </a:extLst>
          </p:cNvPr>
          <p:cNvGraphicFramePr>
            <a:graphicFrameLocks noGrp="1"/>
          </p:cNvGraphicFramePr>
          <p:nvPr/>
        </p:nvGraphicFramePr>
        <p:xfrm>
          <a:off x="3711574" y="2866155"/>
          <a:ext cx="4246564" cy="1823478"/>
        </p:xfrm>
        <a:graphic>
          <a:graphicData uri="http://schemas.openxmlformats.org/drawingml/2006/table">
            <a:tbl>
              <a:tblPr firstRow="1" bandRow="1">
                <a:tableStyleId>{5C22544A-7EE6-4342-B048-85BDC9FD1C3A}</a:tableStyleId>
              </a:tblPr>
              <a:tblGrid>
                <a:gridCol w="2123282">
                  <a:extLst>
                    <a:ext uri="{9D8B030D-6E8A-4147-A177-3AD203B41FA5}">
                      <a16:colId xmlns:a16="http://schemas.microsoft.com/office/drawing/2014/main" val="1643620332"/>
                    </a:ext>
                  </a:extLst>
                </a:gridCol>
                <a:gridCol w="2123282">
                  <a:extLst>
                    <a:ext uri="{9D8B030D-6E8A-4147-A177-3AD203B41FA5}">
                      <a16:colId xmlns:a16="http://schemas.microsoft.com/office/drawing/2014/main" val="2066158348"/>
                    </a:ext>
                  </a:extLst>
                </a:gridCol>
              </a:tblGrid>
              <a:tr h="607826">
                <a:tc>
                  <a:txBody>
                    <a:bodyPr/>
                    <a:lstStyle/>
                    <a:p>
                      <a:r>
                        <a:rPr lang="en-US" dirty="0"/>
                        <a:t>Income Group</a:t>
                      </a:r>
                    </a:p>
                  </a:txBody>
                  <a:tcPr anchor="ctr"/>
                </a:tc>
                <a:tc>
                  <a:txBody>
                    <a:bodyPr/>
                    <a:lstStyle/>
                    <a:p>
                      <a:pPr algn="ctr"/>
                      <a:r>
                        <a:rPr lang="en-US" dirty="0"/>
                        <a:t>Benefits</a:t>
                      </a:r>
                    </a:p>
                  </a:txBody>
                  <a:tcPr anchor="ctr"/>
                </a:tc>
                <a:extLst>
                  <a:ext uri="{0D108BD9-81ED-4DB2-BD59-A6C34878D82A}">
                    <a16:rowId xmlns:a16="http://schemas.microsoft.com/office/drawing/2014/main" val="1899317785"/>
                  </a:ext>
                </a:extLst>
              </a:tr>
              <a:tr h="607826">
                <a:tc>
                  <a:txBody>
                    <a:bodyPr/>
                    <a:lstStyle/>
                    <a:p>
                      <a:r>
                        <a:rPr lang="en-US" dirty="0"/>
                        <a:t>Bottom 20%</a:t>
                      </a:r>
                    </a:p>
                  </a:txBody>
                  <a:tcPr anchor="ctr"/>
                </a:tc>
                <a:tc>
                  <a:txBody>
                    <a:bodyPr/>
                    <a:lstStyle/>
                    <a:p>
                      <a:pPr algn="ctr"/>
                      <a:r>
                        <a:rPr lang="en-US" dirty="0"/>
                        <a:t>7.0%</a:t>
                      </a:r>
                    </a:p>
                  </a:txBody>
                  <a:tcPr anchor="ctr"/>
                </a:tc>
                <a:extLst>
                  <a:ext uri="{0D108BD9-81ED-4DB2-BD59-A6C34878D82A}">
                    <a16:rowId xmlns:a16="http://schemas.microsoft.com/office/drawing/2014/main" val="121205397"/>
                  </a:ext>
                </a:extLst>
              </a:tr>
              <a:tr h="607826">
                <a:tc>
                  <a:txBody>
                    <a:bodyPr/>
                    <a:lstStyle/>
                    <a:p>
                      <a:r>
                        <a:rPr lang="en-US" dirty="0"/>
                        <a:t>Top 20%</a:t>
                      </a:r>
                    </a:p>
                  </a:txBody>
                  <a:tcPr anchor="ctr"/>
                </a:tc>
                <a:tc>
                  <a:txBody>
                    <a:bodyPr/>
                    <a:lstStyle/>
                    <a:p>
                      <a:pPr algn="ctr"/>
                      <a:r>
                        <a:rPr lang="en-US" dirty="0"/>
                        <a:t>12.8%</a:t>
                      </a:r>
                    </a:p>
                  </a:txBody>
                  <a:tcPr anchor="ctr"/>
                </a:tc>
                <a:extLst>
                  <a:ext uri="{0D108BD9-81ED-4DB2-BD59-A6C34878D82A}">
                    <a16:rowId xmlns:a16="http://schemas.microsoft.com/office/drawing/2014/main" val="2144054616"/>
                  </a:ext>
                </a:extLst>
              </a:tr>
            </a:tbl>
          </a:graphicData>
        </a:graphic>
      </p:graphicFrame>
      <p:cxnSp>
        <p:nvCxnSpPr>
          <p:cNvPr id="7" name="Straight Connector 6">
            <a:extLst>
              <a:ext uri="{FF2B5EF4-FFF2-40B4-BE49-F238E27FC236}">
                <a16:creationId xmlns:a16="http://schemas.microsoft.com/office/drawing/2014/main" id="{084A2B80-7EB4-E24B-A9CF-69A13D91DDF7}"/>
              </a:ext>
            </a:extLst>
          </p:cNvPr>
          <p:cNvCxnSpPr>
            <a:cxnSpLocks/>
          </p:cNvCxnSpPr>
          <p:nvPr/>
        </p:nvCxnSpPr>
        <p:spPr>
          <a:xfrm flipV="1">
            <a:off x="7942489" y="2743200"/>
            <a:ext cx="1001486" cy="1037355"/>
          </a:xfrm>
          <a:prstGeom prst="line">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828C05D-96E4-8642-B232-7FC46CD6E872}"/>
              </a:ext>
            </a:extLst>
          </p:cNvPr>
          <p:cNvCxnSpPr>
            <a:cxnSpLocks/>
          </p:cNvCxnSpPr>
          <p:nvPr/>
        </p:nvCxnSpPr>
        <p:spPr>
          <a:xfrm>
            <a:off x="7958138" y="4414996"/>
            <a:ext cx="927326" cy="0"/>
          </a:xfrm>
          <a:prstGeom prst="line">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73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7A9C3-C061-EB4E-96B7-AA9BFB3BB493}"/>
              </a:ext>
            </a:extLst>
          </p:cNvPr>
          <p:cNvPicPr>
            <a:picLocks noChangeAspect="1"/>
          </p:cNvPicPr>
          <p:nvPr/>
        </p:nvPicPr>
        <p:blipFill>
          <a:blip r:embed="rId2"/>
          <a:stretch>
            <a:fillRect/>
          </a:stretch>
        </p:blipFill>
        <p:spPr>
          <a:xfrm>
            <a:off x="596348" y="1215957"/>
            <a:ext cx="10615088" cy="4668008"/>
          </a:xfrm>
          <a:prstGeom prst="rect">
            <a:avLst/>
          </a:prstGeom>
        </p:spPr>
      </p:pic>
      <p:cxnSp>
        <p:nvCxnSpPr>
          <p:cNvPr id="4" name="Straight Connector 3">
            <a:extLst>
              <a:ext uri="{FF2B5EF4-FFF2-40B4-BE49-F238E27FC236}">
                <a16:creationId xmlns:a16="http://schemas.microsoft.com/office/drawing/2014/main" id="{BD54473B-34D5-6941-8A1A-9FEC6141FCBC}"/>
              </a:ext>
            </a:extLst>
          </p:cNvPr>
          <p:cNvCxnSpPr>
            <a:cxnSpLocks/>
          </p:cNvCxnSpPr>
          <p:nvPr/>
        </p:nvCxnSpPr>
        <p:spPr>
          <a:xfrm>
            <a:off x="10363199" y="1731523"/>
            <a:ext cx="0" cy="37813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BA2203-A55F-8A49-A548-F694946363A9}"/>
              </a:ext>
            </a:extLst>
          </p:cNvPr>
          <p:cNvCxnSpPr>
            <a:cxnSpLocks/>
          </p:cNvCxnSpPr>
          <p:nvPr/>
        </p:nvCxnSpPr>
        <p:spPr>
          <a:xfrm>
            <a:off x="7851912" y="1731523"/>
            <a:ext cx="0" cy="37813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806012C-C21B-604E-A75A-870E9DCA929D}"/>
              </a:ext>
            </a:extLst>
          </p:cNvPr>
          <p:cNvCxnSpPr>
            <a:cxnSpLocks/>
          </p:cNvCxnSpPr>
          <p:nvPr/>
        </p:nvCxnSpPr>
        <p:spPr>
          <a:xfrm>
            <a:off x="6778486" y="1731523"/>
            <a:ext cx="0" cy="37813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7A61FD2-3107-AE4D-BCBC-DCA08AF12B1C}"/>
              </a:ext>
            </a:extLst>
          </p:cNvPr>
          <p:cNvCxnSpPr>
            <a:cxnSpLocks/>
          </p:cNvCxnSpPr>
          <p:nvPr/>
        </p:nvCxnSpPr>
        <p:spPr>
          <a:xfrm>
            <a:off x="4406347" y="1731523"/>
            <a:ext cx="0" cy="37813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742875B-D319-464A-9793-A507F1E4E802}"/>
              </a:ext>
            </a:extLst>
          </p:cNvPr>
          <p:cNvCxnSpPr>
            <a:cxnSpLocks/>
          </p:cNvCxnSpPr>
          <p:nvPr/>
        </p:nvCxnSpPr>
        <p:spPr>
          <a:xfrm>
            <a:off x="2339008" y="1731523"/>
            <a:ext cx="0" cy="37813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3F228B-E15B-104E-A291-7D642F63DA0D}"/>
              </a:ext>
            </a:extLst>
          </p:cNvPr>
          <p:cNvCxnSpPr>
            <a:cxnSpLocks/>
          </p:cNvCxnSpPr>
          <p:nvPr/>
        </p:nvCxnSpPr>
        <p:spPr>
          <a:xfrm>
            <a:off x="8236224" y="1731523"/>
            <a:ext cx="0" cy="37813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3CE3E7-0ACE-E349-A20D-EC004283A4D1}"/>
              </a:ext>
            </a:extLst>
          </p:cNvPr>
          <p:cNvCxnSpPr>
            <a:cxnSpLocks/>
          </p:cNvCxnSpPr>
          <p:nvPr/>
        </p:nvCxnSpPr>
        <p:spPr>
          <a:xfrm>
            <a:off x="8859078" y="1731523"/>
            <a:ext cx="0" cy="37813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57BE401-D93A-7147-9A59-D32A5774BE52}"/>
              </a:ext>
            </a:extLst>
          </p:cNvPr>
          <p:cNvSpPr>
            <a:spLocks noGrp="1"/>
          </p:cNvSpPr>
          <p:nvPr>
            <p:ph type="title"/>
          </p:nvPr>
        </p:nvSpPr>
        <p:spPr/>
        <p:txBody>
          <a:bodyPr/>
          <a:lstStyle/>
          <a:p>
            <a:r>
              <a:rPr lang="en-US" dirty="0">
                <a:solidFill>
                  <a:schemeClr val="bg1"/>
                </a:solidFill>
                <a:latin typeface="Corbel" charset="0"/>
                <a:ea typeface="MS PGothic" charset="0"/>
              </a:rPr>
              <a:t>Fig</a:t>
            </a:r>
            <a:r>
              <a:rPr lang="en-US" dirty="0">
                <a:latin typeface="Corbel" charset="0"/>
                <a:ea typeface="MS PGothic" charset="0"/>
              </a:rPr>
              <a:t>ure 1: Federal Expenditures</a:t>
            </a:r>
            <a:endParaRPr lang="en-US" dirty="0"/>
          </a:p>
        </p:txBody>
      </p:sp>
      <p:sp>
        <p:nvSpPr>
          <p:cNvPr id="11" name="TextBox 10">
            <a:extLst>
              <a:ext uri="{FF2B5EF4-FFF2-40B4-BE49-F238E27FC236}">
                <a16:creationId xmlns:a16="http://schemas.microsoft.com/office/drawing/2014/main" id="{CC62003E-0F2E-614D-A205-88E6BBB6E49C}"/>
              </a:ext>
            </a:extLst>
          </p:cNvPr>
          <p:cNvSpPr txBox="1"/>
          <p:nvPr/>
        </p:nvSpPr>
        <p:spPr>
          <a:xfrm>
            <a:off x="1727200" y="5883965"/>
            <a:ext cx="9260740" cy="369332"/>
          </a:xfrm>
          <a:prstGeom prst="rect">
            <a:avLst/>
          </a:prstGeom>
          <a:noFill/>
        </p:spPr>
        <p:txBody>
          <a:bodyPr wrap="none" rtlCol="0">
            <a:spAutoFit/>
          </a:bodyPr>
          <a:lstStyle/>
          <a:p>
            <a:r>
              <a:rPr lang="en-US" dirty="0">
                <a:solidFill>
                  <a:srgbClr val="0432FF"/>
                </a:solidFill>
              </a:rPr>
              <a:t>Appropriate to measure the ”size” of the Federal Government relative to the size of the economy</a:t>
            </a:r>
          </a:p>
        </p:txBody>
      </p:sp>
    </p:spTree>
    <p:extLst>
      <p:ext uri="{BB962C8B-B14F-4D97-AF65-F5344CB8AC3E}">
        <p14:creationId xmlns:p14="http://schemas.microsoft.com/office/powerpoint/2010/main" val="281629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6592AB-F282-6E47-B0C3-85614BA054B3}"/>
              </a:ext>
            </a:extLst>
          </p:cNvPr>
          <p:cNvPicPr>
            <a:picLocks noChangeAspect="1"/>
          </p:cNvPicPr>
          <p:nvPr/>
        </p:nvPicPr>
        <p:blipFill>
          <a:blip r:embed="rId2"/>
          <a:stretch>
            <a:fillRect/>
          </a:stretch>
        </p:blipFill>
        <p:spPr>
          <a:xfrm>
            <a:off x="838200" y="1247889"/>
            <a:ext cx="9940047" cy="4970024"/>
          </a:xfrm>
          <a:prstGeom prst="rect">
            <a:avLst/>
          </a:prstGeom>
        </p:spPr>
      </p:pic>
      <p:cxnSp>
        <p:nvCxnSpPr>
          <p:cNvPr id="4" name="Straight Connector 3">
            <a:extLst>
              <a:ext uri="{FF2B5EF4-FFF2-40B4-BE49-F238E27FC236}">
                <a16:creationId xmlns:a16="http://schemas.microsoft.com/office/drawing/2014/main" id="{0BAC96B6-2C43-9E41-B1B4-03BFDF6231AF}"/>
              </a:ext>
            </a:extLst>
          </p:cNvPr>
          <p:cNvCxnSpPr/>
          <p:nvPr/>
        </p:nvCxnSpPr>
        <p:spPr>
          <a:xfrm>
            <a:off x="2562887" y="5326245"/>
            <a:ext cx="1046921"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3BD261-ED07-F74F-B75A-28920568D7F2}"/>
              </a:ext>
            </a:extLst>
          </p:cNvPr>
          <p:cNvCxnSpPr>
            <a:cxnSpLocks/>
          </p:cNvCxnSpPr>
          <p:nvPr/>
        </p:nvCxnSpPr>
        <p:spPr>
          <a:xfrm>
            <a:off x="4543099" y="5326245"/>
            <a:ext cx="2299252"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A11F54F-F463-844C-826E-E2B7C37F88CE}"/>
              </a:ext>
            </a:extLst>
          </p:cNvPr>
          <p:cNvCxnSpPr>
            <a:cxnSpLocks/>
          </p:cNvCxnSpPr>
          <p:nvPr/>
        </p:nvCxnSpPr>
        <p:spPr>
          <a:xfrm>
            <a:off x="6599159" y="4850012"/>
            <a:ext cx="1007166"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D20F06-67BA-E645-8091-1E2543C4165E}"/>
              </a:ext>
            </a:extLst>
          </p:cNvPr>
          <p:cNvCxnSpPr>
            <a:cxnSpLocks/>
          </p:cNvCxnSpPr>
          <p:nvPr/>
        </p:nvCxnSpPr>
        <p:spPr>
          <a:xfrm>
            <a:off x="8044070" y="3149365"/>
            <a:ext cx="2352260"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E5C2D2EE-4275-704B-AE38-50C8606386AA}"/>
              </a:ext>
            </a:extLst>
          </p:cNvPr>
          <p:cNvSpPr>
            <a:spLocks noGrp="1"/>
          </p:cNvSpPr>
          <p:nvPr>
            <p:ph type="title"/>
          </p:nvPr>
        </p:nvSpPr>
        <p:spPr>
          <a:xfrm>
            <a:off x="838200" y="0"/>
            <a:ext cx="10515600" cy="1108953"/>
          </a:xfrm>
        </p:spPr>
        <p:txBody>
          <a:bodyPr/>
          <a:lstStyle/>
          <a:p>
            <a:r>
              <a:rPr lang="en-US" dirty="0">
                <a:solidFill>
                  <a:schemeClr val="bg1"/>
                </a:solidFill>
                <a:latin typeface="Corbel" charset="0"/>
                <a:ea typeface="MS PGothic" charset="0"/>
              </a:rPr>
              <a:t>Fig</a:t>
            </a:r>
            <a:r>
              <a:rPr lang="en-US" dirty="0">
                <a:latin typeface="Corbel" charset="0"/>
                <a:ea typeface="MS PGothic" charset="0"/>
              </a:rPr>
              <a:t>ure 2: Federal Revenue</a:t>
            </a:r>
            <a:endParaRPr lang="en-US" dirty="0"/>
          </a:p>
        </p:txBody>
      </p:sp>
    </p:spTree>
    <p:extLst>
      <p:ext uri="{BB962C8B-B14F-4D97-AF65-F5344CB8AC3E}">
        <p14:creationId xmlns:p14="http://schemas.microsoft.com/office/powerpoint/2010/main" val="296583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Fig</a:t>
            </a:r>
            <a:r>
              <a:rPr lang="en-US" dirty="0">
                <a:latin typeface="Corbel" charset="0"/>
                <a:ea typeface="MS PGothic" charset="0"/>
              </a:rPr>
              <a:t>ure 3: Debt-to-GDP</a:t>
            </a:r>
          </a:p>
        </p:txBody>
      </p:sp>
      <p:sp>
        <p:nvSpPr>
          <p:cNvPr id="32772" name="TextBox 6"/>
          <p:cNvSpPr txBox="1">
            <a:spLocks noChangeArrowheads="1"/>
          </p:cNvSpPr>
          <p:nvPr/>
        </p:nvSpPr>
        <p:spPr bwMode="auto">
          <a:xfrm>
            <a:off x="1727200" y="5816601"/>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Source: usgovernmentrevenue.com </a:t>
            </a:r>
          </a:p>
        </p:txBody>
      </p:sp>
      <p:pic>
        <p:nvPicPr>
          <p:cNvPr id="3" name="Picture 2"/>
          <p:cNvPicPr>
            <a:picLocks noChangeAspect="1"/>
          </p:cNvPicPr>
          <p:nvPr/>
        </p:nvPicPr>
        <p:blipFill>
          <a:blip r:embed="rId2"/>
          <a:stretch>
            <a:fillRect/>
          </a:stretch>
        </p:blipFill>
        <p:spPr>
          <a:xfrm>
            <a:off x="931100" y="1361010"/>
            <a:ext cx="8987600" cy="4378869"/>
          </a:xfrm>
          <a:prstGeom prst="rect">
            <a:avLst/>
          </a:prstGeom>
        </p:spPr>
      </p:pic>
      <p:cxnSp>
        <p:nvCxnSpPr>
          <p:cNvPr id="4" name="Straight Connector 3">
            <a:extLst>
              <a:ext uri="{FF2B5EF4-FFF2-40B4-BE49-F238E27FC236}">
                <a16:creationId xmlns:a16="http://schemas.microsoft.com/office/drawing/2014/main" id="{1ACFC822-C97F-8F41-A24A-3BE681598EB4}"/>
              </a:ext>
            </a:extLst>
          </p:cNvPr>
          <p:cNvCxnSpPr>
            <a:cxnSpLocks/>
          </p:cNvCxnSpPr>
          <p:nvPr/>
        </p:nvCxnSpPr>
        <p:spPr>
          <a:xfrm>
            <a:off x="2654300" y="1879600"/>
            <a:ext cx="0" cy="3530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5F733B-5FF0-0940-87CC-463214E9686E}"/>
              </a:ext>
            </a:extLst>
          </p:cNvPr>
          <p:cNvCxnSpPr>
            <a:cxnSpLocks/>
          </p:cNvCxnSpPr>
          <p:nvPr/>
        </p:nvCxnSpPr>
        <p:spPr>
          <a:xfrm>
            <a:off x="4368800" y="1879600"/>
            <a:ext cx="0" cy="3530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E426282-031B-D942-A72A-4EDDC7791EF4}"/>
              </a:ext>
            </a:extLst>
          </p:cNvPr>
          <p:cNvCxnSpPr>
            <a:cxnSpLocks/>
          </p:cNvCxnSpPr>
          <p:nvPr/>
        </p:nvCxnSpPr>
        <p:spPr>
          <a:xfrm>
            <a:off x="6311900" y="1879600"/>
            <a:ext cx="0" cy="3530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E4291F-6546-0849-954D-CBE50DD06B70}"/>
              </a:ext>
            </a:extLst>
          </p:cNvPr>
          <p:cNvCxnSpPr>
            <a:cxnSpLocks/>
          </p:cNvCxnSpPr>
          <p:nvPr/>
        </p:nvCxnSpPr>
        <p:spPr>
          <a:xfrm>
            <a:off x="7251700" y="1879600"/>
            <a:ext cx="0" cy="34361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21D06BF-B7B3-3046-8347-F54485E96BCC}"/>
              </a:ext>
            </a:extLst>
          </p:cNvPr>
          <p:cNvCxnSpPr/>
          <p:nvPr/>
        </p:nvCxnSpPr>
        <p:spPr>
          <a:xfrm flipV="1">
            <a:off x="8940800" y="3098800"/>
            <a:ext cx="977900" cy="1460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5402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6704</TotalTime>
  <Words>2627</Words>
  <Application>Microsoft Macintosh PowerPoint</Application>
  <PresentationFormat>Widescreen</PresentationFormat>
  <Paragraphs>414</Paragraphs>
  <Slides>65</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adelle-sans</vt:lpstr>
      <vt:lpstr>Arial</vt:lpstr>
      <vt:lpstr>Calibri</vt:lpstr>
      <vt:lpstr>Corbel</vt:lpstr>
      <vt:lpstr>Courier New</vt:lpstr>
      <vt:lpstr>Custom Design</vt:lpstr>
      <vt:lpstr>The US Deficit and Debt</vt:lpstr>
      <vt:lpstr>Of Debt, Deficits, and Surpluses</vt:lpstr>
      <vt:lpstr>What Does the U.S. Gov’t Budget Look Like?</vt:lpstr>
      <vt:lpstr>What Does the U.S. Gov’t Budget Look Like?</vt:lpstr>
      <vt:lpstr>What Does the U.S. Gov’t Budget Look Like?</vt:lpstr>
      <vt:lpstr>US Government Deficits Over Time</vt:lpstr>
      <vt:lpstr>Figure 1: Federal Expenditures</vt:lpstr>
      <vt:lpstr>Figure 2: Federal Revenue</vt:lpstr>
      <vt:lpstr>Figure 3: Debt-to-GDP</vt:lpstr>
      <vt:lpstr>Recent Past and Forecasted Future of Deficits</vt:lpstr>
      <vt:lpstr>Recent Past and Forecasted Future of Deficits</vt:lpstr>
      <vt:lpstr>Debt vs. Deficit</vt:lpstr>
      <vt:lpstr>Debt vs. Deficit: Share of GDP</vt:lpstr>
      <vt:lpstr>Not All Debt Is Created Equal </vt:lpstr>
      <vt:lpstr>Two Measures of the Debt</vt:lpstr>
      <vt:lpstr> Deficits add up: Debt</vt:lpstr>
      <vt:lpstr> Deficits add up: Debt</vt:lpstr>
      <vt:lpstr>Why has the Federal Debt Risen so Much?</vt:lpstr>
      <vt:lpstr>Why has the Federal Debt Risen so Much?</vt:lpstr>
      <vt:lpstr>PowerPoint Presentation</vt:lpstr>
      <vt:lpstr>On What is the Money Spent?  Complicated</vt:lpstr>
      <vt:lpstr>What is Mandatory Spending?</vt:lpstr>
      <vt:lpstr>Mandatory Spending: Total Mandatory</vt:lpstr>
      <vt:lpstr>Mandatory Spending: Total Mandatory</vt:lpstr>
      <vt:lpstr>Mandatory Spending: Social Security Spending</vt:lpstr>
      <vt:lpstr>Mandatory Spending: Medicare Spending</vt:lpstr>
      <vt:lpstr>Mandatory Spending: Medicaid Spending</vt:lpstr>
      <vt:lpstr>Mandatory Spending: Other</vt:lpstr>
      <vt:lpstr>What is Discretionary Spending?</vt:lpstr>
      <vt:lpstr>Discretionary Spending:  Total</vt:lpstr>
      <vt:lpstr>Discretionary Spending: Defense Spending</vt:lpstr>
      <vt:lpstr>Discretionary Spending: Other</vt:lpstr>
      <vt:lpstr>Mandatory Spending Dominates Forecasts</vt:lpstr>
      <vt:lpstr>Debt and Deficit and the Pandemic</vt:lpstr>
      <vt:lpstr>PowerPoint Presentation</vt:lpstr>
      <vt:lpstr>Key Points About the U.S. Relative Debt</vt:lpstr>
      <vt:lpstr> Traditional View: Debt and Deficits Raise Interest Rates</vt:lpstr>
      <vt:lpstr>Olivier Blanchard’s Presidential Address to the AEA 1/2019 </vt:lpstr>
      <vt:lpstr>What s the story here? How is it (almost) free</vt:lpstr>
      <vt:lpstr>But why must the relative debt be stabilized</vt:lpstr>
      <vt:lpstr>PowerPoint Presentation</vt:lpstr>
      <vt:lpstr>What would a Fiscal Crisis Look Like?</vt:lpstr>
      <vt:lpstr>Bottom Line:  We Need to Worry about the Debt</vt:lpstr>
      <vt:lpstr> Thank you!</vt:lpstr>
      <vt:lpstr> How Does the U.S. Government Borrow?</vt:lpstr>
      <vt:lpstr>Forecast Spending</vt:lpstr>
      <vt:lpstr>Aging and Health Care Costs</vt:lpstr>
      <vt:lpstr> Deficit to Grow Much Faster than Revenues</vt:lpstr>
      <vt:lpstr>Interest Payments to Grow Significantly</vt:lpstr>
      <vt:lpstr>Interest Will Start to Drive Growth in Deficit</vt:lpstr>
      <vt:lpstr>Perspectives on Increased Debt</vt:lpstr>
      <vt:lpstr> Bottom Line</vt:lpstr>
      <vt:lpstr>Proposals Do Exist</vt:lpstr>
      <vt:lpstr>Another Category of Spending: Tax Expenditures</vt:lpstr>
      <vt:lpstr>PowerPoint Presentation</vt:lpstr>
      <vt:lpstr>Are There Reasons to Wait?</vt:lpstr>
      <vt:lpstr>The first 2/3 letters should be changed to  white</vt:lpstr>
      <vt:lpstr>Inequality and Poverty</vt:lpstr>
      <vt:lpstr> National Economic Education Delegation</vt:lpstr>
      <vt:lpstr>PowerPoint Presentation</vt:lpstr>
      <vt:lpstr>Who Holds Debt to Foreigners</vt:lpstr>
      <vt:lpstr>PowerPoint Presentation</vt:lpstr>
      <vt:lpstr> Deficits and Recessions</vt:lpstr>
      <vt:lpstr>Tax Expenditures are Significant</vt:lpstr>
      <vt:lpstr>Tax Expenditures Tend to be Regressive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148</cp:revision>
  <dcterms:created xsi:type="dcterms:W3CDTF">2017-05-03T22:30:38Z</dcterms:created>
  <dcterms:modified xsi:type="dcterms:W3CDTF">2021-05-26T14:04:08Z</dcterms:modified>
</cp:coreProperties>
</file>