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0"/>
  </p:notesMasterIdLst>
  <p:sldIdLst>
    <p:sldId id="4107" r:id="rId2"/>
    <p:sldId id="4108" r:id="rId3"/>
    <p:sldId id="4109" r:id="rId4"/>
    <p:sldId id="4110" r:id="rId5"/>
    <p:sldId id="4111" r:id="rId6"/>
    <p:sldId id="4323" r:id="rId7"/>
    <p:sldId id="4113" r:id="rId8"/>
    <p:sldId id="4114" r:id="rId9"/>
    <p:sldId id="4115" r:id="rId10"/>
    <p:sldId id="4116" r:id="rId11"/>
    <p:sldId id="4172" r:id="rId12"/>
    <p:sldId id="4173" r:id="rId13"/>
    <p:sldId id="4174" r:id="rId14"/>
    <p:sldId id="4175" r:id="rId15"/>
    <p:sldId id="4314" r:id="rId16"/>
    <p:sldId id="4133" r:id="rId17"/>
    <p:sldId id="4315" r:id="rId18"/>
    <p:sldId id="4328" r:id="rId19"/>
    <p:sldId id="4134" r:id="rId20"/>
    <p:sldId id="4125" r:id="rId21"/>
    <p:sldId id="4326" r:id="rId22"/>
    <p:sldId id="4138" r:id="rId23"/>
    <p:sldId id="4325" r:id="rId24"/>
    <p:sldId id="4135" r:id="rId25"/>
    <p:sldId id="4318" r:id="rId26"/>
    <p:sldId id="4327" r:id="rId27"/>
    <p:sldId id="4124" r:id="rId28"/>
    <p:sldId id="414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14D"/>
    <a:srgbClr val="0C4C88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65" autoAdjust="0"/>
    <p:restoredTop sz="91440"/>
  </p:normalViewPr>
  <p:slideViewPr>
    <p:cSldViewPr snapToGrid="0" snapToObjects="1">
      <p:cViewPr varScale="1">
        <p:scale>
          <a:sx n="83" d="100"/>
          <a:sy n="83" d="100"/>
        </p:scale>
        <p:origin x="240" y="9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896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>
                <a:effectLst/>
                <a:latin typeface="Roboto" panose="02000000000000000000" pitchFamily="2" charset="0"/>
              </a:rPr>
              <a:t>1489 Lake Drive 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9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 Santelli 2/19/2009 </a:t>
            </a:r>
            <a:r>
              <a:rPr lang="en-US" dirty="0" err="1"/>
              <a:t>Teaparty</a:t>
            </a:r>
            <a:r>
              <a:rPr lang="en-US" dirty="0"/>
              <a:t> 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Satoshi, Bitcoin is 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So,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fell"/>
              </a:rPr>
              <a:t>Natoshi’s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 goal was to improve money, in a way that did not depend banks or governments!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distributed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26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Presently, Bitcoin mining requires 150-200 terawatt-hours per year, more than Thailand with a carbon </a:t>
            </a:r>
            <a:r>
              <a:rPr lang="en-US" dirty="0" err="1"/>
              <a:t>footprinttof</a:t>
            </a:r>
            <a:r>
              <a:rPr lang="en-US" dirty="0"/>
              <a:t> the Czech </a:t>
            </a:r>
            <a:r>
              <a:rPr lang="en-US" dirty="0" err="1"/>
              <a:t>Republicenergy</a:t>
            </a:r>
            <a:r>
              <a:rPr lang="en-US" dirty="0"/>
              <a:t> consumption (although less than is used in gold mining). (Note there are other consensus mechanisms that do not use as much energy.)</a:t>
            </a:r>
          </a:p>
          <a:p>
            <a:r>
              <a:rPr lang="en-US" dirty="0"/>
              <a:t>In addition, computer hardware quickly becomes obsolete and is dumped.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Trading of banned goods; </a:t>
            </a:r>
            <a:r>
              <a:rPr lang="en-US" dirty="0" err="1"/>
              <a:t>e.g</a:t>
            </a:r>
            <a:r>
              <a:rPr lang="en-US" dirty="0"/>
              <a:t>, Silk Road</a:t>
            </a:r>
          </a:p>
          <a:p>
            <a:pPr lvl="1"/>
            <a:r>
              <a:rPr lang="en-US" dirty="0"/>
              <a:t>Ransomware Payments.</a:t>
            </a:r>
          </a:p>
          <a:p>
            <a:pPr lvl="1"/>
            <a:r>
              <a:rPr lang="en-US" dirty="0"/>
              <a:t>Money Laundering.</a:t>
            </a:r>
          </a:p>
          <a:p>
            <a:pPr lvl="1"/>
            <a:r>
              <a:rPr lang="en-US" dirty="0"/>
              <a:t>Tax Evasion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Promised future payments such as dividends for stocks or coupon payments for bonds.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currencies, promise of future use in exchange with stable values.</a:t>
            </a:r>
          </a:p>
          <a:p>
            <a:r>
              <a:rPr lang="en-US" dirty="0"/>
              <a:t>Bitcoin only promises the possibility of capital gains, but </a:t>
            </a:r>
            <a:r>
              <a:rPr lang="en-US" i="1" dirty="0">
                <a:solidFill>
                  <a:srgbClr val="C00000"/>
                </a:solidFill>
              </a:rPr>
              <a:t>not based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future payments.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8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Cryptographic protection is a tougher call and depends on your views of privacy rights, as well as what information is being kept private (e.g., medical records versus financial transactions) Supply Chains (Walmart IBM)</a:t>
            </a:r>
          </a:p>
          <a:p>
            <a:pPr lvl="1"/>
            <a:r>
              <a:rPr lang="en-US" dirty="0"/>
              <a:t>Smart Contracts (Xbox royalties)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2pPr marL="685800" indent="-228600">
              <a:buClr>
                <a:srgbClr val="0C4C88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>
              <a:buClr>
                <a:srgbClr val="0C4C88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ts val="52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2pPr marL="685800" indent="-228600">
              <a:buClr>
                <a:srgbClr val="0C4C88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>
              <a:buClr>
                <a:srgbClr val="0C4C88"/>
              </a:buCl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ts val="52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treasury.gov/system/files/136/StableCoinReport_Nov1_508.pdf" TargetMode="External"/><Relationship Id="rId2" Type="http://schemas.openxmlformats.org/officeDocument/2006/relationships/hyperlink" Target="https://youtu.be/o3NuHb7V1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deralreserve.gov/publications/files/money-and-payments-2022012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ingecko.com/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636414"/>
            <a:ext cx="10219508" cy="1585172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b="1" dirty="0"/>
              <a:t>Cryptocurrencies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/>
              <a:t>Sausalito Rotary Club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1030" name="Picture 6" descr="Cryptocurrency Prices Today On August 5: Bitcoin, Binance Coin Surge Over 3%">
            <a:extLst>
              <a:ext uri="{FF2B5EF4-FFF2-40B4-BE49-F238E27FC236}">
                <a16:creationId xmlns:a16="http://schemas.microsoft.com/office/drawing/2014/main" id="{FA5396EC-7C96-41E2-9EF2-AB9E692C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48" y="4855542"/>
            <a:ext cx="2932155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673A0-175A-4075-9896-09EF1D92727A}"/>
              </a:ext>
            </a:extLst>
          </p:cNvPr>
          <p:cNvGrpSpPr>
            <a:grpSpLocks noChangeAspect="1"/>
          </p:cNvGrpSpPr>
          <p:nvPr/>
        </p:nvGrpSpPr>
        <p:grpSpPr>
          <a:xfrm>
            <a:off x="470186" y="112657"/>
            <a:ext cx="2060329" cy="2103120"/>
            <a:chOff x="607985" y="-509240"/>
            <a:chExt cx="5464366" cy="55790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6F53BD-43F1-4D9D-8B93-4AAEFAE10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85" y="-509240"/>
              <a:ext cx="5464366" cy="4213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3E7E5F-5A11-4E46-9D50-C30107AE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794" y="3676136"/>
              <a:ext cx="4406747" cy="1393634"/>
            </a:xfrm>
            <a:prstGeom prst="rect">
              <a:avLst/>
            </a:prstGeom>
          </p:spPr>
        </p:pic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CCDF0521-5229-7D41-A5EF-1078667579EC}"/>
              </a:ext>
            </a:extLst>
          </p:cNvPr>
          <p:cNvSpPr txBox="1">
            <a:spLocks/>
          </p:cNvSpPr>
          <p:nvPr/>
        </p:nvSpPr>
        <p:spPr>
          <a:xfrm>
            <a:off x="1547649" y="4005723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endParaRPr lang="en-US" sz="22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February 2, 2023</a:t>
            </a:r>
          </a:p>
        </p:txBody>
      </p:sp>
    </p:spTree>
    <p:extLst>
      <p:ext uri="{BB962C8B-B14F-4D97-AF65-F5344CB8AC3E}">
        <p14:creationId xmlns:p14="http://schemas.microsoft.com/office/powerpoint/2010/main" val="1278335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8D84-DC21-49B0-A13D-8F456BE9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derlying Technology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53DF-5D27-4BBC-A89C-972037CA5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Digital Token (exists only as data on a computer) whose ownership is cryptographically protected.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Distributed Ledger, </a:t>
            </a:r>
            <a:r>
              <a:rPr lang="en-US" u="sng" dirty="0"/>
              <a:t>Block Chain Technology</a:t>
            </a:r>
            <a:r>
              <a:rPr lang="en-US" dirty="0"/>
              <a:t>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Software protocol provides a “consensus” mechanism on the validity of new transactions.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Payments based on trust, without a “trusted third party.”  (</a:t>
            </a:r>
            <a:r>
              <a:rPr lang="en-US" i="1" dirty="0"/>
              <a:t>i.e.</a:t>
            </a:r>
            <a:r>
              <a:rPr lang="en-US" dirty="0"/>
              <a:t>, a bank or the Fed).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1FA2-3F62-495F-A378-B75965FC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6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38F2-E12C-4703-8A3A-3FEEE5FD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29C0-C018-4137-808F-40C788687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47790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Jack buys a bitcoin at an ATM.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He is given a public number or key and a private encrypted key.</a:t>
            </a:r>
          </a:p>
          <a:p>
            <a:pPr>
              <a:spcAft>
                <a:spcPts val="1000"/>
              </a:spcAft>
            </a:pPr>
            <a:r>
              <a:rPr lang="en-US" dirty="0"/>
              <a:t>Jack can give his bitcoin to Jill by using Jill’s public key and verifying the transaction with his private key.</a:t>
            </a:r>
          </a:p>
          <a:p>
            <a:pPr>
              <a:spcAft>
                <a:spcPts val="1000"/>
              </a:spcAft>
            </a:pPr>
            <a:r>
              <a:rPr lang="en-US" dirty="0"/>
              <a:t>The new transaction is then posted on a number of different computers and can be read by anyone.</a:t>
            </a:r>
          </a:p>
          <a:p>
            <a:pPr>
              <a:spcAft>
                <a:spcPts val="1000"/>
              </a:spcAft>
            </a:pPr>
            <a:r>
              <a:rPr lang="en-US" dirty="0"/>
              <a:t>The clearing of the transaction is done with a public database or distributed ledger called a BLOCKCHAIN through a process know as BITCOIN MINING.</a:t>
            </a:r>
          </a:p>
          <a:p>
            <a:pPr>
              <a:spcAft>
                <a:spcPts val="1000"/>
              </a:spcAft>
            </a:pPr>
            <a:r>
              <a:rPr lang="en-US" dirty="0"/>
              <a:t>First, Bitcoin Miners gather about 3000 new transactions into a “block.”</a:t>
            </a:r>
          </a:p>
          <a:p>
            <a:r>
              <a:rPr lang="en-US" dirty="0"/>
              <a:t>The next step is to provide a decentralized mechanism to add the new block to the block chain and agree that the transactions are valid.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718F-47F7-4841-B1FA-C9F18648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63AF-E2DB-43DF-867F-DC9544CA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of of Work:</a:t>
            </a:r>
            <a:r>
              <a:rPr lang="en-US" dirty="0"/>
              <a:t> Bitcoin “Mining”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959A-4B94-44E8-BB38-EC231DF3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miners’ competition involves generating long, random numbers (“hashing”) until one of the numbers fits a precise set of attributes.</a:t>
            </a:r>
          </a:p>
          <a:p>
            <a:pPr>
              <a:spcAft>
                <a:spcPts val="1000"/>
              </a:spcAft>
            </a:pPr>
            <a:r>
              <a:rPr lang="en-US" dirty="0"/>
              <a:t>Presently, miners produce on the order of 200 million trillion random numbers per second.</a:t>
            </a:r>
          </a:p>
          <a:p>
            <a:pPr>
              <a:spcAft>
                <a:spcPts val="1000"/>
              </a:spcAft>
            </a:pPr>
            <a:r>
              <a:rPr lang="en-US" dirty="0"/>
              <a:t>The winning miner adds the new block to the previous block in the blockchain.  The total process takes about 10 minutes.</a:t>
            </a:r>
          </a:p>
          <a:p>
            <a:pPr>
              <a:spcAft>
                <a:spcPts val="1000"/>
              </a:spcAft>
            </a:pPr>
            <a:r>
              <a:rPr lang="en-US" dirty="0"/>
              <a:t>The incentive for miners is that the winner of the competition gets compensated with new bitcoins and transaction fees.</a:t>
            </a:r>
          </a:p>
          <a:p>
            <a:pPr>
              <a:spcAft>
                <a:spcPts val="1000"/>
              </a:spcAft>
            </a:pPr>
            <a:r>
              <a:rPr lang="en-US" dirty="0"/>
              <a:t>However, the miner will not get the reward unless other miners subsequently add new blocks to the first miner’s block.</a:t>
            </a:r>
          </a:p>
          <a:p>
            <a:r>
              <a:rPr lang="en-US" dirty="0"/>
              <a:t>In this way transactions are added to the chain via a “consensus” of miners.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26E90-307F-43DB-9118-1A8AEB24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80A3-73C3-C778-CF9C-32A2D4B8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n-US" dirty="0"/>
              <a:t>coin 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E6400-1C81-C6B0-FBFA-6BCB0A99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descr="A greener approach to crypto mining | PaymentsSource | American Banker">
            <a:extLst>
              <a:ext uri="{FF2B5EF4-FFF2-40B4-BE49-F238E27FC236}">
                <a16:creationId xmlns:a16="http://schemas.microsoft.com/office/drawing/2014/main" id="{DF380E9E-9507-02F3-5FA9-EBECA6827D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82" y="1491894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7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4A29-CD8C-4151-89D2-123B043C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Que</a:t>
            </a:r>
            <a:r>
              <a:rPr lang="en-US" sz="3800" dirty="0">
                <a:solidFill>
                  <a:schemeClr val="accent5">
                    <a:lumMod val="50000"/>
                  </a:schemeClr>
                </a:solidFill>
              </a:rPr>
              <a:t>stion #1:  Is Bitcoin Serving an Economic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888BB-65CE-4133-92AA-E18FE7FB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118125"/>
            <a:ext cx="765879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Bitcoin is not and cannot be widely used to make transactions.</a:t>
            </a:r>
          </a:p>
          <a:p>
            <a:r>
              <a:rPr lang="en-US" dirty="0"/>
              <a:t>Scalability?</a:t>
            </a:r>
          </a:p>
          <a:p>
            <a:r>
              <a:rPr lang="en-US" dirty="0"/>
              <a:t>Price Instability.</a:t>
            </a:r>
          </a:p>
          <a:p>
            <a:r>
              <a:rPr lang="en-US" dirty="0"/>
              <a:t>Transactions costs</a:t>
            </a:r>
          </a:p>
          <a:p>
            <a:r>
              <a:rPr lang="en-US" dirty="0"/>
              <a:t>And, the network is costly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Resources used in mining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Environmental Costs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Carbon footprint bigger than Thailand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Electronic waste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D9EAD-001A-4BB0-95A2-3BB7B652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BF9DD4-D725-4551-B566-CE790448B726}"/>
              </a:ext>
            </a:extLst>
          </p:cNvPr>
          <p:cNvGrpSpPr>
            <a:grpSpLocks noChangeAspect="1"/>
          </p:cNvGrpSpPr>
          <p:nvPr/>
        </p:nvGrpSpPr>
        <p:grpSpPr>
          <a:xfrm>
            <a:off x="6585771" y="1555124"/>
            <a:ext cx="6449044" cy="5302876"/>
            <a:chOff x="7200575" y="1688996"/>
            <a:chExt cx="5775197" cy="47487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9C3A61-A172-4ACC-B8C5-008D2A5FECCE}"/>
                </a:ext>
              </a:extLst>
            </p:cNvPr>
            <p:cNvSpPr txBox="1"/>
            <p:nvPr/>
          </p:nvSpPr>
          <p:spPr>
            <a:xfrm>
              <a:off x="7200575" y="6006899"/>
              <a:ext cx="57751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BIS, </a:t>
              </a:r>
              <a:r>
                <a:rPr lang="en-US" sz="2200" i="1" dirty="0"/>
                <a:t>Annual Report 2018, </a:t>
              </a:r>
              <a:r>
                <a:rPr lang="en-US" sz="2200" dirty="0"/>
                <a:t>Chapter V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E38EA9-F5F2-472C-93AB-D6EFF393E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8570" y="1688996"/>
              <a:ext cx="3076405" cy="420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53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AC1F-12CF-4FE7-92BB-AFFBC77D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Role Does Bitcoin (or Ether)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331C-E7D0-4DD2-BE9C-4B03E2AA3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dirty="0"/>
              <a:t>For some it plays the same role as $100 bills:  32.8% of all bills in circulation (more than the number of $1 bills)</a:t>
            </a:r>
          </a:p>
          <a:p>
            <a:r>
              <a:rPr lang="en-US" dirty="0"/>
              <a:t>Illegal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83DE-E1DE-429C-9306-309FB160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5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21D5-690F-4EA6-AE17-E90F2EC9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Ille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gal Activity and Bitcoin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74F53-6077-4D1E-8B3E-4487B94B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E6C11C-A974-4DE1-8E5F-5989571E97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5" y="1532416"/>
            <a:ext cx="11221309" cy="439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58F72-9A5E-854A-BCA5-BAECD1046C0A}"/>
              </a:ext>
            </a:extLst>
          </p:cNvPr>
          <p:cNvSpPr txBox="1"/>
          <p:nvPr/>
        </p:nvSpPr>
        <p:spPr>
          <a:xfrm rot="16200000">
            <a:off x="-126682" y="3363132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Billions</a:t>
            </a:r>
          </a:p>
        </p:txBody>
      </p:sp>
    </p:spTree>
    <p:extLst>
      <p:ext uri="{BB962C8B-B14F-4D97-AF65-F5344CB8AC3E}">
        <p14:creationId xmlns:p14="http://schemas.microsoft.com/office/powerpoint/2010/main" val="4012592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BF1D-E219-4F16-8F16-10F30C59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27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What about as a Financial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FB6C-7356-4618-9F39-3DFFA339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It is hard to argue with the fact that Bitcoin had provided outsized returns for many, albeit very volatile.</a:t>
            </a:r>
          </a:p>
          <a:p>
            <a:pPr>
              <a:spcAft>
                <a:spcPts val="1000"/>
              </a:spcAft>
            </a:pPr>
            <a:r>
              <a:rPr lang="en-US" dirty="0"/>
              <a:t>Financial Assets are Promises by the Issuer.</a:t>
            </a:r>
          </a:p>
          <a:p>
            <a:pPr>
              <a:spcAft>
                <a:spcPts val="1000"/>
              </a:spcAft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“fundamental value” of a financial assets is the value of those promises based on the time value of money and the risk that the promises will not be kept.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does Bitcoin promise?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224F8-611C-42AA-A823-E424DB0E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F036-408B-7E40-8A4C-29D71FED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Cry</a:t>
            </a:r>
            <a:r>
              <a:rPr lang="en-US" dirty="0"/>
              <a:t>pto compares favorably to….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48F64-4808-EC46-9236-2B5D08454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384" y="1312858"/>
            <a:ext cx="4279232" cy="4351338"/>
          </a:xfrm>
        </p:spPr>
        <p:txBody>
          <a:bodyPr/>
          <a:lstStyle/>
          <a:p>
            <a:r>
              <a:rPr lang="en-US" dirty="0"/>
              <a:t>The stock market?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casino?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992FA-A737-894A-BE75-1CE541AB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A159F-B711-B94E-827C-A060D51D1253}"/>
              </a:ext>
            </a:extLst>
          </p:cNvPr>
          <p:cNvSpPr/>
          <p:nvPr/>
        </p:nvSpPr>
        <p:spPr>
          <a:xfrm>
            <a:off x="3593432" y="3849496"/>
            <a:ext cx="4379494" cy="7860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4936-A270-46DA-9073-826AD6B7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Sec</a:t>
            </a:r>
            <a:r>
              <a:rPr lang="en-US" dirty="0"/>
              <a:t>urity? Not Good News for Defi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B4425-945B-4798-AA61-457DF511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838091-0CC0-4D72-9080-63D49149B0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3348"/>
            <a:ext cx="7751530" cy="504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1E050A-1BD5-9C44-864A-E753C2E5EAFF}"/>
              </a:ext>
            </a:extLst>
          </p:cNvPr>
          <p:cNvSpPr txBox="1"/>
          <p:nvPr/>
        </p:nvSpPr>
        <p:spPr>
          <a:xfrm>
            <a:off x="8845741" y="2916820"/>
            <a:ext cx="2544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Record </a:t>
            </a:r>
            <a:r>
              <a:rPr lang="en-US" sz="2400" b="1" dirty="0"/>
              <a:t>$3.2 Billion</a:t>
            </a:r>
          </a:p>
          <a:p>
            <a:r>
              <a:rPr lang="en-US" sz="2400" dirty="0"/>
              <a:t>stolen in 2022 in</a:t>
            </a:r>
          </a:p>
          <a:p>
            <a:r>
              <a:rPr lang="en-US" sz="2400" dirty="0" err="1"/>
              <a:t>DeFi</a:t>
            </a:r>
            <a:r>
              <a:rPr lang="en-US" sz="2400" dirty="0"/>
              <a:t> markets.</a:t>
            </a:r>
          </a:p>
        </p:txBody>
      </p:sp>
    </p:spTree>
    <p:extLst>
      <p:ext uri="{BB962C8B-B14F-4D97-AF65-F5344CB8AC3E}">
        <p14:creationId xmlns:p14="http://schemas.microsoft.com/office/powerpoint/2010/main" val="259101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FEED-377B-4C55-9A5B-A44C33AD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C47F8-C9B1-4595-9F5E-427119940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 Facts about Bitcoin</a:t>
            </a:r>
          </a:p>
          <a:p>
            <a:r>
              <a:rPr lang="en-US" dirty="0"/>
              <a:t>A little bit on the underlying technology of bitcoin.</a:t>
            </a:r>
          </a:p>
          <a:p>
            <a:r>
              <a:rPr lang="en-US" dirty="0"/>
              <a:t>Economist evaluation of 2 Key Questions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Is Bitcoin serving a legitimate economic role?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Is there potential for beneficial, financial innovations using the underlying technology?</a:t>
            </a:r>
          </a:p>
          <a:p>
            <a:r>
              <a:rPr lang="en-US" dirty="0"/>
              <a:t>In order to tap that potential, we need: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Legislation to provide “good” regulation of crypto markets.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Federal Reserve needs to follow other central banks in creating a safe and secure, digital means of payment:  Central Bank Digital Currency (CBDC)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25F64-034E-42CE-8ED2-AD2BA1C9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F964-6E42-4BED-818A-EA4A1E1F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estion #2:  The Value of the New Technology?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86C0-054F-4C15-BB94-03CE15A2E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Throw the baby out with the bathwater!</a:t>
            </a:r>
          </a:p>
          <a:p>
            <a:r>
              <a:rPr lang="en-US" dirty="0"/>
              <a:t>The value of cryptographically protected digital-tokens is nuanced:</a:t>
            </a:r>
          </a:p>
          <a:p>
            <a:r>
              <a:rPr lang="en-US" dirty="0"/>
              <a:t>Blockchain technologies have significant promise some of which is already being realized.</a:t>
            </a:r>
          </a:p>
          <a:p>
            <a:pPr lvl="1"/>
            <a:r>
              <a:rPr lang="en-US" dirty="0"/>
              <a:t>Private blockchains, Walmart and its produce suppliers</a:t>
            </a:r>
          </a:p>
          <a:p>
            <a:pPr lvl="1"/>
            <a:r>
              <a:rPr lang="en-US" dirty="0"/>
              <a:t>Public Blockchains, Ethereum and smart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B653-D1DB-4C5F-98EA-DB280BFE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A3337-2CC2-4D86-8463-FD386D0A1570}"/>
              </a:ext>
            </a:extLst>
          </p:cNvPr>
          <p:cNvSpPr txBox="1"/>
          <p:nvPr/>
        </p:nvSpPr>
        <p:spPr>
          <a:xfrm>
            <a:off x="5902036" y="5506569"/>
            <a:ext cx="5995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See: Mehta N,. </a:t>
            </a:r>
            <a:r>
              <a:rPr lang="en-US" sz="2400" dirty="0" err="1"/>
              <a:t>Agashe</a:t>
            </a:r>
            <a:r>
              <a:rPr lang="en-US" sz="2400" dirty="0"/>
              <a:t> A., P. </a:t>
            </a:r>
            <a:r>
              <a:rPr lang="en-US" sz="2400" dirty="0" err="1"/>
              <a:t>Detroja</a:t>
            </a:r>
            <a:r>
              <a:rPr lang="en-US" sz="2400" dirty="0"/>
              <a:t>  </a:t>
            </a:r>
            <a:r>
              <a:rPr lang="en-US" sz="2400" i="1" dirty="0"/>
              <a:t>Blockchain Bubble or Revolution, </a:t>
            </a:r>
            <a:r>
              <a:rPr lang="en-US" sz="24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7378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08BA-D3E8-C970-C9CD-47655A34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The Wild West Out There!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4E0E3-B6B3-66F4-5AE7-B498F8409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C4616-6B1F-4DD1-7E51-47BA0850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37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43F0-F213-4C50-9F6B-DBE7A6AB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Blo</a:t>
            </a:r>
            <a:r>
              <a:rPr lang="en-US" dirty="0" err="1"/>
              <a:t>ckFi</a:t>
            </a:r>
            <a:r>
              <a:rPr lang="en-US" dirty="0"/>
              <a:t> and Crypto Lending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CAA49-E71D-41A3-82B4-518048F39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Feb, 14, 2022,</a:t>
            </a:r>
            <a:r>
              <a:rPr lang="en-US" sz="3200" dirty="0"/>
              <a:t> </a:t>
            </a:r>
            <a:r>
              <a:rPr lang="en-US" sz="3200" i="1" dirty="0"/>
              <a:t>NYTimes </a:t>
            </a:r>
            <a:r>
              <a:rPr lang="en-US" sz="3200" dirty="0"/>
              <a:t>Headline:</a:t>
            </a:r>
          </a:p>
          <a:p>
            <a:pPr marL="0" indent="0">
              <a:buNone/>
            </a:pPr>
            <a:endParaRPr lang="en-US" sz="3200" b="1" i="0" dirty="0">
              <a:solidFill>
                <a:schemeClr val="accent5">
                  <a:lumMod val="50000"/>
                </a:schemeClr>
              </a:solidFill>
              <a:effectLst/>
              <a:latin typeface="nyt-cheltenham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32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BlockFi</a:t>
            </a: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, a crypto firm, reaches a $100 million settlement for failing to register loan products.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yt-cheltenham"/>
              </a:rPr>
              <a:t>Cannot offer interest-bearing accounts to US residents.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nyt-cheltenham"/>
              </a:rPr>
              <a:t>Unless registered as an investment company.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BlockFi</a:t>
            </a: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nyt-cheltenham"/>
              </a:rPr>
              <a:t>was</a:t>
            </a: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nyt-cheltenham"/>
              </a:rPr>
              <a:t> working work with the SEC to develop an account that meets US security laws.</a:t>
            </a:r>
          </a:p>
          <a:p>
            <a:pPr marL="514350" indent="-514350">
              <a:buFont typeface="+mj-lt"/>
              <a:buAutoNum type="arabicPeriod"/>
            </a:pPr>
            <a:endParaRPr lang="en-US" sz="3200" b="1" i="0" dirty="0">
              <a:solidFill>
                <a:schemeClr val="accent5">
                  <a:lumMod val="50000"/>
                </a:schemeClr>
              </a:solidFill>
              <a:effectLst/>
              <a:latin typeface="nyt-cheltenham"/>
            </a:endParaRPr>
          </a:p>
          <a:p>
            <a:pPr marL="514350" indent="-514350">
              <a:buFont typeface="+mj-lt"/>
              <a:buAutoNum type="arabicPeriod"/>
            </a:pPr>
            <a:endParaRPr lang="en-US" sz="3200" b="1" i="0" dirty="0">
              <a:solidFill>
                <a:schemeClr val="accent5">
                  <a:lumMod val="50000"/>
                </a:schemeClr>
              </a:solidFill>
              <a:effectLst/>
              <a:latin typeface="nyt-cheltenham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B7874-B8CB-46D7-8615-028DC4CD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4B7A-8791-4350-AAA5-2E35D9DD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66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</a:t>
            </a:r>
            <a:r>
              <a:rPr lang="en-US" dirty="0"/>
              <a:t>m Bankman-Fried &amp; FTX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3F1F4-CBE4-6D09-9188-9FE945B0B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 August, </a:t>
            </a:r>
            <a:r>
              <a:rPr lang="en-US" i="1" dirty="0"/>
              <a:t>Fortune </a:t>
            </a:r>
            <a:r>
              <a:rPr lang="en-US" dirty="0"/>
              <a:t>compared the 30-yr old to Warren Buffet.</a:t>
            </a:r>
          </a:p>
          <a:p>
            <a:pPr>
              <a:spcAft>
                <a:spcPts val="1000"/>
              </a:spcAft>
            </a:pPr>
            <a:r>
              <a:rPr lang="en-US" dirty="0"/>
              <a:t>Helped save </a:t>
            </a:r>
            <a:r>
              <a:rPr lang="en-US" dirty="0" err="1"/>
              <a:t>BlockFi</a:t>
            </a:r>
            <a:r>
              <a:rPr lang="en-US" dirty="0"/>
              <a:t> and other crypto firms in May 2022.</a:t>
            </a:r>
          </a:p>
          <a:p>
            <a:r>
              <a:rPr lang="en-US" dirty="0"/>
              <a:t>Mid-November, $32B firm declares bankruptcy.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SBF’s net worth goes from $16billion to 0.</a:t>
            </a:r>
          </a:p>
          <a:p>
            <a:pPr>
              <a:spcAft>
                <a:spcPts val="1000"/>
              </a:spcAft>
            </a:pPr>
            <a:r>
              <a:rPr lang="en-US" dirty="0"/>
              <a:t>Misused customer funds to prop up his investment firm Alameda Research.</a:t>
            </a:r>
          </a:p>
          <a:p>
            <a:r>
              <a:rPr lang="en-US" dirty="0"/>
              <a:t>Regulation is needed!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BA9FF-97C1-0E32-4C9C-97BF39E1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5FB1-CADC-4D11-9BC2-B87FB2D9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Good Regulation?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C0A9F-AA7C-4A68-90F9-CE7CAC963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Principles Are Easy;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Security: Eliminate fraud, abuse and manipulation.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 not let markets be dominated by a small number of powerful firms.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Allow startups with new innovations to displace incumbent firms.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Minimize risk of a financial crisis.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Legislation and Implementation:  Not So Easy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89606-6F90-49BD-AB5A-9C6E709A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00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C7A3-EFAC-4C85-8CED-B8E1AA5B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 Framework for Regulating Crypto (9/16)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7A66-FBD2-4211-A6F6-335BCAB15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37" y="173799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Protect Consumers, Investors, and Business.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Promote Access to Safe Financial Services.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Fostering Financial Stability.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Advancing Responsible Innovation.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Reinforcing our Global Financial Leadership.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Fighting Illicit Finance.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Exploring a U.S. Central Bank Digital Currency (CBDC)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60B53-AF26-46FB-996F-1AC72D99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6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3B57-CA18-462A-1EC0-115E17CE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Su</a:t>
            </a:r>
            <a:r>
              <a:rPr lang="en-US" sz="4400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B006B-BD10-A263-5627-16596CDEE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Cryptocurrencies are digital money.</a:t>
            </a:r>
          </a:p>
          <a:p>
            <a:pPr lvl="1"/>
            <a:r>
              <a:rPr lang="en-US" dirty="0"/>
              <a:t>Part of decentralized finance (</a:t>
            </a:r>
            <a:r>
              <a:rPr lang="en-US" dirty="0" err="1"/>
              <a:t>DeFi</a:t>
            </a:r>
            <a:r>
              <a:rPr lang="en-US" dirty="0"/>
              <a:t>).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There is little economic case for cryptocurrencies.</a:t>
            </a:r>
          </a:p>
          <a:p>
            <a:pPr lvl="1"/>
            <a:r>
              <a:rPr lang="en-US" dirty="0"/>
              <a:t>There is a case that the underlying technology is useful.</a:t>
            </a:r>
          </a:p>
          <a:p>
            <a:pPr lvl="1"/>
            <a:r>
              <a:rPr lang="en-US" dirty="0"/>
              <a:t>Government backed electronic currencies may be the path forward.</a:t>
            </a:r>
          </a:p>
          <a:p>
            <a:pPr lvl="1"/>
            <a:r>
              <a:rPr lang="en-US" dirty="0"/>
              <a:t>Its operation is highly costly.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Crypto is currently an unregulated banking environment.</a:t>
            </a:r>
          </a:p>
          <a:p>
            <a:pPr lvl="1"/>
            <a:r>
              <a:rPr lang="en-US" dirty="0"/>
              <a:t>Banking is regulated for VERY good reason.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AB876-26CA-56BD-9BB9-CA0F8572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41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42E6-DF2C-4AAD-87CE-179CC541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ources to 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F8EE-2B1D-43A5-A8B8-895F9BAAE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N. Mehta, et.al.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Blockchain Bubble or Revolution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 Prasad,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The Future of Money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https://youtu.be/o3NuHb7V1IA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Presidential Working Group on Financial Markets, 11/1/21 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https://home.treasury.gov/system/files/136/StableCoinReport_Nov1_508.pdf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Federal Reserve White paper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https://www.federalreserve.gov/publications/files/money-and-payments-20220120.pdf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Executive Order:  https://www.whitehouse.gov/briefing-room/statements-releases/2022/03/09/fact-sheet-president-biden-to-sign-executive-order-on-ensuring-responsible-innovation-in-digital-assets/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9804-D41D-4D03-955A-92DC5210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7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4E70-B4EB-4FA0-B960-4FB4653E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First, What is Bitcoin?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7E85-D254-4D87-A862-39B33D91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Bitcoin is the first cryptocurrency and was invented in 2008.</a:t>
            </a:r>
          </a:p>
          <a:p>
            <a:pPr>
              <a:spcAft>
                <a:spcPts val="1500"/>
              </a:spcAft>
            </a:pPr>
            <a:r>
              <a:rPr lang="en-US" dirty="0"/>
              <a:t>Cryptocurrencies are a form of DIGITAL MONEY (viz. data on a computer) where account ownership is confidential and where record keeping is decentralized over a multitude of computers.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In the category of Decentralized Finance (</a:t>
            </a:r>
            <a:r>
              <a:rPr lang="en-US" dirty="0" err="1"/>
              <a:t>DeFi</a:t>
            </a:r>
            <a:r>
              <a:rPr lang="en-US" dirty="0"/>
              <a:t>).</a:t>
            </a:r>
          </a:p>
          <a:p>
            <a:r>
              <a:rPr lang="en-US" dirty="0"/>
              <a:t>More importantly,…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0E37F-B33F-4069-9888-A8934243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0110-87E6-489C-B249-D3AB381A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n-US" dirty="0"/>
              <a:t>coin Has Started a Revolution in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8054A-4199-4292-B98B-FCFE13ED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spcAft>
                <a:spcPts val="2000"/>
              </a:spcAft>
              <a:buFont typeface="+mj-lt"/>
              <a:buAutoNum type="arabicPeriod"/>
            </a:pPr>
            <a:r>
              <a:rPr lang="en-US" dirty="0"/>
              <a:t>The way we buy and sell things, our “payments system;”  the way we save, borrow and invest; the role of banks and other financial firms is rapidly changing.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my view, Bitcoin will </a:t>
            </a:r>
            <a:r>
              <a:rPr lang="en-US" i="1" dirty="0"/>
              <a:t>NOT</a:t>
            </a:r>
            <a:r>
              <a:rPr lang="en-US" dirty="0"/>
              <a:t> be an important player in these developments,  but the technologies underlying Bitcoin may 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73D93-99DC-46E1-8267-0A8BE33C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3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CFEF-05E2-4673-ABA0-EE19ACC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204B2-99B2-4226-9178-EA778323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Is All the Excitement About?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4DCB0-C862-B131-6632-1A1CFDDF3544}"/>
              </a:ext>
            </a:extLst>
          </p:cNvPr>
          <p:cNvSpPr txBox="1"/>
          <p:nvPr/>
        </p:nvSpPr>
        <p:spPr>
          <a:xfrm>
            <a:off x="9641671" y="3620001"/>
            <a:ext cx="200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$23,922 at 8pm last night</a:t>
            </a:r>
          </a:p>
        </p:txBody>
      </p:sp>
      <p:pic>
        <p:nvPicPr>
          <p:cNvPr id="3" name="Picture 2" descr="Chart, line chart, histogram&#10;&#10;Description automatically generated">
            <a:extLst>
              <a:ext uri="{FF2B5EF4-FFF2-40B4-BE49-F238E27FC236}">
                <a16:creationId xmlns:a16="http://schemas.microsoft.com/office/drawing/2014/main" id="{16DCD20D-54E8-33DC-76AC-25A4B4001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10" y="1323831"/>
            <a:ext cx="8523536" cy="490812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A35AEF-D62B-D643-85C8-BDF41DF903ED}"/>
              </a:ext>
            </a:extLst>
          </p:cNvPr>
          <p:cNvCxnSpPr/>
          <p:nvPr/>
        </p:nvCxnSpPr>
        <p:spPr>
          <a:xfrm flipH="1">
            <a:off x="1782501" y="2083444"/>
            <a:ext cx="7719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DC675DF-1D69-7F4E-BB20-DDA6B6477FDF}"/>
              </a:ext>
            </a:extLst>
          </p:cNvPr>
          <p:cNvSpPr txBox="1"/>
          <p:nvPr/>
        </p:nvSpPr>
        <p:spPr>
          <a:xfrm>
            <a:off x="1678328" y="1794075"/>
            <a:ext cx="253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$69,045 on Nov 10, 2021</a:t>
            </a:r>
          </a:p>
        </p:txBody>
      </p:sp>
    </p:spTree>
    <p:extLst>
      <p:ext uri="{BB962C8B-B14F-4D97-AF65-F5344CB8AC3E}">
        <p14:creationId xmlns:p14="http://schemas.microsoft.com/office/powerpoint/2010/main" val="415805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CF97-082D-CB62-9944-40F98258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905" y="549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</a:t>
            </a:r>
            <a:r>
              <a:rPr lang="en-US" dirty="0"/>
              <a:t> of the Over 60,000 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87155-455C-6978-1E28-5D702E2C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F12C64-0494-A373-5879-DCDD2E75C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2882" y="1777278"/>
            <a:ext cx="6377538" cy="420624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E9762A-839D-97D2-5FC2-2FE8A3C1B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963" y="1853466"/>
            <a:ext cx="222534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EA1A-D213-46CC-8199-994814DC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Origin Story Worthy of a Pulp Novel!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4765-2644-46EA-98B7-A7E121B9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The Mysterious Satoshi Nakamoto:</a:t>
            </a:r>
          </a:p>
          <a:p>
            <a:pPr lvl="1">
              <a:spcAft>
                <a:spcPts val="1000"/>
              </a:spcAft>
            </a:pPr>
            <a:r>
              <a:rPr lang="en-US" sz="2600" dirty="0"/>
              <a:t>Lehman Brothers Bankruptcy, 9/2008</a:t>
            </a:r>
          </a:p>
          <a:p>
            <a:pPr lvl="1"/>
            <a:r>
              <a:rPr lang="en-US" sz="2600" dirty="0"/>
              <a:t>Halloween 2008: a white paper is published on the Internet laying out the idea and design for Bitcoin.</a:t>
            </a:r>
          </a:p>
          <a:p>
            <a:pPr lvl="2">
              <a:spcAft>
                <a:spcPts val="1000"/>
              </a:spcAft>
            </a:pPr>
            <a:r>
              <a:rPr lang="en-US" sz="2600" dirty="0"/>
              <a:t>The author (or authors) used Satoshi Nakamoto as a pseudonym.</a:t>
            </a:r>
          </a:p>
          <a:p>
            <a:pPr lvl="1">
              <a:spcAft>
                <a:spcPts val="1000"/>
              </a:spcAft>
            </a:pPr>
            <a:r>
              <a:rPr lang="en-US" sz="2600" dirty="0"/>
              <a:t>January 2009:   Satoshi releases the first version of the Bitcoin software.</a:t>
            </a:r>
          </a:p>
          <a:p>
            <a:pPr lvl="1">
              <a:spcAft>
                <a:spcPts val="1000"/>
              </a:spcAft>
            </a:pPr>
            <a:r>
              <a:rPr lang="en-US" sz="2600" dirty="0"/>
              <a:t>2009-2010:  Satoshi releases new versions of the software and is actively involved in Internet Chatter about Bitcoin.</a:t>
            </a:r>
          </a:p>
          <a:p>
            <a:pPr lvl="1">
              <a:spcAft>
                <a:spcPts val="1000"/>
              </a:spcAft>
            </a:pPr>
            <a:r>
              <a:rPr lang="en-US" sz="2600" dirty="0"/>
              <a:t>April 2011:  Satoshi ceases all known and/or verified communications.</a:t>
            </a:r>
          </a:p>
          <a:p>
            <a:r>
              <a:rPr lang="en-US" dirty="0"/>
              <a:t>To this date the identity or identities of Satoshi are unknown.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EA31-D184-4B49-B2FA-FAAE4A24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D01B-3DE6-41AA-BFEF-A9B02298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Possible Economic Role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5D5C-D089-42A8-87DA-33C969BD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45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Satoshi’s Vision: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More, prosaically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Facilitate payments at lower costs with SPEED and SECURITY.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E.g., Credit Card Fees (3 percent).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Merchant doesn’t get paid for at least 2 days.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More importantly, cross-border transactions costs were $1.9 trillion in 2018.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2019: Capital One hackers access personal information of 106 m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Meet the needs of previously unbanked.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Particularly a problem in the Developing World, but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Fed estimates that 50 million US adults have little or no banking relationships.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48FD-CB47-4DED-A5FC-620543FC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84E3-249A-4CFE-A81A-4E2C6EE5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</a:t>
            </a:r>
            <a:r>
              <a:rPr lang="en-US" dirty="0"/>
              <a:t> about Cryptocurrencies (as of 2/1, 8pm)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F004-0544-4C0F-BB05-5EB880A0B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269788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Bitcoin was the first and is the largest in terms of market cap (total value of all bitcoins) of about $460 billion.</a:t>
            </a:r>
          </a:p>
          <a:p>
            <a:pPr>
              <a:spcAft>
                <a:spcPts val="1000"/>
              </a:spcAft>
            </a:pPr>
            <a:r>
              <a:rPr lang="en-US" dirty="0"/>
              <a:t>Ethereum is in second place with a market cap of about $201 billion.</a:t>
            </a:r>
          </a:p>
          <a:p>
            <a:pPr>
              <a:spcAft>
                <a:spcPts val="1000"/>
              </a:spcAft>
            </a:pPr>
            <a:r>
              <a:rPr lang="en-US" dirty="0"/>
              <a:t>Presently, 13,000 different varieties with a total market cap of about $1.3 trillion </a:t>
            </a:r>
            <a:r>
              <a:rPr lang="en-US" sz="2200" b="0" dirty="0"/>
              <a:t>(</a:t>
            </a:r>
            <a:r>
              <a:rPr lang="en-US" sz="2200" b="0" dirty="0">
                <a:hlinkClick r:id="rId2"/>
              </a:rPr>
              <a:t>https://www.coingecko.com/en</a:t>
            </a:r>
            <a:r>
              <a:rPr lang="en-US" sz="2200" b="0" dirty="0"/>
              <a:t>)</a:t>
            </a:r>
          </a:p>
          <a:p>
            <a:r>
              <a:rPr lang="en-US" sz="3000" dirty="0"/>
              <a:t>Market cap of domestically listed US companies is about $40 trillion.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CACA9-7F67-468F-BD85-401B538C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21840</TotalTime>
  <Words>1940</Words>
  <Application>Microsoft Macintosh PowerPoint</Application>
  <PresentationFormat>Widescreen</PresentationFormat>
  <Paragraphs>230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Courier New</vt:lpstr>
      <vt:lpstr>fell</vt:lpstr>
      <vt:lpstr>nyt-cheltenham</vt:lpstr>
      <vt:lpstr>Roboto</vt:lpstr>
      <vt:lpstr>Wingdings</vt:lpstr>
      <vt:lpstr>Custom Design</vt:lpstr>
      <vt:lpstr>PowerPoint Presentation</vt:lpstr>
      <vt:lpstr>Outline of the Talk</vt:lpstr>
      <vt:lpstr>But First, What is Bitcoin?</vt:lpstr>
      <vt:lpstr>Bitcoin Has Started a Revolution in Finance</vt:lpstr>
      <vt:lpstr>Bitcoins: What Is All the Excitement About?</vt:lpstr>
      <vt:lpstr>One of the Over 60,000 Bitcoin ATMs</vt:lpstr>
      <vt:lpstr>An Origin Story Worthy of a Pulp Novel!</vt:lpstr>
      <vt:lpstr>The Possible Economic Role for Bitcoin</vt:lpstr>
      <vt:lpstr>Facts about Cryptocurrencies (as of 2/1, 8pm)</vt:lpstr>
      <vt:lpstr>Underlying Technology of Bitcoin</vt:lpstr>
      <vt:lpstr>So, how does it work?</vt:lpstr>
      <vt:lpstr>Proof of Work: Bitcoin “Mining”</vt:lpstr>
      <vt:lpstr>Bitcoin Mine</vt:lpstr>
      <vt:lpstr>Question #1:  Is Bitcoin Serving an Economic Role</vt:lpstr>
      <vt:lpstr>What Role Does Bitcoin (or Ether) Play?</vt:lpstr>
      <vt:lpstr>Illegal Activity and Bitcoin</vt:lpstr>
      <vt:lpstr>But What about as a Financial Investment?</vt:lpstr>
      <vt:lpstr>Crypto compares favorably to….</vt:lpstr>
      <vt:lpstr>Security? Not Good News for Defi</vt:lpstr>
      <vt:lpstr>Question #2:  The Value of the New Technology?</vt:lpstr>
      <vt:lpstr>It’s The Wild West Out There!</vt:lpstr>
      <vt:lpstr>BlockFi and Crypto Lending</vt:lpstr>
      <vt:lpstr>Sam Bankman-Fried &amp; FTX</vt:lpstr>
      <vt:lpstr>What is Good Regulation?</vt:lpstr>
      <vt:lpstr>Biden Framework for Regulating Crypto (9/16)</vt:lpstr>
      <vt:lpstr>Summary</vt:lpstr>
      <vt:lpstr> Thank you!</vt:lpstr>
      <vt:lpstr>Resources to Learn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302</cp:revision>
  <cp:lastPrinted>2022-04-12T21:06:47Z</cp:lastPrinted>
  <dcterms:created xsi:type="dcterms:W3CDTF">2017-05-03T22:30:38Z</dcterms:created>
  <dcterms:modified xsi:type="dcterms:W3CDTF">2023-02-02T19:46:53Z</dcterms:modified>
</cp:coreProperties>
</file>