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2"/>
  </p:notesMasterIdLst>
  <p:handoutMasterIdLst>
    <p:handoutMasterId r:id="rId73"/>
  </p:handoutMasterIdLst>
  <p:sldIdLst>
    <p:sldId id="4418" r:id="rId2"/>
    <p:sldId id="4419" r:id="rId3"/>
    <p:sldId id="4001" r:id="rId4"/>
    <p:sldId id="4107" r:id="rId5"/>
    <p:sldId id="327" r:id="rId6"/>
    <p:sldId id="4420" r:id="rId7"/>
    <p:sldId id="4108" r:id="rId8"/>
    <p:sldId id="4423" r:id="rId9"/>
    <p:sldId id="4109" r:id="rId10"/>
    <p:sldId id="4349" r:id="rId11"/>
    <p:sldId id="4327" r:id="rId12"/>
    <p:sldId id="4323" r:id="rId13"/>
    <p:sldId id="4113" r:id="rId14"/>
    <p:sldId id="4350" r:id="rId15"/>
    <p:sldId id="4351" r:id="rId16"/>
    <p:sldId id="4352" r:id="rId17"/>
    <p:sldId id="4116" r:id="rId18"/>
    <p:sldId id="4328" r:id="rId19"/>
    <p:sldId id="4353" r:id="rId20"/>
    <p:sldId id="4174" r:id="rId21"/>
    <p:sldId id="4424" r:id="rId22"/>
    <p:sldId id="4329" r:id="rId23"/>
    <p:sldId id="4340" r:id="rId24"/>
    <p:sldId id="4343" r:id="rId25"/>
    <p:sldId id="4346" r:id="rId26"/>
    <p:sldId id="4354" r:id="rId27"/>
    <p:sldId id="4313" r:id="rId28"/>
    <p:sldId id="4164" r:id="rId29"/>
    <p:sldId id="4355" r:id="rId30"/>
    <p:sldId id="4314" r:id="rId31"/>
    <p:sldId id="4133" r:id="rId32"/>
    <p:sldId id="4134" r:id="rId33"/>
    <p:sldId id="4315" r:id="rId34"/>
    <p:sldId id="4122" r:id="rId35"/>
    <p:sldId id="4317" r:id="rId36"/>
    <p:sldId id="4330" r:id="rId37"/>
    <p:sldId id="4157" r:id="rId38"/>
    <p:sldId id="4356" r:id="rId39"/>
    <p:sldId id="4125" r:id="rId40"/>
    <p:sldId id="4126" r:id="rId41"/>
    <p:sldId id="4127" r:id="rId42"/>
    <p:sldId id="4128" r:id="rId43"/>
    <p:sldId id="4129" r:id="rId44"/>
    <p:sldId id="4166" r:id="rId45"/>
    <p:sldId id="1196" r:id="rId46"/>
    <p:sldId id="4344" r:id="rId47"/>
    <p:sldId id="4345" r:id="rId48"/>
    <p:sldId id="4167" r:id="rId49"/>
    <p:sldId id="4153" r:id="rId50"/>
    <p:sldId id="4154" r:id="rId51"/>
    <p:sldId id="4421" r:id="rId52"/>
    <p:sldId id="4132" r:id="rId53"/>
    <p:sldId id="4131" r:id="rId54"/>
    <p:sldId id="4135" r:id="rId55"/>
    <p:sldId id="4136" r:id="rId56"/>
    <p:sldId id="4138" r:id="rId57"/>
    <p:sldId id="4325" r:id="rId58"/>
    <p:sldId id="4140" r:id="rId59"/>
    <p:sldId id="4422" r:id="rId60"/>
    <p:sldId id="4139" r:id="rId61"/>
    <p:sldId id="4141" r:id="rId62"/>
    <p:sldId id="4357" r:id="rId63"/>
    <p:sldId id="4142" r:id="rId64"/>
    <p:sldId id="4359" r:id="rId65"/>
    <p:sldId id="4143" r:id="rId66"/>
    <p:sldId id="4360" r:id="rId67"/>
    <p:sldId id="4425" r:id="rId68"/>
    <p:sldId id="4146" r:id="rId69"/>
    <p:sldId id="4147" r:id="rId70"/>
    <p:sldId id="414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15" autoAdjust="0"/>
    <p:restoredTop sz="95634" autoAdjust="0"/>
  </p:normalViewPr>
  <p:slideViewPr>
    <p:cSldViewPr snapToGrid="0" snapToObjects="1">
      <p:cViewPr varScale="1">
        <p:scale>
          <a:sx n="118" d="100"/>
          <a:sy n="118" d="100"/>
        </p:scale>
        <p:origin x="752" y="192"/>
      </p:cViewPr>
      <p:guideLst>
        <p:guide orient="horz" pos="2160"/>
        <p:guide pos="3840"/>
      </p:guideLst>
    </p:cSldViewPr>
  </p:slideViewPr>
  <p:notesTextViewPr>
    <p:cViewPr>
      <p:scale>
        <a:sx n="3" d="2"/>
        <a:sy n="3" d="2"/>
      </p:scale>
      <p:origin x="0" y="0"/>
    </p:cViewPr>
  </p:notesTextViewPr>
  <p:sorterViewPr>
    <p:cViewPr varScale="1">
      <p:scale>
        <a:sx n="173" d="100"/>
        <a:sy n="173" d="100"/>
      </p:scale>
      <p:origin x="0" y="-59316"/>
    </p:cViewPr>
  </p:sorterViewPr>
  <p:notesViewPr>
    <p:cSldViewPr snapToGrid="0" snapToObjects="1">
      <p:cViewPr varScale="1">
        <p:scale>
          <a:sx n="46" d="100"/>
          <a:sy n="46" d="100"/>
        </p:scale>
        <p:origin x="2800"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5C0618-5241-E801-D980-AE31DA749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9AFC0C-B23A-8350-5298-B08617753F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1403B-4009-4223-B82C-AD0ACA78DA25}" type="datetimeFigureOut">
              <a:rPr lang="en-US" smtClean="0"/>
              <a:t>3/30/23</a:t>
            </a:fld>
            <a:endParaRPr lang="en-US"/>
          </a:p>
        </p:txBody>
      </p:sp>
      <p:sp>
        <p:nvSpPr>
          <p:cNvPr id="4" name="Footer Placeholder 3">
            <a:extLst>
              <a:ext uri="{FF2B5EF4-FFF2-40B4-BE49-F238E27FC236}">
                <a16:creationId xmlns:a16="http://schemas.microsoft.com/office/drawing/2014/main" id="{7C9F0BA0-8ABF-6E9F-8CF7-8FD7C5BF75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EB7A1F-98B9-17C3-7D61-FEC5BCCEB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89697-68B0-47BD-839C-558D384DE944}" type="slidenum">
              <a:rPr lang="en-US" smtClean="0"/>
              <a:t>‹#›</a:t>
            </a:fld>
            <a:endParaRPr lang="en-US"/>
          </a:p>
        </p:txBody>
      </p:sp>
    </p:spTree>
    <p:extLst>
      <p:ext uri="{BB962C8B-B14F-4D97-AF65-F5344CB8AC3E}">
        <p14:creationId xmlns:p14="http://schemas.microsoft.com/office/powerpoint/2010/main" val="353846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3/30/23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0" i="0" dirty="0">
                <a:effectLst/>
                <a:latin typeface="Roboto" panose="02000000000000000000" pitchFamily="2" charset="0"/>
              </a:rPr>
              <a:t>1489 Lake Drive SE</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58939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1875990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52363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116333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16549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53</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715129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34</a:t>
            </a:fld>
            <a:endParaRPr lang="en-US"/>
          </a:p>
        </p:txBody>
      </p:sp>
    </p:spTree>
    <p:extLst>
      <p:ext uri="{BB962C8B-B14F-4D97-AF65-F5344CB8AC3E}">
        <p14:creationId xmlns:p14="http://schemas.microsoft.com/office/powerpoint/2010/main" val="35087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samifar.in/sha256.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Vermont</a:t>
            </a:r>
          </a:p>
          <a:p>
            <a:pPr>
              <a:lnSpc>
                <a:spcPct val="100000"/>
              </a:lnSpc>
              <a:spcBef>
                <a:spcPts val="0"/>
              </a:spcBef>
            </a:pPr>
            <a:r>
              <a:rPr lang="en-US" sz="3100" dirty="0">
                <a:solidFill>
                  <a:schemeClr val="tx2"/>
                </a:solidFill>
              </a:rPr>
              <a:t>February-March,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17512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a:xfrm>
            <a:off x="736600" y="0"/>
            <a:ext cx="10515600" cy="1325563"/>
          </a:xfrm>
        </p:spPr>
        <p:txBody>
          <a:bodyPr/>
          <a:lstStyle/>
          <a:p>
            <a:r>
              <a:rPr lang="en-US" dirty="0">
                <a:solidFill>
                  <a:schemeClr val="bg1"/>
                </a:solidFill>
              </a:rPr>
              <a:t>Bitc</a:t>
            </a:r>
            <a:r>
              <a:rPr lang="en-US" dirty="0"/>
              <a:t>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325563"/>
            <a:ext cx="10515600" cy="4279106"/>
          </a:xfrm>
        </p:spPr>
        <p:txBody>
          <a:bodyPr>
            <a:normAutofit/>
          </a:bodyPr>
          <a:lstStyle/>
          <a:p>
            <a:pPr marL="0" indent="0">
              <a:buNone/>
            </a:pPr>
            <a:r>
              <a:rPr lang="en-US" dirty="0"/>
              <a:t>It is influencing:</a:t>
            </a:r>
          </a:p>
          <a:p>
            <a:pPr marL="514350" indent="-514350">
              <a:buFont typeface="+mj-lt"/>
              <a:buAutoNum type="arabicPeriod"/>
            </a:pPr>
            <a:r>
              <a:rPr lang="en-US" dirty="0"/>
              <a:t>The way we buy and sell things, our “payments system”;</a:t>
            </a:r>
          </a:p>
          <a:p>
            <a:pPr marL="514350" indent="-514350">
              <a:buFont typeface="+mj-lt"/>
              <a:buAutoNum type="arabicPeriod"/>
            </a:pPr>
            <a:r>
              <a:rPr lang="en-US" dirty="0"/>
              <a:t>The way we save, borrow and invest;  and,</a:t>
            </a:r>
          </a:p>
          <a:p>
            <a:pPr marL="514350" indent="-514350">
              <a:buFont typeface="+mj-lt"/>
              <a:buAutoNum type="arabicPeriod"/>
            </a:pPr>
            <a:r>
              <a:rPr lang="en-US" dirty="0"/>
              <a:t>The roles of banks and other financial firms are rapidly changing.</a:t>
            </a:r>
          </a:p>
          <a:p>
            <a:pPr marL="514350" indent="-514350">
              <a:buFont typeface="+mj-lt"/>
              <a:buAutoNum type="arabicPeriod"/>
            </a:pPr>
            <a:endParaRPr lang="en-US" dirty="0"/>
          </a:p>
          <a:p>
            <a:pPr marL="0" indent="0">
              <a:buNone/>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189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7366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9641671" y="3620001"/>
            <a:ext cx="2005360" cy="830997"/>
          </a:xfrm>
          <a:prstGeom prst="rect">
            <a:avLst/>
          </a:prstGeom>
          <a:noFill/>
        </p:spPr>
        <p:txBody>
          <a:bodyPr wrap="square" rtlCol="0">
            <a:spAutoFit/>
          </a:bodyPr>
          <a:lstStyle/>
          <a:p>
            <a:r>
              <a:rPr lang="en-US" sz="2400" dirty="0"/>
              <a:t>$27,995 on </a:t>
            </a:r>
          </a:p>
          <a:p>
            <a:r>
              <a:rPr lang="en-US" sz="2400" dirty="0"/>
              <a:t>Sunday</a:t>
            </a:r>
          </a:p>
        </p:txBody>
      </p:sp>
      <p:pic>
        <p:nvPicPr>
          <p:cNvPr id="3" name="Picture 2">
            <a:extLst>
              <a:ext uri="{FF2B5EF4-FFF2-40B4-BE49-F238E27FC236}">
                <a16:creationId xmlns:a16="http://schemas.microsoft.com/office/drawing/2014/main" id="{16DCD20D-54E8-33DC-76AC-25A4B4001E6E}"/>
              </a:ext>
            </a:extLst>
          </p:cNvPr>
          <p:cNvPicPr>
            <a:picLocks noChangeAspect="1"/>
          </p:cNvPicPr>
          <p:nvPr/>
        </p:nvPicPr>
        <p:blipFill>
          <a:blip r:embed="rId2"/>
          <a:srcRect/>
          <a:stretch/>
        </p:blipFill>
        <p:spPr>
          <a:xfrm>
            <a:off x="986235" y="1030724"/>
            <a:ext cx="8405801" cy="5183230"/>
          </a:xfrm>
          <a:prstGeom prst="rect">
            <a:avLst/>
          </a:prstGeom>
        </p:spPr>
      </p:pic>
      <p:cxnSp>
        <p:nvCxnSpPr>
          <p:cNvPr id="5" name="Straight Connector 4">
            <a:extLst>
              <a:ext uri="{FF2B5EF4-FFF2-40B4-BE49-F238E27FC236}">
                <a16:creationId xmlns:a16="http://schemas.microsoft.com/office/drawing/2014/main" id="{F0A35AEF-D62B-D643-85C8-BDF41DF903ED}"/>
              </a:ext>
            </a:extLst>
          </p:cNvPr>
          <p:cNvCxnSpPr/>
          <p:nvPr/>
        </p:nvCxnSpPr>
        <p:spPr>
          <a:xfrm flipH="1">
            <a:off x="1782501" y="2121544"/>
            <a:ext cx="771924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DC675DF-1D69-7F4E-BB20-DDA6B6477FDF}"/>
              </a:ext>
            </a:extLst>
          </p:cNvPr>
          <p:cNvSpPr txBox="1"/>
          <p:nvPr/>
        </p:nvSpPr>
        <p:spPr>
          <a:xfrm>
            <a:off x="1678328" y="1794075"/>
            <a:ext cx="2533642" cy="369332"/>
          </a:xfrm>
          <a:prstGeom prst="rect">
            <a:avLst/>
          </a:prstGeom>
          <a:noFill/>
        </p:spPr>
        <p:txBody>
          <a:bodyPr wrap="none" rtlCol="0">
            <a:spAutoFit/>
          </a:bodyPr>
          <a:lstStyle/>
          <a:p>
            <a:r>
              <a:rPr lang="en-US" dirty="0"/>
              <a:t>$69,045 on Nov 10, 2021</a:t>
            </a:r>
          </a:p>
        </p:txBody>
      </p:sp>
    </p:spTree>
    <p:extLst>
      <p:ext uri="{BB962C8B-B14F-4D97-AF65-F5344CB8AC3E}">
        <p14:creationId xmlns:p14="http://schemas.microsoft.com/office/powerpoint/2010/main" val="38967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CF97-082D-CB62-9944-40F98258B613}"/>
              </a:ext>
            </a:extLst>
          </p:cNvPr>
          <p:cNvSpPr>
            <a:spLocks noGrp="1"/>
          </p:cNvSpPr>
          <p:nvPr>
            <p:ph type="title"/>
          </p:nvPr>
        </p:nvSpPr>
        <p:spPr>
          <a:xfrm>
            <a:off x="735495" y="3506"/>
            <a:ext cx="10515600" cy="1325563"/>
          </a:xfrm>
        </p:spPr>
        <p:txBody>
          <a:bodyPr>
            <a:normAutofit/>
          </a:bodyPr>
          <a:lstStyle/>
          <a:p>
            <a:r>
              <a:rPr lang="en-US" sz="3600" dirty="0">
                <a:solidFill>
                  <a:schemeClr val="bg1"/>
                </a:solidFill>
              </a:rPr>
              <a:t>One</a:t>
            </a:r>
            <a:r>
              <a:rPr lang="en-US" sz="3600" dirty="0"/>
              <a:t> of the Over 69,000 Bitcoin ATMs</a:t>
            </a:r>
          </a:p>
        </p:txBody>
      </p:sp>
      <p:sp>
        <p:nvSpPr>
          <p:cNvPr id="4" name="Slide Number Placeholder 3">
            <a:extLst>
              <a:ext uri="{FF2B5EF4-FFF2-40B4-BE49-F238E27FC236}">
                <a16:creationId xmlns:a16="http://schemas.microsoft.com/office/drawing/2014/main" id="{D2C87155-455C-6978-1E28-5D702E2CF8DC}"/>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10" name="Picture 9">
            <a:extLst>
              <a:ext uri="{FF2B5EF4-FFF2-40B4-BE49-F238E27FC236}">
                <a16:creationId xmlns:a16="http://schemas.microsoft.com/office/drawing/2014/main" id="{19E9762A-839D-97D2-5FC2-2FE8A3C1BC5D}"/>
              </a:ext>
            </a:extLst>
          </p:cNvPr>
          <p:cNvPicPr>
            <a:picLocks noChangeAspect="1"/>
          </p:cNvPicPr>
          <p:nvPr/>
        </p:nvPicPr>
        <p:blipFill>
          <a:blip r:embed="rId3"/>
          <a:stretch>
            <a:fillRect/>
          </a:stretch>
        </p:blipFill>
        <p:spPr>
          <a:xfrm>
            <a:off x="1301830" y="1540986"/>
            <a:ext cx="2225344" cy="4206240"/>
          </a:xfrm>
          <a:prstGeom prst="rect">
            <a:avLst/>
          </a:prstGeom>
        </p:spPr>
      </p:pic>
      <p:pic>
        <p:nvPicPr>
          <p:cNvPr id="7" name="Content Placeholder 6">
            <a:extLst>
              <a:ext uri="{FF2B5EF4-FFF2-40B4-BE49-F238E27FC236}">
                <a16:creationId xmlns:a16="http://schemas.microsoft.com/office/drawing/2014/main" id="{B378E3A2-A29E-9B22-FF13-10CFB757B42F}"/>
              </a:ext>
            </a:extLst>
          </p:cNvPr>
          <p:cNvPicPr>
            <a:picLocks noGrp="1" noChangeAspect="1"/>
          </p:cNvPicPr>
          <p:nvPr>
            <p:ph idx="1"/>
          </p:nvPr>
        </p:nvPicPr>
        <p:blipFill>
          <a:blip r:embed="rId4"/>
          <a:srcRect/>
          <a:stretch/>
        </p:blipFill>
        <p:spPr>
          <a:xfrm>
            <a:off x="3975099" y="2024856"/>
            <a:ext cx="7086600" cy="3238500"/>
          </a:xfrm>
        </p:spPr>
      </p:pic>
      <p:sp>
        <p:nvSpPr>
          <p:cNvPr id="6" name="TextBox 5">
            <a:extLst>
              <a:ext uri="{FF2B5EF4-FFF2-40B4-BE49-F238E27FC236}">
                <a16:creationId xmlns:a16="http://schemas.microsoft.com/office/drawing/2014/main" id="{8CB5AF80-19AE-24B7-50A3-CA82D4C43D6E}"/>
              </a:ext>
            </a:extLst>
          </p:cNvPr>
          <p:cNvSpPr txBox="1"/>
          <p:nvPr/>
        </p:nvSpPr>
        <p:spPr>
          <a:xfrm>
            <a:off x="4240306" y="2312894"/>
            <a:ext cx="2118593" cy="923330"/>
          </a:xfrm>
          <a:prstGeom prst="rect">
            <a:avLst/>
          </a:prstGeom>
          <a:solidFill>
            <a:schemeClr val="bg1"/>
          </a:solidFill>
        </p:spPr>
        <p:txBody>
          <a:bodyPr wrap="none" rtlCol="0">
            <a:spAutoFit/>
          </a:bodyPr>
          <a:lstStyle/>
          <a:p>
            <a:r>
              <a:rPr lang="en-US" dirty="0"/>
              <a:t>Hannaford Bros</a:t>
            </a:r>
          </a:p>
          <a:p>
            <a:r>
              <a:rPr lang="en-US" dirty="0"/>
              <a:t>217 Dorset St</a:t>
            </a:r>
          </a:p>
          <a:p>
            <a:r>
              <a:rPr lang="en-US" dirty="0"/>
              <a:t>South Burlington, VT</a:t>
            </a:r>
          </a:p>
        </p:txBody>
      </p:sp>
    </p:spTree>
    <p:extLst>
      <p:ext uri="{BB962C8B-B14F-4D97-AF65-F5344CB8AC3E}">
        <p14:creationId xmlns:p14="http://schemas.microsoft.com/office/powerpoint/2010/main" val="320957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a:xfrm>
            <a:off x="838200" y="894945"/>
            <a:ext cx="10515600" cy="5027123"/>
          </a:xfrm>
        </p:spPr>
        <p:txBody>
          <a:bodyPr>
            <a:normAutofit lnSpcReduction="10000"/>
          </a:bodyPr>
          <a:lstStyle/>
          <a:p>
            <a:endParaRPr lang="en-US" dirty="0"/>
          </a:p>
          <a:p>
            <a:pPr>
              <a:spcAft>
                <a:spcPts val="700"/>
              </a:spcAft>
            </a:pPr>
            <a:r>
              <a:rPr lang="en-US" dirty="0"/>
              <a:t>The Mysterious Satoshi Nakamoto:</a:t>
            </a:r>
          </a:p>
          <a:p>
            <a:pPr lvl="1">
              <a:spcAft>
                <a:spcPts val="700"/>
              </a:spcAft>
            </a:pPr>
            <a:r>
              <a:rPr lang="en-US" sz="2600" dirty="0"/>
              <a:t>Lehman Brothers Bankruptcy, 9/2008</a:t>
            </a:r>
          </a:p>
          <a:p>
            <a:pPr lvl="1">
              <a:spcAft>
                <a:spcPts val="700"/>
              </a:spcAft>
            </a:pPr>
            <a:r>
              <a:rPr lang="en-US" sz="2600" dirty="0"/>
              <a:t>Halloween 2008: a white paper is published on the Internet laying out the idea and design for Bitcoin.  </a:t>
            </a:r>
          </a:p>
          <a:p>
            <a:pPr lvl="2">
              <a:spcAft>
                <a:spcPts val="700"/>
              </a:spcAft>
            </a:pPr>
            <a:r>
              <a:rPr lang="en-US" sz="2600" dirty="0"/>
              <a:t>The author (or authors) used Satoshi Nakamoto as a pseudonym.</a:t>
            </a:r>
          </a:p>
          <a:p>
            <a:pPr lvl="1">
              <a:spcAft>
                <a:spcPts val="700"/>
              </a:spcAft>
            </a:pPr>
            <a:r>
              <a:rPr lang="en-US" sz="2600" dirty="0"/>
              <a:t>January 2009:   Satoshi releases the first version of the Bitcoin software.</a:t>
            </a:r>
          </a:p>
          <a:p>
            <a:pPr lvl="1">
              <a:spcAft>
                <a:spcPts val="700"/>
              </a:spcAft>
            </a:pPr>
            <a:r>
              <a:rPr lang="en-US" sz="2600" dirty="0"/>
              <a:t>2009-2010:  Satoshi releases new versions of the software and is actively involved in Internet Chatter about Bitcoin.</a:t>
            </a:r>
          </a:p>
          <a:p>
            <a:pPr lvl="1">
              <a:spcAft>
                <a:spcPts val="700"/>
              </a:spcAft>
            </a:pPr>
            <a:r>
              <a:rPr lang="en-US" sz="2600" dirty="0"/>
              <a:t>April 2011:  Satoshi ceases all known and/or verified communications.</a:t>
            </a:r>
          </a:p>
          <a:p>
            <a:pPr>
              <a:spcAft>
                <a:spcPts val="700"/>
              </a:spcAft>
            </a:pPr>
            <a:r>
              <a:rPr lang="en-US" dirty="0"/>
              <a:t>To this date the identity or identities of Satoshi are unknown.</a:t>
            </a:r>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2DC0-4ADA-1C6B-6A83-473683CF81FD}"/>
              </a:ext>
            </a:extLst>
          </p:cNvPr>
          <p:cNvSpPr>
            <a:spLocks noGrp="1"/>
          </p:cNvSpPr>
          <p:nvPr>
            <p:ph type="title"/>
          </p:nvPr>
        </p:nvSpPr>
        <p:spPr>
          <a:xfrm>
            <a:off x="929641" y="0"/>
            <a:ext cx="10515600" cy="1325563"/>
          </a:xfrm>
        </p:spPr>
        <p:txBody>
          <a:bodyPr/>
          <a:lstStyle/>
          <a:p>
            <a:r>
              <a:rPr lang="en-US" dirty="0">
                <a:solidFill>
                  <a:schemeClr val="bg1"/>
                </a:solidFill>
              </a:rPr>
              <a:t>Pri</a:t>
            </a:r>
            <a:r>
              <a:rPr lang="en-US" dirty="0"/>
              <a:t>mary Impetus or Goals</a:t>
            </a:r>
          </a:p>
        </p:txBody>
      </p:sp>
      <p:sp>
        <p:nvSpPr>
          <p:cNvPr id="3" name="Content Placeholder 2">
            <a:extLst>
              <a:ext uri="{FF2B5EF4-FFF2-40B4-BE49-F238E27FC236}">
                <a16:creationId xmlns:a16="http://schemas.microsoft.com/office/drawing/2014/main" id="{B0E7E258-6ACD-7AA8-DF0E-585B354AF0A1}"/>
              </a:ext>
            </a:extLst>
          </p:cNvPr>
          <p:cNvSpPr>
            <a:spLocks noGrp="1"/>
          </p:cNvSpPr>
          <p:nvPr>
            <p:ph idx="1"/>
          </p:nvPr>
        </p:nvSpPr>
        <p:spPr/>
        <p:txBody>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solidFill>
                <a:schemeClr val="accent5">
                  <a:lumMod val="50000"/>
                </a:schemeClr>
              </a:solidFill>
              <a:latin typeface="fell"/>
            </a:endParaRPr>
          </a:p>
          <a:p>
            <a:r>
              <a:rPr lang="en-US" dirty="0"/>
              <a:t>Fast</a:t>
            </a:r>
          </a:p>
          <a:p>
            <a:r>
              <a:rPr lang="en-US" dirty="0"/>
              <a:t>Decentralized</a:t>
            </a:r>
          </a:p>
          <a:p>
            <a:pPr lvl="1"/>
            <a:r>
              <a:rPr lang="en-US" dirty="0"/>
              <a:t>No central organization monitoring transactions (no bank).</a:t>
            </a:r>
          </a:p>
          <a:p>
            <a:r>
              <a:rPr lang="en-US" dirty="0"/>
              <a:t>Secure</a:t>
            </a:r>
          </a:p>
          <a:p>
            <a:r>
              <a:rPr lang="en-US" dirty="0"/>
              <a:t>Anonymous</a:t>
            </a:r>
          </a:p>
        </p:txBody>
      </p:sp>
      <p:sp>
        <p:nvSpPr>
          <p:cNvPr id="4" name="Slide Number Placeholder 3">
            <a:extLst>
              <a:ext uri="{FF2B5EF4-FFF2-40B4-BE49-F238E27FC236}">
                <a16:creationId xmlns:a16="http://schemas.microsoft.com/office/drawing/2014/main" id="{69940AF5-FC82-2E04-FDD1-698E3C68BD1C}"/>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10625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740925" y="-5800"/>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927100"/>
            <a:ext cx="10515600" cy="5023563"/>
          </a:xfrm>
        </p:spPr>
        <p:txBody>
          <a:bodyPr>
            <a:normAutofit lnSpcReduction="10000"/>
          </a:bodyPr>
          <a:lstStyle/>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a:t>
            </a:r>
            <a:r>
              <a:rPr lang="en-US" b="1" dirty="0"/>
              <a:t>$1.9 trillion </a:t>
            </a:r>
            <a:r>
              <a:rPr lang="en-US" dirty="0"/>
              <a:t>in 2018.</a:t>
            </a:r>
          </a:p>
          <a:p>
            <a:pPr marL="971550" lvl="1" indent="-514350">
              <a:buFont typeface="+mj-lt"/>
              <a:buAutoNum type="arabicPeriod"/>
            </a:pPr>
            <a:r>
              <a:rPr lang="en-US" dirty="0"/>
              <a:t>2019 Capital One hackers access personal information of 106 m users.</a:t>
            </a:r>
          </a:p>
          <a:p>
            <a:pPr marL="457200" lvl="1" indent="0">
              <a:buNone/>
            </a:pPr>
            <a:endParaRPr lang="en-US" dirty="0"/>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adults in the US have little or no banking relationships.</a:t>
            </a:r>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76316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a:xfrm>
            <a:off x="849107" y="0"/>
            <a:ext cx="10515600" cy="1325563"/>
          </a:xfrm>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3/30)</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pPr>
              <a:spcAft>
                <a:spcPts val="1000"/>
              </a:spcAft>
            </a:pPr>
            <a:r>
              <a:rPr lang="en-US" dirty="0"/>
              <a:t>Bitcoin was the first and is the largest in terms of market cap - about $541 billion (total value of all bitcoins).</a:t>
            </a:r>
          </a:p>
          <a:p>
            <a:pPr>
              <a:spcAft>
                <a:spcPts val="1000"/>
              </a:spcAft>
            </a:pPr>
            <a:r>
              <a:rPr lang="en-US" dirty="0"/>
              <a:t>Ethereum is in second place with a market cap of about $215 billion.</a:t>
            </a:r>
          </a:p>
          <a:p>
            <a:pPr>
              <a:spcAft>
                <a:spcPts val="1000"/>
              </a:spcAft>
            </a:pPr>
            <a:r>
              <a:rPr lang="en-US" dirty="0"/>
              <a:t>Presently, 13,000 different varieties with a total market cap of about $1.21 Trillion. </a:t>
            </a:r>
            <a:r>
              <a:rPr lang="en-US" sz="2200" b="0" dirty="0"/>
              <a:t>(</a:t>
            </a:r>
            <a:r>
              <a:rPr lang="en-US" sz="2200" b="0" dirty="0">
                <a:hlinkClick r:id="rId2"/>
              </a:rPr>
              <a:t>https://www.coingecko.com/en</a:t>
            </a:r>
            <a:r>
              <a:rPr lang="en-US" sz="2200" b="0" dirty="0"/>
              <a:t>)</a:t>
            </a:r>
          </a:p>
          <a:p>
            <a:pPr>
              <a:spcAft>
                <a:spcPts val="1000"/>
              </a:spcAft>
            </a:pPr>
            <a:r>
              <a:rPr lang="en-US" sz="3000" dirty="0"/>
              <a:t>Market cap of domestically listed US companies is about $41 trillion (2020).</a:t>
            </a:r>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TextBox 4">
            <a:extLst>
              <a:ext uri="{FF2B5EF4-FFF2-40B4-BE49-F238E27FC236}">
                <a16:creationId xmlns:a16="http://schemas.microsoft.com/office/drawing/2014/main" id="{FCE168D8-DA0A-6326-EDF4-15EBC507F280}"/>
              </a:ext>
            </a:extLst>
          </p:cNvPr>
          <p:cNvSpPr txBox="1"/>
          <p:nvPr/>
        </p:nvSpPr>
        <p:spPr>
          <a:xfrm>
            <a:off x="8171326" y="6456851"/>
            <a:ext cx="3182474" cy="276999"/>
          </a:xfrm>
          <a:prstGeom prst="rect">
            <a:avLst/>
          </a:prstGeom>
          <a:noFill/>
        </p:spPr>
        <p:txBody>
          <a:bodyPr wrap="none" rtlCol="0">
            <a:spAutoFit/>
          </a:bodyPr>
          <a:lstStyle/>
          <a:p>
            <a:r>
              <a:rPr lang="en-US" sz="1200" dirty="0"/>
              <a:t>Source: </a:t>
            </a:r>
            <a:r>
              <a:rPr lang="en-US" sz="1200" dirty="0" err="1"/>
              <a:t>CoinGecko.com</a:t>
            </a:r>
            <a:r>
              <a:rPr lang="en-US" sz="1200" dirty="0"/>
              <a:t> and </a:t>
            </a:r>
            <a:r>
              <a:rPr lang="en-US" sz="1200" dirty="0" err="1"/>
              <a:t>data.worldbank.org</a:t>
            </a:r>
            <a:endParaRPr lang="en-US" sz="1200" dirty="0"/>
          </a:p>
        </p:txBody>
      </p:sp>
    </p:spTree>
    <p:extLst>
      <p:ext uri="{BB962C8B-B14F-4D97-AF65-F5344CB8AC3E}">
        <p14:creationId xmlns:p14="http://schemas.microsoft.com/office/powerpoint/2010/main" val="24066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a:xfrm>
            <a:off x="927100" y="0"/>
            <a:ext cx="10515600" cy="1325563"/>
          </a:xfrm>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spcAft>
                <a:spcPts val="1000"/>
              </a:spcAft>
              <a:buFont typeface="+mj-lt"/>
              <a:buAutoNum type="arabicPeriod"/>
            </a:pPr>
            <a:r>
              <a:rPr lang="en-US" dirty="0"/>
              <a:t>Digital Token (exists only as data on a computer) whose ownership is cryptographically protected.</a:t>
            </a:r>
          </a:p>
          <a:p>
            <a:pPr marL="514350" indent="-514350">
              <a:spcAft>
                <a:spcPts val="1000"/>
              </a:spcAft>
              <a:buFont typeface="+mj-lt"/>
              <a:buAutoNum type="arabicPeriod"/>
            </a:pPr>
            <a:r>
              <a:rPr lang="en-US" dirty="0"/>
              <a:t>Distributed Ledger, </a:t>
            </a:r>
            <a:r>
              <a:rPr lang="en-US" u="sng" dirty="0"/>
              <a:t>Block Chain Technology</a:t>
            </a:r>
            <a:r>
              <a:rPr lang="en-US" dirty="0"/>
              <a:t>.</a:t>
            </a:r>
          </a:p>
          <a:p>
            <a:pPr marL="514350" indent="-514350">
              <a:spcAft>
                <a:spcPts val="1000"/>
              </a:spcAft>
              <a:buFont typeface="+mj-lt"/>
              <a:buAutoNum type="arabicPeriod"/>
            </a:pPr>
            <a:r>
              <a:rPr lang="en-US" dirty="0"/>
              <a:t>Software protocol that provides a “consensus” mechanism on the validity of new transactions.</a:t>
            </a:r>
          </a:p>
          <a:p>
            <a:pPr marL="514350" indent="-514350">
              <a:spcAft>
                <a:spcPts val="1000"/>
              </a:spcAft>
              <a:buFont typeface="+mj-lt"/>
              <a:buAutoNum type="arabicPeriod"/>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a:xfrm>
            <a:off x="838200" y="1143000"/>
            <a:ext cx="10515600" cy="4779068"/>
          </a:xfrm>
        </p:spPr>
        <p:txBody>
          <a:bodyPr>
            <a:normAutofit fontScale="92500" lnSpcReduction="20000"/>
          </a:bodyPr>
          <a:lstStyle/>
          <a:p>
            <a:r>
              <a:rPr lang="en-US" dirty="0"/>
              <a:t>Jack buys a bitcoin at an ATM. </a:t>
            </a:r>
          </a:p>
          <a:p>
            <a:pPr lvl="1">
              <a:spcAft>
                <a:spcPts val="1000"/>
              </a:spcAft>
            </a:pPr>
            <a:r>
              <a:rPr lang="en-US" dirty="0"/>
              <a:t>He is given a </a:t>
            </a:r>
            <a:r>
              <a:rPr lang="en-US" u="sng" dirty="0"/>
              <a:t>public number or key</a:t>
            </a:r>
            <a:r>
              <a:rPr lang="en-US" dirty="0"/>
              <a:t> and a </a:t>
            </a:r>
            <a:r>
              <a:rPr lang="en-US" u="sng" dirty="0"/>
              <a:t>private encrypted key</a:t>
            </a:r>
            <a:r>
              <a:rPr lang="en-US" dirty="0"/>
              <a:t>.</a:t>
            </a:r>
          </a:p>
          <a:p>
            <a:pPr>
              <a:spcAft>
                <a:spcPts val="1000"/>
              </a:spcAft>
            </a:pPr>
            <a:r>
              <a:rPr lang="en-US" dirty="0"/>
              <a:t>Jack can give his bitcoin to Jill by using Jill’s public key and verifying the transaction with his private key.</a:t>
            </a:r>
          </a:p>
          <a:p>
            <a:pPr>
              <a:spcAft>
                <a:spcPts val="1000"/>
              </a:spcAft>
            </a:pPr>
            <a:r>
              <a:rPr lang="en-US" dirty="0"/>
              <a:t>The new transaction is then posted on a number of different computers and can be read by anyone.</a:t>
            </a:r>
          </a:p>
          <a:p>
            <a:pPr>
              <a:spcAft>
                <a:spcPts val="1000"/>
              </a:spcAft>
            </a:pPr>
            <a:r>
              <a:rPr lang="en-US" dirty="0"/>
              <a:t>The clearing of the transaction is done with a public database or distributed ledger called a BLOCKCHAIN through a process know as BITCOIN MINING.</a:t>
            </a:r>
          </a:p>
          <a:p>
            <a:pPr>
              <a:spcAft>
                <a:spcPts val="1000"/>
              </a:spcAft>
            </a:pPr>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97136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a:xfrm>
            <a:off x="799011" y="0"/>
            <a:ext cx="10515600" cy="1325563"/>
          </a:xfrm>
        </p:spPr>
        <p:txBody>
          <a:bodyPr/>
          <a:lstStyle/>
          <a:p>
            <a:r>
              <a:rPr lang="en-US" dirty="0">
                <a:solidFill>
                  <a:schemeClr val="bg1"/>
                </a:solidFill>
              </a:rPr>
              <a:t>Pro</a:t>
            </a:r>
            <a:r>
              <a:rPr lang="en-US" dirty="0">
                <a:solidFill>
                  <a:schemeClr val="accent5">
                    <a:lumMod val="50000"/>
                  </a:schemeClr>
                </a:solidFill>
              </a:rPr>
              <a:t>of of Work:</a:t>
            </a:r>
            <a:r>
              <a:rPr lang="en-US" dirty="0"/>
              <a:t> Bitcoin “Mining” </a:t>
            </a:r>
            <a:r>
              <a:rPr lang="en-US" sz="2400" dirty="0"/>
              <a:t>(Nakamoto </a:t>
            </a:r>
            <a:r>
              <a:rPr lang="en-US" sz="2400" dirty="0" err="1"/>
              <a:t>Concensus</a:t>
            </a:r>
            <a:r>
              <a:rPr lang="en-US" sz="2400" dirty="0"/>
              <a:t>)</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a:xfrm>
            <a:off x="838200" y="1325563"/>
            <a:ext cx="10515600" cy="4596505"/>
          </a:xfrm>
        </p:spPr>
        <p:txBody>
          <a:bodyPr>
            <a:normAutofit fontScale="77500" lnSpcReduction="20000"/>
          </a:bodyPr>
          <a:lstStyle/>
          <a:p>
            <a:pPr>
              <a:spcAft>
                <a:spcPts val="1000"/>
              </a:spcAft>
            </a:pPr>
            <a:r>
              <a:rPr lang="en-US" dirty="0"/>
              <a:t>The miners’ competition involves generating long, random numbers (“hashing”) until one of the numbers fits a precise set of attributes.</a:t>
            </a:r>
          </a:p>
          <a:p>
            <a:pPr>
              <a:spcAft>
                <a:spcPts val="1000"/>
              </a:spcAft>
            </a:pPr>
            <a:r>
              <a:rPr lang="en-US" dirty="0"/>
              <a:t>Presently, miners produce on the order of </a:t>
            </a:r>
            <a:r>
              <a:rPr lang="en-US" u="sng" dirty="0"/>
              <a:t>200 million trillion</a:t>
            </a:r>
            <a:r>
              <a:rPr lang="en-US" dirty="0"/>
              <a:t> random numbers per second.</a:t>
            </a:r>
          </a:p>
          <a:p>
            <a:pPr>
              <a:spcAft>
                <a:spcPts val="1000"/>
              </a:spcAft>
            </a:pPr>
            <a:r>
              <a:rPr lang="en-US" dirty="0"/>
              <a:t>The winning miner then adds the new block to the previous block in the blockchain.  The total process takes about 10 minutes. </a:t>
            </a:r>
            <a:r>
              <a:rPr lang="en-US" sz="2400" dirty="0"/>
              <a:t>(</a:t>
            </a:r>
            <a:r>
              <a:rPr lang="en-US" sz="2400" i="1" dirty="0"/>
              <a:t>Block proposal</a:t>
            </a:r>
            <a:r>
              <a:rPr lang="en-US" sz="2400" dirty="0"/>
              <a:t>)</a:t>
            </a:r>
          </a:p>
          <a:p>
            <a:pPr>
              <a:spcAft>
                <a:spcPts val="1000"/>
              </a:spcAft>
            </a:pPr>
            <a:r>
              <a:rPr lang="en-US" dirty="0"/>
              <a:t>Why do miners mine? </a:t>
            </a:r>
          </a:p>
          <a:p>
            <a:pPr lvl="1">
              <a:spcAft>
                <a:spcPts val="1000"/>
              </a:spcAft>
            </a:pPr>
            <a:r>
              <a:rPr lang="en-US" dirty="0"/>
              <a:t>The winner of the competition gets compensated with new bitcoins and transaction fees.</a:t>
            </a:r>
          </a:p>
          <a:p>
            <a:pPr>
              <a:spcAft>
                <a:spcPts val="1000"/>
              </a:spcAft>
            </a:pPr>
            <a:r>
              <a:rPr lang="en-US" dirty="0"/>
              <a:t>However, the miner will not get the reward unless other miners subsequently add new blocks to the first miner’s block.</a:t>
            </a:r>
          </a:p>
          <a:p>
            <a:pPr lvl="1">
              <a:spcAft>
                <a:spcPts val="1000"/>
              </a:spcAft>
            </a:pPr>
            <a:r>
              <a:rPr lang="en-US" dirty="0"/>
              <a:t>They won’t do that unless they validate the first miner’s block.</a:t>
            </a:r>
          </a:p>
          <a:p>
            <a:pPr>
              <a:spcAft>
                <a:spcPts val="1000"/>
              </a:spcAft>
            </a:pPr>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0234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b="1" dirty="0"/>
              <a:t>Week 1 (</a:t>
            </a:r>
            <a:r>
              <a:rPr lang="en-US" dirty="0"/>
              <a:t>3/9</a:t>
            </a:r>
            <a:r>
              <a:rPr lang="en-US" b="1" dirty="0"/>
              <a:t>): 	US Economic Update (Scott Baier, Clemson University)</a:t>
            </a:r>
          </a:p>
          <a:p>
            <a:pPr lvl="1"/>
            <a:r>
              <a:rPr lang="en-US" dirty="0"/>
              <a:t>Week 2 (3/16): 	Trade and Globalization (Alan Deardorff, Univ. Michigan</a:t>
            </a:r>
            <a:r>
              <a:rPr lang="en-US" b="1" dirty="0"/>
              <a:t>)</a:t>
            </a:r>
          </a:p>
          <a:p>
            <a:pPr lvl="1"/>
            <a:r>
              <a:rPr lang="en-US" dirty="0"/>
              <a:t>Week 3 (3/23): 	Trade Deficits and Exchange Rates (Alan Deardorff</a:t>
            </a:r>
            <a:r>
              <a:rPr lang="en-US" b="1" dirty="0"/>
              <a:t>)</a:t>
            </a:r>
            <a:endParaRPr lang="en-US" dirty="0"/>
          </a:p>
          <a:p>
            <a:pPr lvl="1"/>
            <a:r>
              <a:rPr lang="en-US" dirty="0"/>
              <a:t>Week 4 (3/30): 	Cryptocurrencies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573235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a:xfrm>
            <a:off x="733696" y="0"/>
            <a:ext cx="10515600" cy="1325563"/>
          </a:xfrm>
        </p:spPr>
        <p:txBody>
          <a:bodyPr/>
          <a:lstStyle/>
          <a:p>
            <a:r>
              <a:rPr lang="en-US" dirty="0">
                <a:solidFill>
                  <a:schemeClr val="bg1"/>
                </a:solidFill>
              </a:rPr>
              <a:t>Bitc</a:t>
            </a:r>
            <a:r>
              <a:rPr lang="en-US" dirty="0"/>
              <a:t>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08CE-2228-C19F-931F-2F4522DB80C3}"/>
              </a:ext>
            </a:extLst>
          </p:cNvPr>
          <p:cNvSpPr>
            <a:spLocks noGrp="1"/>
          </p:cNvSpPr>
          <p:nvPr>
            <p:ph type="title"/>
          </p:nvPr>
        </p:nvSpPr>
        <p:spPr>
          <a:xfrm>
            <a:off x="762000" y="25400"/>
            <a:ext cx="10515600" cy="1325563"/>
          </a:xfrm>
        </p:spPr>
        <p:txBody>
          <a:bodyPr/>
          <a:lstStyle/>
          <a:p>
            <a:r>
              <a:rPr lang="en-US" dirty="0">
                <a:solidFill>
                  <a:schemeClr val="bg1"/>
                </a:solidFill>
              </a:rPr>
              <a:t>Has</a:t>
            </a:r>
            <a:r>
              <a:rPr lang="en-US" dirty="0"/>
              <a:t>h Function: If You Want to Try Your Hand…</a:t>
            </a:r>
          </a:p>
        </p:txBody>
      </p:sp>
      <p:sp>
        <p:nvSpPr>
          <p:cNvPr id="3" name="Content Placeholder 2">
            <a:extLst>
              <a:ext uri="{FF2B5EF4-FFF2-40B4-BE49-F238E27FC236}">
                <a16:creationId xmlns:a16="http://schemas.microsoft.com/office/drawing/2014/main" id="{4034FEA2-03F8-26C4-1348-B9868C5EE8C4}"/>
              </a:ext>
            </a:extLst>
          </p:cNvPr>
          <p:cNvSpPr>
            <a:spLocks noGrp="1"/>
          </p:cNvSpPr>
          <p:nvPr>
            <p:ph idx="1"/>
          </p:nvPr>
        </p:nvSpPr>
        <p:spPr/>
        <p:txBody>
          <a:bodyPr/>
          <a:lstStyle/>
          <a:p>
            <a:r>
              <a:rPr lang="en-US" dirty="0">
                <a:hlinkClick r:id="rId2"/>
              </a:rPr>
              <a:t>https://samifar.in/sha256.html</a:t>
            </a:r>
            <a:endParaRPr lang="en-US" dirty="0"/>
          </a:p>
          <a:p>
            <a:endParaRPr lang="en-US" dirty="0"/>
          </a:p>
          <a:p>
            <a:r>
              <a:rPr lang="en-US" dirty="0"/>
              <a:t>See for yourself how hard it is to come up with a hash result that has 9 consecutive zeros. </a:t>
            </a:r>
          </a:p>
          <a:p>
            <a:pPr lvl="1"/>
            <a:r>
              <a:rPr lang="en-US" dirty="0"/>
              <a:t>Approximately what is required to win the mining competition.</a:t>
            </a:r>
          </a:p>
        </p:txBody>
      </p:sp>
      <p:sp>
        <p:nvSpPr>
          <p:cNvPr id="4" name="Slide Number Placeholder 3">
            <a:extLst>
              <a:ext uri="{FF2B5EF4-FFF2-40B4-BE49-F238E27FC236}">
                <a16:creationId xmlns:a16="http://schemas.microsoft.com/office/drawing/2014/main" id="{C55F0253-3740-4907-4CFD-26DD4FF1FAB6}"/>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32036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42406" y="0"/>
            <a:ext cx="10515600" cy="1325563"/>
          </a:xfrm>
        </p:spPr>
        <p:txBody>
          <a:bodyPr>
            <a:normAutofit/>
          </a:bodyPr>
          <a:lstStyle/>
          <a:p>
            <a:r>
              <a:rPr lang="en-US" sz="3600" dirty="0">
                <a:solidFill>
                  <a:schemeClr val="bg1"/>
                </a:solidFill>
              </a:rPr>
              <a:t>Que</a:t>
            </a:r>
            <a:r>
              <a:rPr lang="en-US" sz="3600"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lnSpcReduction="10000"/>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a:p>
            <a:pPr marL="1428750" lvl="2" indent="-514350">
              <a:buFont typeface="+mj-lt"/>
              <a:buAutoNum type="arabicPeriod"/>
            </a:pPr>
            <a:r>
              <a:rPr lang="en-US" dirty="0"/>
              <a:t>Carbon footprint bigger than Thailand</a:t>
            </a:r>
          </a:p>
          <a:p>
            <a:pPr marL="1428750" lvl="2" indent="-514350">
              <a:buFont typeface="+mj-lt"/>
              <a:buAutoNum type="arabicPeriod"/>
            </a:pPr>
            <a:r>
              <a:rPr lang="en-US" dirty="0"/>
              <a:t>Electronic waste</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22</a:t>
            </a:fld>
            <a:endParaRPr lang="en-GB"/>
          </a:p>
        </p:txBody>
      </p:sp>
      <p:grpSp>
        <p:nvGrpSpPr>
          <p:cNvPr id="9" name="Group 8">
            <a:extLst>
              <a:ext uri="{FF2B5EF4-FFF2-40B4-BE49-F238E27FC236}">
                <a16:creationId xmlns:a16="http://schemas.microsoft.com/office/drawing/2014/main" id="{19BF9DD4-D725-4551-B566-CE790448B726}"/>
              </a:ext>
            </a:extLst>
          </p:cNvPr>
          <p:cNvGrpSpPr>
            <a:grpSpLocks noChangeAspect="1"/>
          </p:cNvGrpSpPr>
          <p:nvPr/>
        </p:nvGrpSpPr>
        <p:grpSpPr>
          <a:xfrm>
            <a:off x="6585771" y="1555124"/>
            <a:ext cx="6449044" cy="5302876"/>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3107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B9DD-3595-4FA4-680B-17A4EB1A927B}"/>
              </a:ext>
            </a:extLst>
          </p:cNvPr>
          <p:cNvSpPr>
            <a:spLocks noGrp="1"/>
          </p:cNvSpPr>
          <p:nvPr>
            <p:ph type="title"/>
          </p:nvPr>
        </p:nvSpPr>
        <p:spPr>
          <a:xfrm>
            <a:off x="738807" y="0"/>
            <a:ext cx="10515600" cy="1325563"/>
          </a:xfrm>
        </p:spPr>
        <p:txBody>
          <a:bodyPr/>
          <a:lstStyle/>
          <a:p>
            <a:r>
              <a:rPr lang="en-US" dirty="0">
                <a:solidFill>
                  <a:schemeClr val="bg1"/>
                </a:solidFill>
              </a:rPr>
              <a:t>Bitc</a:t>
            </a:r>
            <a:r>
              <a:rPr lang="en-US" dirty="0"/>
              <a:t>oin’s Environmental Impact</a:t>
            </a:r>
          </a:p>
        </p:txBody>
      </p:sp>
      <p:pic>
        <p:nvPicPr>
          <p:cNvPr id="6" name="Content Placeholder 5" descr="Graphical user interface&#10;&#10;Description automatically generated with medium confidence">
            <a:extLst>
              <a:ext uri="{FF2B5EF4-FFF2-40B4-BE49-F238E27FC236}">
                <a16:creationId xmlns:a16="http://schemas.microsoft.com/office/drawing/2014/main" id="{178D3227-AEED-2573-8534-83CDABF74570}"/>
              </a:ext>
            </a:extLst>
          </p:cNvPr>
          <p:cNvPicPr>
            <a:picLocks noGrp="1" noChangeAspect="1"/>
          </p:cNvPicPr>
          <p:nvPr>
            <p:ph idx="1"/>
          </p:nvPr>
        </p:nvPicPr>
        <p:blipFill>
          <a:blip r:embed="rId2"/>
          <a:stretch>
            <a:fillRect/>
          </a:stretch>
        </p:blipFill>
        <p:spPr>
          <a:xfrm>
            <a:off x="310687" y="1325563"/>
            <a:ext cx="11570625" cy="4435822"/>
          </a:xfrm>
        </p:spPr>
      </p:pic>
      <p:sp>
        <p:nvSpPr>
          <p:cNvPr id="4" name="Slide Number Placeholder 3">
            <a:extLst>
              <a:ext uri="{FF2B5EF4-FFF2-40B4-BE49-F238E27FC236}">
                <a16:creationId xmlns:a16="http://schemas.microsoft.com/office/drawing/2014/main" id="{8D68BBC9-D677-DACA-6A04-DD03ED000C4C}"/>
              </a:ext>
            </a:extLst>
          </p:cNvPr>
          <p:cNvSpPr>
            <a:spLocks noGrp="1"/>
          </p:cNvSpPr>
          <p:nvPr>
            <p:ph type="sldNum" sz="quarter" idx="12"/>
          </p:nvPr>
        </p:nvSpPr>
        <p:spPr/>
        <p:txBody>
          <a:bodyPr/>
          <a:lstStyle/>
          <a:p>
            <a:fld id="{D9F085D5-EC86-4F6A-B501-C1359CB39116}" type="slidenum">
              <a:rPr lang="en-GB" smtClean="0"/>
              <a:t>23</a:t>
            </a:fld>
            <a:endParaRPr lang="en-GB" dirty="0"/>
          </a:p>
        </p:txBody>
      </p:sp>
      <p:sp>
        <p:nvSpPr>
          <p:cNvPr id="7" name="TextBox 6">
            <a:extLst>
              <a:ext uri="{FF2B5EF4-FFF2-40B4-BE49-F238E27FC236}">
                <a16:creationId xmlns:a16="http://schemas.microsoft.com/office/drawing/2014/main" id="{BAC453A2-3F3D-8F81-4BB2-714593AFA13D}"/>
              </a:ext>
            </a:extLst>
          </p:cNvPr>
          <p:cNvSpPr txBox="1"/>
          <p:nvPr/>
        </p:nvSpPr>
        <p:spPr>
          <a:xfrm>
            <a:off x="7620929" y="6444654"/>
            <a:ext cx="5408342" cy="276999"/>
          </a:xfrm>
          <a:prstGeom prst="rect">
            <a:avLst/>
          </a:prstGeom>
          <a:noFill/>
        </p:spPr>
        <p:txBody>
          <a:bodyPr wrap="square" rtlCol="0">
            <a:spAutoFit/>
          </a:bodyPr>
          <a:lstStyle/>
          <a:p>
            <a:r>
              <a:rPr lang="en-US" sz="1200" dirty="0"/>
              <a:t>Source: https://</a:t>
            </a:r>
            <a:r>
              <a:rPr lang="en-US" sz="1200" dirty="0" err="1"/>
              <a:t>digiconomist.net</a:t>
            </a:r>
            <a:r>
              <a:rPr lang="en-US" sz="1200" dirty="0"/>
              <a:t>/bitcoin-energy-consumption</a:t>
            </a:r>
          </a:p>
        </p:txBody>
      </p:sp>
    </p:spTree>
    <p:extLst>
      <p:ext uri="{BB962C8B-B14F-4D97-AF65-F5344CB8AC3E}">
        <p14:creationId xmlns:p14="http://schemas.microsoft.com/office/powerpoint/2010/main" val="3939997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0B9DD-3595-4FA4-680B-17A4EB1A927B}"/>
              </a:ext>
            </a:extLst>
          </p:cNvPr>
          <p:cNvSpPr>
            <a:spLocks noGrp="1"/>
          </p:cNvSpPr>
          <p:nvPr>
            <p:ph type="title"/>
          </p:nvPr>
        </p:nvSpPr>
        <p:spPr>
          <a:xfrm>
            <a:off x="738807" y="0"/>
            <a:ext cx="10515600" cy="1325563"/>
          </a:xfrm>
        </p:spPr>
        <p:txBody>
          <a:bodyPr/>
          <a:lstStyle/>
          <a:p>
            <a:r>
              <a:rPr lang="en-US" dirty="0">
                <a:solidFill>
                  <a:schemeClr val="bg1"/>
                </a:solidFill>
              </a:rPr>
              <a:t>Bitc</a:t>
            </a:r>
            <a:r>
              <a:rPr lang="en-US" dirty="0"/>
              <a:t>oin’s Environmental Impact vs Gold</a:t>
            </a:r>
          </a:p>
        </p:txBody>
      </p:sp>
      <p:pic>
        <p:nvPicPr>
          <p:cNvPr id="6" name="Content Placeholder 5">
            <a:extLst>
              <a:ext uri="{FF2B5EF4-FFF2-40B4-BE49-F238E27FC236}">
                <a16:creationId xmlns:a16="http://schemas.microsoft.com/office/drawing/2014/main" id="{178D3227-AEED-2573-8534-83CDABF74570}"/>
              </a:ext>
            </a:extLst>
          </p:cNvPr>
          <p:cNvPicPr>
            <a:picLocks noGrp="1" noChangeAspect="1"/>
          </p:cNvPicPr>
          <p:nvPr>
            <p:ph idx="1"/>
          </p:nvPr>
        </p:nvPicPr>
        <p:blipFill>
          <a:blip r:embed="rId2"/>
          <a:srcRect/>
          <a:stretch/>
        </p:blipFill>
        <p:spPr>
          <a:xfrm>
            <a:off x="310687" y="1921911"/>
            <a:ext cx="11570625" cy="3654289"/>
          </a:xfrm>
        </p:spPr>
      </p:pic>
      <p:sp>
        <p:nvSpPr>
          <p:cNvPr id="4" name="Slide Number Placeholder 3">
            <a:extLst>
              <a:ext uri="{FF2B5EF4-FFF2-40B4-BE49-F238E27FC236}">
                <a16:creationId xmlns:a16="http://schemas.microsoft.com/office/drawing/2014/main" id="{8D68BBC9-D677-DACA-6A04-DD03ED000C4C}"/>
              </a:ext>
            </a:extLst>
          </p:cNvPr>
          <p:cNvSpPr>
            <a:spLocks noGrp="1"/>
          </p:cNvSpPr>
          <p:nvPr>
            <p:ph type="sldNum" sz="quarter" idx="12"/>
          </p:nvPr>
        </p:nvSpPr>
        <p:spPr/>
        <p:txBody>
          <a:bodyPr/>
          <a:lstStyle/>
          <a:p>
            <a:fld id="{D9F085D5-EC86-4F6A-B501-C1359CB39116}" type="slidenum">
              <a:rPr lang="en-GB" smtClean="0"/>
              <a:t>24</a:t>
            </a:fld>
            <a:endParaRPr lang="en-GB" dirty="0"/>
          </a:p>
        </p:txBody>
      </p:sp>
      <p:sp>
        <p:nvSpPr>
          <p:cNvPr id="7" name="TextBox 6">
            <a:extLst>
              <a:ext uri="{FF2B5EF4-FFF2-40B4-BE49-F238E27FC236}">
                <a16:creationId xmlns:a16="http://schemas.microsoft.com/office/drawing/2014/main" id="{BAC453A2-3F3D-8F81-4BB2-714593AFA13D}"/>
              </a:ext>
            </a:extLst>
          </p:cNvPr>
          <p:cNvSpPr txBox="1"/>
          <p:nvPr/>
        </p:nvSpPr>
        <p:spPr>
          <a:xfrm>
            <a:off x="7620929" y="6444654"/>
            <a:ext cx="5408342" cy="276999"/>
          </a:xfrm>
          <a:prstGeom prst="rect">
            <a:avLst/>
          </a:prstGeom>
          <a:noFill/>
        </p:spPr>
        <p:txBody>
          <a:bodyPr wrap="square" rtlCol="0">
            <a:spAutoFit/>
          </a:bodyPr>
          <a:lstStyle/>
          <a:p>
            <a:r>
              <a:rPr lang="en-US" sz="1200" dirty="0"/>
              <a:t>Source: https://</a:t>
            </a:r>
            <a:r>
              <a:rPr lang="en-US" sz="1200" dirty="0" err="1"/>
              <a:t>digiconomist.net</a:t>
            </a:r>
            <a:r>
              <a:rPr lang="en-US" sz="1200" dirty="0"/>
              <a:t>/bitcoin-energy-consumption</a:t>
            </a:r>
          </a:p>
        </p:txBody>
      </p:sp>
    </p:spTree>
    <p:extLst>
      <p:ext uri="{BB962C8B-B14F-4D97-AF65-F5344CB8AC3E}">
        <p14:creationId xmlns:p14="http://schemas.microsoft.com/office/powerpoint/2010/main" val="1740576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4E32-E818-1311-F17A-9EF65DBA43C3}"/>
              </a:ext>
            </a:extLst>
          </p:cNvPr>
          <p:cNvSpPr>
            <a:spLocks noGrp="1"/>
          </p:cNvSpPr>
          <p:nvPr>
            <p:ph type="title"/>
          </p:nvPr>
        </p:nvSpPr>
        <p:spPr>
          <a:xfrm>
            <a:off x="812800" y="0"/>
            <a:ext cx="10515600" cy="1325563"/>
          </a:xfrm>
        </p:spPr>
        <p:txBody>
          <a:bodyPr/>
          <a:lstStyle/>
          <a:p>
            <a:r>
              <a:rPr lang="en-US" dirty="0">
                <a:solidFill>
                  <a:schemeClr val="bg1"/>
                </a:solidFill>
              </a:rPr>
              <a:t>Pro</a:t>
            </a:r>
            <a:r>
              <a:rPr lang="en-US" dirty="0"/>
              <a:t>of of Work: Pros and Cons</a:t>
            </a:r>
          </a:p>
        </p:txBody>
      </p:sp>
      <p:sp>
        <p:nvSpPr>
          <p:cNvPr id="3" name="Content Placeholder 2">
            <a:extLst>
              <a:ext uri="{FF2B5EF4-FFF2-40B4-BE49-F238E27FC236}">
                <a16:creationId xmlns:a16="http://schemas.microsoft.com/office/drawing/2014/main" id="{35A67232-80A5-0E4C-5CAA-3830E64DFAD6}"/>
              </a:ext>
            </a:extLst>
          </p:cNvPr>
          <p:cNvSpPr>
            <a:spLocks noGrp="1"/>
          </p:cNvSpPr>
          <p:nvPr>
            <p:ph idx="1"/>
          </p:nvPr>
        </p:nvSpPr>
        <p:spPr/>
        <p:txBody>
          <a:bodyPr/>
          <a:lstStyle/>
          <a:p>
            <a:r>
              <a:rPr lang="en-US" dirty="0"/>
              <a:t>Pros:</a:t>
            </a:r>
          </a:p>
          <a:p>
            <a:pPr lvl="1"/>
            <a:r>
              <a:rPr lang="en-US" dirty="0"/>
              <a:t>High level of security.</a:t>
            </a:r>
          </a:p>
          <a:p>
            <a:pPr lvl="1"/>
            <a:r>
              <a:rPr lang="en-US" dirty="0"/>
              <a:t>Decentralized method of verifying transactions.</a:t>
            </a:r>
          </a:p>
          <a:p>
            <a:pPr marL="457200" lvl="1" indent="0">
              <a:buNone/>
            </a:pPr>
            <a:endParaRPr lang="en-US" dirty="0"/>
          </a:p>
          <a:p>
            <a:r>
              <a:rPr lang="en-US" dirty="0"/>
              <a:t>Cons:</a:t>
            </a:r>
          </a:p>
          <a:p>
            <a:pPr lvl="1"/>
            <a:r>
              <a:rPr lang="en-US" dirty="0"/>
              <a:t>Unfavorable tradeoff between security and computational complexity.</a:t>
            </a:r>
          </a:p>
          <a:p>
            <a:pPr lvl="2"/>
            <a:r>
              <a:rPr lang="en-US" dirty="0"/>
              <a:t>Energy consumption.</a:t>
            </a:r>
          </a:p>
          <a:p>
            <a:pPr lvl="2"/>
            <a:r>
              <a:rPr lang="en-US" dirty="0"/>
              <a:t>Limited in terms of throughput.</a:t>
            </a:r>
          </a:p>
          <a:p>
            <a:pPr lvl="3"/>
            <a:r>
              <a:rPr lang="en-US" dirty="0"/>
              <a:t>Time consuming and expensive.</a:t>
            </a:r>
          </a:p>
          <a:p>
            <a:pPr lvl="3"/>
            <a:r>
              <a:rPr lang="en-US" dirty="0"/>
              <a:t>Requires expensive equipment.</a:t>
            </a:r>
          </a:p>
        </p:txBody>
      </p:sp>
      <p:sp>
        <p:nvSpPr>
          <p:cNvPr id="4" name="Slide Number Placeholder 3">
            <a:extLst>
              <a:ext uri="{FF2B5EF4-FFF2-40B4-BE49-F238E27FC236}">
                <a16:creationId xmlns:a16="http://schemas.microsoft.com/office/drawing/2014/main" id="{04D134AA-FD6E-5253-A1A7-02DC2BFB620D}"/>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162844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6599-6144-B292-F39A-0BC93D4C831F}"/>
              </a:ext>
            </a:extLst>
          </p:cNvPr>
          <p:cNvSpPr>
            <a:spLocks noGrp="1"/>
          </p:cNvSpPr>
          <p:nvPr>
            <p:ph type="title"/>
          </p:nvPr>
        </p:nvSpPr>
        <p:spPr/>
        <p:txBody>
          <a:bodyPr/>
          <a:lstStyle/>
          <a:p>
            <a:r>
              <a:rPr lang="en-US" dirty="0"/>
              <a:t>Enter: Proof of Stake!</a:t>
            </a:r>
          </a:p>
        </p:txBody>
      </p:sp>
      <p:sp>
        <p:nvSpPr>
          <p:cNvPr id="3" name="Text Placeholder 2">
            <a:extLst>
              <a:ext uri="{FF2B5EF4-FFF2-40B4-BE49-F238E27FC236}">
                <a16:creationId xmlns:a16="http://schemas.microsoft.com/office/drawing/2014/main" id="{57C142C4-FC29-A8CE-FB7E-2EA9470616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1A28B8-E4F7-D84D-55DB-8D65E00F2EEC}"/>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435364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a:xfrm>
            <a:off x="844487" y="0"/>
            <a:ext cx="10515600" cy="1325563"/>
          </a:xfrm>
        </p:spPr>
        <p:txBody>
          <a:bodyPr/>
          <a:lstStyle/>
          <a:p>
            <a:r>
              <a:rPr lang="en-US" dirty="0">
                <a:solidFill>
                  <a:schemeClr val="bg1"/>
                </a:solidFill>
              </a:rPr>
              <a:t>Eth</a:t>
            </a:r>
            <a:r>
              <a:rPr lang="en-US" dirty="0">
                <a:solidFill>
                  <a:schemeClr val="accent5">
                    <a:lumMod val="50000"/>
                  </a:schemeClr>
                </a:solidFill>
              </a:rPr>
              <a:t>ereum and </a:t>
            </a:r>
            <a:r>
              <a:rPr lang="en-US" u="sng" dirty="0">
                <a:solidFill>
                  <a:schemeClr val="accent5">
                    <a:lumMod val="50000"/>
                  </a:schemeClr>
                </a:solidFill>
              </a:rPr>
              <a:t>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pPr>
              <a:spcAft>
                <a:spcPts val="1000"/>
              </a:spcAft>
            </a:pPr>
            <a:r>
              <a:rPr lang="en-US" dirty="0"/>
              <a:t>Potential Block Creators place cryptocurrency (about 32 ETH, ~$50,000) in specialized wallets that are locked while they are acting as blockchain “validators”  (as opposed to “miners”).</a:t>
            </a:r>
          </a:p>
          <a:p>
            <a:pPr>
              <a:spcAft>
                <a:spcPts val="1000"/>
              </a:spcAft>
            </a:pPr>
            <a:r>
              <a:rPr lang="en-US" dirty="0"/>
              <a:t>Validators are selected randomly, where the odds of being selected are proportional to the value of the currency “staked” in the wallet.</a:t>
            </a:r>
          </a:p>
          <a:p>
            <a:pPr>
              <a:spcAft>
                <a:spcPts val="1000"/>
              </a:spcAft>
            </a:pPr>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5AD6-B2C5-7DC0-8FD7-9822BF046147}"/>
              </a:ext>
            </a:extLst>
          </p:cNvPr>
          <p:cNvSpPr>
            <a:spLocks noGrp="1"/>
          </p:cNvSpPr>
          <p:nvPr>
            <p:ph type="title"/>
          </p:nvPr>
        </p:nvSpPr>
        <p:spPr/>
        <p:txBody>
          <a:bodyPr/>
          <a:lstStyle/>
          <a:p>
            <a:r>
              <a:rPr lang="en-US" dirty="0">
                <a:solidFill>
                  <a:schemeClr val="bg1"/>
                </a:solidFill>
              </a:rPr>
              <a:t>Pro</a:t>
            </a:r>
            <a:r>
              <a:rPr lang="en-US" dirty="0"/>
              <a:t>of of Stake (POS) vs Proof of Work (POW)</a:t>
            </a:r>
          </a:p>
        </p:txBody>
      </p:sp>
      <p:sp>
        <p:nvSpPr>
          <p:cNvPr id="3" name="Content Placeholder 2">
            <a:extLst>
              <a:ext uri="{FF2B5EF4-FFF2-40B4-BE49-F238E27FC236}">
                <a16:creationId xmlns:a16="http://schemas.microsoft.com/office/drawing/2014/main" id="{A79DEFA2-C3AE-E957-D993-A1BFD2BE135F}"/>
              </a:ext>
            </a:extLst>
          </p:cNvPr>
          <p:cNvSpPr>
            <a:spLocks noGrp="1"/>
          </p:cNvSpPr>
          <p:nvPr>
            <p:ph idx="1"/>
          </p:nvPr>
        </p:nvSpPr>
        <p:spPr/>
        <p:txBody>
          <a:bodyPr>
            <a:normAutofit fontScale="92500" lnSpcReduction="20000"/>
          </a:bodyPr>
          <a:lstStyle/>
          <a:p>
            <a:endParaRPr lang="en-US" dirty="0"/>
          </a:p>
          <a:p>
            <a:r>
              <a:rPr lang="en-US" dirty="0"/>
              <a:t>POW competition over computer power and energy usage.</a:t>
            </a:r>
          </a:p>
          <a:p>
            <a:pPr lvl="1"/>
            <a:r>
              <a:rPr lang="en-US" dirty="0"/>
              <a:t>Energy requirements are a barrier to entry.</a:t>
            </a:r>
          </a:p>
          <a:p>
            <a:endParaRPr lang="en-US" dirty="0"/>
          </a:p>
          <a:p>
            <a:r>
              <a:rPr lang="en-US" dirty="0"/>
              <a:t>POS competition over staked deposits.</a:t>
            </a:r>
          </a:p>
          <a:p>
            <a:pPr lvl="1"/>
            <a:r>
              <a:rPr lang="en-US" dirty="0"/>
              <a:t>No computer power or energy usage involved.</a:t>
            </a:r>
          </a:p>
          <a:p>
            <a:pPr lvl="1"/>
            <a:r>
              <a:rPr lang="en-US" dirty="0"/>
              <a:t>Faster transaction speeds.</a:t>
            </a:r>
          </a:p>
          <a:p>
            <a:pPr lvl="1"/>
            <a:endParaRPr lang="en-US" dirty="0"/>
          </a:p>
          <a:p>
            <a:r>
              <a:rPr lang="en-US" dirty="0"/>
              <a:t>Security? Many think POW is more secure and tampering more difficult.</a:t>
            </a:r>
          </a:p>
          <a:p>
            <a:endParaRPr lang="en-US" dirty="0"/>
          </a:p>
          <a:p>
            <a:r>
              <a:rPr lang="en-US" dirty="0"/>
              <a:t>Regulation? POS and the Howey Test.  More on this later….</a:t>
            </a:r>
          </a:p>
          <a:p>
            <a:pPr marL="971550" lvl="1" indent="-514350">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61320B25-E358-168C-898F-7CA04DF98A72}"/>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6854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7E54-3878-7512-2150-EF5669C868F2}"/>
              </a:ext>
            </a:extLst>
          </p:cNvPr>
          <p:cNvSpPr>
            <a:spLocks noGrp="1"/>
          </p:cNvSpPr>
          <p:nvPr>
            <p:ph type="title"/>
          </p:nvPr>
        </p:nvSpPr>
        <p:spPr/>
        <p:txBody>
          <a:bodyPr/>
          <a:lstStyle/>
          <a:p>
            <a:r>
              <a:rPr lang="en-US" dirty="0"/>
              <a:t>What Role Do Cryptocurrencies Play?</a:t>
            </a:r>
          </a:p>
        </p:txBody>
      </p:sp>
      <p:sp>
        <p:nvSpPr>
          <p:cNvPr id="3" name="Text Placeholder 2">
            <a:extLst>
              <a:ext uri="{FF2B5EF4-FFF2-40B4-BE49-F238E27FC236}">
                <a16:creationId xmlns:a16="http://schemas.microsoft.com/office/drawing/2014/main" id="{D31A04A9-3924-52C5-F6F9-ED35A28EB4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7F0E47-0571-8445-3858-B036EAE55C56}"/>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09872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04799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a:xfrm>
            <a:off x="799011" y="0"/>
            <a:ext cx="10515600" cy="1325563"/>
          </a:xfrm>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a:t>
            </a:r>
          </a:p>
          <a:p>
            <a:pPr lvl="1"/>
            <a:r>
              <a:rPr lang="en-US" dirty="0"/>
              <a:t>32.8% of all bills in circulation (more than the number of $1 bills)</a:t>
            </a:r>
          </a:p>
          <a:p>
            <a:pPr lvl="1"/>
            <a:r>
              <a:rPr lang="en-US" dirty="0"/>
              <a:t>80.2% of the value of all bills.</a:t>
            </a:r>
          </a:p>
          <a:p>
            <a:pPr marL="457200" lvl="1" indent="0">
              <a:buNone/>
            </a:pPr>
            <a:endParaRPr lang="en-US" dirty="0"/>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Bitcoin</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srcRect/>
          <a:stretch/>
        </p:blipFill>
        <p:spPr bwMode="auto">
          <a:xfrm>
            <a:off x="317393" y="1325563"/>
            <a:ext cx="11790770" cy="4617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A8F695E-CC7D-0AFD-19A1-D9959C4BA0B2}"/>
              </a:ext>
            </a:extLst>
          </p:cNvPr>
          <p:cNvSpPr txBox="1"/>
          <p:nvPr/>
        </p:nvSpPr>
        <p:spPr>
          <a:xfrm>
            <a:off x="5387008" y="6456851"/>
            <a:ext cx="6260816" cy="276999"/>
          </a:xfrm>
          <a:prstGeom prst="rect">
            <a:avLst/>
          </a:prstGeom>
          <a:noFill/>
        </p:spPr>
        <p:txBody>
          <a:bodyPr wrap="none" rtlCol="0">
            <a:spAutoFit/>
          </a:bodyPr>
          <a:lstStyle/>
          <a:p>
            <a:r>
              <a:rPr lang="en-US" sz="1200" dirty="0"/>
              <a:t>Source: </a:t>
            </a:r>
            <a:r>
              <a:rPr lang="en-US" sz="1200" dirty="0" err="1"/>
              <a:t>Chainalysis</a:t>
            </a:r>
            <a:r>
              <a:rPr lang="en-US" sz="1200" dirty="0"/>
              <a:t>: https://</a:t>
            </a:r>
            <a:r>
              <a:rPr lang="en-US" sz="1200" dirty="0" err="1"/>
              <a:t>blog.chainalysis.com</a:t>
            </a:r>
            <a:r>
              <a:rPr lang="en-US" sz="1200" dirty="0"/>
              <a:t>/reports/2023-crypto-crime-report-introduction/</a:t>
            </a:r>
          </a:p>
        </p:txBody>
      </p:sp>
    </p:spTree>
    <p:extLst>
      <p:ext uri="{BB962C8B-B14F-4D97-AF65-F5344CB8AC3E}">
        <p14:creationId xmlns:p14="http://schemas.microsoft.com/office/powerpoint/2010/main" val="4012592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a:t>
            </a:r>
            <a:r>
              <a:rPr lang="en-US" dirty="0" err="1"/>
              <a:t>DeFi</a:t>
            </a:r>
            <a:endParaRPr lang="en-US" dirty="0"/>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1194" y="986972"/>
            <a:ext cx="8049612" cy="5243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32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a:xfrm>
            <a:off x="770965" y="13447"/>
            <a:ext cx="10515600" cy="1325563"/>
          </a:xfrm>
        </p:spPr>
        <p:txBody>
          <a:bodyPr/>
          <a:lstStyle/>
          <a:p>
            <a:r>
              <a:rPr lang="en-US" dirty="0">
                <a:solidFill>
                  <a:schemeClr val="bg1"/>
                </a:solidFill>
              </a:rPr>
              <a:t>But</a:t>
            </a:r>
            <a:r>
              <a:rPr lang="en-US" dirty="0"/>
              <a:t> What About as a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pPr>
              <a:spcAft>
                <a:spcPts val="1000"/>
              </a:spcAft>
            </a:pPr>
            <a:r>
              <a:rPr lang="en-US" dirty="0"/>
              <a:t>It is hard to argue with the fact that Bitcoin had provided outsized returns for many, albeit very volatile.</a:t>
            </a:r>
          </a:p>
          <a:p>
            <a:pPr>
              <a:spcAft>
                <a:spcPts val="1000"/>
              </a:spcAft>
            </a:pPr>
            <a:r>
              <a:rPr lang="en-US" dirty="0"/>
              <a:t>Financial assets are promises by the issuer.</a:t>
            </a:r>
          </a:p>
          <a:p>
            <a:pPr>
              <a:spcAft>
                <a:spcPts val="1000"/>
              </a:spcAft>
            </a:pPr>
            <a:r>
              <a:rPr lang="en-US" dirty="0">
                <a:solidFill>
                  <a:schemeClr val="accent5">
                    <a:lumMod val="50000"/>
                  </a:schemeClr>
                </a:solidFill>
              </a:rPr>
              <a:t>The “fundamental value” of a financial assets is the value of those promises based on the time value of money and the risk that the promises will not be kept.</a:t>
            </a:r>
          </a:p>
          <a:p>
            <a:pPr>
              <a:spcAft>
                <a:spcPts val="1000"/>
              </a:spcAft>
            </a:pPr>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a:xfrm>
            <a:off x="955767" y="0"/>
            <a:ext cx="10515600" cy="1325563"/>
          </a:xfrm>
        </p:spPr>
        <p:txBody>
          <a:bodyPr>
            <a:normAutofit/>
          </a:bodyPr>
          <a:lstStyle/>
          <a:p>
            <a:r>
              <a:rPr lang="en-US" sz="3800" dirty="0">
                <a:solidFill>
                  <a:schemeClr val="bg1"/>
                </a:solidFill>
              </a:rPr>
              <a:t>Ho</a:t>
            </a:r>
            <a:r>
              <a:rPr lang="en-US" sz="3800" dirty="0"/>
              <a:t>w Do Economists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a:xfrm>
            <a:off x="838200" y="1325563"/>
            <a:ext cx="10515600" cy="4596505"/>
          </a:xfrm>
        </p:spPr>
        <p:txBody>
          <a:bodyPr>
            <a:normAutofit fontScale="92500" lnSpcReduction="20000"/>
          </a:bodyPr>
          <a:lstStyle/>
          <a:p>
            <a:pPr>
              <a:spcAft>
                <a:spcPts val="1000"/>
              </a:spcAft>
            </a:pPr>
            <a:r>
              <a:rPr lang="en-US" dirty="0"/>
              <a:t>Good starting place:</a:t>
            </a:r>
          </a:p>
          <a:p>
            <a:pPr marL="0" indent="0">
              <a:spcBef>
                <a:spcPts val="0"/>
              </a:spcBef>
              <a:buNone/>
            </a:pPr>
            <a:r>
              <a:rPr lang="en-US" dirty="0">
                <a:solidFill>
                  <a:schemeClr val="accent5">
                    <a:lumMod val="50000"/>
                  </a:schemeClr>
                </a:solidFill>
                <a:latin typeface="Arial" panose="020B0604020202020204" pitchFamily="34" charset="0"/>
              </a:rPr>
              <a:t>	“I</a:t>
            </a:r>
            <a:r>
              <a:rPr lang="en-US" i="0" dirty="0">
                <a:solidFill>
                  <a:schemeClr val="accent5">
                    <a:lumMod val="50000"/>
                  </a:schemeClr>
                </a:solidFill>
                <a:effectLst/>
                <a:latin typeface="Arial" panose="020B0604020202020204" pitchFamily="34" charset="0"/>
              </a:rPr>
              <a:t>n the short term the stock market behaves like a</a:t>
            </a:r>
          </a:p>
          <a:p>
            <a:pPr marL="0" indent="0">
              <a:spcBef>
                <a:spcPts val="0"/>
              </a:spcBef>
              <a:buNone/>
            </a:pPr>
            <a:r>
              <a:rPr lang="en-US" i="0" dirty="0">
                <a:solidFill>
                  <a:schemeClr val="accent5">
                    <a:lumMod val="50000"/>
                  </a:schemeClr>
                </a:solidFill>
                <a:effectLst/>
                <a:latin typeface="Arial" panose="020B0604020202020204" pitchFamily="34" charset="0"/>
              </a:rPr>
              <a:t> 	voting machine, but in the long term it acts like a 	weighing machine.”</a:t>
            </a:r>
          </a:p>
          <a:p>
            <a:pPr marL="0" indent="0">
              <a:buNone/>
            </a:pPr>
            <a:r>
              <a:rPr lang="en-US" sz="2000" dirty="0">
                <a:solidFill>
                  <a:schemeClr val="accent5">
                    <a:lumMod val="50000"/>
                  </a:schemeClr>
                </a:solidFill>
                <a:latin typeface="Arial" panose="020B0604020202020204" pitchFamily="34" charset="0"/>
              </a:rPr>
              <a:t>				Warren </a:t>
            </a:r>
            <a:r>
              <a:rPr lang="en-US" sz="2000" dirty="0" err="1">
                <a:solidFill>
                  <a:schemeClr val="accent5">
                    <a:lumMod val="50000"/>
                  </a:schemeClr>
                </a:solidFill>
                <a:latin typeface="Arial" panose="020B0604020202020204" pitchFamily="34" charset="0"/>
              </a:rPr>
              <a:t>Buttet</a:t>
            </a:r>
            <a:r>
              <a:rPr lang="en-US" sz="2000" dirty="0">
                <a:solidFill>
                  <a:schemeClr val="accent5">
                    <a:lumMod val="50000"/>
                  </a:schemeClr>
                </a:solidFill>
                <a:latin typeface="Arial" panose="020B0604020202020204" pitchFamily="34" charset="0"/>
              </a:rPr>
              <a:t>, paraphrasing Benjamin Graham</a:t>
            </a:r>
            <a:endParaRPr lang="en-US" sz="2000" i="0" dirty="0">
              <a:solidFill>
                <a:schemeClr val="accent5">
                  <a:lumMod val="50000"/>
                </a:schemeClr>
              </a:solidFill>
              <a:effectLst/>
              <a:latin typeface="Arial" panose="020B0604020202020204" pitchFamily="34" charset="0"/>
            </a:endParaRPr>
          </a:p>
          <a:p>
            <a:pPr marL="0" indent="0">
              <a:buNone/>
            </a:pPr>
            <a:endParaRPr lang="en-US" dirty="0">
              <a:solidFill>
                <a:schemeClr val="accent5">
                  <a:lumMod val="50000"/>
                </a:schemeClr>
              </a:solidFill>
              <a:latin typeface="Arial" panose="020B0604020202020204" pitchFamily="34" charset="0"/>
            </a:endParaRPr>
          </a:p>
          <a:p>
            <a:pPr marL="0" indent="0">
              <a:buNone/>
            </a:pPr>
            <a:r>
              <a:rPr lang="en-US" dirty="0">
                <a:solidFill>
                  <a:schemeClr val="accent5">
                    <a:lumMod val="50000"/>
                  </a:schemeClr>
                </a:solidFill>
                <a:latin typeface="Arial" panose="020B0604020202020204" pitchFamily="34" charset="0"/>
              </a:rPr>
              <a:t>What is being weighed? </a:t>
            </a:r>
          </a:p>
          <a:p>
            <a:pPr marL="0" indent="0">
              <a:buNone/>
            </a:pPr>
            <a:r>
              <a:rPr lang="en-US" dirty="0">
                <a:solidFill>
                  <a:schemeClr val="accent5">
                    <a:lumMod val="50000"/>
                  </a:schemeClr>
                </a:solidFill>
                <a:latin typeface="Arial" panose="020B0604020202020204" pitchFamily="34" charset="0"/>
              </a:rPr>
              <a:t>	Prospective payments from the security, or other intrinsic 	value.</a:t>
            </a:r>
          </a:p>
          <a:p>
            <a:pPr marL="0" indent="0">
              <a:spcBef>
                <a:spcPts val="2000"/>
              </a:spcBef>
              <a:buNone/>
            </a:pPr>
            <a:r>
              <a:rPr lang="en-US" dirty="0">
                <a:solidFill>
                  <a:schemeClr val="accent5">
                    <a:lumMod val="50000"/>
                  </a:schemeClr>
                </a:solidFill>
                <a:latin typeface="Arial" panose="020B0604020202020204" pitchFamily="34" charset="0"/>
              </a:rPr>
              <a:t>	In other words, its fundamental value.</a:t>
            </a:r>
          </a:p>
          <a:p>
            <a:pPr marL="0" indent="0">
              <a:buNone/>
            </a:pPr>
            <a:endParaRPr lang="en-US" i="0" dirty="0">
              <a:solidFill>
                <a:schemeClr val="accent5">
                  <a:lumMod val="50000"/>
                </a:schemeClr>
              </a:solidFill>
              <a:effectLst/>
              <a:latin typeface="Arial" panose="020B0604020202020204" pitchFamily="34" charset="0"/>
            </a:endParaRPr>
          </a:p>
          <a:p>
            <a:pPr marL="0" indent="0">
              <a:buNone/>
            </a:pPr>
            <a:r>
              <a:rPr lang="en-US" i="0" dirty="0">
                <a:solidFill>
                  <a:schemeClr val="accent5">
                    <a:lumMod val="50000"/>
                  </a:schemeClr>
                </a:solidFill>
                <a:effectLst/>
                <a:latin typeface="Arial" panose="020B0604020202020204" pitchFamily="34" charset="0"/>
              </a:rPr>
              <a:t>Bitcoin?</a:t>
            </a: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a:xfrm>
            <a:off x="730624" y="0"/>
            <a:ext cx="10515600" cy="1325563"/>
          </a:xfrm>
        </p:spPr>
        <p:txBody>
          <a:bodyPr>
            <a:normAutofit/>
          </a:bodyPr>
          <a:lstStyle/>
          <a:p>
            <a:r>
              <a:rPr lang="en-US" sz="3800" dirty="0">
                <a:solidFill>
                  <a:schemeClr val="bg1"/>
                </a:solidFill>
              </a:rPr>
              <a:t>Doe</a:t>
            </a:r>
            <a:r>
              <a:rPr lang="en-US" sz="3800" dirty="0"/>
              <a:t>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104" y="2107489"/>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F036-408B-7E40-8A4C-29D71FEDEC30}"/>
              </a:ext>
            </a:extLst>
          </p:cNvPr>
          <p:cNvSpPr>
            <a:spLocks noGrp="1"/>
          </p:cNvSpPr>
          <p:nvPr>
            <p:ph type="title"/>
          </p:nvPr>
        </p:nvSpPr>
        <p:spPr/>
        <p:txBody>
          <a:bodyPr/>
          <a:lstStyle/>
          <a:p>
            <a:r>
              <a:rPr lang="en-US" dirty="0">
                <a:solidFill>
                  <a:schemeClr val="bg1"/>
                </a:solidFill>
              </a:rPr>
              <a:t>Cry</a:t>
            </a:r>
            <a:r>
              <a:rPr lang="en-US" dirty="0"/>
              <a:t>pto compares favorably to….</a:t>
            </a:r>
          </a:p>
        </p:txBody>
      </p:sp>
      <p:sp>
        <p:nvSpPr>
          <p:cNvPr id="3" name="Content Placeholder 2">
            <a:extLst>
              <a:ext uri="{FF2B5EF4-FFF2-40B4-BE49-F238E27FC236}">
                <a16:creationId xmlns:a16="http://schemas.microsoft.com/office/drawing/2014/main" id="{90C48F64-4808-EC46-9236-2B5D08454355}"/>
              </a:ext>
            </a:extLst>
          </p:cNvPr>
          <p:cNvSpPr>
            <a:spLocks noGrp="1"/>
          </p:cNvSpPr>
          <p:nvPr>
            <p:ph idx="1"/>
          </p:nvPr>
        </p:nvSpPr>
        <p:spPr>
          <a:xfrm>
            <a:off x="3956384" y="1312858"/>
            <a:ext cx="4279232" cy="4351338"/>
          </a:xfrm>
        </p:spPr>
        <p:txBody>
          <a:bodyPr/>
          <a:lstStyle/>
          <a:p>
            <a:r>
              <a:rPr lang="en-US" dirty="0"/>
              <a:t>The stock market?</a:t>
            </a:r>
          </a:p>
          <a:p>
            <a:endParaRPr lang="en-US" dirty="0"/>
          </a:p>
          <a:p>
            <a:pPr marL="0" indent="0">
              <a:buNone/>
            </a:pPr>
            <a:endParaRPr lang="en-US" dirty="0"/>
          </a:p>
          <a:p>
            <a:r>
              <a:rPr lang="en-US" dirty="0"/>
              <a:t>A casino?</a:t>
            </a:r>
          </a:p>
        </p:txBody>
      </p:sp>
      <p:sp>
        <p:nvSpPr>
          <p:cNvPr id="4" name="Slide Number Placeholder 3">
            <a:extLst>
              <a:ext uri="{FF2B5EF4-FFF2-40B4-BE49-F238E27FC236}">
                <a16:creationId xmlns:a16="http://schemas.microsoft.com/office/drawing/2014/main" id="{8ED992FA-A737-894A-BE75-1CE541AB65F4}"/>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Rectangle 4">
            <a:extLst>
              <a:ext uri="{FF2B5EF4-FFF2-40B4-BE49-F238E27FC236}">
                <a16:creationId xmlns:a16="http://schemas.microsoft.com/office/drawing/2014/main" id="{0CBA159F-B711-B94E-827C-A060D51D1253}"/>
              </a:ext>
            </a:extLst>
          </p:cNvPr>
          <p:cNvSpPr/>
          <p:nvPr/>
        </p:nvSpPr>
        <p:spPr>
          <a:xfrm>
            <a:off x="3593432" y="3849496"/>
            <a:ext cx="4379494" cy="7860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5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37</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131236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DC0A-FF05-3CCD-3B98-AAF46D2BDEEB}"/>
              </a:ext>
            </a:extLst>
          </p:cNvPr>
          <p:cNvSpPr>
            <a:spLocks noGrp="1"/>
          </p:cNvSpPr>
          <p:nvPr>
            <p:ph type="title"/>
          </p:nvPr>
        </p:nvSpPr>
        <p:spPr/>
        <p:txBody>
          <a:bodyPr/>
          <a:lstStyle/>
          <a:p>
            <a:r>
              <a:rPr lang="en-US" dirty="0"/>
              <a:t>Question 2: Value of the Underlying Technology?</a:t>
            </a:r>
          </a:p>
        </p:txBody>
      </p:sp>
      <p:sp>
        <p:nvSpPr>
          <p:cNvPr id="3" name="Text Placeholder 2">
            <a:extLst>
              <a:ext uri="{FF2B5EF4-FFF2-40B4-BE49-F238E27FC236}">
                <a16:creationId xmlns:a16="http://schemas.microsoft.com/office/drawing/2014/main" id="{E353E1D4-8861-828C-8E61-ECE9F7D3FC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AABF73-E3FC-9323-F264-0935131C9FA5}"/>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275803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a:xfrm>
            <a:off x="707570" y="0"/>
            <a:ext cx="10515600" cy="1325563"/>
          </a:xfrm>
        </p:spPr>
        <p:txBody>
          <a:bodyPr>
            <a:normAutofit/>
          </a:bodyPr>
          <a:lstStyle/>
          <a:p>
            <a:r>
              <a:rPr lang="en-US" sz="3800" dirty="0">
                <a:solidFill>
                  <a:schemeClr val="bg1"/>
                </a:solidFill>
              </a:rPr>
              <a:t>Que</a:t>
            </a:r>
            <a:r>
              <a:rPr lang="en-US" sz="3800" dirty="0">
                <a:solidFill>
                  <a:schemeClr val="accent5">
                    <a:lumMod val="50000"/>
                  </a:schemeClr>
                </a:solidFill>
              </a:rPr>
              <a:t>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a:xfrm>
            <a:off x="838200" y="1325563"/>
            <a:ext cx="10515600" cy="4596505"/>
          </a:xfrm>
        </p:spPr>
        <p:txBody>
          <a:bodyPr>
            <a:normAutofit/>
          </a:bodyPr>
          <a:lstStyle/>
          <a:p>
            <a:r>
              <a:rPr lang="en-US" dirty="0"/>
              <a:t>Don’t Throw the baby out with the bathwater!</a:t>
            </a:r>
          </a:p>
          <a:p>
            <a:r>
              <a:rPr lang="en-US" dirty="0"/>
              <a:t>The value of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6708860" y="6456851"/>
            <a:ext cx="5995555" cy="276999"/>
          </a:xfrm>
          <a:prstGeom prst="rect">
            <a:avLst/>
          </a:prstGeom>
          <a:noFill/>
        </p:spPr>
        <p:txBody>
          <a:bodyPr wrap="square" rtlCol="0">
            <a:spAutoFit/>
          </a:bodyPr>
          <a:lstStyle/>
          <a:p>
            <a:r>
              <a:rPr lang="en-US" sz="1200" dirty="0"/>
              <a:t>See: Mehta N,. </a:t>
            </a:r>
            <a:r>
              <a:rPr lang="en-US" sz="1200" dirty="0" err="1"/>
              <a:t>Agashe</a:t>
            </a:r>
            <a:r>
              <a:rPr lang="en-US" sz="1200" dirty="0"/>
              <a:t> A., P. </a:t>
            </a:r>
            <a:r>
              <a:rPr lang="en-US" sz="1200" dirty="0" err="1"/>
              <a:t>Detroja</a:t>
            </a:r>
            <a:r>
              <a:rPr lang="en-US" sz="1200" dirty="0"/>
              <a:t>  </a:t>
            </a:r>
            <a:r>
              <a:rPr lang="en-US" sz="1200" i="1" dirty="0"/>
              <a:t>Blockchain Bubble or Revolution, </a:t>
            </a:r>
            <a:r>
              <a:rPr lang="en-US" sz="12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4</a:t>
            </a:fld>
            <a:endParaRPr lang="en-US" dirty="0"/>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
        <p:nvSpPr>
          <p:cNvPr id="10" name="Subtitle 2">
            <a:extLst>
              <a:ext uri="{FF2B5EF4-FFF2-40B4-BE49-F238E27FC236}">
                <a16:creationId xmlns:a16="http://schemas.microsoft.com/office/drawing/2014/main" id="{F94B5819-E7DF-EF42-A39F-BA951E111BF9}"/>
              </a:ext>
            </a:extLst>
          </p:cNvPr>
          <p:cNvSpPr txBox="1">
            <a:spLocks/>
          </p:cNvSpPr>
          <p:nvPr/>
        </p:nvSpPr>
        <p:spPr>
          <a:xfrm>
            <a:off x="1500351" y="4611210"/>
            <a:ext cx="9144000" cy="133238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OLLI – University of Vermont</a:t>
            </a:r>
          </a:p>
          <a:p>
            <a:pPr>
              <a:lnSpc>
                <a:spcPct val="100000"/>
              </a:lnSpc>
              <a:spcBef>
                <a:spcPts val="0"/>
              </a:spcBef>
            </a:pPr>
            <a:r>
              <a:rPr lang="en-US" sz="1800" dirty="0">
                <a:solidFill>
                  <a:schemeClr val="tx2"/>
                </a:solidFill>
              </a:rPr>
              <a:t>March 30, 2023</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National Economic Education Delegation</a:t>
            </a:r>
          </a:p>
        </p:txBody>
      </p:sp>
    </p:spTree>
    <p:extLst>
      <p:ext uri="{BB962C8B-B14F-4D97-AF65-F5344CB8AC3E}">
        <p14:creationId xmlns:p14="http://schemas.microsoft.com/office/powerpoint/2010/main" val="1278335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a:xfrm>
            <a:off x="838200" y="1325563"/>
            <a:ext cx="10515600" cy="4596505"/>
          </a:xfrm>
        </p:spPr>
        <p:txBody>
          <a:bodyPr>
            <a:normAutofit fontScale="92500" lnSpcReduction="10000"/>
          </a:bodyPr>
          <a:lstStyle/>
          <a:p>
            <a:pPr>
              <a:spcAft>
                <a:spcPts val="1000"/>
              </a:spcAft>
            </a:pPr>
            <a:r>
              <a:rPr lang="en-US" dirty="0"/>
              <a:t>A Smart Contract is a computer code that resides on the block chain and is executed based on incoming information.</a:t>
            </a:r>
          </a:p>
          <a:p>
            <a:pPr>
              <a:spcAft>
                <a:spcPts val="1000"/>
              </a:spcAft>
            </a:pPr>
            <a:r>
              <a:rPr lang="en-US" dirty="0"/>
              <a:t>Example, Parametric Hurricane Insurance via the Blockchain:</a:t>
            </a:r>
          </a:p>
          <a:p>
            <a:pPr lvl="1">
              <a:spcAft>
                <a:spcPts val="1000"/>
              </a:spcAft>
            </a:pPr>
            <a:r>
              <a:rPr lang="en-US" dirty="0"/>
              <a:t>Computer program on Ethereum continuously monitors Charleston Executive Airport wind speed for 1 year.</a:t>
            </a:r>
          </a:p>
          <a:p>
            <a:pPr lvl="1">
              <a:spcAft>
                <a:spcPts val="1000"/>
              </a:spcAft>
            </a:pPr>
            <a:r>
              <a:rPr lang="en-US" dirty="0"/>
              <a:t>If the windspeed is greater than 150 miles per hour, immediately transfers 100 bitcoin to the Seabrook Island Property Association.</a:t>
            </a:r>
          </a:p>
          <a:p>
            <a:pPr lvl="1">
              <a:spcAft>
                <a:spcPts val="1000"/>
              </a:spcAft>
            </a:pPr>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a:xfrm>
            <a:off x="942704" y="0"/>
            <a:ext cx="10515600" cy="1325563"/>
          </a:xfrm>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325563"/>
            <a:ext cx="10515600" cy="4628000"/>
          </a:xfrm>
        </p:spPr>
        <p:txBody>
          <a:bodyPr/>
          <a:lstStyle/>
          <a:p>
            <a:r>
              <a:rPr lang="en-US" dirty="0"/>
              <a:t>Broad Category of </a:t>
            </a:r>
            <a:r>
              <a:rPr lang="en-US" i="1" dirty="0"/>
              <a:t>Decentralized (De) </a:t>
            </a:r>
            <a:r>
              <a:rPr lang="en-US" dirty="0"/>
              <a:t>Financial (Fi)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a:t>
            </a:r>
            <a:r>
              <a:rPr lang="en-US" dirty="0" err="1"/>
              <a:t>DeFi</a:t>
            </a:r>
            <a:r>
              <a:rPr lang="en-US" dirty="0"/>
              <a:t>.</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779721" y="324293"/>
            <a:ext cx="10515600" cy="1325563"/>
          </a:xfrm>
        </p:spPr>
        <p:txBody>
          <a:bodyPr/>
          <a:lstStyle/>
          <a:p>
            <a:r>
              <a:rPr lang="en-US" dirty="0">
                <a:solidFill>
                  <a:schemeClr val="bg1"/>
                </a:solidFill>
              </a:rPr>
              <a:t>But </a:t>
            </a:r>
            <a:r>
              <a:rPr lang="en-US" dirty="0">
                <a:solidFill>
                  <a:schemeClr val="accent5">
                    <a:lumMod val="50000"/>
                  </a:schemeClr>
                </a:solidFill>
              </a:rPr>
              <a:t>What about Digital Payments for Consumers?</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2115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A7ED-F56B-4B30-8742-950CF94AC111}"/>
              </a:ext>
            </a:extLst>
          </p:cNvPr>
          <p:cNvSpPr>
            <a:spLocks noGrp="1"/>
          </p:cNvSpPr>
          <p:nvPr>
            <p:ph type="title"/>
          </p:nvPr>
        </p:nvSpPr>
        <p:spPr/>
        <p:txBody>
          <a:bodyPr/>
          <a:lstStyle/>
          <a:p>
            <a:r>
              <a:rPr lang="en-US" dirty="0">
                <a:solidFill>
                  <a:schemeClr val="bg1"/>
                </a:solidFill>
              </a:rPr>
              <a:t>Ret</a:t>
            </a:r>
            <a:r>
              <a:rPr lang="en-US" dirty="0">
                <a:solidFill>
                  <a:schemeClr val="accent5">
                    <a:lumMod val="50000"/>
                  </a:schemeClr>
                </a:solidFill>
              </a:rPr>
              <a:t>ail vs Wholesale Digital Payments</a:t>
            </a:r>
            <a:endParaRPr lang="en-US" dirty="0">
              <a:solidFill>
                <a:schemeClr val="bg1"/>
              </a:solidFill>
            </a:endParaRPr>
          </a:p>
        </p:txBody>
      </p:sp>
      <p:sp>
        <p:nvSpPr>
          <p:cNvPr id="3" name="Content Placeholder 2">
            <a:extLst>
              <a:ext uri="{FF2B5EF4-FFF2-40B4-BE49-F238E27FC236}">
                <a16:creationId xmlns:a16="http://schemas.microsoft.com/office/drawing/2014/main" id="{BECC3042-903C-4F0D-9655-0C4A4B7E5FF6}"/>
              </a:ext>
            </a:extLst>
          </p:cNvPr>
          <p:cNvSpPr>
            <a:spLocks noGrp="1"/>
          </p:cNvSpPr>
          <p:nvPr>
            <p:ph idx="1"/>
          </p:nvPr>
        </p:nvSpPr>
        <p:spPr>
          <a:xfrm>
            <a:off x="850232" y="1570730"/>
            <a:ext cx="10515600" cy="4351338"/>
          </a:xfrm>
        </p:spPr>
        <p:txBody>
          <a:bodyPr/>
          <a:lstStyle/>
          <a:p>
            <a:r>
              <a:rPr lang="en-US" dirty="0"/>
              <a:t>Retail:  M-</a:t>
            </a:r>
            <a:r>
              <a:rPr lang="en-US" dirty="0" err="1"/>
              <a:t>pesa</a:t>
            </a:r>
            <a:endParaRPr lang="en-US" dirty="0"/>
          </a:p>
          <a:p>
            <a:r>
              <a:rPr lang="en-US" dirty="0"/>
              <a:t>Wholesale:  Cryptocurrency for DEFI transactions.</a:t>
            </a:r>
          </a:p>
          <a:p>
            <a:pPr marL="0" indent="0">
              <a:buNone/>
            </a:pPr>
            <a:r>
              <a:rPr lang="en-US" dirty="0"/>
              <a:t>Bitcoin doesn’t work for either because of transactions costs and price volatility.</a:t>
            </a:r>
          </a:p>
          <a:p>
            <a:r>
              <a:rPr lang="en-US" dirty="0"/>
              <a:t>But, to tap into the potential benefits of DEFI we need a safe and secure </a:t>
            </a:r>
            <a:r>
              <a:rPr lang="en-US" i="1" dirty="0"/>
              <a:t>crypto medium of exchange</a:t>
            </a:r>
            <a:r>
              <a:rPr lang="en-US" dirty="0"/>
              <a:t> to facilitate DEFI transactions, at least wholesale transactions.</a:t>
            </a:r>
          </a:p>
          <a:p>
            <a:pPr marL="0" indent="0">
              <a:buNone/>
            </a:pPr>
            <a:endParaRPr lang="en-US" dirty="0"/>
          </a:p>
        </p:txBody>
      </p:sp>
      <p:sp>
        <p:nvSpPr>
          <p:cNvPr id="4" name="Slide Number Placeholder 3">
            <a:extLst>
              <a:ext uri="{FF2B5EF4-FFF2-40B4-BE49-F238E27FC236}">
                <a16:creationId xmlns:a16="http://schemas.microsoft.com/office/drawing/2014/main" id="{A7D617B9-7416-4E9F-BA60-4ABC60205AED}"/>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71485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5DDA-2507-7C6A-0D9E-486E741A2E7F}"/>
              </a:ext>
            </a:extLst>
          </p:cNvPr>
          <p:cNvSpPr>
            <a:spLocks noGrp="1"/>
          </p:cNvSpPr>
          <p:nvPr>
            <p:ph type="title"/>
          </p:nvPr>
        </p:nvSpPr>
        <p:spPr>
          <a:xfrm>
            <a:off x="838200" y="16933"/>
            <a:ext cx="10515600" cy="1325563"/>
          </a:xfrm>
        </p:spPr>
        <p:txBody>
          <a:bodyPr/>
          <a:lstStyle/>
          <a:p>
            <a:r>
              <a:rPr lang="en-US" dirty="0">
                <a:solidFill>
                  <a:schemeClr val="bg1"/>
                </a:solidFill>
              </a:rPr>
              <a:t>Ent</a:t>
            </a:r>
            <a:r>
              <a:rPr lang="en-US" dirty="0"/>
              <a:t>er </a:t>
            </a:r>
            <a:r>
              <a:rPr lang="en-US" dirty="0" err="1"/>
              <a:t>Stablecoins</a:t>
            </a:r>
            <a:endParaRPr lang="en-US" dirty="0"/>
          </a:p>
        </p:txBody>
      </p:sp>
      <p:sp>
        <p:nvSpPr>
          <p:cNvPr id="3" name="Content Placeholder 2">
            <a:extLst>
              <a:ext uri="{FF2B5EF4-FFF2-40B4-BE49-F238E27FC236}">
                <a16:creationId xmlns:a16="http://schemas.microsoft.com/office/drawing/2014/main" id="{76DC0FCE-B832-6C9B-285A-8ED2DC9CE099}"/>
              </a:ext>
            </a:extLst>
          </p:cNvPr>
          <p:cNvSpPr>
            <a:spLocks noGrp="1"/>
          </p:cNvSpPr>
          <p:nvPr>
            <p:ph idx="1"/>
          </p:nvPr>
        </p:nvSpPr>
        <p:spPr/>
        <p:txBody>
          <a:bodyPr>
            <a:normAutofit lnSpcReduction="10000"/>
          </a:bodyPr>
          <a:lstStyle/>
          <a:p>
            <a:r>
              <a:rPr lang="en-US" dirty="0" err="1"/>
              <a:t>Stablecoin</a:t>
            </a:r>
            <a:r>
              <a:rPr lang="en-US" dirty="0"/>
              <a:t> a cryptocurrency whose value is pegged to a fiat currency like the dollar.</a:t>
            </a:r>
          </a:p>
          <a:p>
            <a:pPr marL="914400" lvl="1" indent="-457200">
              <a:buFont typeface="+mj-lt"/>
              <a:buAutoNum type="arabicPeriod"/>
            </a:pPr>
            <a:r>
              <a:rPr lang="en-US" dirty="0"/>
              <a:t>Reserve-Backed </a:t>
            </a:r>
            <a:r>
              <a:rPr lang="en-US" dirty="0" err="1"/>
              <a:t>stablecoin</a:t>
            </a:r>
            <a:r>
              <a:rPr lang="en-US" dirty="0"/>
              <a:t>, think Money Market Mutual Fund.</a:t>
            </a:r>
          </a:p>
          <a:p>
            <a:pPr marL="914400" lvl="1" indent="-457200">
              <a:buFont typeface="+mj-lt"/>
              <a:buAutoNum type="arabicPeriod"/>
            </a:pPr>
            <a:r>
              <a:rPr lang="en-US" dirty="0"/>
              <a:t>Algorithmic </a:t>
            </a:r>
            <a:r>
              <a:rPr lang="en-US" dirty="0" err="1"/>
              <a:t>stablecoin</a:t>
            </a:r>
            <a:r>
              <a:rPr lang="en-US" dirty="0"/>
              <a:t>, think castles in the air (no foundation).</a:t>
            </a:r>
          </a:p>
          <a:p>
            <a:pPr marL="457200" lvl="1" indent="0">
              <a:buNone/>
            </a:pPr>
            <a:endParaRPr lang="en-US" dirty="0"/>
          </a:p>
          <a:p>
            <a:r>
              <a:rPr lang="en-US" dirty="0"/>
              <a:t>What are they useful for?</a:t>
            </a:r>
          </a:p>
          <a:p>
            <a:pPr marL="914400" lvl="1" indent="-457200">
              <a:buFont typeface="+mj-lt"/>
              <a:buAutoNum type="arabicPeriod"/>
            </a:pPr>
            <a:r>
              <a:rPr lang="en-US" dirty="0"/>
              <a:t>Safe place to park your digital funds.</a:t>
            </a:r>
          </a:p>
          <a:p>
            <a:pPr marL="914400" lvl="1" indent="-457200">
              <a:buFont typeface="+mj-lt"/>
              <a:buAutoNum type="arabicPeriod"/>
            </a:pPr>
            <a:r>
              <a:rPr lang="en-US" dirty="0"/>
              <a:t>Developers hope that they can be used for every day transactions.</a:t>
            </a:r>
          </a:p>
          <a:p>
            <a:pPr marL="0" indent="0">
              <a:buNone/>
            </a:pPr>
            <a:endParaRPr lang="en-US" dirty="0"/>
          </a:p>
          <a:p>
            <a:r>
              <a:rPr lang="en-US" dirty="0"/>
              <a:t>What could go wrong?</a:t>
            </a:r>
          </a:p>
          <a:p>
            <a:pPr marL="0" indent="0">
              <a:buNone/>
            </a:pPr>
            <a:endParaRPr lang="en-US" dirty="0"/>
          </a:p>
        </p:txBody>
      </p:sp>
      <p:sp>
        <p:nvSpPr>
          <p:cNvPr id="4" name="Slide Number Placeholder 3">
            <a:extLst>
              <a:ext uri="{FF2B5EF4-FFF2-40B4-BE49-F238E27FC236}">
                <a16:creationId xmlns:a16="http://schemas.microsoft.com/office/drawing/2014/main" id="{8E8A988B-4B43-00B1-CD74-72C72577974B}"/>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6426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902789" y="34375"/>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p>
          <a:p>
            <a:pPr lvl="1">
              <a:spcBef>
                <a:spcPts val="1000"/>
              </a:spcBef>
              <a:spcAft>
                <a:spcPts val="1000"/>
              </a:spcAft>
            </a:pPr>
            <a:r>
              <a:rPr lang="en-US" sz="2800" dirty="0"/>
              <a:t>“</a:t>
            </a:r>
            <a:r>
              <a:rPr lang="en-US" sz="2800" b="0" dirty="0"/>
              <a:t>In 2021, New York’s attorney general fined Tether $18.5 million and </a:t>
            </a:r>
            <a:r>
              <a:rPr lang="en-US" sz="2800" b="0" dirty="0">
                <a:hlinkClick r:id="rId3"/>
              </a:rPr>
              <a:t>said</a:t>
            </a:r>
            <a:r>
              <a:rPr lang="en-US" sz="2800" b="0" dirty="0"/>
              <a:t> the company had lied about its reserves, calling it ‘a </a:t>
            </a:r>
            <a:r>
              <a:rPr lang="en-US" sz="2800" b="0" dirty="0" err="1"/>
              <a:t>stablecoin</a:t>
            </a:r>
            <a:r>
              <a:rPr lang="en-US" sz="2800"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408860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4CE8-7DD1-390F-FEA5-AA7E17CEAA6A}"/>
              </a:ext>
            </a:extLst>
          </p:cNvPr>
          <p:cNvSpPr>
            <a:spLocks noGrp="1"/>
          </p:cNvSpPr>
          <p:nvPr>
            <p:ph type="title"/>
          </p:nvPr>
        </p:nvSpPr>
        <p:spPr/>
        <p:txBody>
          <a:bodyPr/>
          <a:lstStyle/>
          <a:p>
            <a:r>
              <a:rPr lang="en-US" dirty="0">
                <a:solidFill>
                  <a:schemeClr val="bg1"/>
                </a:solidFill>
              </a:rPr>
              <a:t>Pro</a:t>
            </a:r>
            <a:r>
              <a:rPr lang="en-US" dirty="0"/>
              <a:t>blems with </a:t>
            </a:r>
            <a:r>
              <a:rPr lang="en-US" dirty="0" err="1"/>
              <a:t>Stablecoins</a:t>
            </a:r>
            <a:endParaRPr lang="en-US" dirty="0"/>
          </a:p>
        </p:txBody>
      </p:sp>
      <p:sp>
        <p:nvSpPr>
          <p:cNvPr id="3" name="Content Placeholder 2">
            <a:extLst>
              <a:ext uri="{FF2B5EF4-FFF2-40B4-BE49-F238E27FC236}">
                <a16:creationId xmlns:a16="http://schemas.microsoft.com/office/drawing/2014/main" id="{014879AA-8624-9D6A-C8FE-77C0F37E7BC9}"/>
              </a:ext>
            </a:extLst>
          </p:cNvPr>
          <p:cNvSpPr>
            <a:spLocks noGrp="1"/>
          </p:cNvSpPr>
          <p:nvPr>
            <p:ph idx="1"/>
          </p:nvPr>
        </p:nvSpPr>
        <p:spPr/>
        <p:txBody>
          <a:bodyPr/>
          <a:lstStyle/>
          <a:p>
            <a:r>
              <a:rPr lang="en-US" dirty="0"/>
              <a:t>Not clear whether or not reserves exist.</a:t>
            </a:r>
          </a:p>
          <a:p>
            <a:r>
              <a:rPr lang="en-US" dirty="0"/>
              <a:t>If they do, are they in riskless assets?</a:t>
            </a:r>
          </a:p>
          <a:p>
            <a:r>
              <a:rPr lang="en-US" dirty="0"/>
              <a:t>Are there other claimants to the reserves?</a:t>
            </a:r>
          </a:p>
          <a:p>
            <a:r>
              <a:rPr lang="en-US" dirty="0"/>
              <a:t>What are the rules around redemptions?</a:t>
            </a:r>
          </a:p>
          <a:p>
            <a:r>
              <a:rPr lang="en-US" dirty="0"/>
              <a:t>How easy is it to transfer proceeds of a redemption into the banking system?</a:t>
            </a:r>
          </a:p>
          <a:p>
            <a:pPr marL="0" indent="0">
              <a:buNone/>
            </a:pPr>
            <a:endParaRPr lang="en-US" dirty="0"/>
          </a:p>
          <a:p>
            <a:r>
              <a:rPr lang="en-US" dirty="0"/>
              <a:t>Bottom line: Completely Unregulated!</a:t>
            </a:r>
          </a:p>
        </p:txBody>
      </p:sp>
      <p:sp>
        <p:nvSpPr>
          <p:cNvPr id="4" name="Slide Number Placeholder 3">
            <a:extLst>
              <a:ext uri="{FF2B5EF4-FFF2-40B4-BE49-F238E27FC236}">
                <a16:creationId xmlns:a16="http://schemas.microsoft.com/office/drawing/2014/main" id="{589D070C-DB16-8C67-E733-DE20BE70FD26}"/>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41456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6917-5AF3-C2AC-0E9B-FA3DFA6AB92B}"/>
              </a:ext>
            </a:extLst>
          </p:cNvPr>
          <p:cNvSpPr>
            <a:spLocks noGrp="1"/>
          </p:cNvSpPr>
          <p:nvPr>
            <p:ph type="title"/>
          </p:nvPr>
        </p:nvSpPr>
        <p:spPr>
          <a:xfrm>
            <a:off x="937590" y="39756"/>
            <a:ext cx="10515600" cy="1325563"/>
          </a:xfrm>
        </p:spPr>
        <p:txBody>
          <a:bodyPr/>
          <a:lstStyle/>
          <a:p>
            <a:r>
              <a:rPr lang="en-US" dirty="0">
                <a:solidFill>
                  <a:schemeClr val="bg1"/>
                </a:solidFill>
              </a:rPr>
              <a:t>US</a:t>
            </a:r>
            <a:r>
              <a:rPr lang="en-US" dirty="0"/>
              <a:t>DC &amp; Silicon Valley Bank</a:t>
            </a:r>
          </a:p>
        </p:txBody>
      </p:sp>
      <p:pic>
        <p:nvPicPr>
          <p:cNvPr id="6" name="Content Placeholder 5" descr="Graphical user interface, application&#10;&#10;Description automatically generated">
            <a:extLst>
              <a:ext uri="{FF2B5EF4-FFF2-40B4-BE49-F238E27FC236}">
                <a16:creationId xmlns:a16="http://schemas.microsoft.com/office/drawing/2014/main" id="{E1001414-84D6-75E6-9161-2E6144B116C0}"/>
              </a:ext>
            </a:extLst>
          </p:cNvPr>
          <p:cNvPicPr>
            <a:picLocks noGrp="1" noChangeAspect="1"/>
          </p:cNvPicPr>
          <p:nvPr>
            <p:ph idx="1"/>
          </p:nvPr>
        </p:nvPicPr>
        <p:blipFill>
          <a:blip r:embed="rId2"/>
          <a:stretch>
            <a:fillRect/>
          </a:stretch>
        </p:blipFill>
        <p:spPr>
          <a:xfrm>
            <a:off x="396693" y="1592149"/>
            <a:ext cx="11778742" cy="4371491"/>
          </a:xfrm>
        </p:spPr>
      </p:pic>
      <p:sp>
        <p:nvSpPr>
          <p:cNvPr id="4" name="Slide Number Placeholder 3">
            <a:extLst>
              <a:ext uri="{FF2B5EF4-FFF2-40B4-BE49-F238E27FC236}">
                <a16:creationId xmlns:a16="http://schemas.microsoft.com/office/drawing/2014/main" id="{87EA0469-601F-F867-2992-F1E5E43731E9}"/>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7" name="TextBox 6">
            <a:extLst>
              <a:ext uri="{FF2B5EF4-FFF2-40B4-BE49-F238E27FC236}">
                <a16:creationId xmlns:a16="http://schemas.microsoft.com/office/drawing/2014/main" id="{18A4CE23-3A9B-6F98-7D1A-6093ED228DE4}"/>
              </a:ext>
            </a:extLst>
          </p:cNvPr>
          <p:cNvSpPr txBox="1"/>
          <p:nvPr/>
        </p:nvSpPr>
        <p:spPr>
          <a:xfrm>
            <a:off x="3836882" y="3547061"/>
            <a:ext cx="3915559" cy="461665"/>
          </a:xfrm>
          <a:prstGeom prst="rect">
            <a:avLst/>
          </a:prstGeom>
          <a:noFill/>
        </p:spPr>
        <p:txBody>
          <a:bodyPr wrap="none" rtlCol="0">
            <a:spAutoFit/>
          </a:bodyPr>
          <a:lstStyle/>
          <a:p>
            <a:r>
              <a:rPr lang="en-US" sz="2400" dirty="0"/>
              <a:t>$3.3 Billion in Reserves at SVB</a:t>
            </a:r>
          </a:p>
        </p:txBody>
      </p:sp>
      <p:sp>
        <p:nvSpPr>
          <p:cNvPr id="8" name="TextBox 7">
            <a:extLst>
              <a:ext uri="{FF2B5EF4-FFF2-40B4-BE49-F238E27FC236}">
                <a16:creationId xmlns:a16="http://schemas.microsoft.com/office/drawing/2014/main" id="{A57633F9-E8D5-0C16-D43A-841DB3A54ACA}"/>
              </a:ext>
            </a:extLst>
          </p:cNvPr>
          <p:cNvSpPr txBox="1"/>
          <p:nvPr/>
        </p:nvSpPr>
        <p:spPr>
          <a:xfrm>
            <a:off x="10099358" y="6412788"/>
            <a:ext cx="1353832" cy="276999"/>
          </a:xfrm>
          <a:prstGeom prst="rect">
            <a:avLst/>
          </a:prstGeom>
          <a:noFill/>
        </p:spPr>
        <p:txBody>
          <a:bodyPr wrap="none" rtlCol="0">
            <a:spAutoFit/>
          </a:bodyPr>
          <a:lstStyle/>
          <a:p>
            <a:r>
              <a:rPr lang="en-US" sz="1200" dirty="0"/>
              <a:t>Source: </a:t>
            </a:r>
            <a:r>
              <a:rPr lang="en-US" sz="1200" dirty="0" err="1"/>
              <a:t>CoinGecko</a:t>
            </a:r>
            <a:endParaRPr lang="en-US" sz="1200" dirty="0"/>
          </a:p>
        </p:txBody>
      </p:sp>
    </p:spTree>
    <p:extLst>
      <p:ext uri="{BB962C8B-B14F-4D97-AF65-F5344CB8AC3E}">
        <p14:creationId xmlns:p14="http://schemas.microsoft.com/office/powerpoint/2010/main" val="431761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1046480" y="1021686"/>
            <a:ext cx="9641841" cy="5135274"/>
          </a:xfrm>
        </p:spPr>
        <p:txBody>
          <a:bodyPr>
            <a:normAutofit fontScale="85000" lnSpcReduction="20000"/>
          </a:bodyPr>
          <a:lstStyle/>
          <a:p>
            <a:pPr>
              <a:spcAft>
                <a:spcPts val="1000"/>
              </a:spcAft>
            </a:pPr>
            <a:r>
              <a:rPr lang="en-US" dirty="0"/>
              <a:t>Create a regular cryptocurrency and call it say, Luna. (Governance coin)</a:t>
            </a:r>
          </a:p>
          <a:p>
            <a:pPr>
              <a:spcAft>
                <a:spcPts val="1000"/>
              </a:spcAft>
            </a:pPr>
            <a:r>
              <a:rPr lang="en-US" dirty="0"/>
              <a:t>Create a </a:t>
            </a:r>
            <a:r>
              <a:rPr lang="en-US" dirty="0" err="1"/>
              <a:t>stablecoin</a:t>
            </a:r>
            <a:r>
              <a:rPr lang="en-US" dirty="0"/>
              <a:t> and call it say, Terra. </a:t>
            </a:r>
          </a:p>
          <a:p>
            <a:r>
              <a:rPr lang="en-US" dirty="0"/>
              <a:t>Tie it to Luna. Allow exchanges:</a:t>
            </a:r>
          </a:p>
          <a:p>
            <a:pPr lvl="1"/>
            <a:r>
              <a:rPr lang="en-US" dirty="0"/>
              <a:t>one terra into $1 worth of Luna</a:t>
            </a:r>
          </a:p>
          <a:p>
            <a:pPr lvl="1">
              <a:spcAft>
                <a:spcPts val="1000"/>
              </a:spcAft>
            </a:pPr>
            <a:r>
              <a:rPr lang="en-US" dirty="0"/>
              <a:t>$1 of Luna into one terra</a:t>
            </a:r>
          </a:p>
          <a:p>
            <a:pPr>
              <a:spcAft>
                <a:spcPts val="1000"/>
              </a:spcAft>
            </a:pPr>
            <a:r>
              <a:rPr lang="en-US" dirty="0"/>
              <a:t>Luna = $1, you can trade 1 Luna for 1 Terra and vice versa</a:t>
            </a:r>
          </a:p>
          <a:p>
            <a:pPr>
              <a:spcAft>
                <a:spcPts val="1000"/>
              </a:spcAft>
            </a:pPr>
            <a:r>
              <a:rPr lang="en-US" dirty="0"/>
              <a:t>Luna = $10, you can trade 1 Luna for 10 Terra</a:t>
            </a:r>
          </a:p>
          <a:p>
            <a:r>
              <a:rPr lang="en-US" dirty="0"/>
              <a:t>Terra price drops to $0.80, buy Terra and get $1 of Luna</a:t>
            </a:r>
          </a:p>
          <a:p>
            <a:pPr lvl="1">
              <a:spcAft>
                <a:spcPts val="1000"/>
              </a:spcAft>
            </a:pPr>
            <a:r>
              <a:rPr lang="en-US" dirty="0"/>
              <a:t>Increased demand for Terra increases its price.</a:t>
            </a:r>
          </a:p>
          <a:p>
            <a:r>
              <a:rPr lang="en-US" dirty="0"/>
              <a:t>Terra price rises to $1.20, sell Terra and buy $1.20 of Luna</a:t>
            </a:r>
          </a:p>
          <a:p>
            <a:pPr lvl="1">
              <a:spcAft>
                <a:spcPts val="1000"/>
              </a:spcAft>
            </a:pPr>
            <a:r>
              <a:rPr lang="en-US" dirty="0"/>
              <a:t>Reduced demand for Terra lowers its price.</a:t>
            </a:r>
          </a:p>
          <a:p>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3382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995590" y="6456851"/>
            <a:ext cx="2900276" cy="276999"/>
          </a:xfrm>
          <a:prstGeom prst="rect">
            <a:avLst/>
          </a:prstGeom>
          <a:noFill/>
        </p:spPr>
        <p:txBody>
          <a:bodyPr wrap="square" rtlCol="0">
            <a:spAutoFit/>
          </a:bodyPr>
          <a:lstStyle/>
          <a:p>
            <a:r>
              <a:rPr lang="en-US" sz="1200" dirty="0"/>
              <a:t>Source: https://</a:t>
            </a:r>
            <a:r>
              <a:rPr lang="en-US" sz="1200" dirty="0" err="1"/>
              <a:t>coinmarketcap.com</a:t>
            </a:r>
            <a:r>
              <a:rPr lang="en-US" sz="1200" dirty="0"/>
              <a:t>/</a:t>
            </a:r>
          </a:p>
        </p:txBody>
      </p:sp>
      <p:sp>
        <p:nvSpPr>
          <p:cNvPr id="5" name="Rectangle 4">
            <a:extLst>
              <a:ext uri="{FF2B5EF4-FFF2-40B4-BE49-F238E27FC236}">
                <a16:creationId xmlns:a16="http://schemas.microsoft.com/office/drawing/2014/main" id="{DBD1B0F3-0023-57A4-E6D4-1E0D33A64E38}"/>
              </a:ext>
            </a:extLst>
          </p:cNvPr>
          <p:cNvSpPr/>
          <p:nvPr/>
        </p:nvSpPr>
        <p:spPr>
          <a:xfrm>
            <a:off x="9386047" y="2600960"/>
            <a:ext cx="1850913"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FD3FF89D-C68E-F5DE-4EB2-0EE177169CFC}"/>
              </a:ext>
            </a:extLst>
          </p:cNvPr>
          <p:cNvPicPr>
            <a:picLocks noChangeAspect="1"/>
          </p:cNvPicPr>
          <p:nvPr/>
        </p:nvPicPr>
        <p:blipFill>
          <a:blip r:embed="rId3"/>
          <a:stretch>
            <a:fillRect/>
          </a:stretch>
        </p:blipFill>
        <p:spPr>
          <a:xfrm>
            <a:off x="707051" y="1537614"/>
            <a:ext cx="10406098" cy="4480560"/>
          </a:xfrm>
          <a:prstGeom prst="rect">
            <a:avLst/>
          </a:prstGeom>
        </p:spPr>
      </p:pic>
      <p:sp>
        <p:nvSpPr>
          <p:cNvPr id="9" name="TextBox 8">
            <a:extLst>
              <a:ext uri="{FF2B5EF4-FFF2-40B4-BE49-F238E27FC236}">
                <a16:creationId xmlns:a16="http://schemas.microsoft.com/office/drawing/2014/main" id="{113E430E-D112-712A-866E-554EF1E67B70}"/>
              </a:ext>
            </a:extLst>
          </p:cNvPr>
          <p:cNvSpPr txBox="1"/>
          <p:nvPr/>
        </p:nvSpPr>
        <p:spPr>
          <a:xfrm>
            <a:off x="6252882" y="4026104"/>
            <a:ext cx="3709990" cy="923330"/>
          </a:xfrm>
          <a:prstGeom prst="rect">
            <a:avLst/>
          </a:prstGeom>
          <a:noFill/>
        </p:spPr>
        <p:txBody>
          <a:bodyPr wrap="none" rtlCol="0">
            <a:spAutoFit/>
          </a:bodyPr>
          <a:lstStyle/>
          <a:p>
            <a:r>
              <a:rPr lang="en-US" dirty="0"/>
              <a:t>It’s a problem when the capitalization</a:t>
            </a:r>
          </a:p>
          <a:p>
            <a:r>
              <a:rPr lang="en-US" dirty="0"/>
              <a:t>Of the governance coin is less than</a:t>
            </a:r>
          </a:p>
          <a:p>
            <a:r>
              <a:rPr lang="en-US" dirty="0"/>
              <a:t>The stock of the </a:t>
            </a:r>
            <a:r>
              <a:rPr lang="en-US" dirty="0" err="1"/>
              <a:t>stablecoin</a:t>
            </a:r>
            <a:r>
              <a:rPr lang="en-US" dirty="0"/>
              <a:t>!</a:t>
            </a:r>
          </a:p>
        </p:txBody>
      </p:sp>
    </p:spTree>
    <p:extLst>
      <p:ext uri="{BB962C8B-B14F-4D97-AF65-F5344CB8AC3E}">
        <p14:creationId xmlns:p14="http://schemas.microsoft.com/office/powerpoint/2010/main" val="19519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 Cryptocurrencies</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Geoffrey </a:t>
            </a:r>
            <a:r>
              <a:rPr lang="en-US" dirty="0" err="1"/>
              <a:t>Woglom</a:t>
            </a:r>
            <a:r>
              <a:rPr lang="en-US" dirty="0"/>
              <a:t>, Amherst College</a:t>
            </a:r>
          </a:p>
          <a:p>
            <a:r>
              <a:rPr lang="en-US" dirty="0"/>
              <a:t>This slide deck was reviewed by:</a:t>
            </a:r>
          </a:p>
          <a:p>
            <a:pPr lvl="1"/>
            <a:r>
              <a:rPr lang="en-US" dirty="0"/>
              <a:t>Eric Budish, University of Chicago</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72976674-4760-B0D6-00F8-FACA4800A3A6}"/>
              </a:ext>
            </a:extLst>
          </p:cNvPr>
          <p:cNvPicPr>
            <a:picLocks noChangeAspect="1"/>
          </p:cNvPicPr>
          <p:nvPr/>
        </p:nvPicPr>
        <p:blipFill>
          <a:blip r:embed="rId3"/>
          <a:stretch>
            <a:fillRect/>
          </a:stretch>
        </p:blipFill>
        <p:spPr>
          <a:xfrm>
            <a:off x="779868" y="1679013"/>
            <a:ext cx="10333281" cy="3810000"/>
          </a:xfrm>
          <a:prstGeom prst="rect">
            <a:avLst/>
          </a:prstGeom>
        </p:spPr>
      </p:pic>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a:xfrm>
            <a:off x="884500" y="0"/>
            <a:ext cx="10515600" cy="1325563"/>
          </a:xfrm>
        </p:spPr>
        <p:txBody>
          <a:bodyPr/>
          <a:lstStyle/>
          <a:p>
            <a:r>
              <a:rPr lang="en-US" dirty="0">
                <a:solidFill>
                  <a:schemeClr val="bg1"/>
                </a:solidFill>
              </a:rPr>
              <a:t>Ter</a:t>
            </a:r>
            <a:r>
              <a:rPr lang="en-US" dirty="0"/>
              <a:t>ra’s Price</a:t>
            </a:r>
          </a:p>
        </p:txBody>
      </p:sp>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13" name="Rectangle 12">
            <a:extLst>
              <a:ext uri="{FF2B5EF4-FFF2-40B4-BE49-F238E27FC236}">
                <a16:creationId xmlns:a16="http://schemas.microsoft.com/office/drawing/2014/main" id="{D93059DA-DDBF-4F23-98F9-EAC5DA68AC11}"/>
              </a:ext>
            </a:extLst>
          </p:cNvPr>
          <p:cNvSpPr/>
          <p:nvPr/>
        </p:nvSpPr>
        <p:spPr>
          <a:xfrm>
            <a:off x="9386047" y="1519518"/>
            <a:ext cx="1850913" cy="3672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Content Placeholder 5">
            <a:extLst>
              <a:ext uri="{FF2B5EF4-FFF2-40B4-BE49-F238E27FC236}">
                <a16:creationId xmlns:a16="http://schemas.microsoft.com/office/drawing/2014/main" id="{0909B8CA-144D-71C5-DAD2-8A21473CCCF3}"/>
              </a:ext>
            </a:extLst>
          </p:cNvPr>
          <p:cNvPicPr>
            <a:picLocks noChangeAspect="1"/>
          </p:cNvPicPr>
          <p:nvPr/>
        </p:nvPicPr>
        <p:blipFill>
          <a:blip r:embed="rId3"/>
          <a:stretch>
            <a:fillRect/>
          </a:stretch>
        </p:blipFill>
        <p:spPr>
          <a:xfrm>
            <a:off x="779867" y="1679013"/>
            <a:ext cx="10333281" cy="3810000"/>
          </a:xfrm>
          <a:prstGeom prst="rect">
            <a:avLst/>
          </a:prstGeom>
        </p:spPr>
      </p:pic>
      <p:sp>
        <p:nvSpPr>
          <p:cNvPr id="7" name="TextBox 6">
            <a:extLst>
              <a:ext uri="{FF2B5EF4-FFF2-40B4-BE49-F238E27FC236}">
                <a16:creationId xmlns:a16="http://schemas.microsoft.com/office/drawing/2014/main" id="{75B1ED66-F1C5-7D95-92E2-D1234A42BF8A}"/>
              </a:ext>
            </a:extLst>
          </p:cNvPr>
          <p:cNvSpPr txBox="1"/>
          <p:nvPr/>
        </p:nvSpPr>
        <p:spPr>
          <a:xfrm>
            <a:off x="3943195" y="2504079"/>
            <a:ext cx="3300885"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
        <p:nvSpPr>
          <p:cNvPr id="5" name="TextBox 4">
            <a:extLst>
              <a:ext uri="{FF2B5EF4-FFF2-40B4-BE49-F238E27FC236}">
                <a16:creationId xmlns:a16="http://schemas.microsoft.com/office/drawing/2014/main" id="{4D03FE49-8B60-DC22-FB15-40ED40541865}"/>
              </a:ext>
            </a:extLst>
          </p:cNvPr>
          <p:cNvSpPr txBox="1"/>
          <p:nvPr/>
        </p:nvSpPr>
        <p:spPr>
          <a:xfrm>
            <a:off x="4294208" y="5822066"/>
            <a:ext cx="3317896" cy="369332"/>
          </a:xfrm>
          <a:prstGeom prst="rect">
            <a:avLst/>
          </a:prstGeom>
          <a:noFill/>
        </p:spPr>
        <p:txBody>
          <a:bodyPr wrap="none" rtlCol="0">
            <a:spAutoFit/>
          </a:bodyPr>
          <a:lstStyle/>
          <a:p>
            <a:r>
              <a:rPr lang="en-US" dirty="0"/>
              <a:t>Erased $60 billion worth of value.</a:t>
            </a:r>
          </a:p>
        </p:txBody>
      </p:sp>
      <p:sp>
        <p:nvSpPr>
          <p:cNvPr id="12" name="TextBox 11">
            <a:extLst>
              <a:ext uri="{FF2B5EF4-FFF2-40B4-BE49-F238E27FC236}">
                <a16:creationId xmlns:a16="http://schemas.microsoft.com/office/drawing/2014/main" id="{080983FD-C707-A8A1-6C50-D891BAADC778}"/>
              </a:ext>
            </a:extLst>
          </p:cNvPr>
          <p:cNvSpPr txBox="1"/>
          <p:nvPr/>
        </p:nvSpPr>
        <p:spPr>
          <a:xfrm>
            <a:off x="2669022" y="3611824"/>
            <a:ext cx="5849230" cy="646331"/>
          </a:xfrm>
          <a:prstGeom prst="rect">
            <a:avLst/>
          </a:prstGeom>
          <a:noFill/>
        </p:spPr>
        <p:txBody>
          <a:bodyPr wrap="none" rtlCol="0">
            <a:spAutoFit/>
          </a:bodyPr>
          <a:lstStyle/>
          <a:p>
            <a:pPr algn="ctr"/>
            <a:r>
              <a:rPr lang="en-US" dirty="0"/>
              <a:t>The value of an algorithmic </a:t>
            </a:r>
            <a:r>
              <a:rPr lang="en-US" dirty="0" err="1"/>
              <a:t>stablecoin</a:t>
            </a:r>
            <a:r>
              <a:rPr lang="en-US" dirty="0"/>
              <a:t> is derived purely from</a:t>
            </a:r>
          </a:p>
          <a:p>
            <a:pPr algn="ctr"/>
            <a:r>
              <a:rPr lang="en-US" dirty="0"/>
              <a:t>"the expectation of its future market worth."</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FF79-7703-2592-D38E-7C02FC7395E6}"/>
              </a:ext>
            </a:extLst>
          </p:cNvPr>
          <p:cNvSpPr>
            <a:spLocks noGrp="1"/>
          </p:cNvSpPr>
          <p:nvPr>
            <p:ph type="title"/>
          </p:nvPr>
        </p:nvSpPr>
        <p:spPr/>
        <p:txBody>
          <a:bodyPr/>
          <a:lstStyle/>
          <a:p>
            <a:r>
              <a:rPr lang="en-US" dirty="0"/>
              <a:t>Regulation in Crypto Space</a:t>
            </a:r>
          </a:p>
        </p:txBody>
      </p:sp>
      <p:sp>
        <p:nvSpPr>
          <p:cNvPr id="3" name="Text Placeholder 2">
            <a:extLst>
              <a:ext uri="{FF2B5EF4-FFF2-40B4-BE49-F238E27FC236}">
                <a16:creationId xmlns:a16="http://schemas.microsoft.com/office/drawing/2014/main" id="{9003F99E-58CD-DF8A-8819-00DAD22228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2A40AA-C1D6-B1E5-AAE7-C565E7F4214F}"/>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2133757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7B-FC0C-4BB2-8F55-70A2285C0250}"/>
              </a:ext>
            </a:extLst>
          </p:cNvPr>
          <p:cNvSpPr>
            <a:spLocks noGrp="1"/>
          </p:cNvSpPr>
          <p:nvPr>
            <p:ph type="title"/>
          </p:nvPr>
        </p:nvSpPr>
        <p:spPr>
          <a:xfrm>
            <a:off x="838200" y="302319"/>
            <a:ext cx="10515600" cy="1325563"/>
          </a:xfrm>
        </p:spPr>
        <p:txBody>
          <a:bodyPr/>
          <a:lstStyle/>
          <a:p>
            <a:r>
              <a:rPr lang="en-US" i="0" dirty="0">
                <a:solidFill>
                  <a:schemeClr val="bg1"/>
                </a:solidFill>
                <a:effectLst/>
                <a:latin typeface="Proxima N W01 Reg"/>
              </a:rPr>
              <a:t>“Cr</a:t>
            </a:r>
            <a:r>
              <a:rPr lang="en-US" i="0" dirty="0">
                <a:solidFill>
                  <a:schemeClr val="accent5">
                    <a:lumMod val="50000"/>
                  </a:schemeClr>
                </a:solidFill>
                <a:effectLst/>
                <a:latin typeface="Proxima N W01 Reg"/>
              </a:rPr>
              <a:t>yptocurrency is the Wild </a:t>
            </a:r>
            <a:r>
              <a:rPr lang="en-US" dirty="0">
                <a:solidFill>
                  <a:schemeClr val="accent5">
                    <a:lumMod val="50000"/>
                  </a:schemeClr>
                </a:solidFill>
                <a:latin typeface="Proxima N W01 Reg"/>
              </a:rPr>
              <a:t>W</a:t>
            </a:r>
            <a:r>
              <a:rPr lang="en-US" i="0" dirty="0">
                <a:solidFill>
                  <a:schemeClr val="accent5">
                    <a:lumMod val="50000"/>
                  </a:schemeClr>
                </a:solidFill>
                <a:effectLst/>
                <a:latin typeface="Proxima N W01 Reg"/>
              </a:rPr>
              <a:t>est of our</a:t>
            </a:r>
            <a:br>
              <a:rPr lang="en-US" i="0" dirty="0">
                <a:solidFill>
                  <a:schemeClr val="accent5">
                    <a:lumMod val="50000"/>
                  </a:schemeClr>
                </a:solidFill>
                <a:effectLst/>
                <a:latin typeface="Proxima N W01 Reg"/>
              </a:rPr>
            </a:br>
            <a:r>
              <a:rPr lang="en-US" i="0" dirty="0">
                <a:solidFill>
                  <a:schemeClr val="accent5">
                    <a:lumMod val="50000"/>
                  </a:schemeClr>
                </a:solidFill>
                <a:effectLst/>
                <a:latin typeface="Proxima N W01 Reg"/>
              </a:rPr>
              <a:t> Financial System”  Sen. E. Warren of Mass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9E88508-9239-4EFC-8DE5-C606C83F3C05}"/>
              </a:ext>
            </a:extLst>
          </p:cNvPr>
          <p:cNvSpPr>
            <a:spLocks noGrp="1"/>
          </p:cNvSpPr>
          <p:nvPr>
            <p:ph idx="1"/>
          </p:nvPr>
        </p:nvSpPr>
        <p:spPr/>
        <p:txBody>
          <a:bodyPr/>
          <a:lstStyle/>
          <a:p>
            <a:pPr marL="0" indent="0">
              <a:buNone/>
            </a:pPr>
            <a:r>
              <a:rPr lang="en-US" dirty="0"/>
              <a:t>Pick Your Own Adventure: (</a:t>
            </a:r>
            <a:r>
              <a:rPr lang="en-US" dirty="0">
                <a:hlinkClick r:id="rId2"/>
              </a:rPr>
              <a:t>https://web3isgoinggreat.com/</a:t>
            </a:r>
            <a:r>
              <a:rPr lang="en-US" dirty="0"/>
              <a:t>)</a:t>
            </a:r>
          </a:p>
          <a:p>
            <a:endParaRPr lang="en-US" dirty="0"/>
          </a:p>
        </p:txBody>
      </p:sp>
      <p:sp>
        <p:nvSpPr>
          <p:cNvPr id="4" name="Slide Number Placeholder 3">
            <a:extLst>
              <a:ext uri="{FF2B5EF4-FFF2-40B4-BE49-F238E27FC236}">
                <a16:creationId xmlns:a16="http://schemas.microsoft.com/office/drawing/2014/main" id="{316A3503-E73A-4FBD-94FD-A72F8A464D2C}"/>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475966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a:xfrm>
            <a:off x="542366" y="13447"/>
            <a:ext cx="10515600" cy="1325563"/>
          </a:xfrm>
        </p:spPr>
        <p:txBody>
          <a:bodyPr>
            <a:normAutofit/>
          </a:bodyPr>
          <a:lstStyle/>
          <a:p>
            <a:r>
              <a:rPr lang="en-US" sz="4400" dirty="0"/>
              <a:t>“</a:t>
            </a:r>
            <a:r>
              <a:rPr lang="en-US" sz="4400" dirty="0">
                <a:solidFill>
                  <a:schemeClr val="bg1"/>
                </a:solidFill>
              </a:rPr>
              <a:t>Cle</a:t>
            </a:r>
            <a:r>
              <a:rPr lang="en-US" sz="4400" dirty="0"/>
              <a:t>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wants to regulate.</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illegal activity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341581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a:xfrm>
            <a:off x="757518" y="13447"/>
            <a:ext cx="10515600" cy="1325563"/>
          </a:xfrm>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normAutofit lnSpcReduction="10000"/>
          </a:bodyPr>
          <a:lstStyle/>
          <a:p>
            <a:r>
              <a:rPr lang="en-US" dirty="0"/>
              <a:t>Bank:  An institution that accepts deposits and makes loans for a profit.</a:t>
            </a:r>
          </a:p>
          <a:p>
            <a:pPr lvl="1"/>
            <a:r>
              <a:rPr lang="en-US" dirty="0" err="1"/>
              <a:t>Stablecoins</a:t>
            </a:r>
            <a:r>
              <a:rPr lang="en-US" dirty="0"/>
              <a:t>?</a:t>
            </a:r>
          </a:p>
          <a:p>
            <a:pPr lvl="1"/>
            <a:r>
              <a:rPr lang="en-US" dirty="0"/>
              <a:t>Money Market Mutual Funds?</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marL="914400" lvl="1" indent="-457200">
              <a:buFont typeface="+mj-lt"/>
              <a:buAutoNum type="arabicPeriod"/>
            </a:pPr>
            <a:r>
              <a:rPr lang="en-US" dirty="0"/>
              <a:t>Profits come from the efforts of a promoter or third party.</a:t>
            </a:r>
          </a:p>
          <a:p>
            <a:pPr marL="457200" lvl="1" indent="0">
              <a:buNone/>
            </a:pPr>
            <a:endParaRPr lang="en-US" dirty="0"/>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err="1">
                <a:solidFill>
                  <a:schemeClr val="bg1"/>
                </a:solidFill>
              </a:rPr>
              <a:t>Blo</a:t>
            </a:r>
            <a:r>
              <a:rPr lang="en-US" dirty="0" err="1"/>
              <a:t>ckFi</a:t>
            </a:r>
            <a:r>
              <a:rPr lang="en-US" dirty="0"/>
              <a:t> and Crypto Lending</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dirty="0">
                <a:solidFill>
                  <a:schemeClr val="accent5">
                    <a:lumMod val="50000"/>
                  </a:schemeClr>
                </a:solidFill>
              </a:rPr>
              <a:t>Feb. 14, 2022,</a:t>
            </a:r>
            <a:r>
              <a:rPr lang="en-US" sz="3200" dirty="0"/>
              <a:t> </a:t>
            </a:r>
            <a:r>
              <a:rPr lang="en-US" sz="3200" i="1" dirty="0"/>
              <a:t>NYTimes </a:t>
            </a:r>
            <a:r>
              <a:rPr lang="en-US" sz="3200" dirty="0"/>
              <a:t>Headline:</a:t>
            </a:r>
            <a:endParaRPr lang="en-US" sz="3200" b="1" i="0" dirty="0">
              <a:solidFill>
                <a:schemeClr val="accent5">
                  <a:lumMod val="50000"/>
                </a:schemeClr>
              </a:solidFill>
              <a:effectLst/>
              <a:latin typeface="nyt-cheltenham"/>
            </a:endParaRPr>
          </a:p>
          <a:p>
            <a:pPr marL="0" indent="0">
              <a:buNone/>
            </a:pPr>
            <a:r>
              <a:rPr lang="en-US" sz="3200" b="1" i="0" dirty="0">
                <a:solidFill>
                  <a:schemeClr val="accent5">
                    <a:lumMod val="50000"/>
                  </a:schemeClr>
                </a:solidFill>
                <a:effectLst/>
                <a:latin typeface="nyt-cheltenham"/>
              </a:rPr>
              <a:t>“</a:t>
            </a: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0" indent="0">
              <a:buNone/>
            </a:pPr>
            <a:endParaRPr lang="en-US" sz="3200" b="1" i="0" dirty="0">
              <a:solidFill>
                <a:schemeClr val="accent5">
                  <a:lumMod val="50000"/>
                </a:schemeClr>
              </a:solidFill>
              <a:effectLst/>
              <a:latin typeface="nyt-cheltenham"/>
            </a:endParaRPr>
          </a:p>
          <a:p>
            <a:pPr marL="0" indent="0">
              <a:buNone/>
            </a:pPr>
            <a:r>
              <a:rPr lang="en-US" sz="3200" dirty="0">
                <a:solidFill>
                  <a:schemeClr val="accent5">
                    <a:lumMod val="50000"/>
                  </a:schemeClr>
                </a:solidFill>
                <a:latin typeface="nyt-cheltenham"/>
              </a:rPr>
              <a:t>* Cannot offer interest-bearing accounts to US residents.</a:t>
            </a:r>
          </a:p>
          <a:p>
            <a:pPr marL="457200" lvl="1" indent="0">
              <a:buNone/>
            </a:pPr>
            <a:r>
              <a:rPr lang="en-US" sz="2800" dirty="0">
                <a:solidFill>
                  <a:schemeClr val="accent5">
                    <a:lumMod val="50000"/>
                  </a:schemeClr>
                </a:solidFill>
                <a:latin typeface="nyt-cheltenham"/>
              </a:rPr>
              <a:t>- </a:t>
            </a:r>
            <a:r>
              <a:rPr lang="en-US" sz="2800" dirty="0" err="1">
                <a:solidFill>
                  <a:schemeClr val="accent5">
                    <a:lumMod val="50000"/>
                  </a:schemeClr>
                </a:solidFill>
                <a:latin typeface="nyt-cheltenham"/>
              </a:rPr>
              <a:t>BlockFi</a:t>
            </a:r>
            <a:r>
              <a:rPr lang="en-US" sz="2800" dirty="0">
                <a:solidFill>
                  <a:schemeClr val="accent5">
                    <a:lumMod val="50000"/>
                  </a:schemeClr>
                </a:solidFill>
                <a:latin typeface="nyt-cheltenham"/>
              </a:rPr>
              <a:t> was offering interest in accounts holding crypto.</a:t>
            </a:r>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612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4B7A-8791-4350-AAA5-2E35D9DD0F65}"/>
              </a:ext>
            </a:extLst>
          </p:cNvPr>
          <p:cNvSpPr>
            <a:spLocks noGrp="1"/>
          </p:cNvSpPr>
          <p:nvPr>
            <p:ph type="title"/>
          </p:nvPr>
        </p:nvSpPr>
        <p:spPr>
          <a:xfrm>
            <a:off x="1021082" y="0"/>
            <a:ext cx="10515600" cy="1325563"/>
          </a:xfrm>
        </p:spPr>
        <p:txBody>
          <a:bodyPr/>
          <a:lstStyle/>
          <a:p>
            <a:r>
              <a:rPr lang="en-US" dirty="0">
                <a:solidFill>
                  <a:schemeClr val="bg1"/>
                </a:solidFill>
              </a:rPr>
              <a:t>Sa</a:t>
            </a:r>
            <a:r>
              <a:rPr lang="en-US" dirty="0"/>
              <a:t>m Bankman-Fried &amp; FTX</a:t>
            </a:r>
          </a:p>
        </p:txBody>
      </p:sp>
      <p:sp>
        <p:nvSpPr>
          <p:cNvPr id="3" name="Content Placeholder 2">
            <a:extLst>
              <a:ext uri="{FF2B5EF4-FFF2-40B4-BE49-F238E27FC236}">
                <a16:creationId xmlns:a16="http://schemas.microsoft.com/office/drawing/2014/main" id="{4C53F1F4-CBE4-6D09-9188-9FE945B0B9D7}"/>
              </a:ext>
            </a:extLst>
          </p:cNvPr>
          <p:cNvSpPr>
            <a:spLocks noGrp="1"/>
          </p:cNvSpPr>
          <p:nvPr>
            <p:ph idx="1"/>
          </p:nvPr>
        </p:nvSpPr>
        <p:spPr/>
        <p:txBody>
          <a:bodyPr/>
          <a:lstStyle/>
          <a:p>
            <a:r>
              <a:rPr lang="en-US" dirty="0"/>
              <a:t>In August, </a:t>
            </a:r>
            <a:r>
              <a:rPr lang="en-US" i="1" dirty="0"/>
              <a:t>Fortune </a:t>
            </a:r>
            <a:r>
              <a:rPr lang="en-US" dirty="0"/>
              <a:t>compared the 30-yr old to Warren Buffet.</a:t>
            </a:r>
          </a:p>
          <a:p>
            <a:r>
              <a:rPr lang="en-US" dirty="0"/>
              <a:t>Helped save </a:t>
            </a:r>
            <a:r>
              <a:rPr lang="en-US" dirty="0" err="1"/>
              <a:t>BlockFi</a:t>
            </a:r>
            <a:r>
              <a:rPr lang="en-US" dirty="0"/>
              <a:t> and other crypto firms in May 2022.</a:t>
            </a:r>
          </a:p>
          <a:p>
            <a:r>
              <a:rPr lang="en-US" dirty="0"/>
              <a:t>Mid November $32b firm declares bankruptcy; SBF’s net worth goes from $16 billion </a:t>
            </a:r>
            <a:r>
              <a:rPr lang="en-US"/>
              <a:t>to $0</a:t>
            </a:r>
            <a:r>
              <a:rPr lang="en-US" dirty="0"/>
              <a:t>.</a:t>
            </a:r>
          </a:p>
          <a:p>
            <a:r>
              <a:rPr lang="en-US" dirty="0"/>
              <a:t>Misused customer funds to prop up his investment firm Alameda Research.</a:t>
            </a:r>
          </a:p>
          <a:p>
            <a:r>
              <a:rPr lang="en-US" dirty="0"/>
              <a:t>Regulation is needed!</a:t>
            </a:r>
          </a:p>
          <a:p>
            <a:endParaRPr lang="en-US" dirty="0"/>
          </a:p>
        </p:txBody>
      </p:sp>
      <p:sp>
        <p:nvSpPr>
          <p:cNvPr id="4" name="Slide Number Placeholder 3">
            <a:extLst>
              <a:ext uri="{FF2B5EF4-FFF2-40B4-BE49-F238E27FC236}">
                <a16:creationId xmlns:a16="http://schemas.microsoft.com/office/drawing/2014/main" id="{DE2BA9FF-97C1-0E32-4C9C-97BF39E18846}"/>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180120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Thr</a:t>
            </a:r>
            <a:r>
              <a:rPr lang="en-US" dirty="0"/>
              <a:t>ee Recent US Government Reports</a:t>
            </a:r>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p:txBody>
          <a:bodyPr>
            <a:normAutofit/>
          </a:bodyPr>
          <a:lstStyle/>
          <a:p>
            <a:r>
              <a:rPr lang="en-US" dirty="0"/>
              <a:t>Presidential Working Group on Financial Markets on Stable Coins and CBDC, 11/2021.</a:t>
            </a:r>
          </a:p>
          <a:p>
            <a:r>
              <a:rPr lang="en-US" dirty="0"/>
              <a:t>Federal Reserve Discussion Paper on CBDCs, 1/2022</a:t>
            </a:r>
          </a:p>
          <a:p>
            <a:r>
              <a:rPr lang="en-US" dirty="0"/>
              <a:t>Executive Order of the President, 3/09/2022</a:t>
            </a:r>
          </a:p>
          <a:p>
            <a:pPr marL="914400" lvl="1" indent="-457200">
              <a:buFont typeface="+mj-lt"/>
              <a:buAutoNum type="arabicPeriod"/>
            </a:pPr>
            <a:r>
              <a:rPr lang="en-US" dirty="0"/>
              <a:t>(a): fraud; (b) stability; (c)  illicit activity</a:t>
            </a:r>
          </a:p>
          <a:p>
            <a:pPr marL="914400" lvl="1" indent="-457200">
              <a:buFont typeface="+mj-lt"/>
              <a:buAutoNum type="arabicPeriod"/>
            </a:pPr>
            <a:r>
              <a:rPr lang="en-US" dirty="0"/>
              <a:t>(d):  “We must reinforce United States leadership in the global financial system and in technological and economic competitiveness.”</a:t>
            </a:r>
          </a:p>
          <a:p>
            <a:pPr marL="914400" lvl="1" indent="-457200">
              <a:buFont typeface="+mj-lt"/>
              <a:buAutoNum type="arabicPeriod"/>
            </a:pPr>
            <a:r>
              <a:rPr lang="en-US" dirty="0"/>
              <a:t>(e) equitable access; (f) support responsible innovation; </a:t>
            </a:r>
          </a:p>
          <a:p>
            <a:pPr marL="914400" lvl="1" indent="-457200">
              <a:buFont typeface="+mj-lt"/>
              <a:buAutoNum type="arabicPeriod"/>
            </a:pPr>
            <a:r>
              <a:rPr lang="en-US" dirty="0"/>
              <a:t>Explore Central Bank Digital Dollar</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186156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0740-F36B-CFD9-7BB2-642034B3FC92}"/>
              </a:ext>
            </a:extLst>
          </p:cNvPr>
          <p:cNvSpPr>
            <a:spLocks noGrp="1"/>
          </p:cNvSpPr>
          <p:nvPr>
            <p:ph type="title"/>
          </p:nvPr>
        </p:nvSpPr>
        <p:spPr/>
        <p:txBody>
          <a:bodyPr/>
          <a:lstStyle/>
          <a:p>
            <a:r>
              <a:rPr lang="en-US" dirty="0"/>
              <a:t>Central Bank Digital Currencies?</a:t>
            </a:r>
          </a:p>
        </p:txBody>
      </p:sp>
      <p:sp>
        <p:nvSpPr>
          <p:cNvPr id="3" name="Text Placeholder 2">
            <a:extLst>
              <a:ext uri="{FF2B5EF4-FFF2-40B4-BE49-F238E27FC236}">
                <a16:creationId xmlns:a16="http://schemas.microsoft.com/office/drawing/2014/main" id="{7E1F9EDC-F296-347C-D4DE-F775243641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BFBD63-ACC8-58FB-1093-9F5F664B1082}"/>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3115343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843149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870374" y="16933"/>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a:xfrm>
            <a:off x="676835" y="2028387"/>
            <a:ext cx="10515600" cy="2493068"/>
          </a:xfrm>
        </p:spPr>
        <p:txBody>
          <a:bodyPr>
            <a:normAutofit/>
          </a:bodyPr>
          <a:lstStyle/>
          <a:p>
            <a:r>
              <a:rPr lang="en-US" dirty="0"/>
              <a:t>The Bank 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a:xfrm>
            <a:off x="746759" y="26126"/>
            <a:ext cx="10515600" cy="1325563"/>
          </a:xfrm>
        </p:spPr>
        <p:txBody>
          <a:bodyPr>
            <a:normAutofit/>
          </a:bodyPr>
          <a:lstStyle/>
          <a:p>
            <a:r>
              <a:rPr lang="en-US" sz="3600" dirty="0">
                <a:solidFill>
                  <a:schemeClr val="bg1"/>
                </a:solidFill>
              </a:rPr>
              <a:t>CBD</a:t>
            </a:r>
            <a:r>
              <a:rPr lang="en-US" sz="3600" dirty="0">
                <a:solidFill>
                  <a:schemeClr val="accent5">
                    <a:lumMod val="50000"/>
                  </a:schemeClr>
                </a:solidFill>
              </a:rPr>
              <a:t>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a:t>
            </a:r>
            <a:r>
              <a:rPr lang="en-US"/>
              <a:t>the public.</a:t>
            </a:r>
            <a:endParaRPr lang="en-US" dirty="0"/>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0BAC-4B66-A154-43C4-820E17BB75BC}"/>
              </a:ext>
            </a:extLst>
          </p:cNvPr>
          <p:cNvSpPr>
            <a:spLocks noGrp="1"/>
          </p:cNvSpPr>
          <p:nvPr>
            <p:ph type="title"/>
          </p:nvPr>
        </p:nvSpPr>
        <p:spPr>
          <a:xfrm>
            <a:off x="749300" y="0"/>
            <a:ext cx="10515600" cy="1325563"/>
          </a:xfrm>
        </p:spPr>
        <p:txBody>
          <a:bodyPr/>
          <a:lstStyle/>
          <a:p>
            <a:r>
              <a:rPr lang="en-US" dirty="0">
                <a:solidFill>
                  <a:schemeClr val="bg1"/>
                </a:solidFill>
              </a:rPr>
              <a:t>Use</a:t>
            </a:r>
            <a:r>
              <a:rPr lang="en-US" dirty="0"/>
              <a:t>s of CBDCs</a:t>
            </a:r>
          </a:p>
        </p:txBody>
      </p:sp>
      <p:sp>
        <p:nvSpPr>
          <p:cNvPr id="3" name="Content Placeholder 2">
            <a:extLst>
              <a:ext uri="{FF2B5EF4-FFF2-40B4-BE49-F238E27FC236}">
                <a16:creationId xmlns:a16="http://schemas.microsoft.com/office/drawing/2014/main" id="{D41E9B02-E164-76DD-58BF-F99ED7CCE871}"/>
              </a:ext>
            </a:extLst>
          </p:cNvPr>
          <p:cNvSpPr>
            <a:spLocks noGrp="1"/>
          </p:cNvSpPr>
          <p:nvPr>
            <p:ph idx="1"/>
          </p:nvPr>
        </p:nvSpPr>
        <p:spPr/>
        <p:txBody>
          <a:bodyPr/>
          <a:lstStyle/>
          <a:p>
            <a:pPr>
              <a:spcAft>
                <a:spcPts val="1000"/>
              </a:spcAft>
            </a:pPr>
            <a:r>
              <a:rPr lang="en-US" dirty="0"/>
              <a:t>Private instant risk-free transfers.</a:t>
            </a:r>
          </a:p>
          <a:p>
            <a:pPr>
              <a:spcAft>
                <a:spcPts val="1000"/>
              </a:spcAft>
            </a:pPr>
            <a:r>
              <a:rPr lang="en-US" dirty="0"/>
              <a:t>Make basic purchases:</a:t>
            </a:r>
          </a:p>
          <a:p>
            <a:pPr lvl="1">
              <a:spcAft>
                <a:spcPts val="1000"/>
              </a:spcAft>
            </a:pPr>
            <a:r>
              <a:rPr lang="en-US" dirty="0"/>
              <a:t>Private individuals and businesses as well as government.</a:t>
            </a:r>
          </a:p>
          <a:p>
            <a:pPr>
              <a:spcAft>
                <a:spcPts val="1000"/>
              </a:spcAft>
            </a:pPr>
            <a:r>
              <a:rPr lang="en-US" dirty="0"/>
              <a:t>Collect taxes or make benefit payments.</a:t>
            </a:r>
          </a:p>
          <a:p>
            <a:pPr>
              <a:spcAft>
                <a:spcPts val="1000"/>
              </a:spcAft>
            </a:pPr>
            <a:r>
              <a:rPr lang="en-US" dirty="0"/>
              <a:t>Program payments to be made at specific times.</a:t>
            </a:r>
          </a:p>
          <a:p>
            <a:pPr>
              <a:spcAft>
                <a:spcPts val="1000"/>
              </a:spcAft>
            </a:pPr>
            <a:r>
              <a:rPr lang="en-US" dirty="0"/>
              <a:t>Hold money is a secure and safe location.</a:t>
            </a:r>
          </a:p>
        </p:txBody>
      </p:sp>
      <p:sp>
        <p:nvSpPr>
          <p:cNvPr id="4" name="Slide Number Placeholder 3">
            <a:extLst>
              <a:ext uri="{FF2B5EF4-FFF2-40B4-BE49-F238E27FC236}">
                <a16:creationId xmlns:a16="http://schemas.microsoft.com/office/drawing/2014/main" id="{BAF7AA2B-0B50-FDD1-925A-0678CBACA437}"/>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21563534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a:xfrm>
            <a:off x="766950" y="0"/>
            <a:ext cx="10515600" cy="1325563"/>
          </a:xfrm>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70" y="855928"/>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76600" y="1253331"/>
            <a:ext cx="4493821" cy="4351338"/>
          </a:xfrm>
        </p:spPr>
        <p:txBody>
          <a:bodyPr>
            <a:normAutofit/>
          </a:bodyPr>
          <a:lstStyle/>
          <a:p>
            <a:r>
              <a:rPr lang="en-US" dirty="0"/>
              <a:t>Many countries as diverse as Sweden, Ecuador and China have begun experiments with CBDCs.</a:t>
            </a:r>
          </a:p>
        </p:txBody>
      </p:sp>
      <p:sp>
        <p:nvSpPr>
          <p:cNvPr id="3" name="TextBox 2">
            <a:extLst>
              <a:ext uri="{FF2B5EF4-FFF2-40B4-BE49-F238E27FC236}">
                <a16:creationId xmlns:a16="http://schemas.microsoft.com/office/drawing/2014/main" id="{F0ECDD41-1C34-476D-826D-84B8521B4F13}"/>
              </a:ext>
            </a:extLst>
          </p:cNvPr>
          <p:cNvSpPr txBox="1"/>
          <p:nvPr/>
        </p:nvSpPr>
        <p:spPr>
          <a:xfrm>
            <a:off x="7639036" y="6441567"/>
            <a:ext cx="4552964" cy="276999"/>
          </a:xfrm>
          <a:prstGeom prst="rect">
            <a:avLst/>
          </a:prstGeom>
          <a:noFill/>
        </p:spPr>
        <p:txBody>
          <a:bodyPr wrap="square" rtlCol="0">
            <a:spAutoFit/>
          </a:bodyPr>
          <a:lstStyle/>
          <a:p>
            <a:r>
              <a:rPr lang="en-US" sz="1200" dirty="0"/>
              <a:t>Source:  E. Prasad, </a:t>
            </a:r>
            <a:r>
              <a:rPr lang="en-US" sz="1200" i="1" dirty="0"/>
              <a:t>The Future of Money</a:t>
            </a:r>
            <a:endParaRPr lang="en-US" sz="1200" dirty="0"/>
          </a:p>
        </p:txBody>
      </p:sp>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a:xfrm>
            <a:off x="766950" y="0"/>
            <a:ext cx="10515600" cy="1325563"/>
          </a:xfrm>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64</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70" y="855928"/>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76600" y="1253331"/>
            <a:ext cx="4493821" cy="4351338"/>
          </a:xfrm>
        </p:spPr>
        <p:txBody>
          <a:bodyPr>
            <a:normAutofit/>
          </a:bodyPr>
          <a:lstStyle/>
          <a:p>
            <a:r>
              <a:rPr lang="en-US" dirty="0"/>
              <a:t>Many countries as diverse as Sweden, Ecuador and China have begun experiments with CBDCs.</a:t>
            </a:r>
          </a:p>
        </p:txBody>
      </p:sp>
      <p:sp>
        <p:nvSpPr>
          <p:cNvPr id="3" name="TextBox 2">
            <a:extLst>
              <a:ext uri="{FF2B5EF4-FFF2-40B4-BE49-F238E27FC236}">
                <a16:creationId xmlns:a16="http://schemas.microsoft.com/office/drawing/2014/main" id="{F0ECDD41-1C34-476D-826D-84B8521B4F13}"/>
              </a:ext>
            </a:extLst>
          </p:cNvPr>
          <p:cNvSpPr txBox="1"/>
          <p:nvPr/>
        </p:nvSpPr>
        <p:spPr>
          <a:xfrm>
            <a:off x="7639036" y="6441567"/>
            <a:ext cx="4552964" cy="276999"/>
          </a:xfrm>
          <a:prstGeom prst="rect">
            <a:avLst/>
          </a:prstGeom>
          <a:noFill/>
        </p:spPr>
        <p:txBody>
          <a:bodyPr wrap="square" rtlCol="0">
            <a:spAutoFit/>
          </a:bodyPr>
          <a:lstStyle/>
          <a:p>
            <a:r>
              <a:rPr lang="en-US" sz="1200" dirty="0"/>
              <a:t>Source:  E. Prasad, </a:t>
            </a:r>
            <a:r>
              <a:rPr lang="en-US" sz="1200" i="1" dirty="0"/>
              <a:t>The Future of Money</a:t>
            </a:r>
            <a:endParaRPr lang="en-US" sz="1200"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667" y="1415427"/>
            <a:ext cx="7191338" cy="40271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BCB123-D2B9-E2B0-01CD-0E95051BCACF}"/>
              </a:ext>
            </a:extLst>
          </p:cNvPr>
          <p:cNvSpPr txBox="1"/>
          <p:nvPr/>
        </p:nvSpPr>
        <p:spPr>
          <a:xfrm>
            <a:off x="4426492" y="3136612"/>
            <a:ext cx="3196516" cy="584775"/>
          </a:xfrm>
          <a:prstGeom prst="rect">
            <a:avLst/>
          </a:prstGeom>
          <a:solidFill>
            <a:schemeClr val="bg1"/>
          </a:solidFill>
        </p:spPr>
        <p:txBody>
          <a:bodyPr wrap="none" rtlCol="0">
            <a:spAutoFit/>
          </a:bodyPr>
          <a:lstStyle/>
          <a:p>
            <a:r>
              <a:rPr lang="en-US" sz="3200" dirty="0"/>
              <a:t>Where is the Fed?</a:t>
            </a:r>
          </a:p>
        </p:txBody>
      </p:sp>
    </p:spTree>
    <p:extLst>
      <p:ext uri="{BB962C8B-B14F-4D97-AF65-F5344CB8AC3E}">
        <p14:creationId xmlns:p14="http://schemas.microsoft.com/office/powerpoint/2010/main" val="6405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o Should Design Our Payment System?</a:t>
            </a:r>
          </a:p>
        </p:txBody>
      </p:sp>
      <p:sp>
        <p:nvSpPr>
          <p:cNvPr id="5" name="TextBox 4">
            <a:extLst>
              <a:ext uri="{FF2B5EF4-FFF2-40B4-BE49-F238E27FC236}">
                <a16:creationId xmlns:a16="http://schemas.microsoft.com/office/drawing/2014/main" id="{6041F1DC-4735-8447-793C-2CA27D10080B}"/>
              </a:ext>
            </a:extLst>
          </p:cNvPr>
          <p:cNvSpPr txBox="1"/>
          <p:nvPr/>
        </p:nvSpPr>
        <p:spPr>
          <a:xfrm>
            <a:off x="5432509" y="4918630"/>
            <a:ext cx="1455335" cy="369332"/>
          </a:xfrm>
          <a:prstGeom prst="rect">
            <a:avLst/>
          </a:prstGeom>
          <a:noFill/>
        </p:spPr>
        <p:txBody>
          <a:bodyPr wrap="none" rtlCol="0">
            <a:spAutoFit/>
          </a:bodyPr>
          <a:lstStyle/>
          <a:p>
            <a:r>
              <a:rPr lang="en-US" dirty="0"/>
              <a:t>Vitaly </a:t>
            </a:r>
            <a:r>
              <a:rPr lang="en-US" dirty="0" err="1"/>
              <a:t>Buterin</a:t>
            </a:r>
            <a:endParaRPr lang="en-US" dirty="0"/>
          </a:p>
        </p:txBody>
      </p:sp>
      <p:sp>
        <p:nvSpPr>
          <p:cNvPr id="3" name="TextBox 2">
            <a:extLst>
              <a:ext uri="{FF2B5EF4-FFF2-40B4-BE49-F238E27FC236}">
                <a16:creationId xmlns:a16="http://schemas.microsoft.com/office/drawing/2014/main" id="{EB6AF0AE-6750-7051-1EF3-F9842EE4CD16}"/>
              </a:ext>
            </a:extLst>
          </p:cNvPr>
          <p:cNvSpPr txBox="1"/>
          <p:nvPr/>
        </p:nvSpPr>
        <p:spPr>
          <a:xfrm>
            <a:off x="5121163" y="5103296"/>
            <a:ext cx="1455335" cy="369332"/>
          </a:xfrm>
          <a:prstGeom prst="rect">
            <a:avLst/>
          </a:prstGeom>
          <a:noFill/>
        </p:spPr>
        <p:txBody>
          <a:bodyPr wrap="none" rtlCol="0">
            <a:spAutoFit/>
          </a:bodyPr>
          <a:lstStyle/>
          <a:p>
            <a:r>
              <a:rPr lang="en-US" dirty="0"/>
              <a:t>Vitaly </a:t>
            </a:r>
            <a:r>
              <a:rPr lang="en-US" dirty="0" err="1"/>
              <a:t>Buterin</a:t>
            </a:r>
            <a:endParaRPr lang="en-US" dirty="0"/>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65</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3B57-CA18-462A-1EC0-115E17CEF2F5}"/>
              </a:ext>
            </a:extLst>
          </p:cNvPr>
          <p:cNvSpPr>
            <a:spLocks noGrp="1"/>
          </p:cNvSpPr>
          <p:nvPr>
            <p:ph type="title"/>
          </p:nvPr>
        </p:nvSpPr>
        <p:spPr>
          <a:xfrm>
            <a:off x="965200" y="0"/>
            <a:ext cx="10515600" cy="1325563"/>
          </a:xfrm>
        </p:spPr>
        <p:txBody>
          <a:bodyPr>
            <a:normAutofit/>
          </a:bodyPr>
          <a:lstStyle/>
          <a:p>
            <a:r>
              <a:rPr lang="en-US" sz="4400" dirty="0">
                <a:solidFill>
                  <a:schemeClr val="bg1"/>
                </a:solidFill>
              </a:rPr>
              <a:t>Su</a:t>
            </a:r>
            <a:r>
              <a:rPr lang="en-US" sz="4400" dirty="0"/>
              <a:t>mmary</a:t>
            </a:r>
          </a:p>
        </p:txBody>
      </p:sp>
      <p:sp>
        <p:nvSpPr>
          <p:cNvPr id="3" name="Content Placeholder 2">
            <a:extLst>
              <a:ext uri="{FF2B5EF4-FFF2-40B4-BE49-F238E27FC236}">
                <a16:creationId xmlns:a16="http://schemas.microsoft.com/office/drawing/2014/main" id="{EE4B006B-BD10-A263-5627-16596CDEEB2B}"/>
              </a:ext>
            </a:extLst>
          </p:cNvPr>
          <p:cNvSpPr>
            <a:spLocks noGrp="1"/>
          </p:cNvSpPr>
          <p:nvPr>
            <p:ph idx="1"/>
          </p:nvPr>
        </p:nvSpPr>
        <p:spPr>
          <a:xfrm>
            <a:off x="838200" y="1193800"/>
            <a:ext cx="10515600" cy="4855268"/>
          </a:xfrm>
        </p:spPr>
        <p:txBody>
          <a:bodyPr>
            <a:normAutofit fontScale="92500" lnSpcReduction="10000"/>
          </a:bodyPr>
          <a:lstStyle/>
          <a:p>
            <a:r>
              <a:rPr lang="en-US" dirty="0"/>
              <a:t>Cryptocurrencies are digital money.</a:t>
            </a:r>
          </a:p>
          <a:p>
            <a:pPr lvl="1"/>
            <a:r>
              <a:rPr lang="en-US" dirty="0"/>
              <a:t>Part of decentralized finance (</a:t>
            </a:r>
            <a:r>
              <a:rPr lang="en-US" dirty="0" err="1"/>
              <a:t>DeFi</a:t>
            </a:r>
            <a:r>
              <a:rPr lang="en-US" dirty="0"/>
              <a:t>).</a:t>
            </a:r>
          </a:p>
          <a:p>
            <a:pPr marL="457200" lvl="1" indent="0">
              <a:buNone/>
            </a:pPr>
            <a:endParaRPr lang="en-US" dirty="0"/>
          </a:p>
          <a:p>
            <a:r>
              <a:rPr lang="en-US" dirty="0"/>
              <a:t>There is little economic case for cryptocurrencies.</a:t>
            </a:r>
          </a:p>
          <a:p>
            <a:pPr lvl="1"/>
            <a:r>
              <a:rPr lang="en-US" dirty="0"/>
              <a:t>There is a case that the underlying technology is useful.</a:t>
            </a:r>
          </a:p>
          <a:p>
            <a:pPr lvl="1"/>
            <a:r>
              <a:rPr lang="en-US" dirty="0"/>
              <a:t>Its operation can be VERY slow and costly.</a:t>
            </a:r>
          </a:p>
          <a:p>
            <a:pPr lvl="1"/>
            <a:r>
              <a:rPr lang="en-US" dirty="0"/>
              <a:t>Government backed electronic currencies may be the path forward.</a:t>
            </a:r>
          </a:p>
          <a:p>
            <a:pPr marL="457200" lvl="1" indent="0">
              <a:buNone/>
            </a:pPr>
            <a:endParaRPr lang="en-US" dirty="0"/>
          </a:p>
          <a:p>
            <a:r>
              <a:rPr lang="en-US" dirty="0"/>
              <a:t>Crypto is currently an unregulated banking environment.</a:t>
            </a:r>
          </a:p>
          <a:p>
            <a:pPr lvl="1"/>
            <a:r>
              <a:rPr lang="en-US" dirty="0"/>
              <a:t>Banking is regulated for VERY good reason.</a:t>
            </a:r>
          </a:p>
          <a:p>
            <a:pPr marL="457200" lvl="1" indent="0">
              <a:buNone/>
            </a:pPr>
            <a:endParaRPr lang="en-US" dirty="0"/>
          </a:p>
          <a:p>
            <a:r>
              <a:rPr lang="en-US" dirty="0"/>
              <a:t>Crypto has also provided the impetus for significant change in financial markets and technology!</a:t>
            </a:r>
          </a:p>
        </p:txBody>
      </p:sp>
      <p:sp>
        <p:nvSpPr>
          <p:cNvPr id="4" name="Slide Number Placeholder 3">
            <a:extLst>
              <a:ext uri="{FF2B5EF4-FFF2-40B4-BE49-F238E27FC236}">
                <a16:creationId xmlns:a16="http://schemas.microsoft.com/office/drawing/2014/main" id="{3CFAB876-26CA-56BD-9BB9-CA0F8572D3F1}"/>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25532208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67</a:t>
            </a:fld>
            <a:endParaRPr lang="en-GB" dirty="0"/>
          </a:p>
        </p:txBody>
      </p:sp>
    </p:spTree>
    <p:extLst>
      <p:ext uri="{BB962C8B-B14F-4D97-AF65-F5344CB8AC3E}">
        <p14:creationId xmlns:p14="http://schemas.microsoft.com/office/powerpoint/2010/main" val="18019220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12974924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3171021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a:xfrm>
            <a:off x="723897" y="0"/>
            <a:ext cx="10515600" cy="1325563"/>
          </a:xfrm>
        </p:spPr>
        <p:txBody>
          <a:bodyPr/>
          <a:lstStyle/>
          <a:p>
            <a:r>
              <a:rPr lang="en-US" dirty="0">
                <a:solidFill>
                  <a:schemeClr val="bg1"/>
                </a:solidFill>
              </a:rPr>
              <a:t>Out</a:t>
            </a:r>
            <a:r>
              <a:rPr lang="en-US" dirty="0"/>
              <a: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228827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C734-D16D-F49C-9BF0-08E70CF5697B}"/>
              </a:ext>
            </a:extLst>
          </p:cNvPr>
          <p:cNvSpPr>
            <a:spLocks noGrp="1"/>
          </p:cNvSpPr>
          <p:nvPr>
            <p:ph type="title"/>
          </p:nvPr>
        </p:nvSpPr>
        <p:spPr/>
        <p:txBody>
          <a:bodyPr/>
          <a:lstStyle/>
          <a:p>
            <a:r>
              <a:rPr lang="en-US" dirty="0"/>
              <a:t>Fun Facts About Cryptocurrencies</a:t>
            </a:r>
          </a:p>
        </p:txBody>
      </p:sp>
      <p:sp>
        <p:nvSpPr>
          <p:cNvPr id="3" name="Text Placeholder 2">
            <a:extLst>
              <a:ext uri="{FF2B5EF4-FFF2-40B4-BE49-F238E27FC236}">
                <a16:creationId xmlns:a16="http://schemas.microsoft.com/office/drawing/2014/main" id="{2488D0A4-DA03-6B74-B335-550688B4D4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BC0539-7E85-8431-BD1F-7C15ACEC22EC}"/>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00958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a:xfrm>
            <a:off x="774700" y="0"/>
            <a:ext cx="10515600" cy="1325563"/>
          </a:xfrm>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pPr>
              <a:spcAft>
                <a:spcPts val="1000"/>
              </a:spcAft>
            </a:pPr>
            <a:r>
              <a:rPr lang="en-US" dirty="0"/>
              <a:t>Bitcoin is the first cryptocurrency and was invented in 2008.</a:t>
            </a:r>
          </a:p>
          <a:p>
            <a:pPr>
              <a:spcAft>
                <a:spcPts val="1000"/>
              </a:spcAft>
            </a:pPr>
            <a:r>
              <a:rPr lang="en-US" dirty="0"/>
              <a:t>Cryptocurrencies are a form of digital money (viz. data on a computer) where account ownership is confidential and where record keeping is decentralized over a multitude of computers.</a:t>
            </a:r>
          </a:p>
          <a:p>
            <a:pPr>
              <a:spcAft>
                <a:spcPts val="1000"/>
              </a:spcAft>
            </a:pPr>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105403</TotalTime>
  <Words>4653</Words>
  <Application>Microsoft Macintosh PowerPoint</Application>
  <PresentationFormat>Widescreen</PresentationFormat>
  <Paragraphs>548</Paragraphs>
  <Slides>70</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70</vt:i4>
      </vt:variant>
    </vt:vector>
  </HeadingPairs>
  <TitlesOfParts>
    <vt:vector size="82" baseType="lpstr">
      <vt:lpstr>Arial</vt:lpstr>
      <vt:lpstr>Calibri</vt:lpstr>
      <vt:lpstr>Courier New</vt:lpstr>
      <vt:lpstr>fell</vt:lpstr>
      <vt:lpstr>Garamond</vt:lpstr>
      <vt:lpstr>nyt-cheltenham</vt:lpstr>
      <vt:lpstr>Proxima N W01 Reg</vt:lpstr>
      <vt:lpstr>Roboto</vt:lpstr>
      <vt:lpstr>Showcard Gothic</vt:lpstr>
      <vt:lpstr>Times New Roman</vt:lpstr>
      <vt:lpstr>Times roman</vt:lpstr>
      <vt:lpstr>Custom Design</vt:lpstr>
      <vt:lpstr>PowerPoint Presentation</vt:lpstr>
      <vt:lpstr> Course Outline</vt:lpstr>
      <vt:lpstr> Available NEED Topics Include:</vt:lpstr>
      <vt:lpstr>PowerPoint Presentation</vt:lpstr>
      <vt:lpstr>Credits and Disclaimer: Cryptocurrencies</vt:lpstr>
      <vt:lpstr>Submitting Questions</vt:lpstr>
      <vt:lpstr>Outline of the Talk</vt:lpstr>
      <vt:lpstr>Fun Facts About Cryptocurrencies</vt:lpstr>
      <vt:lpstr>But First: What is Bitcoin?</vt:lpstr>
      <vt:lpstr>Bitcoin Has Started a Revolution in Finance</vt:lpstr>
      <vt:lpstr>Bitcoins: What Is All The Excitement About?</vt:lpstr>
      <vt:lpstr>One of the Over 69,000 Bitcoin ATMs</vt:lpstr>
      <vt:lpstr>An Origin Story Worthy of A Pulp Novel!</vt:lpstr>
      <vt:lpstr>Primary Impetus or Goals</vt:lpstr>
      <vt:lpstr>The Possible Economic Role for Bitcoin</vt:lpstr>
      <vt:lpstr>Facts About Cryptocurrencies (as of 3/30)</vt:lpstr>
      <vt:lpstr>Underlying Technology of Bitcoin</vt:lpstr>
      <vt:lpstr>So, how does it work?</vt:lpstr>
      <vt:lpstr>Proof of Work: Bitcoin “Mining” (Nakamoto Concensus)</vt:lpstr>
      <vt:lpstr>Bitcoin Mine</vt:lpstr>
      <vt:lpstr>Hash Function: If You Want to Try Your Hand…</vt:lpstr>
      <vt:lpstr>Question #1:  Is Bitcoin Serving an Economic Role?</vt:lpstr>
      <vt:lpstr>Bitcoin’s Environmental Impact</vt:lpstr>
      <vt:lpstr>Bitcoin’s Environmental Impact vs Gold</vt:lpstr>
      <vt:lpstr>Proof of Work: Pros and Cons</vt:lpstr>
      <vt:lpstr>Enter: Proof of Stake!</vt:lpstr>
      <vt:lpstr>Ethereum and Proof of Stake</vt:lpstr>
      <vt:lpstr>Proof of Stake (POS) vs Proof of Work (POW)</vt:lpstr>
      <vt:lpstr>What Role Do Cryptocurrencies Play?</vt:lpstr>
      <vt:lpstr>What Role Does Bitcoin (or Ether) Play?</vt:lpstr>
      <vt:lpstr>Illegal Activity and Bitcoin</vt:lpstr>
      <vt:lpstr>Clearly, Not Good News for DeFi</vt:lpstr>
      <vt:lpstr>But What About as a Financial Investment?</vt:lpstr>
      <vt:lpstr>How Do Economists Think About Investments?</vt:lpstr>
      <vt:lpstr>Does Voting Ever Get it “Wrong”?</vt:lpstr>
      <vt:lpstr>Crypto compares favorably to….</vt:lpstr>
      <vt:lpstr>Give Me A Break!</vt:lpstr>
      <vt:lpstr>Question 2: Value of the Underlying Technology?</vt:lpstr>
      <vt:lpstr>Question #2:  The Value of the New Technology?</vt:lpstr>
      <vt:lpstr>Smart Contracts on the Blockchain</vt:lpstr>
      <vt:lpstr>DeFi and Smart Contracts</vt:lpstr>
      <vt:lpstr>But What about Digital Payments for Consumers?</vt:lpstr>
      <vt:lpstr>Retail vs Wholesale Digital Payments</vt:lpstr>
      <vt:lpstr>Enter Stablecoins</vt:lpstr>
      <vt:lpstr>Tether Stablecoin:  Reserve Backed?</vt:lpstr>
      <vt:lpstr>Problems with Stablecoins</vt:lpstr>
      <vt:lpstr>USDC &amp; Silicon Valley Bank</vt:lpstr>
      <vt:lpstr>Algorithmic Stablecoin</vt:lpstr>
      <vt:lpstr>Luna’s Price This Year</vt:lpstr>
      <vt:lpstr>Terra’s Price</vt:lpstr>
      <vt:lpstr>Regulation in Crypto Space</vt:lpstr>
      <vt:lpstr>“Cryptocurrency is the Wild West of our  Financial System”  Sen. E. Warren of Mass </vt:lpstr>
      <vt:lpstr>“Clean Up the Mess on Aisle 3”</vt:lpstr>
      <vt:lpstr>What is Good Regulation?</vt:lpstr>
      <vt:lpstr>1930s Regulation in the 21st Century</vt:lpstr>
      <vt:lpstr>BlockFi and Crypto Lending</vt:lpstr>
      <vt:lpstr>Sam Bankman-Fried &amp; FTX</vt:lpstr>
      <vt:lpstr>Three Recent US Government Reports</vt:lpstr>
      <vt:lpstr>Central Bank Digital Currencies?</vt:lpstr>
      <vt:lpstr>Do We Need More Than (Good) Regulation?</vt:lpstr>
      <vt:lpstr>CBDCs and Other Central Bank Liabilities</vt:lpstr>
      <vt:lpstr>Uses of CBDCs</vt:lpstr>
      <vt:lpstr>The Devil Is In the Details</vt:lpstr>
      <vt:lpstr>The Devil Is In the Details</vt:lpstr>
      <vt:lpstr>Who Should Design Our Payment System?</vt:lpstr>
      <vt:lpstr>Summary</vt:lpstr>
      <vt:lpstr> Thank you!</vt:lpstr>
      <vt:lpstr>Glossary</vt:lpstr>
      <vt:lpstr>Glossary (Cont.)</vt:lpstr>
      <vt:lpstr>Resources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870</cp:revision>
  <cp:lastPrinted>2023-03-30T22:55:19Z</cp:lastPrinted>
  <dcterms:created xsi:type="dcterms:W3CDTF">2017-05-03T22:30:38Z</dcterms:created>
  <dcterms:modified xsi:type="dcterms:W3CDTF">2023-03-30T22:55:20Z</dcterms:modified>
</cp:coreProperties>
</file>