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53"/>
  </p:notesMasterIdLst>
  <p:sldIdLst>
    <p:sldId id="4888" r:id="rId2"/>
    <p:sldId id="4782" r:id="rId3"/>
    <p:sldId id="4107" r:id="rId4"/>
    <p:sldId id="4130" r:id="rId5"/>
    <p:sldId id="4108" r:id="rId6"/>
    <p:sldId id="4109" r:id="rId7"/>
    <p:sldId id="4860" r:id="rId8"/>
    <p:sldId id="4883" r:id="rId9"/>
    <p:sldId id="4873" r:id="rId10"/>
    <p:sldId id="4157" r:id="rId11"/>
    <p:sldId id="4113" r:id="rId12"/>
    <p:sldId id="4114" r:id="rId13"/>
    <p:sldId id="4115" r:id="rId14"/>
    <p:sldId id="4116" r:id="rId15"/>
    <p:sldId id="4172" r:id="rId16"/>
    <p:sldId id="4173" r:id="rId17"/>
    <p:sldId id="4174" r:id="rId18"/>
    <p:sldId id="4884" r:id="rId19"/>
    <p:sldId id="276" r:id="rId20"/>
    <p:sldId id="277" r:id="rId21"/>
    <p:sldId id="4313" r:id="rId22"/>
    <p:sldId id="4314" r:id="rId23"/>
    <p:sldId id="4133" r:id="rId24"/>
    <p:sldId id="4878" r:id="rId25"/>
    <p:sldId id="4315" r:id="rId26"/>
    <p:sldId id="4122" r:id="rId27"/>
    <p:sldId id="4317" r:id="rId28"/>
    <p:sldId id="4874" r:id="rId29"/>
    <p:sldId id="4126" r:id="rId30"/>
    <p:sldId id="4861" r:id="rId31"/>
    <p:sldId id="4866" r:id="rId32"/>
    <p:sldId id="4867" r:id="rId33"/>
    <p:sldId id="4324" r:id="rId34"/>
    <p:sldId id="4862" r:id="rId35"/>
    <p:sldId id="4864" r:id="rId36"/>
    <p:sldId id="4865" r:id="rId37"/>
    <p:sldId id="4859" r:id="rId38"/>
    <p:sldId id="4868" r:id="rId39"/>
    <p:sldId id="4869" r:id="rId40"/>
    <p:sldId id="4870" r:id="rId41"/>
    <p:sldId id="4871" r:id="rId42"/>
    <p:sldId id="4876" r:id="rId43"/>
    <p:sldId id="4875" r:id="rId44"/>
    <p:sldId id="4877" r:id="rId45"/>
    <p:sldId id="4879" r:id="rId46"/>
    <p:sldId id="4880" r:id="rId47"/>
    <p:sldId id="4881" r:id="rId48"/>
    <p:sldId id="4882" r:id="rId49"/>
    <p:sldId id="4889" r:id="rId50"/>
    <p:sldId id="1080" r:id="rId51"/>
    <p:sldId id="4100" r:id="rId52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7" initials="W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14D"/>
    <a:srgbClr val="0C4C88"/>
    <a:srgbClr val="FAF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094" autoAdjust="0"/>
    <p:restoredTop sz="91408"/>
  </p:normalViewPr>
  <p:slideViewPr>
    <p:cSldViewPr snapToGrid="0" snapToObjects="1">
      <p:cViewPr varScale="1">
        <p:scale>
          <a:sx n="59" d="100"/>
          <a:sy n="59" d="100"/>
        </p:scale>
        <p:origin x="108" y="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" d="1"/>
        <a:sy n="1" d="1"/>
      </p:scale>
      <p:origin x="0" y="-18094"/>
    </p:cViewPr>
  </p:sorterViewPr>
  <p:notesViewPr>
    <p:cSldViewPr snapToGrid="0" snapToObjects="1">
      <p:cViewPr varScale="1">
        <p:scale>
          <a:sx n="63" d="100"/>
          <a:sy n="63" d="100"/>
        </p:scale>
        <p:origin x="148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7EC6A77-897B-A94D-8179-085D1B4EE98D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9F294D8-753E-E842-8CF8-893A8D4FD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784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oomberg.com/quote/FB:US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Rick Santelli 2/19/2009 </a:t>
            </a:r>
            <a:r>
              <a:rPr lang="en-US" dirty="0" err="1"/>
              <a:t>Teaparty</a:t>
            </a:r>
            <a:r>
              <a:rPr lang="en-US" dirty="0"/>
              <a:t> Rant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589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FTX collapsed in 11/2022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848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66612" lvl="1" indent="-483306">
              <a:buFont typeface="+mj-lt"/>
              <a:buAutoNum type="arabicPeriod"/>
            </a:pPr>
            <a:r>
              <a:rPr lang="en-US" dirty="0"/>
              <a:t>Promised future payments such as dividends for stocks or coupon payments for bonds.</a:t>
            </a:r>
          </a:p>
          <a:p>
            <a:pPr marL="966612" lvl="1" indent="-483306">
              <a:buFont typeface="+mj-lt"/>
              <a:buAutoNum type="arabicPeriod"/>
            </a:pPr>
            <a:r>
              <a:rPr lang="en-US" dirty="0"/>
              <a:t>For currencies, promise of future use in exchange with stable values.</a:t>
            </a:r>
          </a:p>
          <a:p>
            <a:r>
              <a:rPr lang="en-US" dirty="0"/>
              <a:t>Bitcoin only promises the possibility of capital gains, but </a:t>
            </a:r>
            <a:r>
              <a:rPr lang="en-US" i="1" dirty="0">
                <a:solidFill>
                  <a:srgbClr val="C00000"/>
                </a:solidFill>
              </a:rPr>
              <a:t>not based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on future payments.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882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Warren Buffet paraphrasing Benjamin Graham.  Payments mean dividends or coupon payments. Even, gold has some intrinsic value as the ultimate </a:t>
            </a:r>
            <a:r>
              <a:rPr lang="en-US" dirty="0" err="1"/>
              <a:t>insuarbne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F4BD5-010C-4CBB-A256-98F1F85EEAF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767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sz="1300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WSJ</a:t>
            </a:r>
            <a:r>
              <a:rPr lang="en-US" sz="13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Headline, 8/11/2021, “Poly Network Hackers Steal More Than $600 Million in Cryptocurrency”</a:t>
            </a:r>
            <a:r>
              <a:rPr lang="en-US" sz="1300" i="1" dirty="0">
                <a:latin typeface="Times roman"/>
              </a:rPr>
              <a:t> Bloomberg 7/27/2021:  “</a:t>
            </a:r>
            <a:r>
              <a:rPr lang="en-US" sz="1300" dirty="0">
                <a:latin typeface="Times roman"/>
              </a:rPr>
              <a:t>Tether and the </a:t>
            </a:r>
            <a:r>
              <a:rPr lang="en-US" sz="1300" dirty="0">
                <a:latin typeface="Times roman"/>
                <a:hlinkClick r:id="rId3" tooltip="Company Overview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 Inc.</a:t>
            </a:r>
            <a:r>
              <a:rPr lang="en-US" sz="1300" dirty="0">
                <a:latin typeface="Times roman"/>
              </a:rPr>
              <a:t>-backed Diem token were a main focus of a recent meeting of  U.S. regulators held on the financial risks posed by </a:t>
            </a:r>
            <a:r>
              <a:rPr lang="en-US" sz="1300" dirty="0" err="1">
                <a:latin typeface="Times roman"/>
              </a:rPr>
              <a:t>stablecoins</a:t>
            </a:r>
            <a:r>
              <a:rPr lang="en-US" sz="1300" dirty="0">
                <a:latin typeface="Times roman"/>
              </a:rPr>
              <a:t>.</a:t>
            </a:r>
          </a:p>
          <a:p>
            <a:pPr defTabSz="966612">
              <a:defRPr/>
            </a:pPr>
            <a:r>
              <a:rPr lang="en-US" dirty="0"/>
              <a:t>Facebook NOVI wallets for holding Pax dollars ($1.1 billion in market cap)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522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39F294D8-753E-E842-8CF8-893A8D4FD7E5}" type="slidenum">
              <a:rPr lang="en-US" sz="1400">
                <a:solidFill>
                  <a:prstClr val="black"/>
                </a:solidFill>
                <a:latin typeface="Calibri"/>
              </a:rPr>
              <a:pPr defTabSz="966612">
                <a:defRPr/>
              </a:pPr>
              <a:t>51</a:t>
            </a:fld>
            <a:endParaRPr lang="en-US"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6058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Satoshi, Bitcoin is “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fell"/>
              </a:rPr>
              <a:t>A purely peer-to-peer version of electronic cash [that] would allow online payments to be sent directly from one party to another without going through a financial institution.”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fell"/>
              </a:rPr>
              <a:t>So,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fell"/>
              </a:rPr>
              <a:t>Natoshi’s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fell"/>
              </a:rPr>
              <a:t> goal was to improve money, in a way that did not depend banks or governments!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072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Define distributed Ledger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926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you buy a bitcoin at the ATM, that is not a blockchain transaction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149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spcFirstLastPara="1" wrap="square" lIns="96645" tIns="48309" rIns="96645" bIns="48309" anchor="t" anchorCtr="0">
            <a:noAutofit/>
          </a:bodyPr>
          <a:lstStyle/>
          <a:p>
            <a:r>
              <a:rPr lang="en-US" dirty="0"/>
              <a:t>Data Centers: 240-340 and growing fast; One BTC transaction uses 1.5 megawatts, or household consumption over 52 days.</a:t>
            </a:r>
            <a:endParaRPr dirty="0"/>
          </a:p>
        </p:txBody>
      </p:sp>
      <p:sp>
        <p:nvSpPr>
          <p:cNvPr id="221" name="Google Shape;22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spcFirstLastPara="1" wrap="square" lIns="96645" tIns="48309" rIns="96645" bIns="48309" anchor="t" anchorCtr="0">
            <a:noAutofit/>
          </a:bodyPr>
          <a:lstStyle/>
          <a:p>
            <a:endParaRPr/>
          </a:p>
        </p:txBody>
      </p:sp>
      <p:sp>
        <p:nvSpPr>
          <p:cNvPr id="229" name="Google Shape;22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Merge occurred on September 15th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32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Trading of banned goods; </a:t>
            </a:r>
            <a:r>
              <a:rPr lang="en-US" dirty="0" err="1"/>
              <a:t>e.g</a:t>
            </a:r>
            <a:r>
              <a:rPr lang="en-US" dirty="0"/>
              <a:t>, Silk Road</a:t>
            </a:r>
          </a:p>
          <a:p>
            <a:pPr lvl="1"/>
            <a:r>
              <a:rPr lang="en-US" dirty="0"/>
              <a:t>Ransomware Payments.</a:t>
            </a:r>
          </a:p>
          <a:p>
            <a:pPr lvl="1"/>
            <a:r>
              <a:rPr lang="en-US" dirty="0"/>
              <a:t>Money Laundering.</a:t>
            </a:r>
          </a:p>
          <a:p>
            <a:pPr lvl="1"/>
            <a:r>
              <a:rPr lang="en-US" dirty="0"/>
              <a:t>Tax Evasion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035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Crypto Advocates:  Less than 1% share of the total volume of transactions.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46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21A4D-4FAD-45A6-A3C5-59711005E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6B803A-233C-48A3-A920-5820C83A0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737BC-96A1-42A3-AD8D-9E8CD7FB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958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A7E2CB-D8A4-4CA5-AD0E-4339221B42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097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>
            <a:lvl2pPr marL="685800" indent="-228600">
              <a:buClr>
                <a:srgbClr val="0C4C88"/>
              </a:buClr>
              <a:buSzPct val="80000"/>
              <a:buFont typeface="Wingdings" panose="05000000000000000000" pitchFamily="2" charset="2"/>
              <a:buChar char="§"/>
              <a:defRPr/>
            </a:lvl2pPr>
            <a:lvl3pPr>
              <a:buClr>
                <a:srgbClr val="0C4C88"/>
              </a:buClr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032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>
            <a:normAutofit/>
          </a:bodyPr>
          <a:lstStyle>
            <a:lvl1pPr>
              <a:lnSpc>
                <a:spcPts val="5200"/>
              </a:lnSpc>
              <a:defRPr sz="4000"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>
            <a:lvl2pPr marL="685800" indent="-228600">
              <a:buClr>
                <a:srgbClr val="0C4C88"/>
              </a:buClr>
              <a:buSzPct val="80000"/>
              <a:buFont typeface="Wingdings" panose="05000000000000000000" pitchFamily="2" charset="2"/>
              <a:buChar char="§"/>
              <a:defRPr/>
            </a:lvl2pPr>
            <a:lvl3pPr>
              <a:buClr>
                <a:srgbClr val="0C4C88"/>
              </a:buCl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4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1AA319-333D-412C-9DD7-9A6C0D760DBE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790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EAB0322-A9EB-43EB-8A82-07D57F72DE4A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/>
          <a:lstStyle>
            <a:lvl1pPr>
              <a:lnSpc>
                <a:spcPts val="5200"/>
              </a:lnSpc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8156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1A90B-032D-47E4-AA87-462359C7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3E4E5-6537-4C35-A50E-A91EDDFC5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D0AEE99-5F0F-4100-9685-AAB2EBB6D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336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2545-EFE2-4330-B6AE-68DD7018D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65C42-8E4E-4995-8882-EDA624357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0386CD-7692-45A5-96E1-56EF3B35F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968283-0879-4456-B3EF-65A7B363E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D478B5-F754-4D16-A4E6-C28D49165B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312041-9D94-4A1D-B742-6CF6728A9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454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2E3BC-6A56-4810-AE88-730E1D260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062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0C0B4B-CECB-4D80-B0B3-10BA52D49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757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F9E97E-8590-4661-B926-74D82175F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EFE9F-E4C2-4E94-B15C-7561DD632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303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72820-9D3E-44DA-B4D3-E0A65C8E5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2751" y="62302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0C4C88"/>
                </a:solidFill>
              </a:defRPr>
            </a:lvl1pPr>
          </a:lstStyle>
          <a:p>
            <a:fld id="{D9F085D5-EC86-4F6A-B501-C1359CB3911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Workspace [Presentation]" hidden="1">
            <a:extLst>
              <a:ext uri="{FF2B5EF4-FFF2-40B4-BE49-F238E27FC236}">
                <a16:creationId xmlns:a16="http://schemas.microsoft.com/office/drawing/2014/main" id="{07CF207E-F6E3-4338-83CD-7F26AF8EFD5E}"/>
              </a:ext>
            </a:extLst>
          </p:cNvPr>
          <p:cNvSpPr/>
          <p:nvPr userDrawn="1"/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 w="12700" cap="flat" cmpd="sng" algn="ctr">
            <a:solidFill>
              <a:srgbClr val="D24726"/>
            </a:solidFill>
            <a:prstDash val="lgDash"/>
            <a:miter lim="800000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CAFF6B-AEE7-4DF3-9AA6-FC371F384119}"/>
              </a:ext>
            </a:extLst>
          </p:cNvPr>
          <p:cNvCxnSpPr>
            <a:cxnSpLocks/>
          </p:cNvCxnSpPr>
          <p:nvPr userDrawn="1"/>
        </p:nvCxnSpPr>
        <p:spPr>
          <a:xfrm>
            <a:off x="3310764" y="6412788"/>
            <a:ext cx="8153398" cy="0"/>
          </a:xfrm>
          <a:prstGeom prst="line">
            <a:avLst/>
          </a:prstGeom>
          <a:ln>
            <a:solidFill>
              <a:srgbClr val="0C4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5C10A0A-8A4B-47E1-9F98-875C5F817B9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174279" y="0"/>
            <a:ext cx="2017721" cy="18987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F4E8CB-31CF-4E8D-A3AC-73D8C76CAD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35378" y="6176568"/>
            <a:ext cx="2834640" cy="47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9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34" r:id="rId3"/>
    <p:sldLayoutId id="2147483724" r:id="rId4"/>
    <p:sldLayoutId id="2147483733" r:id="rId5"/>
    <p:sldLayoutId id="2147483723" r:id="rId6"/>
    <p:sldLayoutId id="2147483725" r:id="rId7"/>
    <p:sldLayoutId id="2147483726" r:id="rId8"/>
    <p:sldLayoutId id="2147483727" r:id="rId9"/>
    <p:sldLayoutId id="2147483732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C4C88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rgbClr val="0C4C88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400" kern="1200">
          <a:solidFill>
            <a:srgbClr val="2B414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ourier New" panose="02070309020205020404" pitchFamily="49" charset="0"/>
        <a:buChar char="o"/>
        <a:defRPr sz="2400" kern="1200">
          <a:solidFill>
            <a:srgbClr val="2B41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ingecko.com/en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f.org/en/publications/fandd/issues/2025/09/indias-frictionless-payments-maria-peria" TargetMode="External"/><Relationship Id="rId2" Type="http://schemas.openxmlformats.org/officeDocument/2006/relationships/hyperlink" Target="https://www.m-pesa.africa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file:////Users/jonhaveman/NEED%20Dropbox/Presentations/Immigration/Graphs/trends2000.png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edelegation.org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fo@NEEDEcon.org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1842" y="1795708"/>
            <a:ext cx="10967013" cy="2187011"/>
          </a:xfrm>
        </p:spPr>
        <p:txBody>
          <a:bodyPr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b="1" i="1" dirty="0"/>
              <a:t>Osher Lifelong Learning Institute, </a:t>
            </a:r>
            <a:r>
              <a:rPr lang="en-US" sz="3600" i="1" dirty="0">
                <a:solidFill>
                  <a:schemeClr val="tx2"/>
                </a:solidFill>
              </a:rPr>
              <a:t>Summer</a:t>
            </a:r>
            <a:r>
              <a:rPr lang="en-US" sz="3600" dirty="0">
                <a:solidFill>
                  <a:schemeClr val="tx2"/>
                </a:solidFill>
              </a:rPr>
              <a:t> 2026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600" b="1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400" dirty="0"/>
              <a:t>Contemporary Economic Policy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53CAC7-36DF-4A5D-BA87-83822B44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085D5-EC86-4F6A-B501-C1359CB391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C4C8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C4C8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AE01C54-87B5-E047-A90C-F1A958BEF150}"/>
              </a:ext>
            </a:extLst>
          </p:cNvPr>
          <p:cNvSpPr txBox="1">
            <a:spLocks/>
          </p:cNvSpPr>
          <p:nvPr/>
        </p:nvSpPr>
        <p:spPr>
          <a:xfrm>
            <a:off x="1547649" y="4027990"/>
            <a:ext cx="9144000" cy="181641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20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None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University </a:t>
            </a:r>
            <a:r>
              <a:rPr lang="en-US" sz="3100" dirty="0">
                <a:solidFill>
                  <a:srgbClr val="44546A"/>
                </a:solidFill>
                <a:latin typeface="Calibri"/>
              </a:rPr>
              <a:t>o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 Hawaii, Manoa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Host: Geoffrey Woglom,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National Economic Education Delegation</a:t>
            </a:r>
          </a:p>
        </p:txBody>
      </p:sp>
    </p:spTree>
    <p:extLst>
      <p:ext uri="{BB962C8B-B14F-4D97-AF65-F5344CB8AC3E}">
        <p14:creationId xmlns:p14="http://schemas.microsoft.com/office/powerpoint/2010/main" val="3307296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76151-A314-EF65-7DDF-4D95299C9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Giv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e Me a Break?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53FC1-BF1C-D851-0603-4D95CB465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10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510ECD-D11A-88D1-620F-1FB713E4F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557" y="1325563"/>
            <a:ext cx="7172382" cy="44471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DEE269-D95E-DBC5-6C07-40CD638B6D85}"/>
              </a:ext>
            </a:extLst>
          </p:cNvPr>
          <p:cNvSpPr txBox="1"/>
          <p:nvPr/>
        </p:nvSpPr>
        <p:spPr>
          <a:xfrm>
            <a:off x="8120091" y="1741193"/>
            <a:ext cx="3602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As of 1/10/2024, Fidelity also offers Bitcoin, </a:t>
            </a:r>
            <a:r>
              <a:rPr lang="en-US" sz="2400"/>
              <a:t>Ethereum and Solana ETFs</a:t>
            </a:r>
          </a:p>
        </p:txBody>
      </p:sp>
    </p:spTree>
    <p:extLst>
      <p:ext uri="{BB962C8B-B14F-4D97-AF65-F5344CB8AC3E}">
        <p14:creationId xmlns:p14="http://schemas.microsoft.com/office/powerpoint/2010/main" val="370161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FEA1A-D213-46CC-8199-994814DC9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56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An</a:t>
            </a:r>
            <a:r>
              <a:rPr lang="en-US" dirty="0"/>
              <a:t> Origin Story Worthy of a Pulp Novel!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A4765-2644-46EA-98B7-A7E121B968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The Mysterious Satoshi Nakamoto:</a:t>
            </a:r>
          </a:p>
          <a:p>
            <a:pPr lvl="1"/>
            <a:r>
              <a:rPr lang="en-US" sz="2600" dirty="0"/>
              <a:t>Lehman Brothers Bankruptcy, 9/2008</a:t>
            </a:r>
          </a:p>
          <a:p>
            <a:pPr lvl="1"/>
            <a:r>
              <a:rPr lang="en-US" sz="2600" dirty="0"/>
              <a:t>Halloween 2008: a white paper is published on the Internet laying out the idea and design for Bitcoin.  The author (or authors) used Satoshi Nakamoto as a pseudonym.</a:t>
            </a:r>
          </a:p>
          <a:p>
            <a:pPr lvl="1"/>
            <a:r>
              <a:rPr lang="en-US" sz="2600" dirty="0"/>
              <a:t>January 2009:   Satoshi releases the first version of the Bitcoin software.</a:t>
            </a:r>
          </a:p>
          <a:p>
            <a:pPr lvl="1"/>
            <a:r>
              <a:rPr lang="en-US" sz="2600" dirty="0"/>
              <a:t>2009-2010:  Satoshi releases new versions of the software and is actively involved in Internet Chatter about Bitcoin.</a:t>
            </a:r>
          </a:p>
          <a:p>
            <a:pPr lvl="1"/>
            <a:r>
              <a:rPr lang="en-US" sz="2600" dirty="0"/>
              <a:t>April 2011:  Satoshi ceases all known and/or verified communications.</a:t>
            </a:r>
          </a:p>
          <a:p>
            <a:r>
              <a:rPr lang="en-US" dirty="0"/>
              <a:t>To this date the identity or identities of Satoshi are unknown.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2EA31-D184-4B49-B2FA-FAAE4A244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28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1D01B-3DE6-41AA-BFEF-A9B022987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525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Possible Economic Role for Bitcoin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95D5C-D089-42A8-87DA-33C969BDF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3451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Satoshi’s Vision: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“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fell"/>
              </a:rPr>
              <a:t>A purely peer-to-peer version of electronic cash [that] would allow online payments to be sent directly from one party to another without going through a financial institution.”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More, prosaically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Facilitate payments at lower costs with speed and security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E.g., Credit Card Fees (3 percent).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Merchant doesn’t get paid for at least 2 days.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More importantly, cross-border transactions costs were $1.9 trillion in 2018.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2019 Capital One hackers access personal information of 106 m users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Meet the needs of previously unbanked.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Particularly a problem in the Developing World, but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Fed estimates that 50 million US adults have little or no banking relationships.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048FD-CB47-4DED-A5FC-620543FC2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83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284E3-249A-4CFE-A81A-4E2C6EE57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961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Fac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ts</a:t>
            </a:r>
            <a:r>
              <a:rPr lang="en-US" dirty="0"/>
              <a:t> about Cryptocurrencies (as of 7/16, 11AM)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1F004-0544-4C0F-BB05-5EB880A0B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Bitcoin was the first and is the largest in terms of market cap (total value of all bitcoins) of about $1.3 trillion.</a:t>
            </a:r>
          </a:p>
          <a:p>
            <a:r>
              <a:rPr lang="en-US" dirty="0"/>
              <a:t>Ethereum is in second place with a market cap of about $228 billion; tether a “stablecoin” is third at $184 billion.</a:t>
            </a:r>
          </a:p>
          <a:p>
            <a:r>
              <a:rPr lang="en-US" dirty="0"/>
              <a:t>Presently, 20,000 different varieties with a total market cap of about $2.3 trillion </a:t>
            </a:r>
            <a:r>
              <a:rPr lang="en-US" sz="2200" b="0" dirty="0"/>
              <a:t>(</a:t>
            </a:r>
            <a:r>
              <a:rPr lang="en-US" sz="2200" b="0" dirty="0">
                <a:hlinkClick r:id="rId2"/>
              </a:rPr>
              <a:t>https://www.coingecko.com/en</a:t>
            </a:r>
            <a:r>
              <a:rPr lang="en-US" sz="2200" b="0" dirty="0"/>
              <a:t>)</a:t>
            </a:r>
          </a:p>
          <a:p>
            <a:r>
              <a:rPr lang="en-US" sz="3000" dirty="0"/>
              <a:t>Market cap of domestically listed US companies is about $75 trillion.</a:t>
            </a:r>
          </a:p>
          <a:p>
            <a:endParaRPr lang="en-US" sz="2200" b="0" dirty="0"/>
          </a:p>
          <a:p>
            <a:endParaRPr lang="en-US" sz="2200" b="0" dirty="0"/>
          </a:p>
          <a:p>
            <a:endParaRPr lang="en-US" sz="2200" b="0" dirty="0"/>
          </a:p>
          <a:p>
            <a:endParaRPr lang="en-US" sz="22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CACA9-7F67-468F-BD85-401B538C6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1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08D84-DC21-49B0-A13D-8F456BE9F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</a:t>
            </a:r>
            <a:r>
              <a:rPr lang="en-US" dirty="0"/>
              <a:t>derlying Technology of Bitcoin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53DF-5D27-4BBC-A89C-972037CA5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Digital Token (exists only as data on a computer) whose ownership is cryptographically protected.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Distributed Ledger, Block Chain Technology.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Software protocol the provides a “consensus” mechanism on the validity of new transactions.</a:t>
            </a:r>
          </a:p>
          <a:p>
            <a:pPr marL="0" indent="0">
              <a:buNone/>
            </a:pPr>
            <a:r>
              <a:rPr lang="en-US" dirty="0"/>
              <a:t>Payments based on trust, without a “trusted third party.”  (</a:t>
            </a:r>
            <a:r>
              <a:rPr lang="en-US" dirty="0" err="1"/>
              <a:t>i.e</a:t>
            </a:r>
            <a:r>
              <a:rPr lang="en-US" dirty="0"/>
              <a:t>, a bank or the Fed).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5D1FA2-3F62-495F-A378-B75965FCB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69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D38F2-E12C-4703-8A3A-3FEEE5FD3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So, </a:t>
            </a:r>
            <a:r>
              <a:rPr lang="en-US" dirty="0"/>
              <a:t>how does a blockchain transaction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A29C0-C018-4137-808F-40C788687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Jack, the owner of a bitcoin is given a public number or key and a private encrypted key.</a:t>
            </a:r>
          </a:p>
          <a:p>
            <a:r>
              <a:rPr lang="en-US" dirty="0"/>
              <a:t>Jack can trade his bitcoin with Jill by using Jill’s public key and verifying the transaction with his private key.</a:t>
            </a:r>
          </a:p>
          <a:p>
            <a:r>
              <a:rPr lang="en-US" dirty="0"/>
              <a:t>The new transaction is then posted on a </a:t>
            </a:r>
            <a:r>
              <a:rPr lang="en-US" dirty="0" err="1"/>
              <a:t>a</a:t>
            </a:r>
            <a:r>
              <a:rPr lang="en-US" dirty="0"/>
              <a:t> number of different computers and can be read by anyone.</a:t>
            </a:r>
          </a:p>
          <a:p>
            <a:r>
              <a:rPr lang="en-US" dirty="0"/>
              <a:t>The clearing of the transaction is done with public database or distributed ledger called a blockchain through a process know as bitcoin mining.</a:t>
            </a:r>
          </a:p>
          <a:p>
            <a:r>
              <a:rPr lang="en-US" dirty="0"/>
              <a:t>First, Bitcoin Miners gather about 3000 new transactions into a “block.”</a:t>
            </a:r>
          </a:p>
          <a:p>
            <a:r>
              <a:rPr lang="en-US" dirty="0"/>
              <a:t>The next step is to provide a decentralized mechanism to add the new block to the block chain and agree that the transactions are valid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9718F-47F7-4841-B1FA-C9F186487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79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763AF-E2DB-43DF-867F-DC9544CAC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of of Work:</a:t>
            </a:r>
            <a:r>
              <a:rPr lang="en-US" dirty="0"/>
              <a:t> Bitcoin “Mining”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4959A-4B94-44E8-BB38-EC231DF3D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miners’ competition involves generating long, random numbers (“hashing”) until one of the numbers fits a precise set of attributes.</a:t>
            </a:r>
          </a:p>
          <a:p>
            <a:r>
              <a:rPr lang="en-US" dirty="0"/>
              <a:t>Presently, miners produce on the order of 200 million trillion random numbers per second.</a:t>
            </a:r>
          </a:p>
          <a:p>
            <a:r>
              <a:rPr lang="en-US" dirty="0"/>
              <a:t>The winning miner then adds the new block to the previous block in the blockchain.  The total process takes about 10 minutes</a:t>
            </a:r>
          </a:p>
          <a:p>
            <a:r>
              <a:rPr lang="en-US" dirty="0"/>
              <a:t>The incentive for miners is that the winner of the competition gets compensated with new bitcoins and transaction fees.</a:t>
            </a:r>
          </a:p>
          <a:p>
            <a:r>
              <a:rPr lang="en-US" dirty="0"/>
              <a:t>However, the miner will not get the reward unless other miners subsequently add new blocks to the first miner’s block.</a:t>
            </a:r>
          </a:p>
          <a:p>
            <a:r>
              <a:rPr lang="en-US" dirty="0"/>
              <a:t>In this way transactions are added to the chain via a “consensus” of miners.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B26E90-307F-43DB-9118-1A8AEB249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88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880A3-73C3-C778-CF9C-32A2D4B8A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Bit</a:t>
            </a:r>
            <a:r>
              <a:rPr lang="en-US" dirty="0"/>
              <a:t>coin Mine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E6400-1C81-C6B0-FBFA-6BCB0A99B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17</a:t>
            </a:fld>
            <a:endParaRPr lang="en-GB"/>
          </a:p>
        </p:txBody>
      </p:sp>
      <p:pic>
        <p:nvPicPr>
          <p:cNvPr id="1026" name="Picture 2" descr="A greener approach to crypto mining | PaymentsSource | American Banker">
            <a:extLst>
              <a:ext uri="{FF2B5EF4-FFF2-40B4-BE49-F238E27FC236}">
                <a16:creationId xmlns:a16="http://schemas.microsoft.com/office/drawing/2014/main" id="{DF380E9E-9507-02F3-5FA9-EBECA6827DC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882" y="1491894"/>
            <a:ext cx="812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376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D573A-C47C-2002-2771-4C3A36785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995" y="213999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fell"/>
              </a:rPr>
              <a:t>“A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fell"/>
              </a:rPr>
              <a:t>purely peer-to-peer version of </a:t>
            </a:r>
            <a:br>
              <a:rPr lang="en-US" dirty="0">
                <a:solidFill>
                  <a:schemeClr val="accent5">
                    <a:lumMod val="50000"/>
                  </a:schemeClr>
                </a:solidFill>
                <a:latin typeface="fell"/>
              </a:rPr>
            </a:b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fell"/>
              </a:rPr>
              <a:t>electronic cash…”?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2D706-5DE4-5228-97F4-E734560BC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Not really,</a:t>
            </a:r>
          </a:p>
          <a:p>
            <a:r>
              <a:rPr lang="en-US" dirty="0"/>
              <a:t>By far most trades in bitcoin take place with exchanges such as Binance and formerly FTK (of Sam Bankman Fried fame).</a:t>
            </a:r>
          </a:p>
          <a:p>
            <a:r>
              <a:rPr lang="en-US" dirty="0"/>
              <a:t>The ratio of exchange trades to blockchain trades is estimated to be in the range of 5 to 10 to one.</a:t>
            </a:r>
          </a:p>
          <a:p>
            <a:r>
              <a:rPr lang="en-US" dirty="0"/>
              <a:t>Blockchain fees cost about $1, but also require the user to have a bitcoin wallet.</a:t>
            </a:r>
          </a:p>
          <a:p>
            <a:r>
              <a:rPr lang="en-US" dirty="0"/>
              <a:t>Exchange fees are on the order 0.1 percent.</a:t>
            </a:r>
          </a:p>
          <a:p>
            <a:r>
              <a:rPr lang="en-US" dirty="0"/>
              <a:t>And, then there are also Bitcoin ETFs</a:t>
            </a:r>
          </a:p>
          <a:p>
            <a:r>
              <a:rPr lang="en-US" dirty="0"/>
              <a:t>What trades tend to occur on the blockchain and 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E5F0E6-0E27-6298-3564-5972AD796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83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1"/>
          <p:cNvSpPr txBox="1">
            <a:spLocks noGrp="1"/>
          </p:cNvSpPr>
          <p:nvPr>
            <p:ph type="title"/>
          </p:nvPr>
        </p:nvSpPr>
        <p:spPr>
          <a:xfrm>
            <a:off x="738807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Bitc</a:t>
            </a:r>
            <a:r>
              <a:rPr lang="en-US"/>
              <a:t>oin’s Environmental Impact</a:t>
            </a:r>
            <a:endParaRPr/>
          </a:p>
        </p:txBody>
      </p:sp>
      <p:sp>
        <p:nvSpPr>
          <p:cNvPr id="225" name="Google Shape;225;p21"/>
          <p:cNvSpPr txBox="1">
            <a:spLocks noGrp="1"/>
          </p:cNvSpPr>
          <p:nvPr>
            <p:ph type="sldNum" idx="12"/>
          </p:nvPr>
        </p:nvSpPr>
        <p:spPr>
          <a:xfrm>
            <a:off x="9272751" y="623022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226" name="Google Shape;226;p21"/>
          <p:cNvSpPr txBox="1"/>
          <p:nvPr/>
        </p:nvSpPr>
        <p:spPr>
          <a:xfrm>
            <a:off x="7620929" y="6444654"/>
            <a:ext cx="540834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https://digiconomist.net/bitcoin-energy-consumption</a:t>
            </a:r>
            <a:endParaRPr dirty="0"/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B9557770-03D5-6EA3-49FA-7F32AFC21F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50392" y="1723002"/>
            <a:ext cx="7243247" cy="37955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2D8ED03-5AB4-DC23-1D12-16A6A5E97F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0392" y="2511602"/>
            <a:ext cx="7291216" cy="183479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3E5CCA6-7203-CC68-6F4F-00E2736EAC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8361" y="4291052"/>
            <a:ext cx="7243247" cy="16878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4394514-5D0A-9210-98D2-6EDD64640EE0}"/>
              </a:ext>
            </a:extLst>
          </p:cNvPr>
          <p:cNvSpPr txBox="1"/>
          <p:nvPr/>
        </p:nvSpPr>
        <p:spPr>
          <a:xfrm>
            <a:off x="2450392" y="5826652"/>
            <a:ext cx="10515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Bitcoin Mining uses something between 40 and 60 percent of Data Centers </a:t>
            </a:r>
            <a:r>
              <a:rPr lang="en-US" sz="2200" dirty="0" err="1"/>
              <a:t>useage</a:t>
            </a:r>
            <a:r>
              <a:rPr lang="en-US" sz="22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170EF-8EDB-7745-8BB2-2100735B8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Co</a:t>
            </a:r>
            <a:r>
              <a:rPr lang="en-US" dirty="0"/>
              <a:t>urse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22FA3-29B6-8E48-8CFA-C14EC58E7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860" y="1253331"/>
            <a:ext cx="11929140" cy="4351338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000"/>
              </a:spcAft>
              <a:buNone/>
            </a:pPr>
            <a:r>
              <a:rPr lang="en-US" dirty="0"/>
              <a:t>Contemporary Economic Policy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1 (7/2): Saving Social Security, Geoffrey Woglom, Amherst College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2 (7/9): Trade &amp; Globalization, Luisa R. Blanco, Pepperdine University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3 (7/16): </a:t>
            </a:r>
            <a:r>
              <a:rPr lang="en-US" b="1" dirty="0"/>
              <a:t>Crypto Currencies and the Future of Money, Geoffrey Woglom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4 (7/23): Economics of Immigration, Luisa R. Blanco, Pepperdine University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5 (7/30):  Federal Debt and Deficits, Robert </a:t>
            </a:r>
            <a:r>
              <a:rPr lang="en-US" dirty="0" err="1"/>
              <a:t>Rebelein</a:t>
            </a:r>
            <a:r>
              <a:rPr lang="en-US" dirty="0"/>
              <a:t>, Vassar College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6  (8/6):  Climate Change Economics, Gary Yohe, Wesleyan University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C9F29-08F6-1440-B2E7-4A98F5584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085D5-EC86-4F6A-B501-C1359CB39116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0C4C8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0C4C8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251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2"/>
          <p:cNvSpPr txBox="1">
            <a:spLocks noGrp="1"/>
          </p:cNvSpPr>
          <p:nvPr>
            <p:ph type="title"/>
          </p:nvPr>
        </p:nvSpPr>
        <p:spPr>
          <a:xfrm>
            <a:off x="738807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Bitc</a:t>
            </a:r>
            <a:r>
              <a:rPr lang="en-US"/>
              <a:t>oin’s Environmental Impact</a:t>
            </a:r>
            <a:endParaRPr/>
          </a:p>
        </p:txBody>
      </p:sp>
      <p:pic>
        <p:nvPicPr>
          <p:cNvPr id="232" name="Google Shape;232;p2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10687" y="1345441"/>
            <a:ext cx="11570625" cy="4435822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2"/>
          <p:cNvSpPr txBox="1">
            <a:spLocks noGrp="1"/>
          </p:cNvSpPr>
          <p:nvPr>
            <p:ph type="sldNum" idx="12"/>
          </p:nvPr>
        </p:nvSpPr>
        <p:spPr>
          <a:xfrm>
            <a:off x="9272751" y="623022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234" name="Google Shape;234;p22"/>
          <p:cNvSpPr txBox="1"/>
          <p:nvPr/>
        </p:nvSpPr>
        <p:spPr>
          <a:xfrm>
            <a:off x="7620929" y="6444654"/>
            <a:ext cx="540834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https://digiconomist.net/bitcoin-energy-consumption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C82B4-4C97-3F0F-8DC8-BF8B32404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Merge:  Ethereum and Proof of Stake (9/22)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C60B9-D0AA-BD82-E622-53DF9CD88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Potential Block Creators place cryptocurrency in specialized wallets that are locked while they are acting as blockchain “validators”  (as opposed to “miners”).</a:t>
            </a:r>
          </a:p>
          <a:p>
            <a:r>
              <a:rPr lang="en-US" dirty="0"/>
              <a:t>Validators are selected randomly, where the odds of being selected are proportional to the value of the currency “staked” in the wallet.</a:t>
            </a:r>
          </a:p>
          <a:p>
            <a:r>
              <a:rPr lang="en-US" dirty="0"/>
              <a:t>The rest of the process of validation is similar: transaction fees only paid if subsequent blocks are added, but!!</a:t>
            </a:r>
          </a:p>
          <a:p>
            <a:r>
              <a:rPr lang="en-US" dirty="0"/>
              <a:t>If an invalid block is discovered the staked  deposit is forfeited.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27D16D-4C1C-88A0-6373-E600C8122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78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DAC1F-12CF-4FE7-92BB-AFFBC77D4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at Role Does Bitcoin (or Ether) Play?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8331C-E7D0-4DD2-BE9C-4B03E2AA3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some it plays the same role as $100 bills:  32.8% of all bills in circulation (more than the number of $1 bills):  Illegal Activity.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F83DE-E1DE-429C-9306-309FB160E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5584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921D5-690F-4EA6-AE17-E90F2EC9E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Ille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gal Activity and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Bitcoin</a:t>
            </a:r>
            <a:r>
              <a:rPr lang="en-US" dirty="0" err="1">
                <a:solidFill>
                  <a:schemeClr val="bg1"/>
                </a:solidFill>
              </a:rPr>
              <a:t>he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74F53-6077-4D1E-8B3E-4487B94B5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23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C351BC-5D27-C3CC-9848-805120CDA1E6}"/>
              </a:ext>
            </a:extLst>
          </p:cNvPr>
          <p:cNvSpPr txBox="1"/>
          <p:nvPr/>
        </p:nvSpPr>
        <p:spPr>
          <a:xfrm>
            <a:off x="4597664" y="5940895"/>
            <a:ext cx="7308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https://www.chainalysis.com/blog/2026-crypto-crime-report-introduction/</a:t>
            </a:r>
            <a:endParaRPr lang="en-US" i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73ACC37-3BDD-DCDA-78C0-D8A269D378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2709"/>
            <a:ext cx="6694364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D3EAA68-9691-B299-AFA9-B0071BED9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607" y="1712989"/>
            <a:ext cx="5908287" cy="384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967B14CC-6DBF-752A-E62C-FDFCA455C35E}"/>
              </a:ext>
            </a:extLst>
          </p:cNvPr>
          <p:cNvSpPr/>
          <p:nvPr/>
        </p:nvSpPr>
        <p:spPr>
          <a:xfrm>
            <a:off x="10913805" y="2403987"/>
            <a:ext cx="992443" cy="250722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59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B78D9-286F-1E6E-0AC7-6EED6747E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Bin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ance’s Troubled History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0768C-5073-D798-E4A5-8DDC48853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Largest Crypto Exchange with a daily volume of $10 billion dollars more than twice as big as second place.</a:t>
            </a:r>
          </a:p>
          <a:p>
            <a:r>
              <a:rPr lang="en-US" dirty="0"/>
              <a:t>2023 plea deal admitting to money laundering, violating sanctions and transactions from “illicit” actors.  Fined $4.3 billion;  CEO </a:t>
            </a:r>
            <a:r>
              <a:rPr lang="en-US" dirty="0" err="1"/>
              <a:t>Changpeng</a:t>
            </a:r>
            <a:r>
              <a:rPr lang="en-US" dirty="0"/>
              <a:t> Zhao served 4 months in prison. Trump pardon 10/25</a:t>
            </a:r>
          </a:p>
          <a:p>
            <a:r>
              <a:rPr lang="en-US" dirty="0"/>
              <a:t>2/23, </a:t>
            </a:r>
            <a:r>
              <a:rPr lang="en-US" i="1" dirty="0"/>
              <a:t>WSJ</a:t>
            </a:r>
            <a:r>
              <a:rPr lang="en-US" dirty="0"/>
              <a:t>, “Binance Fired Staff Who Flagged $1 Billion Moving to Sanctioned Iran Entities”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D78836-8F6E-62B1-31F6-DDB0F58D1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4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BF1D-E219-4F16-8F16-10F30C59C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But</a:t>
            </a:r>
            <a:r>
              <a:rPr lang="en-US" dirty="0"/>
              <a:t> What about as a Financial Investment?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DFB6C-7356-4618-9F39-3DFFA3396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It is hard to argue with the fact that Bitcoin had provided outsized returns for many, albeit very volatile.</a:t>
            </a:r>
          </a:p>
          <a:p>
            <a:r>
              <a:rPr lang="en-US" dirty="0"/>
              <a:t>Financial Assets are Promises by the Issuer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The “fundamental value” of a financial assets is the value of those promises based on the time value of money and the risk that the promises will not be kept.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What does Bitcoin promise?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0224F8-611C-42AA-A823-E424DB0E0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36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E2758-E9AD-4426-AA1A-E3556BD0F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Ho</a:t>
            </a:r>
            <a:r>
              <a:rPr lang="en-US" dirty="0"/>
              <a:t>w Do Economist Think About Investments?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28CAA-EC06-42CC-B515-515847782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Good Starting Place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“I</a:t>
            </a:r>
            <a:r>
              <a:rPr lang="en-US" i="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n the short term the stock market behaves like a voting machine, but in the long term it acts like a weighing machine.”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What is being “weighed” is prospective payments from the security, or other intrinsic value, i.e. its fundamental value.</a:t>
            </a:r>
          </a:p>
          <a:p>
            <a:pPr marL="0" indent="0">
              <a:buNone/>
            </a:pPr>
            <a:r>
              <a:rPr lang="en-US" i="0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Bitcoin?</a:t>
            </a:r>
          </a:p>
          <a:p>
            <a:pPr marL="0" indent="0">
              <a:buNone/>
            </a:pP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666F6A-6FA6-4E6D-8934-BAD94C6FD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84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F2F2C-9779-FE86-F447-1796EF7C4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Do</a:t>
            </a:r>
            <a:r>
              <a:rPr lang="en-US" dirty="0"/>
              <a:t>es Voting Ever Get it “Wrong?”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615C94-AA94-6FD7-E295-E2D8A970D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27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BC6F4C-794D-FFFC-64AC-EAAB812CBF17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7763"/>
            <a:ext cx="6427854" cy="4206240"/>
          </a:xfrm>
          <a:prstGeom prst="rect">
            <a:avLst/>
          </a:prstGeom>
        </p:spPr>
      </p:pic>
      <p:pic>
        <p:nvPicPr>
          <p:cNvPr id="1028" name="Picture 4" descr="Pets.com">
            <a:extLst>
              <a:ext uri="{FF2B5EF4-FFF2-40B4-BE49-F238E27FC236}">
                <a16:creationId xmlns:a16="http://schemas.microsoft.com/office/drawing/2014/main" id="{AB985E19-8E85-CE7A-CAFA-C6B077E83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001" y="1954429"/>
            <a:ext cx="2803018" cy="374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53235A-77BB-805B-1218-96F0F64F907E}"/>
              </a:ext>
            </a:extLst>
          </p:cNvPr>
          <p:cNvSpPr txBox="1"/>
          <p:nvPr/>
        </p:nvSpPr>
        <p:spPr>
          <a:xfrm>
            <a:off x="7787279" y="6410685"/>
            <a:ext cx="60950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https://www.mrbpartners.com/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E7AA22-04F5-2DE2-02A9-2F9359FCC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7854" y="2715098"/>
            <a:ext cx="5905209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6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B5172-CF02-EBBE-5039-21216650C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We</a:t>
            </a:r>
            <a:r>
              <a:rPr lang="en-US" dirty="0"/>
              <a:t>ll, Why Do People Buy Bitcoin?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C0004-5ECB-D608-72DD-196748BE4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28</a:t>
            </a:fld>
            <a:endParaRPr lang="en-GB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402D3631-8AAE-7BF0-1ED6-8B5ACC4865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2004" y="1432385"/>
            <a:ext cx="7755906" cy="457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49356B4-3C9F-DEC3-CAB9-D562376B4B57}"/>
              </a:ext>
            </a:extLst>
          </p:cNvPr>
          <p:cNvSpPr txBox="1"/>
          <p:nvPr/>
        </p:nvSpPr>
        <p:spPr>
          <a:xfrm>
            <a:off x="4016056" y="6045170"/>
            <a:ext cx="60950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https://www.chicagobooth.edu/review/stephen-colbert-was-wrong-bitcoin</a:t>
            </a:r>
          </a:p>
        </p:txBody>
      </p:sp>
    </p:spTree>
    <p:extLst>
      <p:ext uri="{BB962C8B-B14F-4D97-AF65-F5344CB8AC3E}">
        <p14:creationId xmlns:p14="http://schemas.microsoft.com/office/powerpoint/2010/main" val="38355635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8FACD-C783-4356-8471-F53F388F4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Sm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art Contracts on the Blockchain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4D215-DADC-417C-8017-9B565209F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Smart Contract is a computer code that resides on the block chain and is executed based on incoming information.</a:t>
            </a:r>
          </a:p>
          <a:p>
            <a:r>
              <a:rPr lang="en-US" dirty="0"/>
              <a:t>Example, Parametric Hurricane Insurance via the Blockchain:</a:t>
            </a:r>
          </a:p>
          <a:p>
            <a:pPr lvl="1"/>
            <a:r>
              <a:rPr lang="en-US" dirty="0"/>
              <a:t>Computer program on Ethereum continuously monitors Charleston Executive Airport wind speed for 1 year.</a:t>
            </a:r>
          </a:p>
          <a:p>
            <a:pPr lvl="1"/>
            <a:r>
              <a:rPr lang="en-US" dirty="0"/>
              <a:t>If the windspeed is greater than 150 miles per hour, immediately transfers 100 ether to the Seabrook Island Property Association.</a:t>
            </a:r>
          </a:p>
          <a:p>
            <a:pPr lvl="1"/>
            <a:r>
              <a:rPr lang="en-US" dirty="0"/>
              <a:t>If the windspeed is less than 150 miles per hour, but more than 125 miles per hour, immediately transfers </a:t>
            </a:r>
            <a:r>
              <a:rPr lang="en-US"/>
              <a:t>75 ether; </a:t>
            </a:r>
            <a:r>
              <a:rPr lang="en-US" dirty="0"/>
              <a:t>etc.</a:t>
            </a:r>
          </a:p>
          <a:p>
            <a:r>
              <a:rPr lang="en-US" dirty="0"/>
              <a:t>Smart Contracts are Automatic, Immediate, Irreversible and Uncontestable.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9B20F4-72E6-4557-A1EC-18C41443E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36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6246" y="2133601"/>
            <a:ext cx="10219508" cy="1585172"/>
          </a:xfrm>
        </p:spPr>
        <p:txBody>
          <a:bodyPr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800" b="1" dirty="0"/>
              <a:t>Cryptocurrencies &amp; The Future of Money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53CAC7-36DF-4A5D-BA87-83822B44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1751" y="6302703"/>
            <a:ext cx="2743200" cy="365125"/>
          </a:xfrm>
        </p:spPr>
        <p:txBody>
          <a:bodyPr/>
          <a:lstStyle/>
          <a:p>
            <a:fld id="{D9F085D5-EC86-4F6A-B501-C1359CB39116}" type="slidenum">
              <a:rPr lang="en-US" smtClean="0"/>
              <a:t>3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44673A0-175A-4075-9896-09EF1D92727A}"/>
              </a:ext>
            </a:extLst>
          </p:cNvPr>
          <p:cNvGrpSpPr>
            <a:grpSpLocks noChangeAspect="1"/>
          </p:cNvGrpSpPr>
          <p:nvPr/>
        </p:nvGrpSpPr>
        <p:grpSpPr>
          <a:xfrm>
            <a:off x="470186" y="112657"/>
            <a:ext cx="2060329" cy="2103120"/>
            <a:chOff x="607985" y="-509240"/>
            <a:chExt cx="5464366" cy="557901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26F53BD-43F1-4D9D-8B93-4AAEFAE10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7985" y="-509240"/>
              <a:ext cx="5464366" cy="421395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43E7E5F-5A11-4E46-9D50-C30107AED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6794" y="3676136"/>
              <a:ext cx="4406747" cy="1393634"/>
            </a:xfrm>
            <a:prstGeom prst="rect">
              <a:avLst/>
            </a:prstGeom>
          </p:spPr>
        </p:pic>
      </p:grpSp>
      <p:sp>
        <p:nvSpPr>
          <p:cNvPr id="4" name="Subtitle 2">
            <a:extLst>
              <a:ext uri="{FF2B5EF4-FFF2-40B4-BE49-F238E27FC236}">
                <a16:creationId xmlns:a16="http://schemas.microsoft.com/office/drawing/2014/main" id="{CCDF0521-5229-7D41-A5EF-1078667579EC}"/>
              </a:ext>
            </a:extLst>
          </p:cNvPr>
          <p:cNvSpPr txBox="1">
            <a:spLocks/>
          </p:cNvSpPr>
          <p:nvPr/>
        </p:nvSpPr>
        <p:spPr>
          <a:xfrm>
            <a:off x="1547649" y="3566728"/>
            <a:ext cx="9144000" cy="2482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20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None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1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100" dirty="0">
                <a:solidFill>
                  <a:schemeClr val="tx2"/>
                </a:solidFill>
              </a:rPr>
              <a:t>Geoffrey Woglom,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tx2"/>
                </a:solidFill>
              </a:rPr>
              <a:t>Professor of Economics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tx2"/>
                </a:solidFill>
              </a:rPr>
              <a:t>Amherst College, emeritus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tx2"/>
                </a:solidFill>
              </a:rPr>
              <a:t>March 29, 2023</a:t>
            </a:r>
          </a:p>
        </p:txBody>
      </p:sp>
      <p:pic>
        <p:nvPicPr>
          <p:cNvPr id="1026" name="Picture 2" descr="Crypto Currency Ethereum Luminous Particles Background">
            <a:extLst>
              <a:ext uri="{FF2B5EF4-FFF2-40B4-BE49-F238E27FC236}">
                <a16:creationId xmlns:a16="http://schemas.microsoft.com/office/drawing/2014/main" id="{13268D1F-2AF9-0A5C-0631-9639768FF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071" y="4427881"/>
            <a:ext cx="3413760" cy="192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3355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C26F0-F57D-E8C2-86A1-9B80B0306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187" y="27873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</a:t>
            </a:r>
            <a:r>
              <a:rPr lang="en-US" dirty="0"/>
              <a:t>al World Example:  Lemonade Insurance</a:t>
            </a:r>
            <a:br>
              <a:rPr lang="en-US" dirty="0"/>
            </a:br>
            <a:r>
              <a:rPr lang="en-US" dirty="0"/>
              <a:t> &amp; Kenyan Farmers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E8E58-8A23-B596-9D45-48455A05B1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“In 2023, 7000 farmers in Kenya who signed up for the insurance were paid out claims due to the occurrence of a drought. No claim adjuster, claims, or processors were needed. Because information like rain data is easily measured for an oracle to transmit, a multitude of use cases exist.”</a:t>
            </a:r>
          </a:p>
          <a:p>
            <a:r>
              <a:rPr lang="en-US" dirty="0"/>
              <a:t>Sadly, the vast majority of smart contracts are all in the crypto world: e.g. process stable coin transactions, run derivative exchanges for crypto currencies.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D45AF1-3635-4344-A63F-84756E23C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30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BE7C10-D7BD-A289-00D9-085A70871DCB}"/>
              </a:ext>
            </a:extLst>
          </p:cNvPr>
          <p:cNvSpPr txBox="1"/>
          <p:nvPr/>
        </p:nvSpPr>
        <p:spPr>
          <a:xfrm>
            <a:off x="6088624" y="6076147"/>
            <a:ext cx="53831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https://today.westlaw.com/Document/I0c8dc176826c11efb5eab7c3554138a0/View/FullText.html?</a:t>
            </a:r>
          </a:p>
        </p:txBody>
      </p:sp>
    </p:spTree>
    <p:extLst>
      <p:ext uri="{BB962C8B-B14F-4D97-AF65-F5344CB8AC3E}">
        <p14:creationId xmlns:p14="http://schemas.microsoft.com/office/powerpoint/2010/main" val="253306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B140C-DBEE-8C5A-AF12-A1171A49C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1111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Des</a:t>
            </a:r>
            <a:r>
              <a:rPr lang="en-US" dirty="0"/>
              <a:t>irable Attributes of a Means of Payment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F48FB-9F60-55F0-7755-223C63B25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Accepted for most, if not all transactions and widely available. (wire transfers?).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Stable value. (Bitcoin?).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Low transactions costs. (3 percent credit card fees?).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Time to clear. (Venmo payments?).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Risk Use (Dollar Bills &amp; counterfeits).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Irreversibility (Bad Checks ?)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Privacy (?) (Bank Checks and the Bank Safety Act)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“Tokenized” for use in smart contracts.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5451E-D494-DE19-9BD4-8CF9A68E5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93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E4FF5-5F3E-2D5C-E31D-F8A15AA35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Can</a:t>
            </a:r>
            <a:r>
              <a:rPr lang="en-US" dirty="0"/>
              <a:t> The Digital World Do Better?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CD436-2EC8-609D-4131-9A29C08A9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Yes!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Kenya’s M- Pesa (2007!):  Cell phone app for storing digital currency.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>
                <a:hlinkClick r:id="rId2"/>
              </a:rPr>
              <a:t>https://www.m-pesa.africa/</a:t>
            </a:r>
            <a:r>
              <a:rPr lang="en-US" dirty="0"/>
              <a:t>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India’s UPI (2016):  Universally accepted “Apple Pay.”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>
                <a:hlinkClick r:id="rId3"/>
              </a:rPr>
              <a:t>https://www.imf.org/en/publications/fandd/issues/2025/09/indias-frictionless-payments-maria-peria</a:t>
            </a:r>
            <a:r>
              <a:rPr lang="en-US" dirty="0"/>
              <a:t>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3C8456-D3AA-7A08-C62D-7AF0AA963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19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809FE-E28E-49AD-BE9D-8428A64A7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4622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blecoins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44146-F5E4-43D4-85B0-77B24FF58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Cryptocurrency whose value is pegged to a national currency.  We will focus on the dollar stable coins.</a:t>
            </a:r>
          </a:p>
          <a:p>
            <a:pPr lvl="1"/>
            <a:r>
              <a:rPr lang="en-US" dirty="0"/>
              <a:t>Reserve Backed (?):  when coins are issued, assets are purchased to “back” the coins value.</a:t>
            </a:r>
          </a:p>
          <a:p>
            <a:pPr lvl="1"/>
            <a:r>
              <a:rPr lang="en-US" dirty="0"/>
              <a:t>Algorithmically Backed.</a:t>
            </a:r>
          </a:p>
          <a:p>
            <a:r>
              <a:rPr lang="en-US" dirty="0"/>
              <a:t>Pioneered by Tether in 2014, it is now the largest, but it has a checkered past.</a:t>
            </a:r>
          </a:p>
          <a:p>
            <a:r>
              <a:rPr lang="en-US" dirty="0"/>
              <a:t>Prior to the current administration, financial regulators were negative towards stable coins.</a:t>
            </a:r>
          </a:p>
          <a:p>
            <a:r>
              <a:rPr lang="en-US" dirty="0"/>
              <a:t>E.g., Facebook and Diem in 2019:  Proposed blockchain enabled stablecoin, where all Facebook users would have diem wallets.</a:t>
            </a:r>
          </a:p>
          <a:p>
            <a:r>
              <a:rPr lang="en-US" dirty="0"/>
              <a:t>Regulators lodged lots of objections:  Should a potentially ubiquitous private currency be run by one company?</a:t>
            </a:r>
          </a:p>
          <a:p>
            <a:r>
              <a:rPr lang="en-US" dirty="0"/>
              <a:t>What could go wrong?</a:t>
            </a:r>
          </a:p>
          <a:p>
            <a:r>
              <a:rPr lang="en-US" dirty="0"/>
              <a:t>Meta (Facebook) dropped out of the Diem project on 1/31/2022.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255C72-84B4-43C0-8B3B-441628351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83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D4D08-349F-491D-2C39-F1DCDE4D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5239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BC720C-6652-BA21-B8DC-674F18A01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34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349E154-2B9C-5CDF-BC8C-848FA50FD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blecoins (?)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AF7369-6562-42FE-E98B-0C26B8931F93}"/>
              </a:ext>
            </a:extLst>
          </p:cNvPr>
          <p:cNvSpPr txBox="1"/>
          <p:nvPr/>
        </p:nvSpPr>
        <p:spPr>
          <a:xfrm>
            <a:off x="6675190" y="5224279"/>
            <a:ext cx="45277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Tether’s price fell to $.95 on May 22 2022  because of collapse of an algorithmic stable coin called terra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F3EC07-DAEF-796C-CBE1-3E79775AF479}"/>
              </a:ext>
            </a:extLst>
          </p:cNvPr>
          <p:cNvSpPr txBox="1"/>
          <p:nvPr/>
        </p:nvSpPr>
        <p:spPr>
          <a:xfrm>
            <a:off x="0" y="5261521"/>
            <a:ext cx="78953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https://www.coingecko.com/en/categories/usd-stablecoin#key-stats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076A778-B9CC-9B67-6272-C69F7D6F5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5201"/>
            <a:ext cx="6511963" cy="29260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799F82-6AA9-DEEE-C14C-FF1D1FBF7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8393" y="1475239"/>
            <a:ext cx="5793607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3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32D6F-6BBE-1302-0307-0CA0BA09B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Us</a:t>
            </a:r>
            <a:r>
              <a:rPr lang="en-US" dirty="0"/>
              <a:t>es of Stable Coins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B217-A97B-3E18-9392-D7EACE140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Smart Contracts “lock” stablecoins for payments when the contract is executed</a:t>
            </a:r>
          </a:p>
          <a:p>
            <a:r>
              <a:rPr lang="en-US" dirty="0"/>
              <a:t>Peer-to-Peer Transactions in regions with unreliable banking.</a:t>
            </a:r>
          </a:p>
          <a:p>
            <a:r>
              <a:rPr lang="en-US" dirty="0"/>
              <a:t>Cross-border Transactions and Remittances.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E6C4CD-CDAF-5B89-827F-6EA8B8348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35</a:t>
            </a:fld>
            <a:endParaRPr lang="en-GB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2738C29-F3E3-6EDD-5E4A-6D679444A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352" y="3429000"/>
            <a:ext cx="5204920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A687DA-2E6A-C79A-00AC-EDA8338FAEA0}"/>
              </a:ext>
            </a:extLst>
          </p:cNvPr>
          <p:cNvSpPr txBox="1"/>
          <p:nvPr/>
        </p:nvSpPr>
        <p:spPr>
          <a:xfrm>
            <a:off x="0" y="5706815"/>
            <a:ext cx="68116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https://www.chainalysis.com/blog/stablecoins-most-popular-asset/</a:t>
            </a:r>
          </a:p>
        </p:txBody>
      </p:sp>
    </p:spTree>
    <p:extLst>
      <p:ext uri="{BB962C8B-B14F-4D97-AF65-F5344CB8AC3E}">
        <p14:creationId xmlns:p14="http://schemas.microsoft.com/office/powerpoint/2010/main" val="233660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28DDE-714F-E416-37D1-2A03D3579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Us</a:t>
            </a:r>
            <a:r>
              <a:rPr lang="en-US" dirty="0"/>
              <a:t>es: 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E1F45-C4EF-7807-09C8-AD0E45F37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Store of value in the face of instability and inflation.</a:t>
            </a:r>
          </a:p>
          <a:p>
            <a:r>
              <a:rPr lang="en-US" dirty="0"/>
              <a:t>Illicit Activity: maybe less than 1%, but still major source of illegal activity.</a:t>
            </a:r>
          </a:p>
          <a:p>
            <a:r>
              <a:rPr lang="en-US" dirty="0"/>
              <a:t>Sanction Evasion, but also</a:t>
            </a:r>
          </a:p>
          <a:p>
            <a:r>
              <a:rPr lang="en-US" dirty="0"/>
              <a:t>Getting funds to insurgents in countries like Iran.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C6861-02D1-27AD-D1D9-CE4F41285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50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65248-B48E-7D59-3605-F4071DA9B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</a:t>
            </a:r>
            <a:r>
              <a:rPr lang="en-US" dirty="0"/>
              <a:t>cent Congressional Legislation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644AA-7B2B-F023-2A81-17E48BD1B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Genius Act (passed): Stable Coin Issuers</a:t>
            </a:r>
          </a:p>
          <a:p>
            <a:pPr lvl="1"/>
            <a:r>
              <a:rPr lang="en-US" dirty="0"/>
              <a:t>100% liquid asset backing of stable coins (but includes uninsured bank deposits.</a:t>
            </a:r>
          </a:p>
          <a:p>
            <a:pPr lvl="1"/>
            <a:r>
              <a:rPr lang="en-US" dirty="0"/>
              <a:t>Regulated by bank regulators, not CFTC nor SEC (which had been tough)</a:t>
            </a:r>
          </a:p>
          <a:p>
            <a:pPr lvl="1"/>
            <a:r>
              <a:rPr lang="en-US" dirty="0"/>
              <a:t>Cannot pay interest.</a:t>
            </a:r>
          </a:p>
          <a:p>
            <a:pPr lvl="1"/>
            <a:r>
              <a:rPr lang="en-US" dirty="0"/>
              <a:t>Must use blockchain technology. </a:t>
            </a:r>
          </a:p>
          <a:p>
            <a:pPr lvl="1"/>
            <a:r>
              <a:rPr lang="en-US" dirty="0"/>
              <a:t>Must Comply with the Bank Secrecy Act.</a:t>
            </a:r>
          </a:p>
          <a:p>
            <a:r>
              <a:rPr lang="en-US" dirty="0"/>
              <a:t>The Anti-CBDC Surveillance State Act (House passed): prohibits the Fed from issuing or even investigating a Fed digital dollar.</a:t>
            </a:r>
          </a:p>
          <a:p>
            <a:r>
              <a:rPr lang="en-US" dirty="0"/>
              <a:t>The Clarity Act (House Passed):  Regulatory definitions for other crypto coins; awaiting a Senate vote.  At the last minute, Crypto-advocates objected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10C199-D068-E69B-345C-E20900902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84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15B19-1232-7475-C840-7385609B0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Sh</a:t>
            </a:r>
            <a:r>
              <a:rPr lang="en-US" dirty="0"/>
              <a:t>ould Stablecoins Be Allowed to Pay Interest?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34667-998C-2DA8-E692-9F54C1E6D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stablecoins pay about 3.5% in “rewards.”</a:t>
            </a:r>
          </a:p>
          <a:p>
            <a:r>
              <a:rPr lang="en-US" dirty="0"/>
              <a:t>If they can, they would be like a “tokenized”  money market mutual fund serving as a more attractive means of payment.</a:t>
            </a:r>
          </a:p>
          <a:p>
            <a:r>
              <a:rPr lang="en-US" dirty="0"/>
              <a:t>Estimates of potential losses in bank deposits range from $500 billion to $6.6 trillion.</a:t>
            </a:r>
          </a:p>
          <a:p>
            <a:r>
              <a:rPr lang="en-US" dirty="0"/>
              <a:t>So, what is the harm?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AF679-8988-428F-E5AD-A9BDD2280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27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A2072-E6CE-CF2F-474B-51D114C52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Eco</a:t>
            </a:r>
            <a:r>
              <a:rPr lang="en-US" dirty="0"/>
              <a:t>nomic Role of Banks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3B4A5-22CE-4DCC-CBD8-FD33F699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Accept deposits and manage check payments.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Make Commercial Loans and Mortgages</a:t>
            </a:r>
          </a:p>
          <a:p>
            <a:r>
              <a:rPr lang="en-US" dirty="0"/>
              <a:t>Money Market Mutual Funds (MMMF) do 1, but not 2.</a:t>
            </a:r>
          </a:p>
          <a:p>
            <a:r>
              <a:rPr lang="en-US" dirty="0"/>
              <a:t>Stablecoins would be a crypto version of MMMF with more convenient payment options.</a:t>
            </a:r>
          </a:p>
          <a:p>
            <a:pPr marL="0" indent="0">
              <a:buNone/>
            </a:pPr>
            <a:r>
              <a:rPr lang="en-US" dirty="0"/>
              <a:t>Unintended Consequences?</a:t>
            </a:r>
          </a:p>
          <a:p>
            <a:r>
              <a:rPr lang="en-US" dirty="0"/>
              <a:t>The primary source of credit for small business (500 or fewer employees) is from small and regional bank lending.</a:t>
            </a:r>
          </a:p>
          <a:p>
            <a:r>
              <a:rPr lang="en-US" dirty="0"/>
              <a:t>Small business: 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Number: over 38K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Employment: over 62 million employees, or over 45% total private sector employment.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C5B576-B720-51D5-EC07-8C7A80E5A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63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7AF01-9403-8B45-9B3D-54F69C904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9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Sub</a:t>
            </a:r>
            <a:r>
              <a:rPr lang="en-US" dirty="0"/>
              <a:t>mitting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6BCC2-1252-644F-A5FE-9BA98B69F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Raise your digital hand or submit questions in the chat.</a:t>
            </a:r>
          </a:p>
          <a:p>
            <a:pPr lvl="1"/>
            <a:r>
              <a:rPr lang="en-US" dirty="0"/>
              <a:t>I will try to handle them as they come up.</a:t>
            </a:r>
          </a:p>
          <a:p>
            <a:r>
              <a:rPr lang="en-US" dirty="0"/>
              <a:t>We will do a verbal Q&amp;A once the material has been presented.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Slides will be available from the NEED website tomorrow (https://needelegation.org/delivered_presentations.php)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E0C3F-F683-7649-B9E6-AA556310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3378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60452-4107-6D28-A37A-4BB0D8261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Sm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all Banks (less than $300 billion total assets)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C8F10-AF42-A7D5-C4A0-FBFC16993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Deposits $5.6 trillion out of a total of $18.6 trillion.</a:t>
            </a:r>
          </a:p>
          <a:p>
            <a:r>
              <a:rPr lang="en-US" dirty="0"/>
              <a:t>Loans and Mortgages $2.8 trillion out of $5.8</a:t>
            </a:r>
          </a:p>
          <a:p>
            <a:r>
              <a:rPr lang="en-US" dirty="0"/>
              <a:t>Understated because while a $301 billion bank is classified as “large,”  its lending is more like a small bank.</a:t>
            </a:r>
          </a:p>
          <a:p>
            <a:r>
              <a:rPr lang="en-US" dirty="0"/>
              <a:t>“Large Banks” include JPMorgan Chase at $3.8 trillion and Bank of Glen Burnie at $352 billion.</a:t>
            </a:r>
          </a:p>
          <a:p>
            <a:pPr marL="0" indent="0">
              <a:buNone/>
            </a:pPr>
            <a:r>
              <a:rPr lang="en-US" dirty="0"/>
              <a:t>Unintended Consequences of current Crypto enthusiasm?</a:t>
            </a:r>
          </a:p>
          <a:p>
            <a:pPr marL="0" indent="0">
              <a:buNone/>
            </a:pPr>
            <a:r>
              <a:rPr lang="en-US" dirty="0"/>
              <a:t>Shift from loans to small firms towards financing US Treasuries.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265EC-DA27-93A2-8322-8AFDCC84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2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646AD-9307-9C44-12E8-601BAD3F6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Exp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ert Views on Stable Coins and Banks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D404AAE-8460-4426-66A1-37008AF829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6435" y="1201026"/>
            <a:ext cx="9021446" cy="50292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96E08-99FC-DF97-9610-017CE5A5D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1083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F63E7-4CFE-D0AD-82E7-574AB54C4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Cen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tral Banks Get into the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451EE-B994-29FF-5879-674FFBB9C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Central Bank Digital Currency is a digital form of currency and is a liability of the central banks just like paper currency.  Like M-</a:t>
            </a:r>
            <a:r>
              <a:rPr lang="en-US" dirty="0" err="1"/>
              <a:t>pesa</a:t>
            </a:r>
            <a:r>
              <a:rPr lang="en-US" dirty="0"/>
              <a:t> run by the countries central bank.  Except many CBDCs can be tokenized and used in smart contracts</a:t>
            </a:r>
          </a:p>
          <a:p>
            <a:r>
              <a:rPr lang="en-US" dirty="0"/>
              <a:t>Jamaica, the Bahamas and Nigeria are “operational.”</a:t>
            </a:r>
          </a:p>
          <a:p>
            <a:r>
              <a:rPr lang="en-US" dirty="0"/>
              <a:t>China has a “pilot” program that was started in 2020. In 2025, 3.4 trillion transactions worth about $2.4 trillion.</a:t>
            </a:r>
          </a:p>
          <a:p>
            <a:r>
              <a:rPr lang="en-US" dirty="0"/>
              <a:t>ECB has started working on a digital euro in 2023 and is planning a pilot project to start in 2027 with a full rollout in 2029.</a:t>
            </a:r>
          </a:p>
          <a:p>
            <a:r>
              <a:rPr lang="en-US" dirty="0"/>
              <a:t>And, scores of other countries are exploring or running pilot programs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51B9C5-28A9-DE93-E605-FCD0903F1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60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3AEDE-66BD-FF4D-A79A-340AC0F6C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726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Cen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tral Bank Digital Currency Tracker 7/25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F3552C5-7F4C-C89B-7575-4B919A901C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607" y="1325563"/>
            <a:ext cx="11666786" cy="557784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EC6E06-FCFB-B9F3-BC3C-774D61C6B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43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B19D80-185A-1836-BB23-AE894EE20277}"/>
              </a:ext>
            </a:extLst>
          </p:cNvPr>
          <p:cNvSpPr txBox="1"/>
          <p:nvPr/>
        </p:nvSpPr>
        <p:spPr>
          <a:xfrm>
            <a:off x="5194380" y="6335403"/>
            <a:ext cx="60969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https://www.atlanticcouncil.org/cbdctracker/</a:t>
            </a:r>
          </a:p>
        </p:txBody>
      </p:sp>
    </p:spTree>
    <p:extLst>
      <p:ext uri="{BB962C8B-B14F-4D97-AF65-F5344CB8AC3E}">
        <p14:creationId xmlns:p14="http://schemas.microsoft.com/office/powerpoint/2010/main" val="16199584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FF885-6BAE-6ED8-8AE6-CAB21BBFC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</a:t>
            </a:r>
            <a:r>
              <a:rPr lang="en-US" dirty="0"/>
              <a:t>e Digital Yuan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9A889-2EFB-864D-FA5C-F94855DAE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79D55A-38DB-9DBD-9BA9-30BFC2D63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44</a:t>
            </a:fld>
            <a:endParaRPr lang="en-GB"/>
          </a:p>
        </p:txBody>
      </p:sp>
      <p:pic>
        <p:nvPicPr>
          <p:cNvPr id="5" name="Picture 4" descr="China's bid for digital-yuan sphere raises red flags at G-7 - Nikkei Asia">
            <a:extLst>
              <a:ext uri="{FF2B5EF4-FFF2-40B4-BE49-F238E27FC236}">
                <a16:creationId xmlns:a16="http://schemas.microsoft.com/office/drawing/2014/main" id="{21D259CA-45AE-82A3-6A16-3EEE1EE59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83906"/>
            <a:ext cx="8654153" cy="484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74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A4459-4338-4C01-7172-4FE905605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y was China So Eager for a CBDC?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45D00-0318-4BBA-347F-DD5452950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2016 committed to the digital yuan.</a:t>
            </a:r>
          </a:p>
          <a:p>
            <a:r>
              <a:rPr lang="en-US" dirty="0"/>
              <a:t>In 2021 they banned all cryptocurrencies and crypto mining (the exact reverse of US policy choice).</a:t>
            </a:r>
          </a:p>
          <a:p>
            <a:r>
              <a:rPr lang="en-US" dirty="0"/>
              <a:t>China has ambitions to become a “reserve” currency used for international transactions and more generally cross border payments.</a:t>
            </a:r>
          </a:p>
          <a:p>
            <a:r>
              <a:rPr lang="en-US" dirty="0"/>
              <a:t>Surveillance probably a motive also.</a:t>
            </a:r>
          </a:p>
          <a:p>
            <a:r>
              <a:rPr lang="en-US" dirty="0"/>
              <a:t>But, at the end of last year, they made a major change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82C39-479A-A07B-E370-718FD79FA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23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1537E-21F9-EB2E-7F44-347FCAA6A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/>
              <a:t> New and Improved Digital Yuan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E9C70-B44C-51AE-88B8-696A568491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Shifts the liability for deposits to commercial banks and off the books of the Peoples Bank of China.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Digital Yuan will now pay interest making it more attractive.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But, the growth of the digital yuan will not come at the expense of bank lending</a:t>
            </a:r>
          </a:p>
          <a:p>
            <a:pPr marL="0" indent="0">
              <a:buNone/>
            </a:pPr>
            <a:r>
              <a:rPr lang="en-US" dirty="0"/>
              <a:t>No longer technically a CBDC.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4C4863-7D36-4EDC-800D-E9C96AC62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15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DD416-A463-FDB2-3FC3-B9BFB674C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ECB</a:t>
            </a:r>
            <a:r>
              <a:rPr lang="en-US" dirty="0"/>
              <a:t> and the Digital Euro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6A8FF-19A7-91C4-1E17-1F835CE29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Electronic cash, a liability of the National Banks, but wallets and accounts will be provided by commercial banks.</a:t>
            </a:r>
          </a:p>
          <a:p>
            <a:r>
              <a:rPr lang="en-US" dirty="0"/>
              <a:t>Designed for retail payments “intermediated” through banks, but allows for peer-to-peer, confidential transactions.</a:t>
            </a:r>
          </a:p>
          <a:p>
            <a:r>
              <a:rPr lang="en-US" dirty="0"/>
              <a:t>Won’t pay interest and their will be limits on holdings to protect against draining bank deposits.</a:t>
            </a:r>
          </a:p>
          <a:p>
            <a:r>
              <a:rPr lang="en-US" dirty="0"/>
              <a:t>Stablecoins will still be permitted.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FC8801-8831-C542-9756-EFE710C89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26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3B0A8-3740-0025-6787-09E79B0CD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Qu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estions  and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48D45-8205-64DC-399C-FCE0A2D919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Can the dollar maintain its dominant reserve currency position, while relying on private, regulated stablecoins for digital cash?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will regulated stablecoins affect small banks and small firm financing?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Blockchain technology has potential to revolutionize many areas of finance, but so far there have been few applications outside the crypto world.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Traditional cryptocurrencies like bitcoin are pure speculative assets with little or no fundamental value.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Are these currencies heading for a “crash” and what will be the consequences for the real economy?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A1B610-14DE-3BCC-7476-42998D685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6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5ADC5-7F44-231D-52DE-34F336828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Tru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mp USD:  Highest trading price $73 (1/19/25)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3B54EFF-5AAC-FA54-ADCB-25CF0F1AFA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7200" y="1602226"/>
            <a:ext cx="9332472" cy="435133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5B4384-7BDB-ADCA-C9E8-E14D09E48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49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B41B3F-DB74-5CCA-86F7-E35C5FB77715}"/>
              </a:ext>
            </a:extLst>
          </p:cNvPr>
          <p:cNvSpPr txBox="1"/>
          <p:nvPr/>
        </p:nvSpPr>
        <p:spPr>
          <a:xfrm>
            <a:off x="4853354" y="1796336"/>
            <a:ext cx="41499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comment about transaction fees were spot on.  Transaction fees are estimated to be between $100 and $300 million.</a:t>
            </a:r>
          </a:p>
        </p:txBody>
      </p:sp>
    </p:spTree>
    <p:extLst>
      <p:ext uri="{BB962C8B-B14F-4D97-AF65-F5344CB8AC3E}">
        <p14:creationId xmlns:p14="http://schemas.microsoft.com/office/powerpoint/2010/main" val="4173884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CFEED-377B-4C55-9A5B-A44C33ADC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</a:t>
            </a:r>
            <a:r>
              <a:rPr lang="en-US" dirty="0"/>
              <a:t>tline of the 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C47F8-C9B1-4595-9F5E-427119940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 Facts about Bitcoin</a:t>
            </a:r>
          </a:p>
          <a:p>
            <a:r>
              <a:rPr lang="en-US" dirty="0"/>
              <a:t>A little bit on the underlying technology of cryptocurrencies.</a:t>
            </a:r>
          </a:p>
          <a:p>
            <a:r>
              <a:rPr lang="en-US" dirty="0"/>
              <a:t>Evaluation of 3 uses of this technology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Bitcoin as a financial investment.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Smart Contracts and Defi.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Crypto Currencies as a “Means of Payment:”  Stablecoins.</a:t>
            </a:r>
          </a:p>
          <a:p>
            <a:r>
              <a:rPr lang="en-US" dirty="0"/>
              <a:t>Central Bank Digital Currencies (CBDC); e.g. a digital-euro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25F64-034E-42CE-8ED2-AD2BA1C95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80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E9A36-0F85-7346-9E81-BCA85F78D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Nex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 </a:t>
            </a:r>
            <a:r>
              <a:rPr lang="en-US" err="1">
                <a:solidFill>
                  <a:schemeClr val="accent5">
                    <a:lumMod val="50000"/>
                  </a:schemeClr>
                </a:solidFill>
              </a:rPr>
              <a:t>Week</a:t>
            </a:r>
            <a:r>
              <a:rPr lang="en-US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en-US"/>
              <a:t>Trends </a:t>
            </a:r>
            <a:r>
              <a:rPr lang="en-US" dirty="0"/>
              <a:t>in </a:t>
            </a:r>
            <a:r>
              <a:rPr lang="en-US" u="sng" dirty="0"/>
              <a:t>Authorized</a:t>
            </a:r>
            <a:r>
              <a:rPr lang="en-US" dirty="0"/>
              <a:t> Immigration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43CC1F-8E9A-AC4D-85EB-791403530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50</a:t>
            </a:fld>
            <a:endParaRPr lang="en-GB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A036B79-3B27-A844-9893-4F3B2AC444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91743" y="996594"/>
            <a:ext cx="9208513" cy="50292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CF38F4-235D-22EE-A469-C081715ED6B8}"/>
              </a:ext>
            </a:extLst>
          </p:cNvPr>
          <p:cNvSpPr txBox="1"/>
          <p:nvPr/>
        </p:nvSpPr>
        <p:spPr>
          <a:xfrm>
            <a:off x="8675721" y="2015584"/>
            <a:ext cx="15472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2023</a:t>
            </a:r>
          </a:p>
          <a:p>
            <a:pPr algn="ctr"/>
            <a:r>
              <a:rPr lang="en-US" sz="2400" b="1" dirty="0"/>
              <a:t>1.2 Million</a:t>
            </a:r>
          </a:p>
        </p:txBody>
      </p:sp>
    </p:spTree>
    <p:extLst>
      <p:ext uri="{BB962C8B-B14F-4D97-AF65-F5344CB8AC3E}">
        <p14:creationId xmlns:p14="http://schemas.microsoft.com/office/powerpoint/2010/main" val="22897853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4E189-2B23-2F41-BBEB-10A29FA49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982" y="-317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dirty="0"/>
              <a:t> </a:t>
            </a:r>
            <a:r>
              <a:rPr lang="en-US" sz="3800" dirty="0">
                <a:solidFill>
                  <a:schemeClr val="bg1"/>
                </a:solidFill>
              </a:rPr>
              <a:t>Let’</a:t>
            </a:r>
            <a:r>
              <a:rPr lang="en-US" sz="3800" dirty="0"/>
              <a:t>s Hear from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9064E-051C-1042-85AE-F335B853A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670559"/>
            <a:ext cx="11074608" cy="592479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5100" dirty="0">
              <a:hlinkClick r:id="rId3"/>
            </a:endParaRPr>
          </a:p>
          <a:p>
            <a:pPr marL="0" indent="0" algn="ctr">
              <a:buNone/>
            </a:pPr>
            <a:r>
              <a:rPr lang="en-US" sz="4800" dirty="0"/>
              <a:t>Geoffrey Woglom grwoglom@amherst.edu</a:t>
            </a:r>
          </a:p>
          <a:p>
            <a:pPr marL="0" indent="0" algn="ctr">
              <a:buNone/>
            </a:pPr>
            <a:endParaRPr lang="en-US" sz="7400" dirty="0"/>
          </a:p>
          <a:p>
            <a:pPr marL="0" indent="0" algn="ctr">
              <a:buNone/>
            </a:pPr>
            <a:r>
              <a:rPr lang="en-US" sz="3800" dirty="0"/>
              <a:t>Contact NEED: </a:t>
            </a:r>
            <a:r>
              <a:rPr lang="en-US" sz="3800" dirty="0" err="1"/>
              <a:t>I</a:t>
            </a:r>
            <a:r>
              <a:rPr lang="en-US" sz="3800" dirty="0" err="1">
                <a:hlinkClick r:id="rId4"/>
              </a:rPr>
              <a:t>nfo@NEEDEcon.org</a:t>
            </a:r>
            <a:endParaRPr lang="en-US" sz="3800" dirty="0"/>
          </a:p>
          <a:p>
            <a:pPr marL="0" indent="0" algn="ctr">
              <a:buNone/>
            </a:pPr>
            <a:endParaRPr lang="en-US" sz="3800" dirty="0"/>
          </a:p>
          <a:p>
            <a:pPr marL="0" indent="0" algn="ctr">
              <a:buNone/>
            </a:pPr>
            <a:endParaRPr lang="en-US" sz="3800" dirty="0"/>
          </a:p>
          <a:p>
            <a:pPr marL="0" indent="0" algn="ctr">
              <a:buNone/>
            </a:pPr>
            <a:r>
              <a:rPr lang="en-US" sz="3800" dirty="0"/>
              <a:t>Support NEED:  www.NEEDEcon.org/donate.php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F218B-F99A-4145-A67C-DBBA7AD4E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085D5-EC86-4F6A-B501-C1359CB39116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0C4C8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0C4C8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7998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04E70-B4EB-4FA0-B960-4FB4653E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But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First, What is Bitcoin?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F7E85-D254-4D87-A862-39B33D910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Bitcoin is the first cryptocurrency and was invented in 2008.</a:t>
            </a:r>
          </a:p>
          <a:p>
            <a:r>
              <a:rPr lang="en-US" dirty="0"/>
              <a:t>Cryptocurrencies are a form of digital money (viz. data on a computer) where account ownership is confidential and where record keeping is decentralized over a multitude of computers</a:t>
            </a:r>
          </a:p>
          <a:p>
            <a:r>
              <a:rPr lang="en-US" dirty="0"/>
              <a:t>Little regulation; no reliance on trusted third party; no government!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0E37F-B33F-4069-9888-A8934243B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97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5F6B2-5148-2751-D247-D54EF2FD0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DD9916-9F91-4A95-484F-B53D00F28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6E9BF05-1EDE-7D13-5FD0-DC58AB524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Bitc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oins: What   Is   All the Excitement About?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1C55B7-BD82-DB56-6C3E-CC567E7F6981}"/>
              </a:ext>
            </a:extLst>
          </p:cNvPr>
          <p:cNvSpPr txBox="1"/>
          <p:nvPr/>
        </p:nvSpPr>
        <p:spPr>
          <a:xfrm>
            <a:off x="3975410" y="308838"/>
            <a:ext cx="109839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Was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508CFB-0E3F-50D2-BB92-194C29369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49" y="1428412"/>
            <a:ext cx="11397334" cy="458282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1028B2F-C40B-D3B1-73D7-7AB1244CC1AC}"/>
              </a:ext>
            </a:extLst>
          </p:cNvPr>
          <p:cNvGrpSpPr/>
          <p:nvPr/>
        </p:nvGrpSpPr>
        <p:grpSpPr>
          <a:xfrm>
            <a:off x="10267181" y="1974045"/>
            <a:ext cx="2362200" cy="1638918"/>
            <a:chOff x="10253315" y="1952625"/>
            <a:chExt cx="2362200" cy="186726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94AEBC3-5107-FA3F-9782-2671E81FC47D}"/>
                </a:ext>
              </a:extLst>
            </p:cNvPr>
            <p:cNvSpPr txBox="1"/>
            <p:nvPr/>
          </p:nvSpPr>
          <p:spPr>
            <a:xfrm>
              <a:off x="10253315" y="3408562"/>
              <a:ext cx="2362200" cy="411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46% decline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D43D37B-6742-E407-CD54-DFE4DE2B407B}"/>
                </a:ext>
              </a:extLst>
            </p:cNvPr>
            <p:cNvCxnSpPr>
              <a:cxnSpLocks/>
            </p:cNvCxnSpPr>
            <p:nvPr/>
          </p:nvCxnSpPr>
          <p:spPr>
            <a:xfrm>
              <a:off x="10253315" y="1952625"/>
              <a:ext cx="0" cy="182526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7029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C1F843-0C81-1A9D-DBA9-3024B31C3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8</a:t>
            </a:fld>
            <a:endParaRPr lang="en-GB"/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388DAAF5-FF92-6883-4F2B-5F148AFF12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9763" y="1570037"/>
            <a:ext cx="9805737" cy="4572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9E46025-D45C-FCF6-53CC-F7973789F95E}"/>
              </a:ext>
            </a:extLst>
          </p:cNvPr>
          <p:cNvGrpSpPr/>
          <p:nvPr/>
        </p:nvGrpSpPr>
        <p:grpSpPr>
          <a:xfrm>
            <a:off x="8845225" y="2140600"/>
            <a:ext cx="2743199" cy="1035085"/>
            <a:chOff x="270783" y="2381693"/>
            <a:chExt cx="2672317" cy="1687316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CA7125BA-C001-A43D-2E41-16E2AD14AD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0783" y="2381693"/>
              <a:ext cx="0" cy="1687316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triangle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42A4A7-043B-0CEC-F0BF-95F64012F3C3}"/>
                </a:ext>
              </a:extLst>
            </p:cNvPr>
            <p:cNvSpPr txBox="1"/>
            <p:nvPr/>
          </p:nvSpPr>
          <p:spPr>
            <a:xfrm>
              <a:off x="270783" y="2922896"/>
              <a:ext cx="2672317" cy="75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52% decline</a:t>
              </a:r>
            </a:p>
          </p:txBody>
        </p:sp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3AFE65C1-FF08-51F2-2498-0FE5A2AA6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00" y="-4080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Bitc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oins: What   Is   All the Excitement About?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C78C322-94C1-A163-4BC7-6B4F072511B4}"/>
              </a:ext>
            </a:extLst>
          </p:cNvPr>
          <p:cNvSpPr txBox="1"/>
          <p:nvPr/>
        </p:nvSpPr>
        <p:spPr>
          <a:xfrm>
            <a:off x="3827129" y="267021"/>
            <a:ext cx="109839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Was</a:t>
            </a:r>
          </a:p>
        </p:txBody>
      </p:sp>
    </p:spTree>
    <p:extLst>
      <p:ext uri="{BB962C8B-B14F-4D97-AF65-F5344CB8AC3E}">
        <p14:creationId xmlns:p14="http://schemas.microsoft.com/office/powerpoint/2010/main" val="177083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23C0C-235B-49FC-A67E-7A8BC2A66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On</a:t>
            </a:r>
            <a:r>
              <a:rPr lang="en-US" dirty="0"/>
              <a:t>e of the Over 30,000 Bitcoin ATMs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A043FF-2371-4829-A3FE-B19E65FBA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9</a:t>
            </a:fld>
            <a:endParaRPr lang="en-GB" dirty="0"/>
          </a:p>
        </p:txBody>
      </p:sp>
      <p:pic>
        <p:nvPicPr>
          <p:cNvPr id="3076" name="Picture 4" descr="How to cash in your coins at Coinstar">
            <a:extLst>
              <a:ext uri="{FF2B5EF4-FFF2-40B4-BE49-F238E27FC236}">
                <a16:creationId xmlns:a16="http://schemas.microsoft.com/office/drawing/2014/main" id="{8D7752B3-1880-7ABE-60CF-F0CF891D9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67" y="1462723"/>
            <a:ext cx="3997596" cy="384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9CBD0F-401A-8977-1BA7-4EC813803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4921" y="1906331"/>
            <a:ext cx="6839712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42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27091</TotalTime>
  <Words>3453</Words>
  <Application>Microsoft Office PowerPoint</Application>
  <PresentationFormat>Widescreen</PresentationFormat>
  <Paragraphs>348</Paragraphs>
  <Slides>51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Arial</vt:lpstr>
      <vt:lpstr>Calibri</vt:lpstr>
      <vt:lpstr>Courier New</vt:lpstr>
      <vt:lpstr>fell</vt:lpstr>
      <vt:lpstr>Times New Roman</vt:lpstr>
      <vt:lpstr>Times roman</vt:lpstr>
      <vt:lpstr>Wingdings</vt:lpstr>
      <vt:lpstr>Custom Design</vt:lpstr>
      <vt:lpstr>PowerPoint Presentation</vt:lpstr>
      <vt:lpstr> Course Schedule</vt:lpstr>
      <vt:lpstr>PowerPoint Presentation</vt:lpstr>
      <vt:lpstr>Submitting Questions</vt:lpstr>
      <vt:lpstr>Outline of the Talk</vt:lpstr>
      <vt:lpstr>But First, What is Bitcoin?</vt:lpstr>
      <vt:lpstr>Bitcoins: What   Is   All the Excitement About?</vt:lpstr>
      <vt:lpstr>Bitcoins: What   Is   All the Excitement About?</vt:lpstr>
      <vt:lpstr>One of the Over 30,000 Bitcoin ATMs</vt:lpstr>
      <vt:lpstr>Give Me a Break?</vt:lpstr>
      <vt:lpstr>An Origin Story Worthy of a Pulp Novel!</vt:lpstr>
      <vt:lpstr>The Possible Economic Role for Bitcoin</vt:lpstr>
      <vt:lpstr>Facts about Cryptocurrencies (as of 7/16, 11AM)</vt:lpstr>
      <vt:lpstr>Underlying Technology of Bitcoin</vt:lpstr>
      <vt:lpstr>So, how does a blockchain transaction work?</vt:lpstr>
      <vt:lpstr>Proof of Work: Bitcoin “Mining”</vt:lpstr>
      <vt:lpstr>Bitcoin Mine</vt:lpstr>
      <vt:lpstr>“A purely peer-to-peer version of  electronic cash…”?</vt:lpstr>
      <vt:lpstr>Bitcoin’s Environmental Impact</vt:lpstr>
      <vt:lpstr>Bitcoin’s Environmental Impact</vt:lpstr>
      <vt:lpstr>The Merge:  Ethereum and Proof of Stake (9/22)</vt:lpstr>
      <vt:lpstr>What Role Does Bitcoin (or Ether) Play?</vt:lpstr>
      <vt:lpstr>Illegal Activity and Bitcoinhe</vt:lpstr>
      <vt:lpstr>Binance’s Troubled History</vt:lpstr>
      <vt:lpstr>But What about as a Financial Investment?</vt:lpstr>
      <vt:lpstr>How Do Economist Think About Investments?</vt:lpstr>
      <vt:lpstr>Does Voting Ever Get it “Wrong?”</vt:lpstr>
      <vt:lpstr>Well, Why Do People Buy Bitcoin?</vt:lpstr>
      <vt:lpstr>Smart Contracts on the Blockchain</vt:lpstr>
      <vt:lpstr>Real World Example:  Lemonade Insurance  &amp; Kenyan Farmers</vt:lpstr>
      <vt:lpstr>Desirable Attributes of a Means of Payment</vt:lpstr>
      <vt:lpstr>Can The Digital World Do Better?</vt:lpstr>
      <vt:lpstr>Stablecoins</vt:lpstr>
      <vt:lpstr>Stablecoins (?)</vt:lpstr>
      <vt:lpstr>Uses of Stable Coins</vt:lpstr>
      <vt:lpstr>Uses:  Continued</vt:lpstr>
      <vt:lpstr>Recent Congressional Legislation</vt:lpstr>
      <vt:lpstr>Should Stablecoins Be Allowed to Pay Interest?</vt:lpstr>
      <vt:lpstr>Economic Role of Banks</vt:lpstr>
      <vt:lpstr>Small Banks (less than $300 billion total assets)</vt:lpstr>
      <vt:lpstr>Expert Views on Stable Coins and Banks</vt:lpstr>
      <vt:lpstr>Central Banks Get into the Act</vt:lpstr>
      <vt:lpstr>Central Bank Digital Currency Tracker 7/25</vt:lpstr>
      <vt:lpstr>The Digital Yuan</vt:lpstr>
      <vt:lpstr>Why was China So Eager for a CBDC?</vt:lpstr>
      <vt:lpstr>The New and Improved Digital Yuan</vt:lpstr>
      <vt:lpstr>ECB and the Digital Euro</vt:lpstr>
      <vt:lpstr>Questions  and Takeaways</vt:lpstr>
      <vt:lpstr>Trump USD:  Highest trading price $73 (1/19/25)</vt:lpstr>
      <vt:lpstr>Next Week: Trends in Authorized Immigration</vt:lpstr>
      <vt:lpstr> Let’s Hear from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Geoffrey Woglom</cp:lastModifiedBy>
  <cp:revision>407</cp:revision>
  <cp:lastPrinted>2026-07-16T20:44:39Z</cp:lastPrinted>
  <dcterms:created xsi:type="dcterms:W3CDTF">2017-05-03T22:30:38Z</dcterms:created>
  <dcterms:modified xsi:type="dcterms:W3CDTF">2026-07-16T20:48:38Z</dcterms:modified>
</cp:coreProperties>
</file>