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3"/>
  </p:notesMasterIdLst>
  <p:handoutMasterIdLst>
    <p:handoutMasterId r:id="rId54"/>
  </p:handoutMasterIdLst>
  <p:sldIdLst>
    <p:sldId id="4194" r:id="rId2"/>
    <p:sldId id="4307" r:id="rId3"/>
    <p:sldId id="4314" r:id="rId4"/>
    <p:sldId id="4085" r:id="rId5"/>
    <p:sldId id="4169" r:id="rId6"/>
    <p:sldId id="4316" r:id="rId7"/>
    <p:sldId id="4317" r:id="rId8"/>
    <p:sldId id="4318" r:id="rId9"/>
    <p:sldId id="4319" r:id="rId10"/>
    <p:sldId id="4321" r:id="rId11"/>
    <p:sldId id="4322" r:id="rId12"/>
    <p:sldId id="4323" r:id="rId13"/>
    <p:sldId id="4324" r:id="rId14"/>
    <p:sldId id="4325" r:id="rId15"/>
    <p:sldId id="4326" r:id="rId16"/>
    <p:sldId id="4172" r:id="rId17"/>
    <p:sldId id="4173" r:id="rId18"/>
    <p:sldId id="4174" r:id="rId19"/>
    <p:sldId id="4175" r:id="rId20"/>
    <p:sldId id="4327" r:id="rId21"/>
    <p:sldId id="4328" r:id="rId22"/>
    <p:sldId id="4329" r:id="rId23"/>
    <p:sldId id="4330" r:id="rId24"/>
    <p:sldId id="4331" r:id="rId25"/>
    <p:sldId id="4332" r:id="rId26"/>
    <p:sldId id="4333" r:id="rId27"/>
    <p:sldId id="4334" r:id="rId28"/>
    <p:sldId id="4127" r:id="rId29"/>
    <p:sldId id="4134" r:id="rId30"/>
    <p:sldId id="4130" r:id="rId31"/>
    <p:sldId id="4335" r:id="rId32"/>
    <p:sldId id="4336" r:id="rId33"/>
    <p:sldId id="4337" r:id="rId34"/>
    <p:sldId id="4338" r:id="rId35"/>
    <p:sldId id="4339" r:id="rId36"/>
    <p:sldId id="4340" r:id="rId37"/>
    <p:sldId id="4131" r:id="rId38"/>
    <p:sldId id="4341" r:id="rId39"/>
    <p:sldId id="4138" r:id="rId40"/>
    <p:sldId id="4342" r:id="rId41"/>
    <p:sldId id="4343" r:id="rId42"/>
    <p:sldId id="4344" r:id="rId43"/>
    <p:sldId id="4345" r:id="rId44"/>
    <p:sldId id="4346" r:id="rId45"/>
    <p:sldId id="4347" r:id="rId46"/>
    <p:sldId id="4099" r:id="rId47"/>
    <p:sldId id="4144" r:id="rId48"/>
    <p:sldId id="4146" r:id="rId49"/>
    <p:sldId id="4147" r:id="rId50"/>
    <p:sldId id="4312" r:id="rId51"/>
    <p:sldId id="414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94" autoAdjust="0"/>
    <p:restoredTop sz="95374" autoAdjust="0"/>
  </p:normalViewPr>
  <p:slideViewPr>
    <p:cSldViewPr snapToGrid="0" snapToObjects="1">
      <p:cViewPr varScale="1">
        <p:scale>
          <a:sx n="111" d="100"/>
          <a:sy n="111" d="100"/>
        </p:scale>
        <p:origin x="248" y="432"/>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10/17/22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Royce Circle, Mansfield CT</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14844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37</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24</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Connecticut</a:t>
            </a:r>
          </a:p>
          <a:p>
            <a:pPr>
              <a:lnSpc>
                <a:spcPct val="100000"/>
              </a:lnSpc>
              <a:spcBef>
                <a:spcPts val="0"/>
              </a:spcBef>
            </a:pPr>
            <a:r>
              <a:rPr lang="en-US" sz="3100" dirty="0">
                <a:solidFill>
                  <a:schemeClr val="tx2"/>
                </a:solidFill>
              </a:rPr>
              <a:t>October,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Over 50,000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10</a:t>
            </a:fld>
            <a:endParaRPr lang="en-GB" dirty="0"/>
          </a:p>
        </p:txBody>
      </p:sp>
      <p:sp>
        <p:nvSpPr>
          <p:cNvPr id="5" name="AutoShape 2" descr="Coinstar Kiosk">
            <a:extLst>
              <a:ext uri="{FF2B5EF4-FFF2-40B4-BE49-F238E27FC236}">
                <a16:creationId xmlns:a16="http://schemas.microsoft.com/office/drawing/2014/main" id="{EA1B33B6-35BE-9817-64BA-37A8D598C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instar Kiosk">
            <a:extLst>
              <a:ext uri="{FF2B5EF4-FFF2-40B4-BE49-F238E27FC236}">
                <a16:creationId xmlns:a16="http://schemas.microsoft.com/office/drawing/2014/main" id="{9AB120E9-A197-63FB-E588-A13D4EEAFC2E}"/>
              </a:ext>
            </a:extLst>
          </p:cNvPr>
          <p:cNvSpPr>
            <a:spLocks noChangeAspect="1" noChangeArrowheads="1"/>
          </p:cNvSpPr>
          <p:nvPr/>
        </p:nvSpPr>
        <p:spPr bwMode="auto">
          <a:xfrm>
            <a:off x="6095999" y="3428999"/>
            <a:ext cx="1601165" cy="1601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oinstar Kiosk">
            <a:extLst>
              <a:ext uri="{FF2B5EF4-FFF2-40B4-BE49-F238E27FC236}">
                <a16:creationId xmlns:a16="http://schemas.microsoft.com/office/drawing/2014/main" id="{8761FAC6-56C3-5F71-21F0-1821E96741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Content Placeholder 5">
            <a:extLst>
              <a:ext uri="{FF2B5EF4-FFF2-40B4-BE49-F238E27FC236}">
                <a16:creationId xmlns:a16="http://schemas.microsoft.com/office/drawing/2014/main" id="{94DB5858-754C-EA3C-CFE0-72D0342BFC09}"/>
              </a:ext>
            </a:extLst>
          </p:cNvPr>
          <p:cNvPicPr>
            <a:picLocks noGrp="1" noChangeAspect="1"/>
          </p:cNvPicPr>
          <p:nvPr>
            <p:ph idx="1"/>
          </p:nvPr>
        </p:nvPicPr>
        <p:blipFill>
          <a:blip r:embed="rId3"/>
          <a:stretch>
            <a:fillRect/>
          </a:stretch>
        </p:blipFill>
        <p:spPr>
          <a:xfrm>
            <a:off x="4994845" y="2177694"/>
            <a:ext cx="5582647" cy="3200400"/>
          </a:xfrm>
        </p:spPr>
      </p:pic>
      <p:pic>
        <p:nvPicPr>
          <p:cNvPr id="1026" name="Picture 2" descr="Coinhub Bitcoin ATM in Pinellas Park, Florida | Buy Bitcoin – $25,000  Daily! | Coinhub Bitcoin ATM: Find A Bitcoin ATM — $25,000 Daily Limits">
            <a:extLst>
              <a:ext uri="{FF2B5EF4-FFF2-40B4-BE49-F238E27FC236}">
                <a16:creationId xmlns:a16="http://schemas.microsoft.com/office/drawing/2014/main" id="{C158C1F6-5009-8427-6AE4-C5F832E63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116" y="215725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3872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7680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2949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10/17)</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$375 billion.</a:t>
            </a:r>
          </a:p>
          <a:p>
            <a:r>
              <a:rPr lang="en-US" dirty="0"/>
              <a:t>Ethereum is in second place with a market cap of about $160 billion.</a:t>
            </a:r>
          </a:p>
          <a:p>
            <a:r>
              <a:rPr lang="en-US" dirty="0"/>
              <a:t>Presently, 11,500 different varieties with a total market cap of about $976 billion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6904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3825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reach a consensus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19</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62291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68903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9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1865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1030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651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42533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1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06378"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500"/>
              </a:spcAft>
            </a:pPr>
            <a:r>
              <a:rPr lang="en-US" dirty="0"/>
              <a:t>Contemporary Economic Policy</a:t>
            </a:r>
          </a:p>
          <a:p>
            <a:pPr lvl="1">
              <a:spcAft>
                <a:spcPts val="1500"/>
              </a:spcAft>
            </a:pPr>
            <a:r>
              <a:rPr lang="en-US" dirty="0"/>
              <a:t>Week 1 (10/3):	Economics of Immigration (Roger White, Whittier College)</a:t>
            </a:r>
          </a:p>
          <a:p>
            <a:pPr lvl="1">
              <a:spcAft>
                <a:spcPts val="1500"/>
              </a:spcAft>
            </a:pPr>
            <a:r>
              <a:rPr lang="en-US" dirty="0"/>
              <a:t>Week 2 (10/10): US Economic Update (Jon </a:t>
            </a:r>
            <a:r>
              <a:rPr lang="en-US" dirty="0" err="1"/>
              <a:t>Haveman</a:t>
            </a:r>
            <a:r>
              <a:rPr lang="en-US" dirty="0"/>
              <a:t>, NEED)</a:t>
            </a:r>
          </a:p>
          <a:p>
            <a:pPr lvl="1">
              <a:spcAft>
                <a:spcPts val="1500"/>
              </a:spcAft>
            </a:pPr>
            <a:r>
              <a:rPr lang="en-US" b="1" dirty="0"/>
              <a:t>Week 3 (10/17): Cryptocurrencies (</a:t>
            </a:r>
            <a:r>
              <a:rPr lang="en-US" b="1" dirty="0" err="1"/>
              <a:t>Geof</a:t>
            </a:r>
            <a:r>
              <a:rPr lang="en-US" b="1" dirty="0"/>
              <a:t> </a:t>
            </a:r>
            <a:r>
              <a:rPr lang="en-US" b="1" dirty="0" err="1"/>
              <a:t>Woglom</a:t>
            </a:r>
            <a:r>
              <a:rPr lang="en-US" b="1" dirty="0"/>
              <a:t>, Amherst College)</a:t>
            </a:r>
          </a:p>
          <a:p>
            <a:pPr lvl="1">
              <a:spcAft>
                <a:spcPts val="1500"/>
              </a:spcAft>
            </a:pPr>
            <a:r>
              <a:rPr lang="en-US" dirty="0"/>
              <a:t>Week 4 (10/14):	Trade and Globalization (</a:t>
            </a:r>
            <a:r>
              <a:rPr lang="en-US" dirty="0" err="1"/>
              <a:t>Avik</a:t>
            </a:r>
            <a:r>
              <a:rPr lang="en-US" dirty="0"/>
              <a:t> Chakrabarti, UW-Milwaukee)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20003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fontScale="92500" lnSpcReduction="10000"/>
          </a:bodyPr>
          <a:lstStyle/>
          <a:p>
            <a:r>
              <a:rPr lang="en-US" dirty="0"/>
              <a:t>Create a regular cryptocurrency  and call it say, </a:t>
            </a:r>
            <a:r>
              <a:rPr lang="en-US" dirty="0" err="1"/>
              <a:t>luna</a:t>
            </a:r>
            <a:r>
              <a:rPr lang="en-US" dirty="0"/>
              <a:t>. If it  has value:</a:t>
            </a:r>
          </a:p>
          <a:p>
            <a:r>
              <a:rPr lang="en-US" dirty="0"/>
              <a:t>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terra and get $1 of </a:t>
            </a:r>
            <a:r>
              <a:rPr lang="en-US" dirty="0" err="1"/>
              <a:t>luna</a:t>
            </a:r>
            <a:r>
              <a:rPr lang="en-US" dirty="0"/>
              <a:t> - Increased demand for terra increases its price.</a:t>
            </a:r>
          </a:p>
          <a:p>
            <a:r>
              <a:rPr lang="en-US" dirty="0"/>
              <a:t>Terra price rises to $1.20, sell terra and buy $1.20 of </a:t>
            </a:r>
            <a:r>
              <a:rPr lang="en-US" dirty="0" err="1"/>
              <a:t>luna</a:t>
            </a:r>
            <a:r>
              <a:rPr lang="en-US" dirty="0"/>
              <a:t> - 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564006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20268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is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raise your hand.</a:t>
            </a:r>
          </a:p>
          <a:p>
            <a:pPr lvl="1"/>
            <a:r>
              <a:rPr lang="en-US" dirty="0"/>
              <a:t>I will try to handle them as they come up, but may ask you to defer.</a:t>
            </a:r>
          </a:p>
          <a:p>
            <a:pPr marL="457200" lvl="1" indent="0">
              <a:buNone/>
            </a:pPr>
            <a:endParaRPr lang="en-US" dirty="0"/>
          </a:p>
          <a:p>
            <a:r>
              <a:rPr lang="en-US" dirty="0"/>
              <a:t>We will do a verbal Q&amp;A once the material has been presented.</a:t>
            </a:r>
          </a:p>
          <a:p>
            <a:endParaRPr lang="en-US" dirty="0"/>
          </a:p>
          <a:p>
            <a:r>
              <a:rPr lang="en-US" dirty="0"/>
              <a:t>Slides will be available on NEED’s website( </a:t>
            </a:r>
            <a:r>
              <a:rPr lang="en-US" sz="2800" dirty="0">
                <a:hlinkClick r:id="rId2"/>
              </a:rPr>
              <a:t>www.NEEDelegation.org</a:t>
            </a:r>
            <a:r>
              <a:rPr lang="en-US" sz="2800"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415062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0276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31980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1322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25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5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t>
            </a:r>
            <a:r>
              <a:rPr lang="en-US" dirty="0" err="1"/>
              <a:t>Avik</a:t>
            </a:r>
            <a:r>
              <a:rPr lang="en-US" dirty="0"/>
              <a:t> Chakrabarti</a:t>
            </a:r>
            <a:r>
              <a:rPr lang="en-US"/>
              <a:t>, UW-Milwaukee</a:t>
            </a:r>
            <a:endParaRPr lang="en-US" dirty="0"/>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839257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288279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29749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292100" indent="-285750">
              <a:lnSpc>
                <a:spcPct val="104000"/>
              </a:lnSpc>
              <a:spcBef>
                <a:spcPts val="0"/>
              </a:spcBef>
              <a:spcAft>
                <a:spcPts val="830"/>
              </a:spcAft>
            </a:pPr>
            <a:r>
              <a:rPr lang="en-US" sz="2000" b="1"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Proof of Work</a:t>
            </a:r>
            <a:r>
              <a:rPr lang="en-US" sz="2000"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 </a:t>
            </a:r>
            <a:r>
              <a:rPr lang="en-US" sz="2000"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(POW) is a contest where miners use massive computing power to generate random numbers.  The winning miner is the one who generates a number which meets precise characteristics.  The more computing power (i.e., the more “work”), the greater the chance of winning the competition.  Bitcoin and most crypto currencies use POW. </a:t>
            </a:r>
          </a:p>
          <a:p>
            <a:pPr marL="292100" indent="-285750">
              <a:lnSpc>
                <a:spcPct val="104000"/>
              </a:lnSpc>
              <a:spcBef>
                <a:spcPts val="0"/>
              </a:spcBef>
              <a:spcAft>
                <a:spcPts val="830"/>
              </a:spcAft>
            </a:pPr>
            <a:r>
              <a:rPr lang="en-US" sz="2000" b="1"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Proof of Stake</a:t>
            </a:r>
            <a:r>
              <a:rPr lang="en-US" sz="2000" i="1"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 </a:t>
            </a:r>
            <a:r>
              <a:rPr lang="en-US" sz="2000" dirty="0">
                <a:solidFill>
                  <a:schemeClr val="accent5">
                    <a:lumMod val="50000"/>
                  </a:schemeClr>
                </a:solidFill>
                <a:effectLst/>
                <a:latin typeface="Garamond" panose="02020404030301010803" pitchFamily="18" charset="0"/>
                <a:ea typeface="Garamond" panose="02020404030301010803" pitchFamily="18" charset="0"/>
                <a:cs typeface="Garamond" panose="02020404030301010803" pitchFamily="18" charset="0"/>
              </a:rPr>
              <a:t>(POS) is more of a lottery contest among “validators”  (who play the same role as miners in POW).  The validators get lottery tickets by tying up (or “staking) crypto currencies on the blockchain network.  The more currency staked, the greater the chance of winning the lottery.  POS has not been used by many crypto currencies, but Ethereum switched to POS on September 14, and many people are holding their breath.</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17102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dirty="0">
                <a:solidFill>
                  <a:schemeClr val="tx2"/>
                </a:solidFill>
              </a:rPr>
              <a:t>University of Connecticut</a:t>
            </a:r>
          </a:p>
          <a:p>
            <a:pPr>
              <a:lnSpc>
                <a:spcPct val="100000"/>
              </a:lnSpc>
              <a:spcBef>
                <a:spcPts val="0"/>
              </a:spcBef>
            </a:pPr>
            <a:r>
              <a:rPr lang="en-US" sz="4100" dirty="0">
                <a:solidFill>
                  <a:schemeClr val="tx2"/>
                </a:solidFill>
              </a:rPr>
              <a:t>October 17, 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149445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indent="0">
              <a:lnSpc>
                <a:spcPct val="107000"/>
              </a:lnSpc>
              <a:spcBef>
                <a:spcPts val="0"/>
              </a:spcBef>
              <a:spcAft>
                <a:spcPts val="800"/>
              </a:spcAft>
              <a:buNone/>
            </a:pPr>
            <a:endPar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304460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You</a:t>
            </a:r>
            <a:r>
              <a:rPr lang="en-US" dirty="0">
                <a:solidFill>
                  <a:schemeClr val="accent5">
                    <a:lumMod val="50000"/>
                  </a:schemeClr>
                </a:solidFill>
              </a:rPr>
              <a:t>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423952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80995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7270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63406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1200329"/>
          </a:xfrm>
          <a:prstGeom prst="rect">
            <a:avLst/>
          </a:prstGeom>
          <a:noFill/>
        </p:spPr>
        <p:txBody>
          <a:bodyPr wrap="square" rtlCol="0">
            <a:spAutoFit/>
          </a:bodyPr>
          <a:lstStyle/>
          <a:p>
            <a:r>
              <a:rPr lang="en-US" sz="2400" dirty="0"/>
              <a:t>$19,550, 0n 10/17, 11:45 AM</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5" name="Picture 4">
            <a:extLst>
              <a:ext uri="{FF2B5EF4-FFF2-40B4-BE49-F238E27FC236}">
                <a16:creationId xmlns:a16="http://schemas.microsoft.com/office/drawing/2014/main" id="{F93BBDD7-B6C8-8ADF-3B49-53905D321725}"/>
              </a:ext>
            </a:extLst>
          </p:cNvPr>
          <p:cNvPicPr>
            <a:picLocks noChangeAspect="1"/>
          </p:cNvPicPr>
          <p:nvPr/>
        </p:nvPicPr>
        <p:blipFill>
          <a:blip r:embed="rId2"/>
          <a:stretch>
            <a:fillRect/>
          </a:stretch>
        </p:blipFill>
        <p:spPr>
          <a:xfrm>
            <a:off x="55756" y="1719739"/>
            <a:ext cx="9875520" cy="4201648"/>
          </a:xfrm>
          <a:prstGeom prst="rect">
            <a:avLst/>
          </a:prstGeom>
        </p:spPr>
      </p:pic>
    </p:spTree>
    <p:extLst>
      <p:ext uri="{BB962C8B-B14F-4D97-AF65-F5344CB8AC3E}">
        <p14:creationId xmlns:p14="http://schemas.microsoft.com/office/powerpoint/2010/main" val="18987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94860</TotalTime>
  <Words>3762</Words>
  <Application>Microsoft Macintosh PowerPoint</Application>
  <PresentationFormat>Widescreen</PresentationFormat>
  <Paragraphs>381</Paragraphs>
  <Slides>51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Courier New</vt:lpstr>
      <vt:lpstr>fell</vt:lpstr>
      <vt:lpstr>Garamond</vt:lpstr>
      <vt:lpstr>nyt-cheltenham</vt:lpstr>
      <vt:lpstr>Showcard Gothic</vt:lpstr>
      <vt:lpstr>Times New Roman</vt:lpstr>
      <vt:lpstr>Times roman</vt:lpstr>
      <vt:lpstr>Custom Design</vt:lpstr>
      <vt:lpstr>PowerPoint Presentation</vt:lpstr>
      <vt:lpstr> Available NEED Topics Include:</vt:lpstr>
      <vt:lpstr> Course Outline</vt:lpstr>
      <vt:lpstr>Submitting Questions</vt:lpstr>
      <vt:lpstr>PowerPoint Presentation</vt:lpstr>
      <vt:lpstr>Outline of the Talk</vt:lpstr>
      <vt:lpstr>But First, What is Bitcoin?</vt:lpstr>
      <vt:lpstr>Bitcoin Has Started a Revolution in Finance</vt:lpstr>
      <vt:lpstr>Bitcoins: What   Is   All the Excitement About?</vt:lpstr>
      <vt:lpstr>One of the Over 50,000 Bitcoin ATMs</vt:lpstr>
      <vt:lpstr>Give Me a Break?</vt:lpstr>
      <vt:lpstr>An Origin Story Worthy of a Pulp Novel!</vt:lpstr>
      <vt:lpstr>The Possible Economic Role for Bitcoin</vt:lpstr>
      <vt:lpstr>Facts about Cryptocurrencies (as of 10/17)</vt:lpstr>
      <vt:lpstr>Underlying Technology of Bitcoin</vt:lpstr>
      <vt:lpstr>So, how does it work?</vt:lpstr>
      <vt:lpstr>Proof of Work: Bitcoin “Mining”</vt:lpstr>
      <vt:lpstr>Bitcoin Mine</vt:lpstr>
      <vt:lpstr>Question #1:  Is Bitcoin serving an economic role</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“Breaking the Buck?”</vt:lpstr>
      <vt:lpstr>Algorithmic Stablecoin</vt:lpstr>
      <vt:lpstr>Luna’s Price This Year</vt:lpstr>
      <vt:lpstr>Terra’s Price</vt:lpstr>
      <vt:lpstr>It Is Still the Wild West!</vt:lpstr>
      <vt:lpstr>“Clean Up the Mess on Aisle 3”</vt:lpstr>
      <vt:lpstr>1930s Regulation in the 21st Century</vt:lpstr>
      <vt:lpstr>Feb, 14, 2022, NYTimes Headline</vt:lpstr>
      <vt:lpstr>What is Good Regulation?</vt:lpstr>
      <vt:lpstr>Biden Framework for Regulating Crypto (9/16)</vt:lpstr>
      <vt:lpstr>Do We Need More Than (Good) Regulation?</vt:lpstr>
      <vt:lpstr>CBDCs and Other Central Bank Liabilities</vt:lpstr>
      <vt:lpstr>The Devil Is In the Details</vt:lpstr>
      <vt:lpstr>Who should design our payment system?</vt:lpstr>
      <vt:lpstr>Trade: Avik Chakrabarti, UW-Milwaukee</vt:lpstr>
      <vt:lpstr>Resources to Learn More</vt:lpstr>
      <vt:lpstr>Glossary</vt:lpstr>
      <vt:lpstr>Glossary (Cont.)</vt:lpstr>
      <vt:lpstr>Glossary (Cont.)</vt:lpstr>
      <vt:lpstr>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895</cp:revision>
  <cp:lastPrinted>2022-03-01T02:48:20Z</cp:lastPrinted>
  <dcterms:created xsi:type="dcterms:W3CDTF">2017-05-03T22:30:38Z</dcterms:created>
  <dcterms:modified xsi:type="dcterms:W3CDTF">2022-10-17T19:33:34Z</dcterms:modified>
</cp:coreProperties>
</file>