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78"/>
  </p:notesMasterIdLst>
  <p:sldIdLst>
    <p:sldId id="4194" r:id="rId2"/>
    <p:sldId id="4001" r:id="rId3"/>
    <p:sldId id="4333" r:id="rId4"/>
    <p:sldId id="4130" r:id="rId5"/>
    <p:sldId id="4107" r:id="rId6"/>
    <p:sldId id="4108" r:id="rId7"/>
    <p:sldId id="4109" r:id="rId8"/>
    <p:sldId id="4110" r:id="rId9"/>
    <p:sldId id="4327" r:id="rId10"/>
    <p:sldId id="4323" r:id="rId11"/>
    <p:sldId id="4113" r:id="rId12"/>
    <p:sldId id="4326" r:id="rId13"/>
    <p:sldId id="4114" r:id="rId14"/>
    <p:sldId id="4115" r:id="rId15"/>
    <p:sldId id="4116" r:id="rId16"/>
    <p:sldId id="4328" r:id="rId17"/>
    <p:sldId id="4173" r:id="rId18"/>
    <p:sldId id="4174" r:id="rId19"/>
    <p:sldId id="4329" r:id="rId20"/>
    <p:sldId id="4340" r:id="rId21"/>
    <p:sldId id="4341" r:id="rId22"/>
    <p:sldId id="4342" r:id="rId23"/>
    <p:sldId id="4343" r:id="rId24"/>
    <p:sldId id="4346" r:id="rId25"/>
    <p:sldId id="4352" r:id="rId26"/>
    <p:sldId id="4313" r:id="rId27"/>
    <p:sldId id="4164" r:id="rId28"/>
    <p:sldId id="4351" r:id="rId29"/>
    <p:sldId id="4314" r:id="rId30"/>
    <p:sldId id="4133" r:id="rId31"/>
    <p:sldId id="4335" r:id="rId32"/>
    <p:sldId id="4336" r:id="rId33"/>
    <p:sldId id="4337" r:id="rId34"/>
    <p:sldId id="4338" r:id="rId35"/>
    <p:sldId id="4339" r:id="rId36"/>
    <p:sldId id="4134" r:id="rId37"/>
    <p:sldId id="4315" r:id="rId38"/>
    <p:sldId id="4122" r:id="rId39"/>
    <p:sldId id="4124" r:id="rId40"/>
    <p:sldId id="4317" r:id="rId41"/>
    <p:sldId id="4330" r:id="rId42"/>
    <p:sldId id="4157" r:id="rId43"/>
    <p:sldId id="4353" r:id="rId44"/>
    <p:sldId id="4125" r:id="rId45"/>
    <p:sldId id="4126" r:id="rId46"/>
    <p:sldId id="4127" r:id="rId47"/>
    <p:sldId id="4128" r:id="rId48"/>
    <p:sldId id="4129" r:id="rId49"/>
    <p:sldId id="4166" r:id="rId50"/>
    <p:sldId id="1196" r:id="rId51"/>
    <p:sldId id="4344" r:id="rId52"/>
    <p:sldId id="4345" r:id="rId53"/>
    <p:sldId id="4324" r:id="rId54"/>
    <p:sldId id="4167" r:id="rId55"/>
    <p:sldId id="4153" r:id="rId56"/>
    <p:sldId id="4154" r:id="rId57"/>
    <p:sldId id="4132" r:id="rId58"/>
    <p:sldId id="4131" r:id="rId59"/>
    <p:sldId id="4135" r:id="rId60"/>
    <p:sldId id="4136" r:id="rId61"/>
    <p:sldId id="4138" r:id="rId62"/>
    <p:sldId id="4325" r:id="rId63"/>
    <p:sldId id="4318" r:id="rId64"/>
    <p:sldId id="4140" r:id="rId65"/>
    <p:sldId id="4139" r:id="rId66"/>
    <p:sldId id="4141" r:id="rId67"/>
    <p:sldId id="4350" r:id="rId68"/>
    <p:sldId id="4348" r:id="rId69"/>
    <p:sldId id="4142" r:id="rId70"/>
    <p:sldId id="4349" r:id="rId71"/>
    <p:sldId id="4143" r:id="rId72"/>
    <p:sldId id="4331" r:id="rId73"/>
    <p:sldId id="4332" r:id="rId74"/>
    <p:sldId id="4146" r:id="rId75"/>
    <p:sldId id="4147" r:id="rId76"/>
    <p:sldId id="4144" r:id="rId7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099" autoAdjust="0"/>
    <p:restoredTop sz="91479"/>
  </p:normalViewPr>
  <p:slideViewPr>
    <p:cSldViewPr snapToGrid="0" snapToObjects="1">
      <p:cViewPr varScale="1">
        <p:scale>
          <a:sx n="85" d="100"/>
          <a:sy n="85" d="100"/>
        </p:scale>
        <p:origin x="184" y="7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85" d="100"/>
        <a:sy n="185" d="100"/>
      </p:scale>
      <p:origin x="0" y="896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3/15/23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oomberg.com/quote/FB:US" TargetMode="External"/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oomberg.com/quote/FB:US" TargetMode="External"/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0" i="0" dirty="0">
                <a:effectLst/>
                <a:latin typeface="Roboto" panose="02000000000000000000" pitchFamily="2" charset="0"/>
              </a:rPr>
              <a:t>1489 Lake Drive 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93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Cryptographic protection is a tougher call and depends on your views of privacy rights, as well as what information is being kept private (e.g., medical records versus financial transactions) Supply Chains (Walmart IBM)</a:t>
            </a:r>
          </a:p>
          <a:p>
            <a:pPr lvl="1"/>
            <a:r>
              <a:rPr lang="en-US" dirty="0"/>
              <a:t>Smart Contracts (Xbox royalties)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8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903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Recently, these numbers have come 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922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71550" lvl="1" indent="-514350">
              <a:buFont typeface="+mj-lt"/>
              <a:buAutoNum type="arabicPeriod"/>
            </a:pPr>
            <a:r>
              <a:rPr lang="en-US" dirty="0"/>
              <a:t>Started in Kenya in 2007 and now available in 10 countries.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Buy M-</a:t>
            </a:r>
            <a:r>
              <a:rPr lang="en-US" dirty="0" err="1"/>
              <a:t>Pesa</a:t>
            </a:r>
            <a:r>
              <a:rPr lang="en-US" dirty="0"/>
              <a:t> credits from “agents” (local shop) which can be transferred to others with an M-</a:t>
            </a:r>
            <a:r>
              <a:rPr lang="en-US" dirty="0" err="1"/>
              <a:t>Pesa</a:t>
            </a:r>
            <a:r>
              <a:rPr lang="en-US" dirty="0"/>
              <a:t> account via cellphone.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96 percent of Kenyan households have a mobile account.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M-</a:t>
            </a:r>
            <a:r>
              <a:rPr lang="en-US" dirty="0" err="1"/>
              <a:t>pesa</a:t>
            </a:r>
            <a:r>
              <a:rPr lang="en-US" dirty="0"/>
              <a:t> is a digital currency, but not a crypto currency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6343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WSJ</a:t>
            </a:r>
            <a:r>
              <a:rPr lang="en-US" sz="1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Headline, 8/11/2021, “Poly Network Hackers Steal More Than $600 Million in Cryptocurrency”</a:t>
            </a:r>
            <a:r>
              <a:rPr lang="en-US" sz="1200" i="1" dirty="0">
                <a:solidFill>
                  <a:schemeClr val="tx1"/>
                </a:solidFill>
                <a:latin typeface="Times roman"/>
              </a:rPr>
              <a:t> Bloomberg </a:t>
            </a:r>
            <a:r>
              <a:rPr lang="en-US" sz="1200" b="0" i="1" dirty="0">
                <a:solidFill>
                  <a:schemeClr val="tx1"/>
                </a:solidFill>
                <a:latin typeface="Times roman"/>
              </a:rPr>
              <a:t>7/27/2021:  “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Times roman"/>
              </a:rPr>
              <a:t>Tether and the 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Times roman"/>
                <a:hlinkClick r:id="rId3" tooltip="Company Overview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Facebook Inc.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Times roman"/>
              </a:rPr>
              <a:t>-backed Diem token were a main focus of a recent meeting of  U.S. regulators held on the financial risks posed by </a:t>
            </a:r>
            <a:r>
              <a:rPr lang="en-US" sz="1200" b="0" i="0" dirty="0" err="1">
                <a:solidFill>
                  <a:schemeClr val="tx1"/>
                </a:solidFill>
                <a:effectLst/>
                <a:latin typeface="Times roman"/>
              </a:rPr>
              <a:t>stablecoins</a:t>
            </a:r>
            <a:r>
              <a:rPr lang="en-US" sz="1200" b="0" dirty="0">
                <a:solidFill>
                  <a:schemeClr val="tx1"/>
                </a:solidFill>
                <a:latin typeface="Times roman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Facebook NOVI wallets for holding Pax dollars ($1.1 billion in market cap)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337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WSJ</a:t>
            </a:r>
            <a:r>
              <a:rPr lang="en-US" sz="1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Headline, 8/11/2021, “Poly Network Hackers Steal More Than $600 Million in Cryptocurrency”</a:t>
            </a:r>
            <a:r>
              <a:rPr lang="en-US" sz="1200" i="1" dirty="0">
                <a:solidFill>
                  <a:schemeClr val="tx1"/>
                </a:solidFill>
                <a:latin typeface="Times roman"/>
              </a:rPr>
              <a:t> Bloomberg </a:t>
            </a:r>
            <a:r>
              <a:rPr lang="en-US" sz="1200" b="0" i="1" dirty="0">
                <a:solidFill>
                  <a:schemeClr val="tx1"/>
                </a:solidFill>
                <a:latin typeface="Times roman"/>
              </a:rPr>
              <a:t>7/27/2021:  “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Times roman"/>
              </a:rPr>
              <a:t>Tether and the 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Times roman"/>
                <a:hlinkClick r:id="rId3" tooltip="Company Overview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Facebook Inc.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Times roman"/>
              </a:rPr>
              <a:t>-backed Diem token were a main focus of a recent meeting of  U.S. regulators held on the financial risks posed by </a:t>
            </a:r>
            <a:r>
              <a:rPr lang="en-US" sz="1200" b="0" i="0" dirty="0" err="1">
                <a:solidFill>
                  <a:schemeClr val="tx1"/>
                </a:solidFill>
                <a:effectLst/>
                <a:latin typeface="Times roman"/>
              </a:rPr>
              <a:t>stablecoins</a:t>
            </a:r>
            <a:r>
              <a:rPr lang="en-US" sz="1200" b="0" dirty="0">
                <a:solidFill>
                  <a:schemeClr val="tx1"/>
                </a:solidFill>
                <a:latin typeface="Times roman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Facebook NOVI wallets for holding Pax dollars ($1.1 billion in market cap)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188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Collapse of Terra/Luna erased $60billion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4991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Wiped out $60 billion in 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8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Collapse of Terra/Luna erased $60billion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111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Paper on CBDC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DF4BD5-010C-4CBB-A256-98F1F85EEAF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88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Rick Santelli 2/19/2009 </a:t>
            </a:r>
            <a:r>
              <a:rPr lang="en-US" dirty="0" err="1"/>
              <a:t>Teaparty</a:t>
            </a:r>
            <a:r>
              <a:rPr lang="en-US" dirty="0"/>
              <a:t> Rant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589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Fed and most Central Banks presently have two financial liabilities: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Currency.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Bank Reserves.</a:t>
            </a:r>
          </a:p>
          <a:p>
            <a:r>
              <a:rPr lang="en-US" dirty="0"/>
              <a:t>Bank Reserves are Balances that Commercial Banks hold at the Fed and that are used in check clearing.  They are already di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491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MIT Boston Fed experiment.  But pretty conservative vision.  CBDC offered to consumers through insured institutions, i.e., banks.  Electronic cash like checks.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962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MIT Boston Fed experiment.  But pretty conservative vision.  CBDC offered to consumers through insured institutions, i.e., banks.  Electronic cash like checks.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295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Vitalek</a:t>
            </a:r>
            <a:r>
              <a:rPr lang="en-US" dirty="0"/>
              <a:t> </a:t>
            </a:r>
            <a:r>
              <a:rPr lang="en-US" dirty="0" err="1"/>
              <a:t>Buterin</a:t>
            </a:r>
            <a:r>
              <a:rPr lang="en-US" dirty="0"/>
              <a:t>, age 27 cofounder </a:t>
            </a:r>
            <a:r>
              <a:rPr lang="en-US"/>
              <a:t>of Ethereum at age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08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Satoshi, Bitcoin is “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fell"/>
              </a:rPr>
              <a:t>A purely peer-to-peer version of electronic cash [that] would allow online payments to be sent directly from one party to another without going through a financial institution.”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fell"/>
              </a:rPr>
              <a:t>So,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fell"/>
              </a:rPr>
              <a:t>Natoshi’s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fell"/>
              </a:rPr>
              <a:t> goal was to improve money, in a way that did not depend banks or governments!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72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Define distributed Ledger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26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Presently, Bitcoin mining requires 150-200 terawatt-hours per year, more than Thailand with a carbon </a:t>
            </a:r>
            <a:r>
              <a:rPr lang="en-US" dirty="0" err="1"/>
              <a:t>footprinttof</a:t>
            </a:r>
            <a:r>
              <a:rPr lang="en-US" dirty="0"/>
              <a:t> the Czech </a:t>
            </a:r>
            <a:r>
              <a:rPr lang="en-US" dirty="0" err="1"/>
              <a:t>Republicenergy</a:t>
            </a:r>
            <a:r>
              <a:rPr lang="en-US" dirty="0"/>
              <a:t> consumption (although less than is used in gold mining). (Note there are other consensus mechanisms that do not use as much energy.)</a:t>
            </a:r>
          </a:p>
          <a:p>
            <a:r>
              <a:rPr lang="en-US" dirty="0"/>
              <a:t>In addition, computer hardware quickly becomes obsolete and is dumped.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90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Merge occurred on September 15th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32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Trading of banned goods; </a:t>
            </a:r>
            <a:r>
              <a:rPr lang="en-US" dirty="0" err="1"/>
              <a:t>e.g</a:t>
            </a:r>
            <a:r>
              <a:rPr lang="en-US" dirty="0"/>
              <a:t>, Silk Road</a:t>
            </a:r>
          </a:p>
          <a:p>
            <a:pPr lvl="1"/>
            <a:r>
              <a:rPr lang="en-US" dirty="0"/>
              <a:t>Ransomware Payments.</a:t>
            </a:r>
          </a:p>
          <a:p>
            <a:pPr lvl="1"/>
            <a:r>
              <a:rPr lang="en-US" dirty="0"/>
              <a:t>Money Laundering.</a:t>
            </a:r>
          </a:p>
          <a:p>
            <a:pPr lvl="1"/>
            <a:r>
              <a:rPr lang="en-US" dirty="0"/>
              <a:t>Tax Evasion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35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lvl="1" indent="-457200">
              <a:buFont typeface="+mj-lt"/>
              <a:buAutoNum type="arabicPeriod"/>
            </a:pPr>
            <a:r>
              <a:rPr lang="en-US" dirty="0"/>
              <a:t>Promised future payments such as dividends for stocks or coupon payments for bonds.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For currencies, promise of future use in exchange with stable values.</a:t>
            </a:r>
          </a:p>
          <a:p>
            <a:r>
              <a:rPr lang="en-US" dirty="0"/>
              <a:t>Bitcoin only promises the possibility of capital gains, but </a:t>
            </a:r>
            <a:r>
              <a:rPr lang="en-US" i="1" dirty="0">
                <a:solidFill>
                  <a:srgbClr val="C00000"/>
                </a:solidFill>
              </a:rPr>
              <a:t>not based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on future payments.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82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Warren Buffet paraphrasing Benjamin Graham.  Payments mean dividends or coupon payments. Even, gold has some intrinsic value as the ultimate </a:t>
            </a:r>
            <a:r>
              <a:rPr lang="en-US" dirty="0" err="1"/>
              <a:t>insuarbne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DF4BD5-010C-4CBB-A256-98F1F85EEAF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67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2pPr marL="685800" indent="-228600">
              <a:buClr>
                <a:srgbClr val="0C4C88"/>
              </a:buClr>
              <a:buSzPct val="80000"/>
              <a:buFont typeface="Wingdings" panose="05000000000000000000" pitchFamily="2" charset="2"/>
              <a:buChar char="§"/>
              <a:defRPr/>
            </a:lvl2pPr>
            <a:lvl3pPr>
              <a:buClr>
                <a:srgbClr val="0C4C88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ts val="52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2pPr marL="685800" indent="-228600">
              <a:buClr>
                <a:srgbClr val="0C4C88"/>
              </a:buClr>
              <a:buSzPct val="80000"/>
              <a:buFont typeface="Wingdings" panose="05000000000000000000" pitchFamily="2" charset="2"/>
              <a:buChar char="§"/>
              <a:defRPr/>
            </a:lvl2pPr>
            <a:lvl3pPr>
              <a:buClr>
                <a:srgbClr val="0C4C88"/>
              </a:buCl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ts val="52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ingecko.com/en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ag.ny.gov/press-release/2021/attorney-general-james-ends-virtual-currency-trading-platform-bitfinexs-illega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s://web3isgoinggreat.com/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.treasury.gov/system/files/136/StableCoinReport_Nov1_508.pdf" TargetMode="External"/><Relationship Id="rId2" Type="http://schemas.openxmlformats.org/officeDocument/2006/relationships/hyperlink" Target="https://youtu.be/o3NuHb7V1I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ederalreserve.gov/publications/files/money-and-payments-20220120.pdf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</a:t>
            </a:r>
            <a:r>
              <a:rPr lang="en-US" sz="3600" i="1" dirty="0"/>
              <a:t>Winter</a:t>
            </a:r>
            <a:r>
              <a:rPr lang="en-US" sz="3600" b="1" i="1" dirty="0"/>
              <a:t>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Sonoma State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February-March,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Host: 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659922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3CF97-082D-CB62-9944-40F98258B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495" y="350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One</a:t>
            </a:r>
            <a:r>
              <a:rPr lang="en-US" sz="3600" dirty="0"/>
              <a:t> of the Over 69,000 Bitcoin ATMs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C87155-455C-6978-1E28-5D702E2CF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AF12C64-0494-A373-5879-DCDD2E75CC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5052882" y="1777278"/>
            <a:ext cx="6377538" cy="420624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E9762A-839D-97D2-5FC2-2FE8A3C1B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6953" y="1777278"/>
            <a:ext cx="2225344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7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FEA1A-D213-46CC-8199-994814DC9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5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/>
              <a:t> Origin Story Worthy of a Pulp Novel!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A4765-2644-46EA-98B7-A7E121B96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4945"/>
            <a:ext cx="10515600" cy="5027123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pPr>
              <a:spcAft>
                <a:spcPts val="700"/>
              </a:spcAft>
            </a:pPr>
            <a:r>
              <a:rPr lang="en-US" dirty="0"/>
              <a:t>The Mysterious Satoshi Nakamoto:</a:t>
            </a:r>
          </a:p>
          <a:p>
            <a:pPr lvl="1">
              <a:spcAft>
                <a:spcPts val="700"/>
              </a:spcAft>
            </a:pPr>
            <a:r>
              <a:rPr lang="en-US" sz="2600" dirty="0"/>
              <a:t>Lehman Brothers Bankruptcy, 9/2008</a:t>
            </a:r>
          </a:p>
          <a:p>
            <a:pPr lvl="1">
              <a:spcAft>
                <a:spcPts val="700"/>
              </a:spcAft>
            </a:pPr>
            <a:r>
              <a:rPr lang="en-US" sz="2600" dirty="0"/>
              <a:t>Halloween 2008: a white paper is published on the Internet laying out the idea and design for Bitcoin.  </a:t>
            </a:r>
          </a:p>
          <a:p>
            <a:pPr lvl="2">
              <a:spcAft>
                <a:spcPts val="700"/>
              </a:spcAft>
            </a:pPr>
            <a:r>
              <a:rPr lang="en-US" sz="2600" dirty="0"/>
              <a:t>The author (or authors) used Satoshi Nakamoto as a pseudonym.</a:t>
            </a:r>
          </a:p>
          <a:p>
            <a:pPr lvl="1">
              <a:spcAft>
                <a:spcPts val="700"/>
              </a:spcAft>
            </a:pPr>
            <a:r>
              <a:rPr lang="en-US" sz="2600" dirty="0"/>
              <a:t>January 2009: Satoshi releases the first version of the Bitcoin software.</a:t>
            </a:r>
          </a:p>
          <a:p>
            <a:pPr lvl="1">
              <a:spcAft>
                <a:spcPts val="700"/>
              </a:spcAft>
            </a:pPr>
            <a:r>
              <a:rPr lang="en-US" sz="2600" dirty="0"/>
              <a:t>2009-2010: Satoshi releases new versions of the software and is actively involved in internet chatter about Bitcoin.</a:t>
            </a:r>
          </a:p>
          <a:p>
            <a:pPr lvl="1">
              <a:spcAft>
                <a:spcPts val="700"/>
              </a:spcAft>
            </a:pPr>
            <a:r>
              <a:rPr lang="en-US" sz="2600" dirty="0"/>
              <a:t>April 2011:  Satoshi ceases all known and/or verified communications.</a:t>
            </a:r>
          </a:p>
          <a:p>
            <a:pPr>
              <a:spcAft>
                <a:spcPts val="700"/>
              </a:spcAft>
            </a:pPr>
            <a:r>
              <a:rPr lang="en-US" dirty="0"/>
              <a:t>To this date the identity or identities of Satoshi are unknown.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2EA31-D184-4B49-B2FA-FAAE4A244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28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12DC0-4ADA-1C6B-6A83-473683CF8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Pri</a:t>
            </a:r>
            <a:r>
              <a:rPr lang="en-US" dirty="0"/>
              <a:t>mary Impetus or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7E258-6ACD-7AA8-DF0E-585B354AF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Satoshi’s Vision: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“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fell"/>
              </a:rPr>
              <a:t>A purely peer-to-peer version of electronic cash [that] would allow online payments to be sent directly from one party to another without going through a financial institution.”</a:t>
            </a:r>
          </a:p>
          <a:p>
            <a:pPr marL="0" indent="0"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fell"/>
            </a:endParaRPr>
          </a:p>
          <a:p>
            <a:r>
              <a:rPr lang="en-US" dirty="0"/>
              <a:t>Fast</a:t>
            </a:r>
          </a:p>
          <a:p>
            <a:r>
              <a:rPr lang="en-US" dirty="0"/>
              <a:t>Decentralized</a:t>
            </a:r>
          </a:p>
          <a:p>
            <a:pPr lvl="1"/>
            <a:r>
              <a:rPr lang="en-US" dirty="0"/>
              <a:t>No central organization monitoring transactions (no bank).</a:t>
            </a:r>
          </a:p>
          <a:p>
            <a:r>
              <a:rPr lang="en-US" dirty="0"/>
              <a:t>Secure</a:t>
            </a:r>
          </a:p>
          <a:p>
            <a:r>
              <a:rPr lang="en-US" dirty="0"/>
              <a:t>Anonymous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40AF5-FC82-2E04-FDD1-698E3C68B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92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1D01B-3DE6-41AA-BFEF-A9B022987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925" y="-580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Possible Economic Role for Bitcoin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95D5C-D089-42A8-87DA-33C969BDF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7100"/>
            <a:ext cx="10515600" cy="5023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More prosaically: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Facilitate payments at lower costs with speed and security.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E.g., Credit Card Fees (3 percent).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Merchant doesn’t get paid for at least 2 days.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More importantly, cross-border transactions costs were </a:t>
            </a:r>
            <a:r>
              <a:rPr lang="en-US" b="1" dirty="0"/>
              <a:t>$1.9 trillion </a:t>
            </a:r>
            <a:r>
              <a:rPr lang="en-US" dirty="0"/>
              <a:t>in 2018.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2019 Capital One hackers access personal information of 106 m users.</a:t>
            </a:r>
          </a:p>
          <a:p>
            <a:pPr marL="457200" lvl="1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Meet the needs of previously unbanked.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Particularly a problem in the Developing World, but…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Fed estimates that 50 million adults in the US have little or no banking relationships.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048FD-CB47-4DED-A5FC-620543FC2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3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284E3-249A-4CFE-A81A-4E2C6EE57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10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ts</a:t>
            </a:r>
            <a:r>
              <a:rPr lang="en-US" dirty="0"/>
              <a:t> about Cryptocurrencies (as of 3/15)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1F004-0544-4C0F-BB05-5EB880A0B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Bitcoin was the first and is the largest in terms of market cap of about $483 billion (total value of all bitcoins).</a:t>
            </a:r>
          </a:p>
          <a:p>
            <a:pPr>
              <a:spcAft>
                <a:spcPts val="1000"/>
              </a:spcAft>
            </a:pPr>
            <a:r>
              <a:rPr lang="en-US" dirty="0"/>
              <a:t>Ethereum is in second place with a market cap of about $203 billion.</a:t>
            </a:r>
          </a:p>
          <a:p>
            <a:pPr>
              <a:spcAft>
                <a:spcPts val="1000"/>
              </a:spcAft>
            </a:pPr>
            <a:r>
              <a:rPr lang="en-US" dirty="0"/>
              <a:t>Presently, 13,000 different varieties with a total market cap of about $1.13 </a:t>
            </a:r>
            <a:r>
              <a:rPr lang="en-US" dirty="0" err="1"/>
              <a:t>TRillion</a:t>
            </a:r>
            <a:r>
              <a:rPr lang="en-US" dirty="0"/>
              <a:t> </a:t>
            </a:r>
            <a:r>
              <a:rPr lang="en-US" sz="2200" b="0" dirty="0"/>
              <a:t>(</a:t>
            </a:r>
            <a:r>
              <a:rPr lang="en-US" sz="2200" b="0" dirty="0">
                <a:hlinkClick r:id="rId2"/>
              </a:rPr>
              <a:t>https://www.coingecko.com/en</a:t>
            </a:r>
            <a:r>
              <a:rPr lang="en-US" sz="2200" b="0" dirty="0"/>
              <a:t>)</a:t>
            </a:r>
          </a:p>
          <a:p>
            <a:pPr>
              <a:spcAft>
                <a:spcPts val="1000"/>
              </a:spcAft>
            </a:pPr>
            <a:r>
              <a:rPr lang="en-US" sz="3000" dirty="0"/>
              <a:t>Market cap of domestically listed US companies is about $41 trillion (2020).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CACA9-7F67-468F-BD85-401B538C6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E168D8-DA0A-6326-EDF4-15EBC507F280}"/>
              </a:ext>
            </a:extLst>
          </p:cNvPr>
          <p:cNvSpPr txBox="1"/>
          <p:nvPr/>
        </p:nvSpPr>
        <p:spPr>
          <a:xfrm>
            <a:off x="8171326" y="6456851"/>
            <a:ext cx="3182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CoinGecko.com</a:t>
            </a:r>
            <a:r>
              <a:rPr lang="en-US" sz="1200" dirty="0"/>
              <a:t> and </a:t>
            </a:r>
            <a:r>
              <a:rPr lang="en-US" sz="1200" dirty="0" err="1"/>
              <a:t>data.worldbank.org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421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08D84-DC21-49B0-A13D-8F456BE9F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/>
              <a:t>derlying Technology of Bitcoin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F53DF-5D27-4BBC-A89C-972037CA5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dirty="0"/>
              <a:t>Digital Token (exists only as data on a computer) whose ownership is cryptographically protected.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dirty="0"/>
              <a:t>Distributed Ledger, </a:t>
            </a:r>
            <a:r>
              <a:rPr lang="en-US" u="sng" dirty="0"/>
              <a:t>Block Chain Technology</a:t>
            </a:r>
            <a:r>
              <a:rPr lang="en-US" dirty="0"/>
              <a:t>.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dirty="0"/>
              <a:t>Software protocol that provides a “consensus” mechanism on the validity of new transactions.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dirty="0"/>
              <a:t>Payments based on trust, without a “trusted third party.”  (i.e., a bank or the Fed).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5D1FA2-3F62-495F-A378-B75965FC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69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D38F2-E12C-4703-8A3A-3FEEE5FD3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So, </a:t>
            </a:r>
            <a:r>
              <a:rPr lang="en-US" dirty="0"/>
              <a:t>how does it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A29C0-C018-4137-808F-40C788687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000"/>
            <a:ext cx="10515600" cy="477906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Jack buys a bitcoin at an ATM. 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He is given a </a:t>
            </a:r>
            <a:r>
              <a:rPr lang="en-US" u="sng" dirty="0"/>
              <a:t>public number or key </a:t>
            </a:r>
            <a:r>
              <a:rPr lang="en-US" dirty="0"/>
              <a:t>and a </a:t>
            </a:r>
            <a:r>
              <a:rPr lang="en-US" u="sng" dirty="0"/>
              <a:t>private encrypted key</a:t>
            </a:r>
            <a:r>
              <a:rPr lang="en-US" dirty="0"/>
              <a:t>.</a:t>
            </a:r>
          </a:p>
          <a:p>
            <a:pPr>
              <a:spcAft>
                <a:spcPts val="1000"/>
              </a:spcAft>
            </a:pPr>
            <a:r>
              <a:rPr lang="en-US" dirty="0"/>
              <a:t>Jack can give his bitcoin to Jill by using Jill’s public key and verifying the transaction with his private key.</a:t>
            </a:r>
          </a:p>
          <a:p>
            <a:pPr>
              <a:spcAft>
                <a:spcPts val="1000"/>
              </a:spcAft>
            </a:pPr>
            <a:r>
              <a:rPr lang="en-US" dirty="0"/>
              <a:t>The new transaction is then posted on a number of different computers and can be read by anyone.</a:t>
            </a:r>
          </a:p>
          <a:p>
            <a:pPr>
              <a:spcAft>
                <a:spcPts val="1000"/>
              </a:spcAft>
            </a:pPr>
            <a:r>
              <a:rPr lang="en-US" dirty="0"/>
              <a:t>The clearing of the transaction is done with a public database or distributed ledger called a BLOCKCHAIN through a process know as BITCOIN MINING.</a:t>
            </a:r>
          </a:p>
          <a:p>
            <a:pPr>
              <a:spcAft>
                <a:spcPts val="1000"/>
              </a:spcAft>
            </a:pPr>
            <a:r>
              <a:rPr lang="en-US" dirty="0"/>
              <a:t>First, Bitcoin Miners gather about 3,000 new transactions into a “block.”</a:t>
            </a:r>
          </a:p>
          <a:p>
            <a:r>
              <a:rPr lang="en-US" dirty="0"/>
              <a:t>The next step is to provide a decentralized mechanism to add the new block to the block chain and agree that the transactions are valid.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9718F-47F7-4841-B1FA-C9F186487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36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763AF-E2DB-43DF-867F-DC9544CAC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01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of of Work:</a:t>
            </a:r>
            <a:r>
              <a:rPr lang="en-US" dirty="0"/>
              <a:t> Bitcoin “Mining” </a:t>
            </a:r>
            <a:r>
              <a:rPr lang="en-US" sz="2400" dirty="0"/>
              <a:t>(Nakamoto </a:t>
            </a:r>
            <a:r>
              <a:rPr lang="en-US" sz="2400" dirty="0" err="1"/>
              <a:t>Concensus</a:t>
            </a:r>
            <a:r>
              <a:rPr lang="en-US" sz="2400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4959A-4B94-44E8-BB38-EC231DF3D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596505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 miners’ competition involves generating long, random numbers (“hashing”) until one of the numbers fits a precise set of attributes.</a:t>
            </a:r>
          </a:p>
          <a:p>
            <a:pPr>
              <a:spcAft>
                <a:spcPts val="1000"/>
              </a:spcAft>
            </a:pPr>
            <a:r>
              <a:rPr lang="en-US" dirty="0"/>
              <a:t>Presently, miners produce on the order of </a:t>
            </a:r>
            <a:r>
              <a:rPr lang="en-US" u="sng" dirty="0"/>
              <a:t>200 million trillion </a:t>
            </a:r>
            <a:r>
              <a:rPr lang="en-US" dirty="0"/>
              <a:t>random numbers per second.</a:t>
            </a:r>
          </a:p>
          <a:p>
            <a:pPr>
              <a:spcAft>
                <a:spcPts val="1000"/>
              </a:spcAft>
            </a:pPr>
            <a:r>
              <a:rPr lang="en-US" dirty="0"/>
              <a:t>The winning miner then adds the new block to the previous block in the blockchain.  The total process takes about 10 minutes. </a:t>
            </a:r>
            <a:r>
              <a:rPr lang="en-US" sz="2400" dirty="0"/>
              <a:t>(</a:t>
            </a:r>
            <a:r>
              <a:rPr lang="en-US" sz="2400" i="1" dirty="0"/>
              <a:t>Block proposal</a:t>
            </a:r>
            <a:r>
              <a:rPr lang="en-US" sz="2400" dirty="0"/>
              <a:t>)</a:t>
            </a:r>
          </a:p>
          <a:p>
            <a:pPr>
              <a:spcAft>
                <a:spcPts val="1000"/>
              </a:spcAft>
            </a:pPr>
            <a:r>
              <a:rPr lang="en-US" dirty="0"/>
              <a:t>Why do miners mine? 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winner of the competition gets compensated with new bitcoins and transaction fees.</a:t>
            </a:r>
          </a:p>
          <a:p>
            <a:pPr>
              <a:spcAft>
                <a:spcPts val="1000"/>
              </a:spcAft>
            </a:pPr>
            <a:r>
              <a:rPr lang="en-US" dirty="0"/>
              <a:t>However, the miner will not get the reward unless other miners subsequently add new blocks to the first miner’s block.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They won’t do that unless they validate the first miner’s block.</a:t>
            </a:r>
          </a:p>
          <a:p>
            <a:pPr>
              <a:spcAft>
                <a:spcPts val="1000"/>
              </a:spcAft>
            </a:pPr>
            <a:r>
              <a:rPr lang="en-US" dirty="0"/>
              <a:t>In this way transactions are added to the chain via a “consensus” of miners.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B26E90-307F-43DB-9118-1A8AEB249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88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880A3-73C3-C778-CF9C-32A2D4B8A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69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Bitc</a:t>
            </a:r>
            <a:r>
              <a:rPr lang="en-US" dirty="0"/>
              <a:t>oin Mine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E6400-1C81-C6B0-FBFA-6BCB0A99B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pic>
        <p:nvPicPr>
          <p:cNvPr id="1026" name="Picture 2" descr="A greener approach to crypto mining | PaymentsSource | American Banker">
            <a:extLst>
              <a:ext uri="{FF2B5EF4-FFF2-40B4-BE49-F238E27FC236}">
                <a16:creationId xmlns:a16="http://schemas.microsoft.com/office/drawing/2014/main" id="{DF380E9E-9507-02F3-5FA9-EBECA6827D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882" y="1491894"/>
            <a:ext cx="812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376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A4A29-CD8C-4151-89D2-123B043C6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Que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stion #1:  Is Bitcoin Serving an Economic Role?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888BB-65CE-4133-92AA-E18FE7FB6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80" y="1118125"/>
            <a:ext cx="7658793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Bitcoin is not and cannot be widely used to make transactions.</a:t>
            </a:r>
          </a:p>
          <a:p>
            <a:r>
              <a:rPr lang="en-US" dirty="0"/>
              <a:t>Scalability?</a:t>
            </a:r>
          </a:p>
          <a:p>
            <a:r>
              <a:rPr lang="en-US" dirty="0"/>
              <a:t>Price Instability.</a:t>
            </a:r>
          </a:p>
          <a:p>
            <a:r>
              <a:rPr lang="en-US" dirty="0"/>
              <a:t>Transactions costs</a:t>
            </a:r>
          </a:p>
          <a:p>
            <a:r>
              <a:rPr lang="en-US" dirty="0"/>
              <a:t>And, the network is costly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Resources used in mining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Environmental Costs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Carbon footprint bigger than Sweden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Electronic waste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9D9EAD-001A-4BB0-95A2-3BB7B6522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9BF9DD4-D725-4551-B566-CE790448B726}"/>
              </a:ext>
            </a:extLst>
          </p:cNvPr>
          <p:cNvGrpSpPr>
            <a:grpSpLocks noChangeAspect="1"/>
          </p:cNvGrpSpPr>
          <p:nvPr/>
        </p:nvGrpSpPr>
        <p:grpSpPr>
          <a:xfrm>
            <a:off x="6585771" y="1555124"/>
            <a:ext cx="6449044" cy="5302876"/>
            <a:chOff x="7200575" y="1688996"/>
            <a:chExt cx="5775197" cy="474879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B9C3A61-A172-4ACC-B8C5-008D2A5FECCE}"/>
                </a:ext>
              </a:extLst>
            </p:cNvPr>
            <p:cNvSpPr txBox="1"/>
            <p:nvPr/>
          </p:nvSpPr>
          <p:spPr>
            <a:xfrm>
              <a:off x="7200575" y="6006899"/>
              <a:ext cx="577519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BIS, </a:t>
              </a:r>
              <a:r>
                <a:rPr lang="en-US" sz="2200" i="1" dirty="0"/>
                <a:t>Annual Report 2018, </a:t>
              </a:r>
              <a:r>
                <a:rPr lang="en-US" sz="2200" dirty="0"/>
                <a:t>Chapter V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3E38EA9-F5F2-472C-93AB-D6EFF393E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58570" y="1688996"/>
              <a:ext cx="3076405" cy="42062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079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991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0B9DD-3595-4FA4-680B-17A4EB1A9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80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Bitc</a:t>
            </a:r>
            <a:r>
              <a:rPr lang="en-US" dirty="0"/>
              <a:t>oin’s Environmental Impact</a:t>
            </a:r>
          </a:p>
        </p:txBody>
      </p:sp>
      <p:pic>
        <p:nvPicPr>
          <p:cNvPr id="6" name="Content Placeholder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78D3227-AEED-2573-8534-83CDABF745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687" y="1325563"/>
            <a:ext cx="11570625" cy="443582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68BBC9-D677-DACA-6A04-DD03ED00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C453A2-3F3D-8F81-4BB2-714593AFA13D}"/>
              </a:ext>
            </a:extLst>
          </p:cNvPr>
          <p:cNvSpPr txBox="1"/>
          <p:nvPr/>
        </p:nvSpPr>
        <p:spPr>
          <a:xfrm>
            <a:off x="7620929" y="6444654"/>
            <a:ext cx="54083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digiconomist.net</a:t>
            </a:r>
            <a:r>
              <a:rPr lang="en-US" sz="1200" dirty="0"/>
              <a:t>/bitcoin-energy-consumption</a:t>
            </a:r>
          </a:p>
        </p:txBody>
      </p:sp>
    </p:spTree>
    <p:extLst>
      <p:ext uri="{BB962C8B-B14F-4D97-AF65-F5344CB8AC3E}">
        <p14:creationId xmlns:p14="http://schemas.microsoft.com/office/powerpoint/2010/main" val="3939997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0B9DD-3595-4FA4-680B-17A4EB1A9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80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Bitc</a:t>
            </a:r>
            <a:r>
              <a:rPr lang="en-US" dirty="0"/>
              <a:t>oin’s Environmental Impact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78D3227-AEED-2573-8534-83CDABF745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310687" y="1345441"/>
            <a:ext cx="11570625" cy="443582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68BBC9-D677-DACA-6A04-DD03ED00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C453A2-3F3D-8F81-4BB2-714593AFA13D}"/>
              </a:ext>
            </a:extLst>
          </p:cNvPr>
          <p:cNvSpPr txBox="1"/>
          <p:nvPr/>
        </p:nvSpPr>
        <p:spPr>
          <a:xfrm>
            <a:off x="7620929" y="6444654"/>
            <a:ext cx="54083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digiconomist.net</a:t>
            </a:r>
            <a:r>
              <a:rPr lang="en-US" sz="1200" dirty="0"/>
              <a:t>/bitcoin-energy-consumption</a:t>
            </a:r>
          </a:p>
        </p:txBody>
      </p:sp>
    </p:spTree>
    <p:extLst>
      <p:ext uri="{BB962C8B-B14F-4D97-AF65-F5344CB8AC3E}">
        <p14:creationId xmlns:p14="http://schemas.microsoft.com/office/powerpoint/2010/main" val="346378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0B9DD-3595-4FA4-680B-17A4EB1A9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80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Bitc</a:t>
            </a:r>
            <a:r>
              <a:rPr lang="en-US" dirty="0"/>
              <a:t>oin’s Environmental Impact vs Visa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78D3227-AEED-2573-8534-83CDABF745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310687" y="1921911"/>
            <a:ext cx="11570625" cy="365428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68BBC9-D677-DACA-6A04-DD03ED00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C453A2-3F3D-8F81-4BB2-714593AFA13D}"/>
              </a:ext>
            </a:extLst>
          </p:cNvPr>
          <p:cNvSpPr txBox="1"/>
          <p:nvPr/>
        </p:nvSpPr>
        <p:spPr>
          <a:xfrm>
            <a:off x="7620929" y="6444654"/>
            <a:ext cx="54083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digiconomist.net</a:t>
            </a:r>
            <a:r>
              <a:rPr lang="en-US" sz="1200" dirty="0"/>
              <a:t>/bitcoin-energy-consumption</a:t>
            </a:r>
          </a:p>
        </p:txBody>
      </p:sp>
    </p:spTree>
    <p:extLst>
      <p:ext uri="{BB962C8B-B14F-4D97-AF65-F5344CB8AC3E}">
        <p14:creationId xmlns:p14="http://schemas.microsoft.com/office/powerpoint/2010/main" val="641350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0B9DD-3595-4FA4-680B-17A4EB1A9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80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Bitc</a:t>
            </a:r>
            <a:r>
              <a:rPr lang="en-US" dirty="0"/>
              <a:t>oin’s Environmental Impact vs Gold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78D3227-AEED-2573-8534-83CDABF745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310687" y="1921911"/>
            <a:ext cx="11570625" cy="365428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68BBC9-D677-DACA-6A04-DD03ED00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C453A2-3F3D-8F81-4BB2-714593AFA13D}"/>
              </a:ext>
            </a:extLst>
          </p:cNvPr>
          <p:cNvSpPr txBox="1"/>
          <p:nvPr/>
        </p:nvSpPr>
        <p:spPr>
          <a:xfrm>
            <a:off x="7620929" y="6444654"/>
            <a:ext cx="54083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digiconomist.net</a:t>
            </a:r>
            <a:r>
              <a:rPr lang="en-US" sz="1200" dirty="0"/>
              <a:t>/bitcoin-energy-consumption</a:t>
            </a:r>
          </a:p>
        </p:txBody>
      </p:sp>
    </p:spTree>
    <p:extLst>
      <p:ext uri="{BB962C8B-B14F-4D97-AF65-F5344CB8AC3E}">
        <p14:creationId xmlns:p14="http://schemas.microsoft.com/office/powerpoint/2010/main" val="1740576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84E32-E818-1311-F17A-9EF65DBA4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</a:t>
            </a:r>
            <a:r>
              <a:rPr lang="en-US" dirty="0"/>
              <a:t>of of Work: Pros and Cons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67232-80A5-0E4C-5CAA-3830E64DF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Pros:</a:t>
            </a:r>
          </a:p>
          <a:p>
            <a:pPr lvl="1"/>
            <a:r>
              <a:rPr lang="en-US" dirty="0"/>
              <a:t>High level of security.</a:t>
            </a:r>
          </a:p>
          <a:p>
            <a:pPr lvl="1"/>
            <a:r>
              <a:rPr lang="en-US" dirty="0"/>
              <a:t>Decentralized method of verifying transactions.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Cons:</a:t>
            </a:r>
          </a:p>
          <a:p>
            <a:pPr lvl="1"/>
            <a:r>
              <a:rPr lang="en-US" dirty="0"/>
              <a:t>Unfavorable tradeoff between security and computational complexity.</a:t>
            </a:r>
          </a:p>
          <a:p>
            <a:pPr lvl="2"/>
            <a:r>
              <a:rPr lang="en-US" dirty="0"/>
              <a:t>Energy consumption.</a:t>
            </a:r>
          </a:p>
          <a:p>
            <a:pPr lvl="2"/>
            <a:r>
              <a:rPr lang="en-US" dirty="0"/>
              <a:t>Limited in terms of throughput.</a:t>
            </a:r>
          </a:p>
          <a:p>
            <a:pPr lvl="3"/>
            <a:r>
              <a:rPr lang="en-US" dirty="0"/>
              <a:t>Time consuming and expensive.</a:t>
            </a:r>
          </a:p>
          <a:p>
            <a:pPr lvl="3"/>
            <a:r>
              <a:rPr lang="en-US" dirty="0"/>
              <a:t>Requires expensive equipment.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D134AA-FD6E-5253-A1A7-02DC2BFB6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8445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F6599-6144-B292-F39A-0BC93D4C8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Enter: Proof of Stake!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C142C4-FC29-A8CE-FB7E-2EA9470616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A28B8-E4F7-D84D-55DB-8D65E00F2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3642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C82B4-4C97-3F0F-8DC8-BF8B32404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Merge:  Ethereum and </a:t>
            </a:r>
            <a:r>
              <a:rPr lang="en-US" u="sng" dirty="0">
                <a:solidFill>
                  <a:schemeClr val="accent5">
                    <a:lumMod val="50000"/>
                  </a:schemeClr>
                </a:solidFill>
              </a:rPr>
              <a:t>Proof of Stake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C60B9-D0AA-BD82-E622-53DF9CD88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Potential Block Creators place cryptocurrency (currently about 32 ETH) in specialized wallets that are locked while they are acting as blockchain “validators” (as opposed to “miners”).</a:t>
            </a:r>
          </a:p>
          <a:p>
            <a:pPr>
              <a:spcAft>
                <a:spcPts val="1000"/>
              </a:spcAft>
            </a:pPr>
            <a:r>
              <a:rPr lang="en-US" dirty="0"/>
              <a:t>Validators are selected randomly, where the odds of being selected are proportional to the value of the currency “staked” in the wallet.</a:t>
            </a:r>
          </a:p>
          <a:p>
            <a:pPr>
              <a:spcAft>
                <a:spcPts val="1000"/>
              </a:spcAft>
            </a:pPr>
            <a:r>
              <a:rPr lang="en-US" dirty="0"/>
              <a:t>The rest of the process of validation is similar: transaction fees only paid if subsequent blocks are added, but!!</a:t>
            </a:r>
          </a:p>
          <a:p>
            <a:r>
              <a:rPr lang="en-US" dirty="0"/>
              <a:t>If an invalid block is discovered the staked deposit is forfeited.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27D16D-4C1C-88A0-6373-E600C8122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78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95AD6-B2C5-7DC0-8FD7-9822BF046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</a:t>
            </a:r>
            <a:r>
              <a:rPr lang="en-US" dirty="0"/>
              <a:t>of of Stake (POS) vs Proof of Work (POW)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DEFA2-C3AE-E957-D993-A1BFD2BE1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POW competition over computer power and energy usage.</a:t>
            </a:r>
          </a:p>
          <a:p>
            <a:pPr lvl="1"/>
            <a:r>
              <a:rPr lang="en-US" dirty="0"/>
              <a:t>Energy requirements are a barrier to entry.</a:t>
            </a:r>
          </a:p>
          <a:p>
            <a:endParaRPr lang="en-US" dirty="0"/>
          </a:p>
          <a:p>
            <a:r>
              <a:rPr lang="en-US" dirty="0"/>
              <a:t>POS competition over staked deposits.</a:t>
            </a:r>
          </a:p>
          <a:p>
            <a:pPr lvl="1"/>
            <a:r>
              <a:rPr lang="en-US" dirty="0"/>
              <a:t>No computer power or energy usage involved.</a:t>
            </a:r>
          </a:p>
          <a:p>
            <a:pPr lvl="1"/>
            <a:r>
              <a:rPr lang="en-US" dirty="0"/>
              <a:t>Faster transaction speeds.</a:t>
            </a:r>
          </a:p>
          <a:p>
            <a:pPr lvl="1"/>
            <a:endParaRPr lang="en-US" dirty="0"/>
          </a:p>
          <a:p>
            <a:r>
              <a:rPr lang="en-US" dirty="0"/>
              <a:t>Security? Many think POW is more secure and tampering more difficult.</a:t>
            </a:r>
          </a:p>
          <a:p>
            <a:endParaRPr lang="en-US" dirty="0"/>
          </a:p>
          <a:p>
            <a:r>
              <a:rPr lang="en-US" dirty="0"/>
              <a:t>Regulation? POS and the Howey Test.  More on this later….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320B25-E358-168C-898F-7CA04DF98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41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47E54-3878-7512-2150-EF5669C86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Role Do Cryptocurrencies Play?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1A04A9-3924-52C5-F6F9-ED35A28EB4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F0E47-0571-8445-3858-B036EAE55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7262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DAC1F-12CF-4FE7-92BB-AFFBC77D4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01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Role Does Bitcoin (or Ether) Play?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8331C-E7D0-4DD2-BE9C-4B03E2AA3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some it plays the same role as $100 bills:  </a:t>
            </a:r>
          </a:p>
          <a:p>
            <a:pPr lvl="1"/>
            <a:r>
              <a:rPr lang="en-US" dirty="0"/>
              <a:t>32.8% of all bills in circulation (more than the number of $1 bills)</a:t>
            </a:r>
          </a:p>
          <a:p>
            <a:pPr lvl="1"/>
            <a:r>
              <a:rPr lang="en-US" dirty="0"/>
              <a:t>80.2% of the value of all bills.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Illegal Activity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F83DE-E1DE-429C-9306-309FB160E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55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1570730"/>
            <a:ext cx="11375871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(2/1): 	Trade and Globalization (Alan Deardorff, Univ. of Michigan)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(2/8): 	US Economic Update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(2/15): 	Trade Deficits and Exchange Rates (Alan Deardorff)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(2/22):	Economic Mobility (Joe Carolan, Oakland University)</a:t>
            </a:r>
          </a:p>
          <a:p>
            <a:pPr lvl="1">
              <a:spcAft>
                <a:spcPts val="1000"/>
              </a:spcAft>
            </a:pPr>
            <a:r>
              <a:rPr lang="en-US" strike="sngStrike" dirty="0"/>
              <a:t>Week 5 (3/1): 	Cryptocurrencies (Jon </a:t>
            </a:r>
            <a:r>
              <a:rPr lang="en-US" strike="sngStrike" dirty="0" err="1"/>
              <a:t>Haveman</a:t>
            </a:r>
            <a:r>
              <a:rPr lang="en-US" strike="sngStrike" dirty="0"/>
              <a:t>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5 (3/8):	Autonomous Vehicles (Jon </a:t>
            </a:r>
            <a:r>
              <a:rPr lang="en-US" dirty="0" err="1"/>
              <a:t>Haveman</a:t>
            </a:r>
            <a:r>
              <a:rPr lang="en-US" dirty="0"/>
              <a:t>)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6 (3/15): 	Cryptocurrencies (Jon </a:t>
            </a:r>
            <a:r>
              <a:rPr lang="en-US" b="1" dirty="0" err="1"/>
              <a:t>Haveman</a:t>
            </a:r>
            <a:r>
              <a:rPr lang="en-US" b="1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6552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921D5-690F-4EA6-AE17-E90F2EC9E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Ille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gal Activity and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Bitcoin</a:t>
            </a:r>
            <a:r>
              <a:rPr lang="en-US" dirty="0" err="1">
                <a:solidFill>
                  <a:schemeClr val="bg1"/>
                </a:solidFill>
              </a:rPr>
              <a:t>he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E74F53-6077-4D1E-8B3E-4487B94B5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5E6C11C-A974-4DE1-8E5F-5989571E97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/>
        </p:blipFill>
        <p:spPr bwMode="auto">
          <a:xfrm>
            <a:off x="317393" y="1325563"/>
            <a:ext cx="11790770" cy="461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8F695E-CC7D-0AFD-19A1-D9959C4BA0B2}"/>
              </a:ext>
            </a:extLst>
          </p:cNvPr>
          <p:cNvSpPr txBox="1"/>
          <p:nvPr/>
        </p:nvSpPr>
        <p:spPr>
          <a:xfrm>
            <a:off x="5387008" y="6456851"/>
            <a:ext cx="6260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Chainalysis</a:t>
            </a:r>
            <a:r>
              <a:rPr lang="en-US" sz="1200" dirty="0"/>
              <a:t>: https://</a:t>
            </a:r>
            <a:r>
              <a:rPr lang="en-US" sz="1200" dirty="0" err="1"/>
              <a:t>blog.chainalysis.com</a:t>
            </a:r>
            <a:r>
              <a:rPr lang="en-US" sz="1200" dirty="0"/>
              <a:t>/reports/2023-crypto-crime-report-introduction/</a:t>
            </a:r>
          </a:p>
        </p:txBody>
      </p:sp>
    </p:spTree>
    <p:extLst>
      <p:ext uri="{BB962C8B-B14F-4D97-AF65-F5344CB8AC3E}">
        <p14:creationId xmlns:p14="http://schemas.microsoft.com/office/powerpoint/2010/main" val="40125926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6204D-E530-95F4-FE8E-4A1A890E5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810" y="0"/>
            <a:ext cx="10515600" cy="1325563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Ran</a:t>
            </a:r>
            <a:r>
              <a:rPr lang="en-US" dirty="0" err="1"/>
              <a:t>someware</a:t>
            </a:r>
            <a:r>
              <a:rPr lang="en-US" dirty="0"/>
              <a:t> Volumes</a:t>
            </a:r>
          </a:p>
        </p:txBody>
      </p:sp>
      <p:pic>
        <p:nvPicPr>
          <p:cNvPr id="6" name="Content Placeholder 5" descr="Chart, bar chart&#10;&#10;Description automatically generated">
            <a:extLst>
              <a:ext uri="{FF2B5EF4-FFF2-40B4-BE49-F238E27FC236}">
                <a16:creationId xmlns:a16="http://schemas.microsoft.com/office/drawing/2014/main" id="{DA0A6DC6-8672-1969-B316-A1E90399C7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7703" y="1048836"/>
            <a:ext cx="7991061" cy="514624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E384B1-46F6-A81B-F2F2-D55869711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D0C035-781C-BFE2-F566-98C2ADDD82CC}"/>
              </a:ext>
            </a:extLst>
          </p:cNvPr>
          <p:cNvSpPr txBox="1"/>
          <p:nvPr/>
        </p:nvSpPr>
        <p:spPr>
          <a:xfrm>
            <a:off x="7430671" y="6456851"/>
            <a:ext cx="382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Chainalysis</a:t>
            </a:r>
            <a:r>
              <a:rPr lang="en-US" sz="1200" dirty="0"/>
              <a:t>: The 2023 Crypto Crime Report, </a:t>
            </a:r>
            <a:r>
              <a:rPr lang="en-US" sz="1200" dirty="0" err="1"/>
              <a:t>pg</a:t>
            </a:r>
            <a:r>
              <a:rPr lang="en-US" sz="1200" dirty="0"/>
              <a:t> 27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944E8A-08EC-EFB0-B9E6-FB1B3867323E}"/>
              </a:ext>
            </a:extLst>
          </p:cNvPr>
          <p:cNvSpPr txBox="1"/>
          <p:nvPr/>
        </p:nvSpPr>
        <p:spPr>
          <a:xfrm>
            <a:off x="4591877" y="2951268"/>
            <a:ext cx="3908827" cy="4616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True totals are MUCH higher!</a:t>
            </a:r>
          </a:p>
        </p:txBody>
      </p:sp>
    </p:spTree>
    <p:extLst>
      <p:ext uri="{BB962C8B-B14F-4D97-AF65-F5344CB8AC3E}">
        <p14:creationId xmlns:p14="http://schemas.microsoft.com/office/powerpoint/2010/main" val="27019681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5FD7E-A3C6-ECD8-2EAF-FC3279FB0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85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ney Laundering</a:t>
            </a:r>
          </a:p>
        </p:txBody>
      </p:sp>
      <p:pic>
        <p:nvPicPr>
          <p:cNvPr id="6" name="Content Placeholder 5" descr="Chart, bar chart&#10;&#10;Description automatically generated">
            <a:extLst>
              <a:ext uri="{FF2B5EF4-FFF2-40B4-BE49-F238E27FC236}">
                <a16:creationId xmlns:a16="http://schemas.microsoft.com/office/drawing/2014/main" id="{5C5CFD15-4950-7D90-909A-258726D22A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308" y="989115"/>
            <a:ext cx="8601384" cy="524111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4892BC-53B3-6243-1342-6BB5FFB32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9C3620-D97E-DBEE-24C2-62E6FB77F245}"/>
              </a:ext>
            </a:extLst>
          </p:cNvPr>
          <p:cNvSpPr txBox="1"/>
          <p:nvPr/>
        </p:nvSpPr>
        <p:spPr>
          <a:xfrm>
            <a:off x="7430671" y="6456851"/>
            <a:ext cx="376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Chainalysis</a:t>
            </a:r>
            <a:r>
              <a:rPr lang="en-US" sz="1200" dirty="0"/>
              <a:t>: The 2023 Crypto Crime Report, </a:t>
            </a:r>
            <a:r>
              <a:rPr lang="en-US" sz="1200" dirty="0" err="1"/>
              <a:t>pg</a:t>
            </a:r>
            <a:r>
              <a:rPr lang="en-US" sz="1200" dirty="0"/>
              <a:t> 43</a:t>
            </a:r>
          </a:p>
        </p:txBody>
      </p:sp>
    </p:spTree>
    <p:extLst>
      <p:ext uri="{BB962C8B-B14F-4D97-AF65-F5344CB8AC3E}">
        <p14:creationId xmlns:p14="http://schemas.microsoft.com/office/powerpoint/2010/main" val="2048384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B00A7-1F30-AD4A-983A-9779D63BB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Sto</a:t>
            </a:r>
            <a:r>
              <a:rPr lang="en-US" dirty="0"/>
              <a:t>len Funds: Hacking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1DB163F6-08AC-0237-38F5-58A59FD045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9134" y="993913"/>
            <a:ext cx="9564666" cy="52363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948048-593A-DCC1-9CDF-C0C55C319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31DE6B-6137-03D2-40A1-C1231E977EC3}"/>
              </a:ext>
            </a:extLst>
          </p:cNvPr>
          <p:cNvSpPr txBox="1"/>
          <p:nvPr/>
        </p:nvSpPr>
        <p:spPr>
          <a:xfrm>
            <a:off x="7430671" y="6456851"/>
            <a:ext cx="376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Chainalysis</a:t>
            </a:r>
            <a:r>
              <a:rPr lang="en-US" sz="1200" dirty="0"/>
              <a:t>: The 2023 Crypto Crime Report, </a:t>
            </a:r>
            <a:r>
              <a:rPr lang="en-US" sz="1200" dirty="0" err="1"/>
              <a:t>pg</a:t>
            </a:r>
            <a:r>
              <a:rPr lang="en-US" sz="1200" dirty="0"/>
              <a:t> 56</a:t>
            </a:r>
          </a:p>
        </p:txBody>
      </p:sp>
    </p:spTree>
    <p:extLst>
      <p:ext uri="{BB962C8B-B14F-4D97-AF65-F5344CB8AC3E}">
        <p14:creationId xmlns:p14="http://schemas.microsoft.com/office/powerpoint/2010/main" val="12099176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B00A7-1F30-AD4A-983A-9779D63BB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Cry</a:t>
            </a:r>
            <a:r>
              <a:rPr lang="en-US" dirty="0"/>
              <a:t>pto-based Scams – Overall Volumes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DB163F6-08AC-0237-38F5-58A59FD045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789134" y="993913"/>
            <a:ext cx="9564666" cy="52363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948048-593A-DCC1-9CDF-C0C55C319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31DE6B-6137-03D2-40A1-C1231E977EC3}"/>
              </a:ext>
            </a:extLst>
          </p:cNvPr>
          <p:cNvSpPr txBox="1"/>
          <p:nvPr/>
        </p:nvSpPr>
        <p:spPr>
          <a:xfrm>
            <a:off x="7430671" y="6456851"/>
            <a:ext cx="376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Chainalysis</a:t>
            </a:r>
            <a:r>
              <a:rPr lang="en-US" sz="1200" dirty="0"/>
              <a:t>: The 2023 Crypto Crime Report, </a:t>
            </a:r>
            <a:r>
              <a:rPr lang="en-US" sz="1200" dirty="0" err="1"/>
              <a:t>pg</a:t>
            </a:r>
            <a:r>
              <a:rPr lang="en-US" sz="1200" dirty="0"/>
              <a:t> 56</a:t>
            </a:r>
          </a:p>
        </p:txBody>
      </p:sp>
    </p:spTree>
    <p:extLst>
      <p:ext uri="{BB962C8B-B14F-4D97-AF65-F5344CB8AC3E}">
        <p14:creationId xmlns:p14="http://schemas.microsoft.com/office/powerpoint/2010/main" val="1268398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B00A7-1F30-AD4A-983A-9779D63BB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Cry</a:t>
            </a:r>
            <a:r>
              <a:rPr lang="en-US" dirty="0"/>
              <a:t>pto-based Scams – by Type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DB163F6-08AC-0237-38F5-58A59FD045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789134" y="993913"/>
            <a:ext cx="9564666" cy="52363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948048-593A-DCC1-9CDF-C0C55C319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31DE6B-6137-03D2-40A1-C1231E977EC3}"/>
              </a:ext>
            </a:extLst>
          </p:cNvPr>
          <p:cNvSpPr txBox="1"/>
          <p:nvPr/>
        </p:nvSpPr>
        <p:spPr>
          <a:xfrm>
            <a:off x="7430671" y="6456851"/>
            <a:ext cx="376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Chainalysis</a:t>
            </a:r>
            <a:r>
              <a:rPr lang="en-US" sz="1200" dirty="0"/>
              <a:t>: The 2023 Crypto Crime Report, </a:t>
            </a:r>
            <a:r>
              <a:rPr lang="en-US" sz="1200" dirty="0" err="1"/>
              <a:t>pg</a:t>
            </a:r>
            <a:r>
              <a:rPr lang="en-US" sz="1200" dirty="0"/>
              <a:t> 56</a:t>
            </a:r>
          </a:p>
        </p:txBody>
      </p:sp>
    </p:spTree>
    <p:extLst>
      <p:ext uri="{BB962C8B-B14F-4D97-AF65-F5344CB8AC3E}">
        <p14:creationId xmlns:p14="http://schemas.microsoft.com/office/powerpoint/2010/main" val="38988998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44936-A270-46DA-9073-826AD6B75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Cle</a:t>
            </a:r>
            <a:r>
              <a:rPr lang="en-US" dirty="0"/>
              <a:t>arly, Not Good News for </a:t>
            </a:r>
            <a:r>
              <a:rPr lang="en-US" dirty="0" err="1"/>
              <a:t>DeFi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B4425-945B-4798-AA61-457DF5117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B838091-0CC0-4D72-9080-63D49149B0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194" y="986972"/>
            <a:ext cx="8049612" cy="524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7320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BF1D-E219-4F16-8F16-10F30C59C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965" y="1344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 What About as a Financial Investment?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DFB6C-7356-4618-9F39-3DFFA3396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It is hard to argue with the fact that Bitcoin had provided outsized returns for many, albeit very volatile.</a:t>
            </a:r>
          </a:p>
          <a:p>
            <a:pPr>
              <a:spcAft>
                <a:spcPts val="1000"/>
              </a:spcAft>
            </a:pPr>
            <a:r>
              <a:rPr lang="en-US" dirty="0"/>
              <a:t>Financial assets are promises by the issuer.</a:t>
            </a:r>
          </a:p>
          <a:p>
            <a:pPr>
              <a:spcAft>
                <a:spcPts val="1000"/>
              </a:spcAft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“fundamental value” of a financial assets is the value of those promises based on the time value of money and the risk that the promises will not be kept.</a:t>
            </a:r>
          </a:p>
          <a:p>
            <a:pPr>
              <a:spcAft>
                <a:spcPts val="1000"/>
              </a:spcAft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What does Bitcoin promise?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224F8-611C-42AA-A823-E424DB0E0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36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E2758-E9AD-4426-AA1A-E3556BD0F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 Economist Think About Investments?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28CAA-EC06-42CC-B515-515847782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596505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Good starting place: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	“I</a:t>
            </a:r>
            <a:r>
              <a:rPr lang="en-US" i="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n the short term the stock market behaves like 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i="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	voting machine, but in the long term it acts like a 	weighing machine.”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				Warren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Buttet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, paraphrasing Benjamin Graham</a:t>
            </a:r>
            <a:endParaRPr lang="en-US" sz="2000" i="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What is being weighed?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	Prospective payments from the security, or other intrinsic 	value.</a:t>
            </a:r>
          </a:p>
          <a:p>
            <a:pPr marL="0" indent="0">
              <a:spcBef>
                <a:spcPts val="2000"/>
              </a:spcBef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	In other words, its fundamental value.</a:t>
            </a:r>
          </a:p>
          <a:p>
            <a:pPr marL="0" indent="0">
              <a:buNone/>
            </a:pPr>
            <a:endParaRPr lang="en-US" i="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i="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Bitcoin?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666F6A-6FA6-4E6D-8934-BAD94C6FD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84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710E7-589F-41C6-844C-C13FF6400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It’s</a:t>
            </a:r>
            <a:r>
              <a:rPr lang="en-US" dirty="0"/>
              <a:t> Not Just Me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1D83559-5EE8-4977-B4FB-ACF1245EBC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3714" y="1283362"/>
            <a:ext cx="5859273" cy="36576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6C3733-A473-4D6A-B870-1612AAA0B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81B3DC-0A6A-4CFF-8267-D149282AEA0D}"/>
              </a:ext>
            </a:extLst>
          </p:cNvPr>
          <p:cNvSpPr txBox="1"/>
          <p:nvPr/>
        </p:nvSpPr>
        <p:spPr>
          <a:xfrm>
            <a:off x="590107" y="1892595"/>
            <a:ext cx="5417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IGM Forum Question:  Private, unbacked crypto assets serve no economic purpose.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D5AF5F-D101-4750-A7DA-8F10DFB58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013" y="3896648"/>
            <a:ext cx="5669280" cy="17716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40D764-B81C-7C6B-AA37-66DF40478DFB}"/>
              </a:ext>
            </a:extLst>
          </p:cNvPr>
          <p:cNvSpPr txBox="1"/>
          <p:nvPr/>
        </p:nvSpPr>
        <p:spPr>
          <a:xfrm>
            <a:off x="7503459" y="6484340"/>
            <a:ext cx="4415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www.igmchicago.org</a:t>
            </a:r>
            <a:r>
              <a:rPr lang="en-US" sz="1200" dirty="0"/>
              <a:t>/surveys/crypto-assets-2/</a:t>
            </a:r>
          </a:p>
        </p:txBody>
      </p:sp>
    </p:spTree>
    <p:extLst>
      <p:ext uri="{BB962C8B-B14F-4D97-AF65-F5344CB8AC3E}">
        <p14:creationId xmlns:p14="http://schemas.microsoft.com/office/powerpoint/2010/main" val="134546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in the chat.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We will do a verbal Q&amp;A once the material has been presented.</a:t>
            </a:r>
          </a:p>
          <a:p>
            <a:pPr lvl="1"/>
            <a:r>
              <a:rPr lang="en-US" dirty="0"/>
              <a:t>Also during the break.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Slides will be available from the NEED website tomorrow (https://needelegation.org/delivered_presentations.php)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2099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F2F2C-9779-FE86-F447-1796EF7C4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2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Doe</a:t>
            </a:r>
            <a:r>
              <a:rPr lang="en-US" sz="3800" dirty="0"/>
              <a:t>s Voting Ever Get it “Wrong?”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615C94-AA94-6FD7-E295-E2D8A970D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BC6F4C-794D-FFFC-64AC-EAAB812CBF1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7763"/>
            <a:ext cx="5943600" cy="4206240"/>
          </a:xfrm>
          <a:prstGeom prst="rect">
            <a:avLst/>
          </a:prstGeom>
        </p:spPr>
      </p:pic>
      <p:pic>
        <p:nvPicPr>
          <p:cNvPr id="1028" name="Picture 4" descr="Pets.com">
            <a:extLst>
              <a:ext uri="{FF2B5EF4-FFF2-40B4-BE49-F238E27FC236}">
                <a16:creationId xmlns:a16="http://schemas.microsoft.com/office/drawing/2014/main" id="{AB985E19-8E85-CE7A-CAFA-C6B077E83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104" y="2107489"/>
            <a:ext cx="2803018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FRED Graph Chart" descr="FRED Graph">
            <a:extLst>
              <a:ext uri="{FF2B5EF4-FFF2-40B4-BE49-F238E27FC236}">
                <a16:creationId xmlns:a16="http://schemas.microsoft.com/office/drawing/2014/main" id="{ED1C55CF-B100-8D3D-E803-14C7C76E53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943600" y="1878889"/>
            <a:ext cx="6155473" cy="420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56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CF036-408B-7E40-8A4C-29D71FEDE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Cry</a:t>
            </a:r>
            <a:r>
              <a:rPr lang="en-US" dirty="0"/>
              <a:t>pto compares favorably to….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48F64-4808-EC46-9236-2B5D08454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6384" y="1312858"/>
            <a:ext cx="4279232" cy="4351338"/>
          </a:xfrm>
        </p:spPr>
        <p:txBody>
          <a:bodyPr/>
          <a:lstStyle/>
          <a:p>
            <a:r>
              <a:rPr lang="en-US" dirty="0"/>
              <a:t>The stock market?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 casino?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D992FA-A737-894A-BE75-1CE541AB6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BA159F-B711-B94E-827C-A060D51D1253}"/>
              </a:ext>
            </a:extLst>
          </p:cNvPr>
          <p:cNvSpPr/>
          <p:nvPr/>
        </p:nvSpPr>
        <p:spPr>
          <a:xfrm>
            <a:off x="3593432" y="3849496"/>
            <a:ext cx="4379494" cy="7860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6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76151-A314-EF65-7DDF-4D95299C9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Giv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 Me a Break?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53FC1-BF1C-D851-0603-4D95CB465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510ECD-D11A-88D1-620F-1FB713E4F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66418"/>
            <a:ext cx="9326880" cy="524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36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FDC0A-FF05-3CCD-3B98-AAF46D2BD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2: Value of the Underlying Technology?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3E1D4-8861-828C-8E61-ECE9F7D3FC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AABF73-E3FC-9323-F264-0935131C9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8036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1F964-6E42-4BED-818A-EA4A1E1F5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estion #2:  The Value of the New Technology?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A86C0-054F-4C15-BB94-03CE15A2E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Don’t Throw the baby out with the bathwater!</a:t>
            </a:r>
          </a:p>
          <a:p>
            <a:r>
              <a:rPr lang="en-US" dirty="0"/>
              <a:t>The value of cryptographically protected digital-tokens is nuanced.</a:t>
            </a:r>
          </a:p>
          <a:p>
            <a:r>
              <a:rPr lang="en-US" dirty="0"/>
              <a:t>Blockchain technologies have significant promise. Some of which is already being realized:</a:t>
            </a:r>
          </a:p>
          <a:p>
            <a:pPr lvl="1"/>
            <a:r>
              <a:rPr lang="en-US" dirty="0"/>
              <a:t>Private blockchains, Walmart and its produce suppliers.</a:t>
            </a:r>
          </a:p>
          <a:p>
            <a:pPr lvl="1"/>
            <a:r>
              <a:rPr lang="en-US" dirty="0"/>
              <a:t>Public Blockchains, Ethereum and smart contracts.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3AB653-D1DB-4C5F-98EA-DB280BFEB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9A3337-2CC2-4D86-8463-FD386D0A1570}"/>
              </a:ext>
            </a:extLst>
          </p:cNvPr>
          <p:cNvSpPr txBox="1"/>
          <p:nvPr/>
        </p:nvSpPr>
        <p:spPr>
          <a:xfrm>
            <a:off x="6708860" y="6456851"/>
            <a:ext cx="59955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See: Mehta N,. </a:t>
            </a:r>
            <a:r>
              <a:rPr lang="en-US" sz="1200" dirty="0" err="1"/>
              <a:t>Agashe</a:t>
            </a:r>
            <a:r>
              <a:rPr lang="en-US" sz="1200" dirty="0"/>
              <a:t> A., P. </a:t>
            </a:r>
            <a:r>
              <a:rPr lang="en-US" sz="1200" dirty="0" err="1"/>
              <a:t>Detroja</a:t>
            </a:r>
            <a:r>
              <a:rPr lang="en-US" sz="1200" dirty="0"/>
              <a:t>  </a:t>
            </a:r>
            <a:r>
              <a:rPr lang="en-US" sz="1200" i="1" dirty="0"/>
              <a:t>Blockchain Bubble or Revolution, </a:t>
            </a:r>
            <a:r>
              <a:rPr lang="en-US" sz="1200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73784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8FACD-C783-4356-8471-F53F388F4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Sm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art Contracts on the Blockchain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4D215-DADC-417C-8017-9B565209F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596505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A Smart Contract is a computer code that resides on the block chain and is executed based on incoming information.</a:t>
            </a:r>
          </a:p>
          <a:p>
            <a:pPr>
              <a:spcAft>
                <a:spcPts val="1000"/>
              </a:spcAft>
            </a:pPr>
            <a:r>
              <a:rPr lang="en-US" dirty="0"/>
              <a:t>Example, Parametric Hurricane Insurance via the Blockchain: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Computer program on Ethereum continuously monitors Charleston Executive Airport wind speed for 1 year.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If the windspeed is greater than 150 miles per hour, immediately transfers 100 bitcoin to the Seabrook Island Property Association.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If the windspeed is less than 150 miles per hour, but more than 125 miles per hour, immediately transfers 75 bitcoin; etc.</a:t>
            </a:r>
          </a:p>
          <a:p>
            <a:r>
              <a:rPr lang="en-US" dirty="0"/>
              <a:t>Smart Contracts are Automatic, Immediate, Irreversible and Uncontestable.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9B20F4-72E6-4557-A1EC-18C41443E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36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8A039-A6CC-4A53-A055-E6B29CD38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704" y="0"/>
            <a:ext cx="10515600" cy="1325563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De</a:t>
            </a:r>
            <a:r>
              <a:rPr lang="en-US" dirty="0" err="1"/>
              <a:t>Fi</a:t>
            </a:r>
            <a:r>
              <a:rPr lang="en-US" dirty="0"/>
              <a:t> and Smart Contracts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29952-C047-4B3A-AA61-96DF9EAED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936" y="1325563"/>
            <a:ext cx="10515600" cy="4628000"/>
          </a:xfrm>
        </p:spPr>
        <p:txBody>
          <a:bodyPr/>
          <a:lstStyle/>
          <a:p>
            <a:r>
              <a:rPr lang="en-US" dirty="0"/>
              <a:t>Broad Category of </a:t>
            </a:r>
            <a:r>
              <a:rPr lang="en-US" i="1" dirty="0"/>
              <a:t>Decentralized (De) </a:t>
            </a:r>
            <a:r>
              <a:rPr lang="en-US" dirty="0"/>
              <a:t>Financial (Fi) Services</a:t>
            </a:r>
          </a:p>
          <a:p>
            <a:pPr lvl="1"/>
            <a:r>
              <a:rPr lang="en-US" dirty="0"/>
              <a:t>Crypto exchanges, online lending platforms, crypto derivatives, insurance, startup finance, etc.</a:t>
            </a:r>
          </a:p>
          <a:p>
            <a:pPr lvl="1"/>
            <a:r>
              <a:rPr lang="en-US" dirty="0"/>
              <a:t>Explosion over time:  $1b in 2019; $15b in 2020; $100b as of 12/2021 (DefiPulse.com). [Recently, it has fallen]</a:t>
            </a:r>
          </a:p>
          <a:p>
            <a:r>
              <a:rPr lang="en-US" dirty="0"/>
              <a:t>Smart Contracts are executed mostly on the Ethereum blockchain. No brokers, financial intermediaries, traders, and </a:t>
            </a:r>
            <a:r>
              <a:rPr lang="en-US" i="1" dirty="0"/>
              <a:t>little regulation</a:t>
            </a:r>
            <a:r>
              <a:rPr lang="en-US" dirty="0"/>
              <a:t>.</a:t>
            </a:r>
          </a:p>
          <a:p>
            <a:r>
              <a:rPr lang="en-US" dirty="0"/>
              <a:t>I personally have not seen the “killer application” of </a:t>
            </a:r>
            <a:r>
              <a:rPr lang="en-US" dirty="0" err="1"/>
              <a:t>DeFi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Note in my insurance example, that bitcoin isn’t a great means of payment because of price volatility.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D8672F-33AB-4128-9A4E-3E430174B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59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A5634-09CA-452C-AFE9-8E8408D31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721" y="32429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What about Digital Payments for Consumers?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47687-DE10-4321-AAE8-F462DA5BB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Who pays for their lattes with cash?  We already have digital payments,  but what about the needs of the unbanked?</a:t>
            </a:r>
          </a:p>
          <a:p>
            <a:r>
              <a:rPr lang="en-US" dirty="0"/>
              <a:t>The US and the developed world are far behind Africa: Mobile, as in cellphone money, the M-</a:t>
            </a:r>
            <a:r>
              <a:rPr lang="en-US" dirty="0" err="1"/>
              <a:t>Pesa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Grameen Foundation:</a:t>
            </a:r>
          </a:p>
          <a:p>
            <a:pPr marL="0" indent="0" algn="ctr">
              <a:buNone/>
            </a:pPr>
            <a:r>
              <a:rPr lang="en-US" dirty="0"/>
              <a:t>Making Cash Digital is the Key to Possibility</a:t>
            </a:r>
          </a:p>
          <a:p>
            <a:pPr marL="0" indent="0" algn="ctr">
              <a:buNone/>
            </a:pPr>
            <a:r>
              <a:rPr lang="en-US" sz="2400" b="0" dirty="0"/>
              <a:t>When Poor Women Control their own money, it no longer controls them.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192AEF-FE99-497F-B101-1281E3649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56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2A7ED-F56B-4B30-8742-950CF94AC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ail versus Wholesale Digital Payments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C3042-903C-4F0D-9655-0C4A4B7E5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232" y="1570730"/>
            <a:ext cx="10515600" cy="4351338"/>
          </a:xfrm>
        </p:spPr>
        <p:txBody>
          <a:bodyPr/>
          <a:lstStyle/>
          <a:p>
            <a:r>
              <a:rPr lang="en-US" dirty="0"/>
              <a:t>Retail:  M-</a:t>
            </a:r>
            <a:r>
              <a:rPr lang="en-US" dirty="0" err="1"/>
              <a:t>pesa</a:t>
            </a:r>
            <a:endParaRPr lang="en-US" dirty="0"/>
          </a:p>
          <a:p>
            <a:r>
              <a:rPr lang="en-US" dirty="0"/>
              <a:t>Wholesale:  Cryptocurrency for DEFI transactions.</a:t>
            </a:r>
          </a:p>
          <a:p>
            <a:pPr marL="0" indent="0">
              <a:buNone/>
            </a:pPr>
            <a:r>
              <a:rPr lang="en-US" dirty="0"/>
              <a:t>Bitcoin doesn’t work for either because of transactions costs and price volatility.</a:t>
            </a:r>
          </a:p>
          <a:p>
            <a:r>
              <a:rPr lang="en-US" dirty="0"/>
              <a:t>But, to tap into the potential benefits of DEFI we need a safe and secure </a:t>
            </a:r>
            <a:r>
              <a:rPr lang="en-US" i="1" dirty="0"/>
              <a:t>crypto medium of exchange</a:t>
            </a:r>
            <a:r>
              <a:rPr lang="en-US" dirty="0"/>
              <a:t> to facilitate DEFI transactions, at least wholesale transactions.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617B9-7416-4E9F-BA60-4ABC60205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85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95DDA-2507-7C6A-0D9E-486E741A2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Ent</a:t>
            </a:r>
            <a:r>
              <a:rPr lang="en-US" dirty="0"/>
              <a:t>er </a:t>
            </a:r>
            <a:r>
              <a:rPr lang="en-US" dirty="0" err="1"/>
              <a:t>Stablecoins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C0FCE-B832-6C9B-285A-8ED2DC9CE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Stablecoin</a:t>
            </a:r>
            <a:r>
              <a:rPr lang="en-US" dirty="0"/>
              <a:t> a cryptocurrency whose value is pegged to a fiat currency like the dollar.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Reserve-Backed </a:t>
            </a:r>
            <a:r>
              <a:rPr lang="en-US" dirty="0" err="1"/>
              <a:t>stablecoin</a:t>
            </a:r>
            <a:r>
              <a:rPr lang="en-US" dirty="0"/>
              <a:t>, think Money Market Mutual Fund.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Algorithmic </a:t>
            </a:r>
            <a:r>
              <a:rPr lang="en-US" dirty="0" err="1"/>
              <a:t>stablecoin</a:t>
            </a:r>
            <a:r>
              <a:rPr lang="en-US" dirty="0"/>
              <a:t>, think castles in the air (no foundation).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What are they useful for?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Safe place to park your digital funds.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Developers hope that they can be used for every day transactions.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could go wrong?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A988B-4B43-00B1-CD74-72C725779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6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133601"/>
            <a:ext cx="10219508" cy="1585172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Cryptocurrencies &amp; The Future of Money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1751" y="6302703"/>
            <a:ext cx="2743200" cy="365125"/>
          </a:xfrm>
        </p:spPr>
        <p:txBody>
          <a:bodyPr/>
          <a:lstStyle/>
          <a:p>
            <a:fld id="{D9F085D5-EC86-4F6A-B501-C1359CB39116}" type="slidenum">
              <a:rPr lang="en-US" smtClean="0"/>
              <a:t>5</a:t>
            </a:fld>
            <a:endParaRPr lang="en-US" dirty="0"/>
          </a:p>
        </p:txBody>
      </p:sp>
      <p:pic>
        <p:nvPicPr>
          <p:cNvPr id="1030" name="Picture 6" descr="Cryptocurrency Prices Today On August 5: Bitcoin, Binance Coin Surge Over 3%">
            <a:extLst>
              <a:ext uri="{FF2B5EF4-FFF2-40B4-BE49-F238E27FC236}">
                <a16:creationId xmlns:a16="http://schemas.microsoft.com/office/drawing/2014/main" id="{FA5396EC-7C96-41E2-9EF2-AB9E692C9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448" y="4855542"/>
            <a:ext cx="2932155" cy="205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44673A0-175A-4075-9896-09EF1D92727A}"/>
              </a:ext>
            </a:extLst>
          </p:cNvPr>
          <p:cNvGrpSpPr>
            <a:grpSpLocks noChangeAspect="1"/>
          </p:cNvGrpSpPr>
          <p:nvPr/>
        </p:nvGrpSpPr>
        <p:grpSpPr>
          <a:xfrm>
            <a:off x="470186" y="112657"/>
            <a:ext cx="2060329" cy="2103120"/>
            <a:chOff x="607985" y="-509240"/>
            <a:chExt cx="5464366" cy="557901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26F53BD-43F1-4D9D-8B93-4AAEFAE10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7985" y="-509240"/>
              <a:ext cx="5464366" cy="421395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43E7E5F-5A11-4E46-9D50-C30107AED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6794" y="3676136"/>
              <a:ext cx="4406747" cy="1393634"/>
            </a:xfrm>
            <a:prstGeom prst="rect">
              <a:avLst/>
            </a:prstGeom>
          </p:spPr>
        </p:pic>
      </p:grpSp>
      <p:sp>
        <p:nvSpPr>
          <p:cNvPr id="4" name="Subtitle 2">
            <a:extLst>
              <a:ext uri="{FF2B5EF4-FFF2-40B4-BE49-F238E27FC236}">
                <a16:creationId xmlns:a16="http://schemas.microsoft.com/office/drawing/2014/main" id="{CCDF0521-5229-7D41-A5EF-1078667579EC}"/>
              </a:ext>
            </a:extLst>
          </p:cNvPr>
          <p:cNvSpPr txBox="1">
            <a:spLocks/>
          </p:cNvSpPr>
          <p:nvPr/>
        </p:nvSpPr>
        <p:spPr>
          <a:xfrm>
            <a:off x="1547649" y="3566728"/>
            <a:ext cx="9144000" cy="2482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NEED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March 15, 2023</a:t>
            </a:r>
          </a:p>
        </p:txBody>
      </p:sp>
    </p:spTree>
    <p:extLst>
      <p:ext uri="{BB962C8B-B14F-4D97-AF65-F5344CB8AC3E}">
        <p14:creationId xmlns:p14="http://schemas.microsoft.com/office/powerpoint/2010/main" val="12783355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809FE-E28E-49AD-BE9D-8428A64A7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789" y="3437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her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Stablecoin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:  Reserve Backed?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44146-F5E4-43D4-85B0-77B24FF58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“The Coin That Could Wreck Crypto” (</a:t>
            </a:r>
            <a:r>
              <a:rPr lang="en-US" i="1" dirty="0"/>
              <a:t>NYTIMES</a:t>
            </a:r>
            <a:r>
              <a:rPr lang="en-US" dirty="0"/>
              <a:t>, 6/17/21):  </a:t>
            </a:r>
          </a:p>
          <a:p>
            <a:pPr lvl="1">
              <a:spcBef>
                <a:spcPts val="1000"/>
              </a:spcBef>
              <a:spcAft>
                <a:spcPts val="1000"/>
              </a:spcAft>
            </a:pPr>
            <a:r>
              <a:rPr lang="en-US" sz="2800" dirty="0"/>
              <a:t>“</a:t>
            </a:r>
            <a:r>
              <a:rPr lang="en-US" sz="2800" b="0" dirty="0"/>
              <a:t>In 2021, New York’s attorney general fined Tether $18.5 million and </a:t>
            </a:r>
            <a:r>
              <a:rPr lang="en-US" sz="2800" b="0" dirty="0">
                <a:hlinkClick r:id="rId3"/>
              </a:rPr>
              <a:t>said</a:t>
            </a:r>
            <a:r>
              <a:rPr lang="en-US" sz="2800" b="0" dirty="0"/>
              <a:t> the company had lied about its reserves, calling it ‘a </a:t>
            </a:r>
            <a:r>
              <a:rPr lang="en-US" sz="2800" b="0" dirty="0" err="1"/>
              <a:t>stablecoin</a:t>
            </a:r>
            <a:r>
              <a:rPr lang="en-US" sz="2800" b="0" dirty="0"/>
              <a:t> without stability.’”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Market cap of $68 billion;  daily volume of $50 billion.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What could go wrong?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55C72-84B4-43C0-8B3B-441628351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60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94CE8-7DD1-390F-FEA5-AA7E17CEA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</a:t>
            </a:r>
            <a:r>
              <a:rPr lang="en-US" dirty="0"/>
              <a:t>blems with </a:t>
            </a:r>
            <a:r>
              <a:rPr lang="en-US" dirty="0" err="1"/>
              <a:t>Stablecoins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879AA-8624-9D6A-C8FE-77C0F37E7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clear whether or not reserves exist.</a:t>
            </a:r>
          </a:p>
          <a:p>
            <a:r>
              <a:rPr lang="en-US" dirty="0"/>
              <a:t>If they do, are they in riskless assets?</a:t>
            </a:r>
          </a:p>
          <a:p>
            <a:r>
              <a:rPr lang="en-US" dirty="0"/>
              <a:t>Are there other claimants to the reserves?</a:t>
            </a:r>
          </a:p>
          <a:p>
            <a:r>
              <a:rPr lang="en-US" dirty="0"/>
              <a:t>What are the rules around redemptions?</a:t>
            </a:r>
          </a:p>
          <a:p>
            <a:r>
              <a:rPr lang="en-US" dirty="0"/>
              <a:t>How easy is it to transfer proceeds of a redemption into the banking system?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Bottom line: Completely Unregulated!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9D070C-DB16-8C67-E733-DE20BE70F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56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E6917-5AF3-C2AC-0E9B-FA3DFA6AB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590" y="3975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</a:t>
            </a:r>
            <a:r>
              <a:rPr lang="en-US" dirty="0"/>
              <a:t>DC &amp; Silicon Valley Bank</a:t>
            </a:r>
          </a:p>
        </p:txBody>
      </p:sp>
      <p:pic>
        <p:nvPicPr>
          <p:cNvPr id="6" name="Content Placeholder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1001414-84D6-75E6-9161-2E6144B116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693" y="1592149"/>
            <a:ext cx="11778742" cy="437149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EA0469-601F-F867-2992-F1E5E4373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A4CE23-3A9B-6F98-7D1A-6093ED228DE4}"/>
              </a:ext>
            </a:extLst>
          </p:cNvPr>
          <p:cNvSpPr txBox="1"/>
          <p:nvPr/>
        </p:nvSpPr>
        <p:spPr>
          <a:xfrm>
            <a:off x="3836882" y="3547061"/>
            <a:ext cx="3915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$3.3 Billion in Reserves at SVB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7633F9-E8D5-0C16-D43A-841DB3A54ACA}"/>
              </a:ext>
            </a:extLst>
          </p:cNvPr>
          <p:cNvSpPr txBox="1"/>
          <p:nvPr/>
        </p:nvSpPr>
        <p:spPr>
          <a:xfrm>
            <a:off x="10099358" y="6412788"/>
            <a:ext cx="13538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CoinGecko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317615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809FE-E28E-49AD-BE9D-8428A64A7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62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rk Zuckerberg &amp;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Stablecoins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44146-F5E4-43D4-85B0-77B24FF58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Enter Facebook and Diem in 2019:  Proposed blockchain enabled </a:t>
            </a:r>
            <a:r>
              <a:rPr lang="en-US" dirty="0" err="1"/>
              <a:t>stablecoin</a:t>
            </a:r>
            <a:r>
              <a:rPr lang="en-US" dirty="0"/>
              <a:t>, where all Facebook users would have diem wallets.</a:t>
            </a:r>
          </a:p>
          <a:p>
            <a:pPr>
              <a:spcAft>
                <a:spcPts val="1000"/>
              </a:spcAft>
            </a:pPr>
            <a:r>
              <a:rPr lang="en-US" dirty="0"/>
              <a:t>Regulators lodged lots of objections:  Should a potentially ubiquitous private currency be run by one company?</a:t>
            </a:r>
          </a:p>
          <a:p>
            <a:pPr>
              <a:spcAft>
                <a:spcPts val="1000"/>
              </a:spcAft>
            </a:pPr>
            <a:r>
              <a:rPr lang="en-US" dirty="0"/>
              <a:t>What could go wrong?</a:t>
            </a:r>
          </a:p>
          <a:p>
            <a:r>
              <a:rPr lang="en-US" dirty="0"/>
              <a:t>Meta (Facebook) dropped out of the Diem project on 1/31/2022.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55C72-84B4-43C0-8B3B-441628351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45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F5FB8-1482-BA3C-02ED-395C3094A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Alg</a:t>
            </a:r>
            <a:r>
              <a:rPr lang="en-US" dirty="0"/>
              <a:t>orithmic </a:t>
            </a:r>
            <a:r>
              <a:rPr lang="en-US" dirty="0" err="1"/>
              <a:t>Stablecoin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F3564-012F-E1BF-F1FB-435C4101A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480" y="1021686"/>
            <a:ext cx="9641841" cy="5135274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Create a regular cryptocurrency and call it say, Luna. (Governance coin)</a:t>
            </a:r>
          </a:p>
          <a:p>
            <a:pPr>
              <a:spcAft>
                <a:spcPts val="1000"/>
              </a:spcAft>
            </a:pPr>
            <a:r>
              <a:rPr lang="en-US" dirty="0"/>
              <a:t>Create a </a:t>
            </a:r>
            <a:r>
              <a:rPr lang="en-US" dirty="0" err="1"/>
              <a:t>stablecoin</a:t>
            </a:r>
            <a:r>
              <a:rPr lang="en-US" dirty="0"/>
              <a:t> and call it say, Terra. </a:t>
            </a:r>
          </a:p>
          <a:p>
            <a:r>
              <a:rPr lang="en-US" dirty="0"/>
              <a:t>Tie it to Luna. Allow exchanges:</a:t>
            </a:r>
          </a:p>
          <a:p>
            <a:pPr lvl="1"/>
            <a:r>
              <a:rPr lang="en-US" dirty="0"/>
              <a:t>one terra into $1 worth of Luna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$1 of Luna into one terra</a:t>
            </a:r>
          </a:p>
          <a:p>
            <a:pPr>
              <a:spcAft>
                <a:spcPts val="1000"/>
              </a:spcAft>
            </a:pPr>
            <a:r>
              <a:rPr lang="en-US" dirty="0"/>
              <a:t>Luna = $1, you can trade 1 Luna for 1 Terra and vice versa</a:t>
            </a:r>
          </a:p>
          <a:p>
            <a:pPr>
              <a:spcAft>
                <a:spcPts val="1000"/>
              </a:spcAft>
            </a:pPr>
            <a:r>
              <a:rPr lang="en-US" dirty="0"/>
              <a:t>Luna = $10, you can trade 1 Luna for 10 Terra</a:t>
            </a:r>
          </a:p>
          <a:p>
            <a:r>
              <a:rPr lang="en-US" dirty="0"/>
              <a:t>Terra price drops to $0.80, buy Terra and get $1 of Luna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Increased demand for Terra increases its price.</a:t>
            </a:r>
          </a:p>
          <a:p>
            <a:r>
              <a:rPr lang="en-US" dirty="0"/>
              <a:t>Terra price rises to $1.20, sell Terra and buy $1.20 of Luna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Reduced demand for Terra lowers its price.</a:t>
            </a:r>
          </a:p>
          <a:p>
            <a:r>
              <a:rPr lang="en-US" dirty="0"/>
              <a:t>What could go wrong?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040391-42DD-A383-1A16-3CA8DE059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67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61A94-5F32-17CC-8484-E7ED02724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9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Lun</a:t>
            </a:r>
            <a:r>
              <a:rPr lang="en-US" dirty="0"/>
              <a:t>a’s Price This Year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107AB0C-4C9A-CCDD-7547-993E235DF0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7051" y="1537614"/>
            <a:ext cx="10406098" cy="448056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2C9BD5-2D7A-0112-1835-B96CED1D5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DD75E8-90CE-FF07-3E11-AF023394C1A8}"/>
              </a:ext>
            </a:extLst>
          </p:cNvPr>
          <p:cNvSpPr txBox="1"/>
          <p:nvPr/>
        </p:nvSpPr>
        <p:spPr>
          <a:xfrm>
            <a:off x="8995590" y="6456851"/>
            <a:ext cx="29002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coinmarketcap.com</a:t>
            </a:r>
            <a:r>
              <a:rPr lang="en-US" sz="1200" dirty="0"/>
              <a:t>/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D1B0F3-0023-57A4-E6D4-1E0D33A64E38}"/>
              </a:ext>
            </a:extLst>
          </p:cNvPr>
          <p:cNvSpPr/>
          <p:nvPr/>
        </p:nvSpPr>
        <p:spPr>
          <a:xfrm>
            <a:off x="9386047" y="2600960"/>
            <a:ext cx="1850913" cy="259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FD3FF89D-C68E-F5DE-4EB2-0EE177169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051" y="1537614"/>
            <a:ext cx="10406098" cy="44805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3E430E-D112-712A-866E-554EF1E67B70}"/>
              </a:ext>
            </a:extLst>
          </p:cNvPr>
          <p:cNvSpPr txBox="1"/>
          <p:nvPr/>
        </p:nvSpPr>
        <p:spPr>
          <a:xfrm>
            <a:off x="6252882" y="4026104"/>
            <a:ext cx="37099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It’s a problem when the capitalization</a:t>
            </a:r>
          </a:p>
          <a:p>
            <a:r>
              <a:rPr lang="en-US" dirty="0"/>
              <a:t>Of the governance coin is less than</a:t>
            </a:r>
          </a:p>
          <a:p>
            <a:r>
              <a:rPr lang="en-US" dirty="0"/>
              <a:t>The stock of the </a:t>
            </a:r>
            <a:r>
              <a:rPr lang="en-US" dirty="0" err="1"/>
              <a:t>stablecoin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5197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72976674-4760-B0D6-00F8-FACA4800A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868" y="1679013"/>
            <a:ext cx="10333281" cy="381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181983-1E18-D94F-9872-5FECB3B4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5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Ter</a:t>
            </a:r>
            <a:r>
              <a:rPr lang="en-US" dirty="0"/>
              <a:t>ra’s Price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B0441A-08DB-E203-2F37-81343E22E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3059DA-DDBF-4F23-98F9-EAC5DA68AC11}"/>
              </a:ext>
            </a:extLst>
          </p:cNvPr>
          <p:cNvSpPr/>
          <p:nvPr/>
        </p:nvSpPr>
        <p:spPr>
          <a:xfrm>
            <a:off x="9386047" y="1519518"/>
            <a:ext cx="1850913" cy="36722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Content Placeholder 5">
            <a:extLst>
              <a:ext uri="{FF2B5EF4-FFF2-40B4-BE49-F238E27FC236}">
                <a16:creationId xmlns:a16="http://schemas.microsoft.com/office/drawing/2014/main" id="{0909B8CA-144D-71C5-DAD2-8A21473CC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867" y="1679013"/>
            <a:ext cx="10333281" cy="381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B1ED66-F1C5-7D95-92E2-D1234A42BF8A}"/>
              </a:ext>
            </a:extLst>
          </p:cNvPr>
          <p:cNvSpPr txBox="1"/>
          <p:nvPr/>
        </p:nvSpPr>
        <p:spPr>
          <a:xfrm>
            <a:off x="3943195" y="2504079"/>
            <a:ext cx="3300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howcard Gothic" panose="04020904020102020604" pitchFamily="82" charset="0"/>
              </a:rPr>
              <a:t>Death </a:t>
            </a:r>
            <a:r>
              <a:rPr lang="en-US" sz="2800" dirty="0" err="1">
                <a:latin typeface="Showcard Gothic" panose="04020904020102020604" pitchFamily="82" charset="0"/>
              </a:rPr>
              <a:t>SpiRal</a:t>
            </a:r>
            <a:r>
              <a:rPr lang="en-US" sz="2800" dirty="0">
                <a:latin typeface="Showcard Gothic" panose="04020904020102020604" pitchFamily="82" charset="0"/>
              </a:rPr>
              <a:t>!!!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03FE49-8B60-DC22-FB15-40ED40541865}"/>
              </a:ext>
            </a:extLst>
          </p:cNvPr>
          <p:cNvSpPr txBox="1"/>
          <p:nvPr/>
        </p:nvSpPr>
        <p:spPr>
          <a:xfrm>
            <a:off x="4294208" y="5822066"/>
            <a:ext cx="3317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Erased $60 billion worth of value.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0983FD-C707-A8A1-6C50-D891BAADC778}"/>
              </a:ext>
            </a:extLst>
          </p:cNvPr>
          <p:cNvSpPr txBox="1"/>
          <p:nvPr/>
        </p:nvSpPr>
        <p:spPr>
          <a:xfrm>
            <a:off x="2669022" y="3611824"/>
            <a:ext cx="5849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The value of an algorithmic </a:t>
            </a:r>
            <a:r>
              <a:rPr lang="en-US" dirty="0" err="1"/>
              <a:t>stablecoin</a:t>
            </a:r>
            <a:r>
              <a:rPr lang="en-US" dirty="0"/>
              <a:t> is derived purely from</a:t>
            </a:r>
          </a:p>
          <a:p>
            <a:pPr algn="ctr"/>
            <a:r>
              <a:rPr lang="en-US" dirty="0"/>
              <a:t>"the expectation of its future market worth."</a:t>
            </a:r>
          </a:p>
        </p:txBody>
      </p:sp>
    </p:spTree>
    <p:extLst>
      <p:ext uri="{BB962C8B-B14F-4D97-AF65-F5344CB8AC3E}">
        <p14:creationId xmlns:p14="http://schemas.microsoft.com/office/powerpoint/2010/main" val="378572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5707B-FC0C-4BB2-8F55-70A2285C0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2319"/>
            <a:ext cx="10515600" cy="1325563"/>
          </a:xfrm>
        </p:spPr>
        <p:txBody>
          <a:bodyPr/>
          <a:lstStyle/>
          <a:p>
            <a:r>
              <a:rPr lang="en-US" i="0" dirty="0">
                <a:solidFill>
                  <a:schemeClr val="bg1"/>
                </a:solidFill>
                <a:effectLst/>
                <a:latin typeface="Proxima N W01 Reg"/>
              </a:rPr>
              <a:t>“Cr</a:t>
            </a:r>
            <a:r>
              <a:rPr lang="en-US" i="0" dirty="0">
                <a:solidFill>
                  <a:schemeClr val="accent5">
                    <a:lumMod val="50000"/>
                  </a:schemeClr>
                </a:solidFill>
                <a:effectLst/>
                <a:latin typeface="Proxima N W01 Reg"/>
              </a:rPr>
              <a:t>yptocurrency is the Wild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Proxima N W01 Reg"/>
              </a:rPr>
              <a:t>W</a:t>
            </a:r>
            <a:r>
              <a:rPr lang="en-US" i="0" dirty="0">
                <a:solidFill>
                  <a:schemeClr val="accent5">
                    <a:lumMod val="50000"/>
                  </a:schemeClr>
                </a:solidFill>
                <a:effectLst/>
                <a:latin typeface="Proxima N W01 Reg"/>
              </a:rPr>
              <a:t>est of our</a:t>
            </a:r>
            <a:br>
              <a:rPr lang="en-US" i="0" dirty="0">
                <a:solidFill>
                  <a:schemeClr val="accent5">
                    <a:lumMod val="50000"/>
                  </a:schemeClr>
                </a:solidFill>
                <a:effectLst/>
                <a:latin typeface="Proxima N W01 Reg"/>
              </a:rPr>
            </a:br>
            <a:r>
              <a:rPr lang="en-US" i="0" dirty="0">
                <a:solidFill>
                  <a:schemeClr val="accent5">
                    <a:lumMod val="50000"/>
                  </a:schemeClr>
                </a:solidFill>
                <a:effectLst/>
                <a:latin typeface="Proxima N W01 Reg"/>
              </a:rPr>
              <a:t> Financial System”  Sen. E. Warren of Mass 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88508-9239-4EFC-8DE5-C606C83F3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Pick Your Own Adventure: (</a:t>
            </a:r>
            <a:r>
              <a:rPr lang="en-US" dirty="0">
                <a:hlinkClick r:id="rId2"/>
              </a:rPr>
              <a:t>https://web3isgoinggreat.com/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A3503-E73A-4FBD-94FD-A72F8A464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9666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D2420-370C-4BD1-88D9-D1A4D74F8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66" y="13447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 dirty="0"/>
              <a:t>“</a:t>
            </a:r>
            <a:r>
              <a:rPr lang="en-US" sz="4400" dirty="0">
                <a:solidFill>
                  <a:schemeClr val="bg1"/>
                </a:solidFill>
              </a:rPr>
              <a:t>Cle</a:t>
            </a:r>
            <a:r>
              <a:rPr lang="en-US" sz="4400" dirty="0"/>
              <a:t>an Up the Mess on Aisle 3”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F61B3-400D-4C32-86B3-BDB6085A3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Gary Gensler, Chair of the SEC wants to regulate.</a:t>
            </a:r>
          </a:p>
          <a:p>
            <a:r>
              <a:rPr lang="en-US" dirty="0" err="1"/>
              <a:t>Rostin</a:t>
            </a:r>
            <a:r>
              <a:rPr lang="en-US" dirty="0"/>
              <a:t> Benham, Chair of the CFTC.</a:t>
            </a:r>
          </a:p>
          <a:p>
            <a:r>
              <a:rPr lang="en-US" dirty="0"/>
              <a:t>Janet Yellen at Treasury.</a:t>
            </a:r>
          </a:p>
          <a:p>
            <a:r>
              <a:rPr lang="en-US" dirty="0"/>
              <a:t>They will act, but they would need Congressional legislation, too:  Cash markets in cryptocurrencies are viewed as commodities and are unregulated.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A87583-1D1D-4F82-A7B2-D875F9CD5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70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55FB1-CADC-4D11-9BC2-B87FB2D97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Good Regulation?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C0A9F-AA7C-4A68-90F9-CE7CAC963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Principles Are Easy;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Eliminate fraud, abuse, illegal activity and manipulation.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Do not let markets be dominated by a small number of powerful firms.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Allow startups with new innovations to displace incumbent firms.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Minimize risk of a financial crisis.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Legislation and Implementation:  Not So Easy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89606-6F90-49BD-AB5A-9C6E709AB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81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CFEED-377B-4C55-9A5B-A44C33ADC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 of the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C47F8-C9B1-4595-9F5E-427119940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 Facts about Bitcoin</a:t>
            </a:r>
          </a:p>
          <a:p>
            <a:r>
              <a:rPr lang="en-US" dirty="0"/>
              <a:t>A little bit on the underlying technology of bitcoin.</a:t>
            </a:r>
          </a:p>
          <a:p>
            <a:r>
              <a:rPr lang="en-US" dirty="0"/>
              <a:t>Economist evaluation of 2 Key Questions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Is Bitcoin serving a legitimate economic role?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Is there potential for beneficial, financial innovations using the underlying technology?</a:t>
            </a:r>
          </a:p>
          <a:p>
            <a:r>
              <a:rPr lang="en-US" dirty="0"/>
              <a:t>But, in order to tap that potential, we need: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Legislation to provide “good” regulation of crypto markets.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 Federal Reserve needs to follow other central banks in creating a safe and secure, digital means of payment:  Central Bank Digital Currency (CBDC)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D25F64-034E-42CE-8ED2-AD2BA1C95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8045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16FAA-4DD9-4670-AAB2-67A5D176E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518" y="1344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193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0s Regulation in the 21</a:t>
            </a:r>
            <a:r>
              <a:rPr lang="en-US" baseline="30000" dirty="0">
                <a:solidFill>
                  <a:schemeClr val="accent5">
                    <a:lumMod val="50000"/>
                  </a:schemeClr>
                </a:solidFill>
              </a:rPr>
              <a:t>st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Century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C84BF-8BD8-4725-9C7E-156AAD7D8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Bank:  An institution that accepts deposits and makes loans for a profit.</a:t>
            </a:r>
          </a:p>
          <a:p>
            <a:pPr lvl="1"/>
            <a:r>
              <a:rPr lang="en-US" dirty="0" err="1"/>
              <a:t>Stablecoins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Money Market Mutual Funds?</a:t>
            </a:r>
          </a:p>
          <a:p>
            <a:r>
              <a:rPr lang="en-US" dirty="0"/>
              <a:t>Investment Contract subject to security laws (Howey Test):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Investment of Money.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Common Enterprise (pooling of funds).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Expectation of profit from effort others.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Profits come from the efforts of a promoter or third party.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 err="1"/>
              <a:t>BlockFI</a:t>
            </a:r>
            <a:r>
              <a:rPr lang="en-US" dirty="0"/>
              <a:t> and crypto Lending.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D2E3C7-3F66-41EE-B142-68EED3F0D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59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743F0-F213-4C50-9F6B-DBE7A6AB3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Blo</a:t>
            </a:r>
            <a:r>
              <a:rPr lang="en-US" dirty="0" err="1"/>
              <a:t>ckFi</a:t>
            </a:r>
            <a:r>
              <a:rPr lang="en-US" dirty="0"/>
              <a:t> and Crypto Lending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CAA49-E71D-41A3-82B4-518048F39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Feb, 14, 2022,</a:t>
            </a:r>
            <a:r>
              <a:rPr lang="en-US" sz="3200" dirty="0"/>
              <a:t> </a:t>
            </a:r>
            <a:r>
              <a:rPr lang="en-US" sz="3200" i="1" dirty="0"/>
              <a:t>NYTimes </a:t>
            </a:r>
            <a:r>
              <a:rPr lang="en-US" sz="3200" dirty="0"/>
              <a:t>Headline</a:t>
            </a:r>
            <a:endParaRPr lang="en-US" sz="3200" b="1" i="0" dirty="0">
              <a:solidFill>
                <a:schemeClr val="accent5">
                  <a:lumMod val="50000"/>
                </a:schemeClr>
              </a:solidFill>
              <a:effectLst/>
              <a:latin typeface="nyt-cheltenham"/>
            </a:endParaRPr>
          </a:p>
          <a:p>
            <a:pPr marL="0" indent="0">
              <a:buNone/>
            </a:pPr>
            <a:r>
              <a:rPr lang="en-US" sz="3200" b="1" i="0" dirty="0" err="1">
                <a:solidFill>
                  <a:schemeClr val="accent5">
                    <a:lumMod val="50000"/>
                  </a:schemeClr>
                </a:solidFill>
                <a:effectLst/>
                <a:latin typeface="nyt-cheltenham"/>
              </a:rPr>
              <a:t>BlockFi</a:t>
            </a:r>
            <a:r>
              <a:rPr lang="en-US" sz="3200" b="1" i="0" dirty="0">
                <a:solidFill>
                  <a:schemeClr val="accent5">
                    <a:lumMod val="50000"/>
                  </a:schemeClr>
                </a:solidFill>
                <a:effectLst/>
                <a:latin typeface="nyt-cheltenham"/>
              </a:rPr>
              <a:t>, a crypto firm, reaches a $100 million settlement for failing to register loan products.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nyt-cheltenham"/>
              </a:rPr>
              <a:t>Cannot offer interest-bearing accounts to US residents.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i="0" dirty="0" err="1">
                <a:solidFill>
                  <a:schemeClr val="accent5">
                    <a:lumMod val="50000"/>
                  </a:schemeClr>
                </a:solidFill>
                <a:effectLst/>
                <a:latin typeface="nyt-cheltenham"/>
              </a:rPr>
              <a:t>BlockFi</a:t>
            </a:r>
            <a:r>
              <a:rPr lang="en-US" sz="3200" b="1" i="0" dirty="0">
                <a:solidFill>
                  <a:schemeClr val="accent5">
                    <a:lumMod val="50000"/>
                  </a:schemeClr>
                </a:solidFill>
                <a:effectLst/>
                <a:latin typeface="nyt-cheltenham"/>
              </a:rPr>
              <a:t> </a:t>
            </a:r>
            <a:r>
              <a:rPr lang="en-US" sz="3200" i="1" dirty="0">
                <a:solidFill>
                  <a:srgbClr val="FF0000"/>
                </a:solidFill>
                <a:latin typeface="nyt-cheltenham"/>
              </a:rPr>
              <a:t>was</a:t>
            </a:r>
            <a:r>
              <a:rPr lang="en-US" sz="3200" b="1" i="0" dirty="0">
                <a:solidFill>
                  <a:schemeClr val="accent5">
                    <a:lumMod val="50000"/>
                  </a:schemeClr>
                </a:solidFill>
                <a:effectLst/>
                <a:latin typeface="nyt-cheltenham"/>
              </a:rPr>
              <a:t> working work with the SEC to develop an account that meets US security laws.</a:t>
            </a:r>
          </a:p>
          <a:p>
            <a:pPr marL="514350" indent="-514350">
              <a:buFont typeface="+mj-lt"/>
              <a:buAutoNum type="arabicPeriod"/>
            </a:pPr>
            <a:endParaRPr lang="en-US" sz="3200" b="1" i="0" dirty="0">
              <a:solidFill>
                <a:schemeClr val="accent5">
                  <a:lumMod val="50000"/>
                </a:schemeClr>
              </a:solidFill>
              <a:effectLst/>
              <a:latin typeface="nyt-cheltenham"/>
            </a:endParaRPr>
          </a:p>
          <a:p>
            <a:pPr marL="514350" indent="-514350">
              <a:buFont typeface="+mj-lt"/>
              <a:buAutoNum type="arabicPeriod"/>
            </a:pPr>
            <a:endParaRPr lang="en-US" sz="3200" b="1" i="0" dirty="0">
              <a:solidFill>
                <a:schemeClr val="accent5">
                  <a:lumMod val="50000"/>
                </a:schemeClr>
              </a:solidFill>
              <a:effectLst/>
              <a:latin typeface="nyt-cheltenham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B7874-B8CB-46D7-8615-028DC4CD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1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B4B7A-8791-4350-AAA5-2E35D9DD0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08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Sa</a:t>
            </a:r>
            <a:r>
              <a:rPr lang="en-US" dirty="0"/>
              <a:t>m Bankman-Fried &amp; FTX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3F1F4-CBE4-6D09-9188-9FE945B0B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August, </a:t>
            </a:r>
            <a:r>
              <a:rPr lang="en-US" i="1" dirty="0"/>
              <a:t>Fortune </a:t>
            </a:r>
            <a:r>
              <a:rPr lang="en-US" dirty="0"/>
              <a:t>compared the 30-yr old to Warren Buffet.</a:t>
            </a:r>
          </a:p>
          <a:p>
            <a:r>
              <a:rPr lang="en-US" dirty="0"/>
              <a:t>Helped save </a:t>
            </a:r>
            <a:r>
              <a:rPr lang="en-US" dirty="0" err="1"/>
              <a:t>BlockFi</a:t>
            </a:r>
            <a:r>
              <a:rPr lang="en-US" dirty="0"/>
              <a:t> and other crypto firms in May 2022.</a:t>
            </a:r>
          </a:p>
          <a:p>
            <a:r>
              <a:rPr lang="en-US" dirty="0"/>
              <a:t>Mid November $32b firm declares bankruptcy; SBF’s net worth goes from $16 billion to 0.</a:t>
            </a:r>
          </a:p>
          <a:p>
            <a:r>
              <a:rPr lang="en-US" dirty="0"/>
              <a:t>Misused customer funds to prop up his investment firm Alameda Research.</a:t>
            </a:r>
          </a:p>
          <a:p>
            <a:r>
              <a:rPr lang="en-US" dirty="0"/>
              <a:t>Regulation is needed!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2BA9FF-97C1-0E32-4C9C-97BF39E18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20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0C7A3-EFAC-4C85-8CED-B8E1AA5BD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Bid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en Framework for Regulating Crypto (9/16)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47A66-FBD2-4211-A6F6-335BCAB15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937" y="1737998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Protect Consumers, Investors, and Business.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Promote Access to Safe Financial Services.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Fostering Financial Stability.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Advancing Responsible Innovation.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Reinforcing our Global Financial Leadership.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Fighting Illicit Finance.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Exploring a U.S. Central Bank Digital Currency (CBDC)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760B53-AF26-46FB-996F-1AC72D996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36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0C7A3-EFAC-4C85-8CED-B8E1AA5BD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Thr</a:t>
            </a:r>
            <a:r>
              <a:rPr lang="en-US" dirty="0"/>
              <a:t>ee Recent US Government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47A66-FBD2-4211-A6F6-335BCAB15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Presidential Working Group on Financial Markets on Stable Coins and CBDC, 11/2021.</a:t>
            </a:r>
          </a:p>
          <a:p>
            <a:r>
              <a:rPr lang="en-US" dirty="0"/>
              <a:t>Federal Reserve Discussion Paper on CBDCs, 1/2022</a:t>
            </a:r>
          </a:p>
          <a:p>
            <a:r>
              <a:rPr lang="en-US" dirty="0"/>
              <a:t>Executive Order of the President, 3/09/2022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(a): fraud; (b) stability; (c  illicit activity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(d):  “We must reinforce United States leadership in the global financial system and in technological and economic competitiveness.”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(e) equitable access; (f) support responsible innovation;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Explore Central Bank Digital Dollar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760B53-AF26-46FB-996F-1AC72D996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56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43090-A011-43AA-9278-6912A60BE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We Need More Than (Good) Regulation?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76D80-9B79-4ED2-885B-B994B56BB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835" y="2028387"/>
            <a:ext cx="10515600" cy="249306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Bank for International Settlement (BIS) and a number of central banks are exploring how the development of Central Bank Digital Currencies (CBDC) can: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“contribute to an open, safe and competitive monetary 	environment that supports innovation and serves the public 	interest.”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3FE0E9-BB40-4BDE-B356-D3F38040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65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A959AF-F3E7-438B-A000-91C74CE6F3B7}"/>
              </a:ext>
            </a:extLst>
          </p:cNvPr>
          <p:cNvSpPr txBox="1"/>
          <p:nvPr/>
        </p:nvSpPr>
        <p:spPr>
          <a:xfrm>
            <a:off x="7596351" y="6410685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Source of quotes, BIS </a:t>
            </a:r>
            <a:r>
              <a:rPr lang="en-US" sz="1200" i="1" dirty="0"/>
              <a:t>Annual Report</a:t>
            </a:r>
            <a:r>
              <a:rPr lang="en-US" sz="1200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84601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E0F0F-92DA-4676-96F0-F34FE38EB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59" y="2612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CBD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Cs and Other Central Bank Liabilities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1BAE7-32D3-41F0-AD5F-71D38C5CA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The Fed and most Central Banks presently already have digital money! </a:t>
            </a:r>
          </a:p>
          <a:p>
            <a:pPr>
              <a:spcAft>
                <a:spcPts val="1000"/>
              </a:spcAft>
            </a:pPr>
            <a:r>
              <a:rPr lang="en-US" dirty="0"/>
              <a:t>CBDCs would permit wider access to the Fed’s digital assets to other financial institutions and possibly to the public.</a:t>
            </a:r>
          </a:p>
          <a:p>
            <a:pPr>
              <a:spcAft>
                <a:spcPts val="1000"/>
              </a:spcAft>
            </a:pPr>
            <a:r>
              <a:rPr lang="en-US" dirty="0"/>
              <a:t>In addition, CBDCs could be designed for rapid settlement, finality, privacy and security (perhaps using blockchain technology).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E73738-589C-4A3B-A551-CD463F815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00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80BAC-4B66-A154-43C4-820E17BB7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Use</a:t>
            </a:r>
            <a:r>
              <a:rPr lang="en-US" dirty="0"/>
              <a:t>s of CBDCs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E9B02-E164-76DD-58BF-F99ED7CCE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Private instant risk-free transfers.</a:t>
            </a:r>
          </a:p>
          <a:p>
            <a:pPr>
              <a:spcAft>
                <a:spcPts val="1000"/>
              </a:spcAft>
            </a:pPr>
            <a:r>
              <a:rPr lang="en-US" dirty="0"/>
              <a:t>Make basic purchases: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Private individuals and businesses as well as government.</a:t>
            </a:r>
          </a:p>
          <a:p>
            <a:pPr>
              <a:spcAft>
                <a:spcPts val="1000"/>
              </a:spcAft>
            </a:pPr>
            <a:r>
              <a:rPr lang="en-US" dirty="0"/>
              <a:t>Collect taxes or make benefit payments.</a:t>
            </a:r>
          </a:p>
          <a:p>
            <a:pPr>
              <a:spcAft>
                <a:spcPts val="1000"/>
              </a:spcAft>
            </a:pPr>
            <a:r>
              <a:rPr lang="en-US" dirty="0"/>
              <a:t>Program payments to be made at specific times.</a:t>
            </a:r>
          </a:p>
          <a:p>
            <a:pPr>
              <a:spcAft>
                <a:spcPts val="1000"/>
              </a:spcAft>
            </a:pPr>
            <a:r>
              <a:rPr lang="en-US" dirty="0"/>
              <a:t>Hold money is a secure and safe location.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F7AA2B-0B50-FDD1-925A-0678CBACA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35349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3DC98-7103-A99E-DD00-C9E48C6A9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954" y="2480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CB</a:t>
            </a:r>
            <a:r>
              <a:rPr lang="en-US" dirty="0"/>
              <a:t>DCs – Benefits not Without Risks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E87D60-0E9A-A333-5652-AFE40D549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68</a:t>
            </a:fld>
            <a:endParaRPr lang="en-GB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E1F05CC-D6D4-5C53-9C2A-C1B67761CCCB}"/>
              </a:ext>
            </a:extLst>
          </p:cNvPr>
          <p:cNvSpPr txBox="1">
            <a:spLocks/>
          </p:cNvSpPr>
          <p:nvPr/>
        </p:nvSpPr>
        <p:spPr>
          <a:xfrm>
            <a:off x="839788" y="1238403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C4C88"/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C4C88"/>
              </a:buClr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Benefits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23D510D-8715-5814-662F-C42CCA20C460}"/>
              </a:ext>
            </a:extLst>
          </p:cNvPr>
          <p:cNvSpPr txBox="1">
            <a:spLocks/>
          </p:cNvSpPr>
          <p:nvPr/>
        </p:nvSpPr>
        <p:spPr>
          <a:xfrm>
            <a:off x="839788" y="2139315"/>
            <a:ext cx="5157787" cy="368458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Meet today and tomorrow’s demand for payment services.</a:t>
            </a:r>
          </a:p>
          <a:p>
            <a:r>
              <a:rPr lang="en-US" b="0" dirty="0"/>
              <a:t>Improve cross-border transactions.</a:t>
            </a:r>
          </a:p>
          <a:p>
            <a:r>
              <a:rPr lang="en-US" b="0" dirty="0"/>
              <a:t>Support the dollar’s international role.</a:t>
            </a:r>
          </a:p>
          <a:p>
            <a:r>
              <a:rPr lang="en-US" b="0" dirty="0"/>
              <a:t>Financial inclusion.</a:t>
            </a:r>
          </a:p>
          <a:p>
            <a:r>
              <a:rPr lang="en-US" b="0" dirty="0"/>
              <a:t>Extent public access to safe central bank money.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0159D0A-0A8B-7173-E67B-A093CA3B2841}"/>
              </a:ext>
            </a:extLst>
          </p:cNvPr>
          <p:cNvSpPr txBox="1">
            <a:spLocks/>
          </p:cNvSpPr>
          <p:nvPr/>
        </p:nvSpPr>
        <p:spPr>
          <a:xfrm>
            <a:off x="6172200" y="1238403"/>
            <a:ext cx="5183188" cy="823912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Risks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41E3C2DB-F3B3-78F0-C758-0A3CD0F76391}"/>
              </a:ext>
            </a:extLst>
          </p:cNvPr>
          <p:cNvSpPr txBox="1">
            <a:spLocks/>
          </p:cNvSpPr>
          <p:nvPr/>
        </p:nvSpPr>
        <p:spPr>
          <a:xfrm>
            <a:off x="6172200" y="2062315"/>
            <a:ext cx="5183188" cy="368458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Change financial market structure.</a:t>
            </a:r>
          </a:p>
          <a:p>
            <a:r>
              <a:rPr lang="en-US" b="0" dirty="0"/>
              <a:t>Safety and stability of the financial system.</a:t>
            </a:r>
          </a:p>
          <a:p>
            <a:r>
              <a:rPr lang="en-US" b="0" dirty="0"/>
              <a:t>Effect on monetary policy implementation.</a:t>
            </a:r>
          </a:p>
          <a:p>
            <a:r>
              <a:rPr lang="en-US" b="0" dirty="0"/>
              <a:t>Privacy and data protection.</a:t>
            </a:r>
          </a:p>
          <a:p>
            <a:r>
              <a:rPr lang="en-US" b="0" dirty="0"/>
              <a:t>Operational </a:t>
            </a:r>
            <a:r>
              <a:rPr lang="en-US" b="0" dirty="0" err="1"/>
              <a:t>resiliance</a:t>
            </a:r>
            <a:r>
              <a:rPr lang="en-US" b="0" dirty="0"/>
              <a:t> and cybersecurity.</a:t>
            </a:r>
          </a:p>
        </p:txBody>
      </p:sp>
    </p:spTree>
    <p:extLst>
      <p:ext uri="{BB962C8B-B14F-4D97-AF65-F5344CB8AC3E}">
        <p14:creationId xmlns:p14="http://schemas.microsoft.com/office/powerpoint/2010/main" val="115578319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29813-3B93-4666-8AFC-C41CF5616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9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Devil Is In the Details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E976B0-0A22-4133-93DA-B8708FC0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69</a:t>
            </a:fld>
            <a:endParaRPr lang="en-GB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1FF9349-68D3-2CD6-323F-2E966E669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70" y="855928"/>
            <a:ext cx="53721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81ABD3-2903-43E2-9726-51214A0B4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00" y="1253331"/>
            <a:ext cx="4493821" cy="4351338"/>
          </a:xfrm>
        </p:spPr>
        <p:txBody>
          <a:bodyPr>
            <a:normAutofit/>
          </a:bodyPr>
          <a:lstStyle/>
          <a:p>
            <a:r>
              <a:rPr lang="en-US" dirty="0"/>
              <a:t>Many countries as diverse as Sweden, Ecuador and China have begun experiments with CBDCs.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ECDD41-1C34-476D-826D-84B8521B4F13}"/>
              </a:ext>
            </a:extLst>
          </p:cNvPr>
          <p:cNvSpPr txBox="1"/>
          <p:nvPr/>
        </p:nvSpPr>
        <p:spPr>
          <a:xfrm>
            <a:off x="7639036" y="6441567"/>
            <a:ext cx="4552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 E. Prasad, </a:t>
            </a:r>
            <a:r>
              <a:rPr lang="en-US" sz="1200" i="1" dirty="0"/>
              <a:t>The Future of Money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8983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04E70-B4EB-4FA0-B960-4FB4653E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First: What is Bitcoin?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F7E85-D254-4D87-A862-39B33D910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000"/>
              </a:spcAft>
            </a:pPr>
            <a:r>
              <a:rPr lang="en-US" dirty="0"/>
              <a:t>Bitcoin is the first cryptocurrency and was invented in 2008.</a:t>
            </a:r>
          </a:p>
          <a:p>
            <a:pPr>
              <a:spcAft>
                <a:spcPts val="2000"/>
              </a:spcAft>
            </a:pPr>
            <a:r>
              <a:rPr lang="en-US" dirty="0"/>
              <a:t>Cryptocurrencies are a form of digital money (viz. data on a computer) where account ownership is confidential and where record keeping is decentralized over a multitude of computers.</a:t>
            </a:r>
          </a:p>
          <a:p>
            <a:pPr>
              <a:spcAft>
                <a:spcPts val="2000"/>
              </a:spcAft>
            </a:pPr>
            <a:r>
              <a:rPr lang="en-US" dirty="0"/>
              <a:t>More importantly…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40E37F-B33F-4069-9888-A8934243B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97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29813-3B93-4666-8AFC-C41CF5616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9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Devil Is In the Details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E976B0-0A22-4133-93DA-B8708FC0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70</a:t>
            </a:fld>
            <a:endParaRPr lang="en-GB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1FF9349-68D3-2CD6-323F-2E966E669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70" y="855928"/>
            <a:ext cx="53721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81ABD3-2903-43E2-9726-51214A0B4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00" y="1253331"/>
            <a:ext cx="4493821" cy="4351338"/>
          </a:xfrm>
        </p:spPr>
        <p:txBody>
          <a:bodyPr>
            <a:normAutofit/>
          </a:bodyPr>
          <a:lstStyle/>
          <a:p>
            <a:r>
              <a:rPr lang="en-US" dirty="0"/>
              <a:t>Many countries as diverse as Sweden, Ecuador and China have begun experiments with CBDCs.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ECDD41-1C34-476D-826D-84B8521B4F13}"/>
              </a:ext>
            </a:extLst>
          </p:cNvPr>
          <p:cNvSpPr txBox="1"/>
          <p:nvPr/>
        </p:nvSpPr>
        <p:spPr>
          <a:xfrm>
            <a:off x="7639036" y="6441567"/>
            <a:ext cx="4552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 E. Prasad, </a:t>
            </a:r>
            <a:r>
              <a:rPr lang="en-US" sz="1200" i="1" dirty="0"/>
              <a:t>The Future of Money</a:t>
            </a:r>
            <a:endParaRPr lang="en-US" sz="1200" dirty="0"/>
          </a:p>
        </p:txBody>
      </p:sp>
      <p:pic>
        <p:nvPicPr>
          <p:cNvPr id="1028" name="Picture 4" descr="China's bid for digital-yuan sphere raises red flags at G-7 - Nikkei Asia">
            <a:extLst>
              <a:ext uri="{FF2B5EF4-FFF2-40B4-BE49-F238E27FC236}">
                <a16:creationId xmlns:a16="http://schemas.microsoft.com/office/drawing/2014/main" id="{45A321D8-4A1D-47AC-BF10-E0C2831DA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667" y="1415427"/>
            <a:ext cx="7191338" cy="402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BCB123-D2B9-E2B0-01CD-0E95051BCACF}"/>
              </a:ext>
            </a:extLst>
          </p:cNvPr>
          <p:cNvSpPr txBox="1"/>
          <p:nvPr/>
        </p:nvSpPr>
        <p:spPr>
          <a:xfrm>
            <a:off x="4426492" y="3136612"/>
            <a:ext cx="319651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Where is the Fed?</a:t>
            </a:r>
          </a:p>
        </p:txBody>
      </p:sp>
    </p:spTree>
    <p:extLst>
      <p:ext uri="{BB962C8B-B14F-4D97-AF65-F5344CB8AC3E}">
        <p14:creationId xmlns:p14="http://schemas.microsoft.com/office/powerpoint/2010/main" val="64058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862A7-E05D-4370-B52F-32D0F3DEF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7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should design our payment system?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41F1DC-4735-8447-793C-2CA27D10080B}"/>
              </a:ext>
            </a:extLst>
          </p:cNvPr>
          <p:cNvSpPr txBox="1"/>
          <p:nvPr/>
        </p:nvSpPr>
        <p:spPr>
          <a:xfrm>
            <a:off x="5432509" y="4918630"/>
            <a:ext cx="14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Vitaly </a:t>
            </a:r>
            <a:r>
              <a:rPr lang="en-US" dirty="0" err="1"/>
              <a:t>Buterin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6AF0AE-6750-7051-1EF3-F9842EE4CD16}"/>
              </a:ext>
            </a:extLst>
          </p:cNvPr>
          <p:cNvSpPr txBox="1"/>
          <p:nvPr/>
        </p:nvSpPr>
        <p:spPr>
          <a:xfrm>
            <a:off x="5121163" y="5103296"/>
            <a:ext cx="14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Vitaly </a:t>
            </a:r>
            <a:r>
              <a:rPr lang="en-US" dirty="0" err="1"/>
              <a:t>Buterin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4E47B3-B8B9-4ED0-BAD2-543ED5E44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71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805A892-FF87-4447-84E8-7BBE409DEB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45" y="1570038"/>
            <a:ext cx="7735710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rk Zuckerberg | Biography &amp; Facts | Britannica">
            <a:extLst>
              <a:ext uri="{FF2B5EF4-FFF2-40B4-BE49-F238E27FC236}">
                <a16:creationId xmlns:a16="http://schemas.microsoft.com/office/drawing/2014/main" id="{0CACA83A-EFAE-4246-BB40-B56CD40E1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45" y="1229481"/>
            <a:ext cx="7793514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: Chinese President Xi Jinping speaks at the podium during the unveiling of the Communist Party's new Politburo Standing Committee at the Great Hall of the People in Beijing.">
            <a:extLst>
              <a:ext uri="{FF2B5EF4-FFF2-40B4-BE49-F238E27FC236}">
                <a16:creationId xmlns:a16="http://schemas.microsoft.com/office/drawing/2014/main" id="{0F1B7A4E-F084-4EC5-AB22-9275E6938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08" y="1229481"/>
            <a:ext cx="7950051" cy="530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Laffer Tengler Investments CIO Nancy Tengler and Wuill Intelligence LLC CEO Danielle DiMartino Booth discuss Chair of the Federal Reserve Jerome Powell's press conference on 'Making Money'">
            <a:extLst>
              <a:ext uri="{FF2B5EF4-FFF2-40B4-BE49-F238E27FC236}">
                <a16:creationId xmlns:a16="http://schemas.microsoft.com/office/drawing/2014/main" id="{06FC3EDF-2B36-473D-855A-FAFEA7D48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11" y="1109586"/>
            <a:ext cx="9591040" cy="539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39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C3B57-CA18-462A-1EC0-115E17CEF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Su</a:t>
            </a:r>
            <a:r>
              <a:rPr lang="en-US" sz="4400" dirty="0"/>
              <a:t>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B006B-BD10-A263-5627-16596CDEE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3800"/>
            <a:ext cx="10515600" cy="485526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Cryptocurrencies are digital money.</a:t>
            </a:r>
          </a:p>
          <a:p>
            <a:pPr lvl="1"/>
            <a:r>
              <a:rPr lang="en-US" dirty="0"/>
              <a:t>Part of decentralized finance (</a:t>
            </a:r>
            <a:r>
              <a:rPr lang="en-US" dirty="0" err="1"/>
              <a:t>DeFi</a:t>
            </a:r>
            <a:r>
              <a:rPr lang="en-US" dirty="0"/>
              <a:t>).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There is little economic case for cryptocurrencies.</a:t>
            </a:r>
          </a:p>
          <a:p>
            <a:pPr lvl="1"/>
            <a:r>
              <a:rPr lang="en-US" dirty="0"/>
              <a:t>There is a case that the underlying technology is useful.</a:t>
            </a:r>
          </a:p>
          <a:p>
            <a:pPr lvl="1"/>
            <a:r>
              <a:rPr lang="en-US" dirty="0"/>
              <a:t>Its operation can be VERY slow and costly.</a:t>
            </a:r>
          </a:p>
          <a:p>
            <a:pPr lvl="1"/>
            <a:r>
              <a:rPr lang="en-US" dirty="0"/>
              <a:t>Government backed electronic currencies may be the path forward.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Crypto is currently an unregulated banking environment.</a:t>
            </a:r>
          </a:p>
          <a:p>
            <a:pPr lvl="1"/>
            <a:r>
              <a:rPr lang="en-US" dirty="0"/>
              <a:t>Banking is regulated for VERY good reason.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Crypto has also provided the impetus for significant change in financial markets and technology!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FAB876-26CA-56BD-9BB9-CA0F8572D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84119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192207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C7BF7-C16E-4F25-9DEB-BEDD3B40F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Glo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ssary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C4878-0D3E-4C8E-937D-21AC6CE2C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738630"/>
          </a:xfrm>
        </p:spPr>
        <p:txBody>
          <a:bodyPr>
            <a:normAutofit fontScale="70000" lnSpcReduction="2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Traditional Money</a:t>
            </a:r>
            <a:r>
              <a:rPr lang="en-US" sz="2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currency plus bank checking accounts</a:t>
            </a:r>
            <a:r>
              <a:rPr lang="en-US" sz="2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Currency</a:t>
            </a:r>
            <a:r>
              <a:rPr lang="en-US" sz="2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paper and coin issued by the government.  Currency is legal tender and must be accepted for all debts. Transactions using currency are </a:t>
            </a:r>
            <a:r>
              <a:rPr lang="en-US" sz="2600" b="1" i="1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immediate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600" b="1" i="1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final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(can’t be undone without the agreement of both parties.) 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 Payments</a:t>
            </a:r>
            <a:r>
              <a:rPr lang="en-US" sz="26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 used for purchases where no physical money is exchanged. Examples include many online banking payments, credit card payments, PayPal.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 Currency</a:t>
            </a:r>
            <a:r>
              <a:rPr lang="en-US" sz="2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 Virtual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currency is a form of money that exists solely in digital form, such as a </a:t>
            </a:r>
            <a:r>
              <a:rPr lang="en-US" sz="2600" b="1" i="1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 token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(i.e., as data on a computer).  Examples: cryptocurrencies, central bank digital currencies and virtual currencies used in online gaming.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Cryptographic identity protection</a:t>
            </a:r>
            <a:r>
              <a:rPr lang="en-US" sz="2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assigns people two account numbers, or </a:t>
            </a:r>
            <a:r>
              <a:rPr lang="en-US" sz="2600" b="1" i="1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keys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one public and one private.  Public record keeping is done using the public key and transactions are authorized using the private key.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Cryptocurrency</a:t>
            </a:r>
            <a:r>
              <a:rPr lang="en-US" sz="2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a digital currency where the owner’s identity is protected using cryptographic encryption and where record keeping is done with a public blockchain, e.g., Bitcoin.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i="1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Stablecoin</a:t>
            </a:r>
            <a:r>
              <a:rPr lang="en-US" sz="26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cryptocurrency with a stable value of $1, somewhat like a money market mutual fund.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6509D6-BB30-4A0B-8205-D708D65C6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49245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C7BF7-C16E-4F25-9DEB-BEDD3B40F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Glo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ssary (Cont.)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C4878-0D3E-4C8E-937D-21AC6CE2C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Distributed ledger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a database for recording transactions or other information, where the information or ledger is shared on a network of many computers simultaneously.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Blockchains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 distributed ledgers where new transactions (new blocks) are added to the chain sequentially when a consensus of the network agrees that the transactions are valid.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Decentralized Finance (</a:t>
            </a:r>
            <a:r>
              <a:rPr lang="en-US" sz="2000" b="1" i="1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DeFi</a:t>
            </a:r>
            <a:r>
              <a:rPr lang="en-US" sz="20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peer-to-peer financial activity conducted through public blockchains and smart contracts.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Smart Contracts</a:t>
            </a:r>
            <a:r>
              <a:rPr lang="en-US" sz="2000" dirty="0">
                <a:solidFill>
                  <a:srgbClr val="11111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computer programs that execute automatically based on external conditions.  Example, travel insurance that pays off automatically when a flight is cancelled.</a:t>
            </a:r>
            <a:r>
              <a:rPr lang="en-US" sz="20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Central Bank Digital Currency (CBDC)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a digital currency issued by a central bank.  Different central banks are experimenting with various forms of CBDCs, including some using blockchain technology, electronic wallets and cryptography.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6509D6-BB30-4A0B-8205-D708D65C6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02116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142E6-DF2C-4AAD-87CE-179CC5413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</a:t>
            </a:r>
            <a:r>
              <a:rPr lang="en-US" dirty="0"/>
              <a:t>ources to Learn More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BF8EE-2B1D-43A5-A8B8-895F9BAAE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N. Mehta, et.al. 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</a:rPr>
              <a:t>Blockchain Bubble or Revolution</a:t>
            </a:r>
          </a:p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E Prasad, 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</a:rPr>
              <a:t>The Future of Money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https://youtu.be/o3NuHb7V1IA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Presidential Working Group on Financial Markets, 11/1/21 (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https://home.treasury.gov/system/files/136/StableCoinReport_Nov1_508.pdf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Federal Reserve White paper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https://www.federalreserve.gov/publications/files/money-and-payments-20220120.pdf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Executive Order:  https://www.whitehouse.gov/briefing-room/statements-releases/2022/03/09/fact-sheet-president-biden-to-sign-executive-order-on-ensuring-responsible-innovation-in-digital-assets/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D9804-D41D-4D03-955A-92DC5210B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279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E0110-87E6-489C-B249-D3AB381AF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Bitc</a:t>
            </a:r>
            <a:r>
              <a:rPr lang="en-US" dirty="0"/>
              <a:t>oin Has Started a Revolution in Finance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8054A-4199-4292-B98B-FCFE13ED5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2791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It is influencing: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way we buy and sell things, our “payments system”;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way we save, borrow and invest;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roles of banks and other financial firms are rapidly changing.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my view, Bitcoin will </a:t>
            </a:r>
            <a:r>
              <a:rPr lang="en-US" i="1" dirty="0"/>
              <a:t>NOT</a:t>
            </a:r>
            <a:r>
              <a:rPr lang="en-US" dirty="0"/>
              <a:t> be an important player in these developments,  but the technologies underlying Bitcoin may be.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773D93-99DC-46E1-8267-0A8BE33CA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38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ECFEF-05E2-4673-ABA0-EE19ACCD4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E6204B2-99B2-4226-9178-EA778323B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Bitc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oins: What Is All the Excitement About?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94DCB0-C862-B131-6632-1A1CFDDF3544}"/>
              </a:ext>
            </a:extLst>
          </p:cNvPr>
          <p:cNvSpPr txBox="1"/>
          <p:nvPr/>
        </p:nvSpPr>
        <p:spPr>
          <a:xfrm>
            <a:off x="9641671" y="3620001"/>
            <a:ext cx="2005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$24,933 at 7am today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DCD20D-54E8-33DC-76AC-25A4B4001E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36600" y="1030724"/>
            <a:ext cx="8496759" cy="518323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0A35AEF-D62B-D643-85C8-BDF41DF903ED}"/>
              </a:ext>
            </a:extLst>
          </p:cNvPr>
          <p:cNvCxnSpPr/>
          <p:nvPr/>
        </p:nvCxnSpPr>
        <p:spPr>
          <a:xfrm flipH="1">
            <a:off x="1782501" y="2121544"/>
            <a:ext cx="77192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DC675DF-1D69-7F4E-BB20-DDA6B6477FDF}"/>
              </a:ext>
            </a:extLst>
          </p:cNvPr>
          <p:cNvSpPr txBox="1"/>
          <p:nvPr/>
        </p:nvSpPr>
        <p:spPr>
          <a:xfrm>
            <a:off x="1678328" y="1794075"/>
            <a:ext cx="2533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$69,045 on Nov 10, 2021</a:t>
            </a:r>
          </a:p>
        </p:txBody>
      </p:sp>
    </p:spTree>
    <p:extLst>
      <p:ext uri="{BB962C8B-B14F-4D97-AF65-F5344CB8AC3E}">
        <p14:creationId xmlns:p14="http://schemas.microsoft.com/office/powerpoint/2010/main" val="38967493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24802</TotalTime>
  <Words>4937</Words>
  <Application>Microsoft Macintosh PowerPoint</Application>
  <PresentationFormat>Widescreen</PresentationFormat>
  <Paragraphs>585</Paragraphs>
  <Slides>76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9" baseType="lpstr">
      <vt:lpstr>Arial</vt:lpstr>
      <vt:lpstr>Calibri</vt:lpstr>
      <vt:lpstr>Courier New</vt:lpstr>
      <vt:lpstr>fell</vt:lpstr>
      <vt:lpstr>Garamond</vt:lpstr>
      <vt:lpstr>nyt-cheltenham</vt:lpstr>
      <vt:lpstr>Proxima N W01 Reg</vt:lpstr>
      <vt:lpstr>Roboto</vt:lpstr>
      <vt:lpstr>Showcard Gothic</vt:lpstr>
      <vt:lpstr>Times New Roman</vt:lpstr>
      <vt:lpstr>Times roman</vt:lpstr>
      <vt:lpstr>Wingdings</vt:lpstr>
      <vt:lpstr>Custom Design</vt:lpstr>
      <vt:lpstr>PowerPoint Presentation</vt:lpstr>
      <vt:lpstr> Available NEED Topics Include:</vt:lpstr>
      <vt:lpstr> Course Outline</vt:lpstr>
      <vt:lpstr>Submitting Questions</vt:lpstr>
      <vt:lpstr>PowerPoint Presentation</vt:lpstr>
      <vt:lpstr>Outline of the Talk</vt:lpstr>
      <vt:lpstr>But First: What is Bitcoin?</vt:lpstr>
      <vt:lpstr>Bitcoin Has Started a Revolution in Finance</vt:lpstr>
      <vt:lpstr>Bitcoins: What Is All the Excitement About?</vt:lpstr>
      <vt:lpstr>One of the Over 69,000 Bitcoin ATMs</vt:lpstr>
      <vt:lpstr>An Origin Story Worthy of a Pulp Novel!</vt:lpstr>
      <vt:lpstr>Primary Impetus or Goals</vt:lpstr>
      <vt:lpstr>The Possible Economic Role for Bitcoin</vt:lpstr>
      <vt:lpstr>Facts about Cryptocurrencies (as of 3/15)</vt:lpstr>
      <vt:lpstr>Underlying Technology of Bitcoin</vt:lpstr>
      <vt:lpstr>So, how does it work?</vt:lpstr>
      <vt:lpstr>Proof of Work: Bitcoin “Mining” (Nakamoto Concensus)</vt:lpstr>
      <vt:lpstr>Bitcoin Mine</vt:lpstr>
      <vt:lpstr>Question #1:  Is Bitcoin Serving an Economic Role?</vt:lpstr>
      <vt:lpstr>Bitcoin’s Environmental Impact</vt:lpstr>
      <vt:lpstr>Bitcoin’s Environmental Impact</vt:lpstr>
      <vt:lpstr>Bitcoin’s Environmental Impact vs Visa</vt:lpstr>
      <vt:lpstr>Bitcoin’s Environmental Impact vs Gold</vt:lpstr>
      <vt:lpstr>Proof of Work: Pros and Cons</vt:lpstr>
      <vt:lpstr>Enter: Proof of Stake!</vt:lpstr>
      <vt:lpstr>The Merge:  Ethereum and Proof of Stake</vt:lpstr>
      <vt:lpstr>Proof of Stake (POS) vs Proof of Work (POW)</vt:lpstr>
      <vt:lpstr>What Role Do Cryptocurrencies Play?</vt:lpstr>
      <vt:lpstr>What Role Does Bitcoin (or Ether) Play?</vt:lpstr>
      <vt:lpstr>Illegal Activity and Bitcoinhe</vt:lpstr>
      <vt:lpstr>Ransomeware Volumes</vt:lpstr>
      <vt:lpstr>Money Laundering</vt:lpstr>
      <vt:lpstr>Stolen Funds: Hacking</vt:lpstr>
      <vt:lpstr>Crypto-based Scams – Overall Volumes</vt:lpstr>
      <vt:lpstr>Crypto-based Scams – by Type</vt:lpstr>
      <vt:lpstr>Clearly, Not Good News for DeFi</vt:lpstr>
      <vt:lpstr>But What About as a Financial Investment?</vt:lpstr>
      <vt:lpstr>How Do Economist Think About Investments?</vt:lpstr>
      <vt:lpstr>It’s Not Just Me</vt:lpstr>
      <vt:lpstr>Does Voting Ever Get it “Wrong?”</vt:lpstr>
      <vt:lpstr>Crypto compares favorably to….</vt:lpstr>
      <vt:lpstr>Give Me a Break?</vt:lpstr>
      <vt:lpstr>Question 2: Value of the Underlying Technology?</vt:lpstr>
      <vt:lpstr>Question #2:  The Value of the New Technology?</vt:lpstr>
      <vt:lpstr>Smart Contracts on the Blockchain</vt:lpstr>
      <vt:lpstr>DeFi and Smart Contracts</vt:lpstr>
      <vt:lpstr>But What about Digital Payments for Consumers?</vt:lpstr>
      <vt:lpstr>Retail versus Wholesale Digital Payments</vt:lpstr>
      <vt:lpstr>Enter Stablecoins</vt:lpstr>
      <vt:lpstr>Tether Stablecoin:  Reserve Backed?</vt:lpstr>
      <vt:lpstr>Problems with Stablecoins</vt:lpstr>
      <vt:lpstr>USDC &amp; Silicon Valley Bank</vt:lpstr>
      <vt:lpstr>Mark Zuckerberg &amp; Stablecoins</vt:lpstr>
      <vt:lpstr>Algorithmic Stablecoin</vt:lpstr>
      <vt:lpstr>Luna’s Price This Year</vt:lpstr>
      <vt:lpstr>Terra’s Price</vt:lpstr>
      <vt:lpstr>“Cryptocurrency is the Wild West of our  Financial System”  Sen. E. Warren of Mass </vt:lpstr>
      <vt:lpstr>“Clean Up the Mess on Aisle 3”</vt:lpstr>
      <vt:lpstr>What is Good Regulation?</vt:lpstr>
      <vt:lpstr>1930s Regulation in the 21st Century</vt:lpstr>
      <vt:lpstr>BlockFi and Crypto Lending</vt:lpstr>
      <vt:lpstr>Sam Bankman-Fried &amp; FTX</vt:lpstr>
      <vt:lpstr>Biden Framework for Regulating Crypto (9/16)</vt:lpstr>
      <vt:lpstr>Three Recent US Government Reports</vt:lpstr>
      <vt:lpstr>Do We Need More Than (Good) Regulation?</vt:lpstr>
      <vt:lpstr>CBDCs and Other Central Bank Liabilities</vt:lpstr>
      <vt:lpstr>Uses of CBDCs</vt:lpstr>
      <vt:lpstr>CBDCs – Benefits not Without Risks</vt:lpstr>
      <vt:lpstr>The Devil Is In the Details</vt:lpstr>
      <vt:lpstr>The Devil Is In the Details</vt:lpstr>
      <vt:lpstr>Who should design our payment system?</vt:lpstr>
      <vt:lpstr>Summary</vt:lpstr>
      <vt:lpstr> Thank you!</vt:lpstr>
      <vt:lpstr>Glossary</vt:lpstr>
      <vt:lpstr>Glossary (Cont.)</vt:lpstr>
      <vt:lpstr>Resources to Learn More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313</cp:revision>
  <cp:lastPrinted>2023-03-14T17:19:50Z</cp:lastPrinted>
  <dcterms:created xsi:type="dcterms:W3CDTF">2017-05-03T22:30:38Z</dcterms:created>
  <dcterms:modified xsi:type="dcterms:W3CDTF">2023-03-15T16:23:08Z</dcterms:modified>
</cp:coreProperties>
</file>