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9"/>
  </p:notesMasterIdLst>
  <p:sldIdLst>
    <p:sldId id="1026" r:id="rId2"/>
    <p:sldId id="4001" r:id="rId3"/>
    <p:sldId id="436" r:id="rId4"/>
    <p:sldId id="1069" r:id="rId5"/>
    <p:sldId id="4002" r:id="rId6"/>
    <p:sldId id="4087" r:id="rId7"/>
    <p:sldId id="1209" r:id="rId8"/>
    <p:sldId id="1202" r:id="rId9"/>
    <p:sldId id="4105" r:id="rId10"/>
    <p:sldId id="4101" r:id="rId11"/>
    <p:sldId id="1155" r:id="rId12"/>
    <p:sldId id="1178" r:id="rId13"/>
    <p:sldId id="1203" r:id="rId14"/>
    <p:sldId id="1205" r:id="rId15"/>
    <p:sldId id="1163" r:id="rId16"/>
    <p:sldId id="1164" r:id="rId17"/>
    <p:sldId id="1181" r:id="rId18"/>
    <p:sldId id="1183" r:id="rId19"/>
    <p:sldId id="1184" r:id="rId20"/>
    <p:sldId id="1215" r:id="rId21"/>
    <p:sldId id="1216" r:id="rId22"/>
    <p:sldId id="4106" r:id="rId23"/>
    <p:sldId id="1186" r:id="rId24"/>
    <p:sldId id="1212" r:id="rId25"/>
    <p:sldId id="1206" r:id="rId26"/>
    <p:sldId id="1191" r:id="rId27"/>
    <p:sldId id="1213" r:id="rId28"/>
    <p:sldId id="1196" r:id="rId29"/>
    <p:sldId id="1217" r:id="rId30"/>
    <p:sldId id="4085" r:id="rId31"/>
    <p:sldId id="4086" r:id="rId32"/>
    <p:sldId id="1221" r:id="rId33"/>
    <p:sldId id="4088" r:id="rId34"/>
    <p:sldId id="4090" r:id="rId35"/>
    <p:sldId id="4091" r:id="rId36"/>
    <p:sldId id="4092" r:id="rId37"/>
    <p:sldId id="4102" r:id="rId38"/>
    <p:sldId id="1218" r:id="rId39"/>
    <p:sldId id="4103" r:id="rId40"/>
    <p:sldId id="4104" r:id="rId41"/>
    <p:sldId id="1208" r:id="rId42"/>
    <p:sldId id="1219" r:id="rId43"/>
    <p:sldId id="1210" r:id="rId44"/>
    <p:sldId id="1211" r:id="rId45"/>
    <p:sldId id="1093" r:id="rId46"/>
    <p:sldId id="329" r:id="rId47"/>
    <p:sldId id="410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9" autoAdjust="0"/>
    <p:restoredTop sz="94694"/>
  </p:normalViewPr>
  <p:slideViewPr>
    <p:cSldViewPr snapToGrid="0" snapToObjects="1">
      <p:cViewPr varScale="1">
        <p:scale>
          <a:sx n="95" d="100"/>
          <a:sy n="95" d="100"/>
        </p:scale>
        <p:origin x="208" y="744"/>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5/10/22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loomberg.com/quote/FB:U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schemeClr val="accent5">
                    <a:lumMod val="50000"/>
                  </a:schemeClr>
                </a:solidFill>
              </a:rPr>
              <a:t>Satoshi, Bitcoin is “</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r>
              <a:rPr lang="en-US" dirty="0">
                <a:solidFill>
                  <a:schemeClr val="accent5">
                    <a:lumMod val="50000"/>
                  </a:schemeClr>
                </a:solidFill>
                <a:latin typeface="fell"/>
              </a:rPr>
              <a:t>So, </a:t>
            </a:r>
            <a:r>
              <a:rPr lang="en-US" dirty="0" err="1">
                <a:solidFill>
                  <a:schemeClr val="accent5">
                    <a:lumMod val="50000"/>
                  </a:schemeClr>
                </a:solidFill>
                <a:latin typeface="fell"/>
              </a:rPr>
              <a:t>Natoshi’s</a:t>
            </a:r>
            <a:r>
              <a:rPr lang="en-US" dirty="0">
                <a:solidFill>
                  <a:schemeClr val="accent5">
                    <a:lumMod val="50000"/>
                  </a:schemeClr>
                </a:solidFill>
                <a:latin typeface="fell"/>
              </a:rPr>
              <a:t> goal was to improve money, in a way that did not depend banks or governments!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4243072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71550" lvl="1" indent="-514350">
              <a:buFont typeface="+mj-lt"/>
              <a:buAutoNum type="arabicPeriod"/>
            </a:pPr>
            <a:r>
              <a:rPr lang="en-US" dirty="0"/>
              <a:t>Started in Kenya in 2007 and now available in 10 countries.</a:t>
            </a:r>
          </a:p>
          <a:p>
            <a:pPr marL="971550" lvl="1" indent="-514350">
              <a:buFont typeface="+mj-lt"/>
              <a:buAutoNum type="arabicPeriod"/>
            </a:pPr>
            <a:r>
              <a:rPr lang="en-US" dirty="0"/>
              <a:t>Buy M-</a:t>
            </a:r>
            <a:r>
              <a:rPr lang="en-US" dirty="0" err="1"/>
              <a:t>Pesa</a:t>
            </a:r>
            <a:r>
              <a:rPr lang="en-US" dirty="0"/>
              <a:t> credits from “agents” (local shop) which can be transferred to others with an M-</a:t>
            </a:r>
            <a:r>
              <a:rPr lang="en-US" dirty="0" err="1"/>
              <a:t>Pesa</a:t>
            </a:r>
            <a:r>
              <a:rPr lang="en-US" dirty="0"/>
              <a:t> account via cellphone. </a:t>
            </a:r>
          </a:p>
          <a:p>
            <a:pPr marL="971550" lvl="1" indent="-514350">
              <a:buFont typeface="+mj-lt"/>
              <a:buAutoNum type="arabicPeriod"/>
            </a:pPr>
            <a:r>
              <a:rPr lang="en-US" dirty="0"/>
              <a:t>96 percent of Kenyan households have a mobile account.</a:t>
            </a:r>
          </a:p>
          <a:p>
            <a:pPr marL="971550" lvl="1" indent="-514350">
              <a:buFont typeface="+mj-lt"/>
              <a:buAutoNum type="arabicPeriod"/>
            </a:pPr>
            <a:r>
              <a:rPr lang="en-US" dirty="0"/>
              <a:t>M-</a:t>
            </a:r>
            <a:r>
              <a:rPr lang="en-US" dirty="0" err="1"/>
              <a:t>pesa</a:t>
            </a:r>
            <a:r>
              <a:rPr lang="en-US" dirty="0"/>
              <a:t> is a digital currency, but not a crypto currency</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2544725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rgbClr val="333333"/>
                </a:solidFill>
                <a:effectLst/>
                <a:latin typeface="Times New Roman" panose="02020603050405020304" pitchFamily="18" charset="0"/>
                <a:cs typeface="Times New Roman" panose="02020603050405020304" pitchFamily="18" charset="0"/>
              </a:rPr>
              <a:t>WSJ</a:t>
            </a:r>
            <a:r>
              <a:rPr lang="en-US" sz="1200" b="1" i="0" dirty="0">
                <a:solidFill>
                  <a:srgbClr val="333333"/>
                </a:solidFill>
                <a:effectLst/>
                <a:latin typeface="Times New Roman" panose="02020603050405020304" pitchFamily="18" charset="0"/>
                <a:cs typeface="Times New Roman" panose="02020603050405020304" pitchFamily="18" charset="0"/>
              </a:rPr>
              <a:t>, Headline, 8/11/2021, “Poly Network Hackers Steal More Than $600 Million in Cryptocurrency”</a:t>
            </a:r>
            <a:r>
              <a:rPr lang="en-US" sz="1200" i="1" dirty="0">
                <a:solidFill>
                  <a:schemeClr val="tx1"/>
                </a:solidFill>
                <a:latin typeface="Times roman"/>
              </a:rPr>
              <a:t> Bloomberg </a:t>
            </a:r>
            <a:r>
              <a:rPr lang="en-US" sz="1200" b="0" i="1" dirty="0">
                <a:solidFill>
                  <a:schemeClr val="tx1"/>
                </a:solidFill>
                <a:latin typeface="Times roman"/>
              </a:rPr>
              <a:t>7/27/2021:  “</a:t>
            </a:r>
            <a:r>
              <a:rPr lang="en-US" sz="1200" b="0" i="0" dirty="0">
                <a:solidFill>
                  <a:schemeClr val="tx1"/>
                </a:solidFill>
                <a:effectLst/>
                <a:latin typeface="Times roman"/>
              </a:rPr>
              <a:t>Tether and the </a:t>
            </a:r>
            <a:r>
              <a:rPr lang="en-US" sz="1200" b="0" i="0" u="none" strike="noStrike" dirty="0">
                <a:solidFill>
                  <a:schemeClr val="tx1"/>
                </a:solidFill>
                <a:effectLst/>
                <a:latin typeface="Times roman"/>
                <a:hlinkClick r:id="rId3" tooltip="Company Overview">
                  <a:extLst>
                    <a:ext uri="{A12FA001-AC4F-418D-AE19-62706E023703}">
                      <ahyp:hlinkClr xmlns:ahyp="http://schemas.microsoft.com/office/drawing/2018/hyperlinkcolor" val="tx"/>
                    </a:ext>
                  </a:extLst>
                </a:hlinkClick>
              </a:rPr>
              <a:t>Facebook Inc.</a:t>
            </a:r>
            <a:r>
              <a:rPr lang="en-US" sz="1200" b="0" i="0" dirty="0">
                <a:solidFill>
                  <a:schemeClr val="tx1"/>
                </a:solidFill>
                <a:effectLst/>
                <a:latin typeface="Times roman"/>
              </a:rPr>
              <a:t>-backed Diem token were a main focus of a recent meeting of  U.S. regulators held on the financial risks posed by </a:t>
            </a:r>
            <a:r>
              <a:rPr lang="en-US" sz="1200" b="0" i="0" dirty="0" err="1">
                <a:solidFill>
                  <a:schemeClr val="tx1"/>
                </a:solidFill>
                <a:effectLst/>
                <a:latin typeface="Times roman"/>
              </a:rPr>
              <a:t>stablecoins</a:t>
            </a:r>
            <a:r>
              <a:rPr lang="en-US" sz="1200" b="0" dirty="0">
                <a:solidFill>
                  <a:schemeClr val="tx1"/>
                </a:solidFill>
                <a:latin typeface="Times roman"/>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Facebook NOVI wallets for holding Pax dollars ($1.1 billion in market cap)</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604652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on CBDC</a:t>
            </a:r>
          </a:p>
        </p:txBody>
      </p:sp>
      <p:sp>
        <p:nvSpPr>
          <p:cNvPr id="4" name="Slide Number Placeholder 3"/>
          <p:cNvSpPr>
            <a:spLocks noGrp="1"/>
          </p:cNvSpPr>
          <p:nvPr>
            <p:ph type="sldNum" sz="quarter" idx="5"/>
          </p:nvPr>
        </p:nvSpPr>
        <p:spPr/>
        <p:txBody>
          <a:bodyPr/>
          <a:lstStyle/>
          <a:p>
            <a:fld id="{FCDF4BD5-010C-4CBB-A256-98F1F85EEAF8}" type="slidenum">
              <a:rPr lang="en-US" smtClean="0"/>
              <a:t>29</a:t>
            </a:fld>
            <a:endParaRPr lang="en-US"/>
          </a:p>
        </p:txBody>
      </p:sp>
    </p:spTree>
    <p:extLst>
      <p:ext uri="{BB962C8B-B14F-4D97-AF65-F5344CB8AC3E}">
        <p14:creationId xmlns:p14="http://schemas.microsoft.com/office/powerpoint/2010/main" val="1984488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Fed and most Central Banks presently have two financial liabilities:</a:t>
            </a:r>
          </a:p>
          <a:p>
            <a:pPr marL="914400" lvl="1" indent="-457200">
              <a:buFont typeface="+mj-lt"/>
              <a:buAutoNum type="arabicPeriod"/>
            </a:pPr>
            <a:r>
              <a:rPr lang="en-US" dirty="0"/>
              <a:t>Currency.</a:t>
            </a:r>
          </a:p>
          <a:p>
            <a:pPr marL="914400" lvl="1" indent="-457200">
              <a:buFont typeface="+mj-lt"/>
              <a:buAutoNum type="arabicPeriod"/>
            </a:pPr>
            <a:r>
              <a:rPr lang="en-US" dirty="0"/>
              <a:t>Bank Reserves.</a:t>
            </a:r>
          </a:p>
          <a:p>
            <a:r>
              <a:rPr lang="en-US" dirty="0"/>
              <a:t>Bank Reserves are Balances that Commercial Banks hold at the Fed and that are used in check clearing.  They are already di</a:t>
            </a:r>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2756149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1140396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Vitalek</a:t>
            </a:r>
            <a:r>
              <a:rPr lang="en-US" dirty="0"/>
              <a:t> </a:t>
            </a:r>
            <a:r>
              <a:rPr lang="en-US" dirty="0" err="1"/>
              <a:t>Buterin</a:t>
            </a:r>
            <a:r>
              <a:rPr lang="en-US" dirty="0"/>
              <a:t>, age 27 cofounder </a:t>
            </a:r>
            <a:r>
              <a:rPr lang="en-US"/>
              <a:t>of Ethereum at age 20</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291750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Define distributed Ledger</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326926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Presently, Bitcoin mining requires 80.7 terawatt-hours per year, a little less than Belgium’s energy consumption (although less than is used in gold mining). (Note there are other consensus mechanisms that do not use as much energy.)</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3656090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Trading of banned goods; </a:t>
            </a:r>
            <a:r>
              <a:rPr lang="en-US" dirty="0" err="1"/>
              <a:t>e.g</a:t>
            </a:r>
            <a:r>
              <a:rPr lang="en-US" dirty="0"/>
              <a:t>, Silk Road</a:t>
            </a:r>
          </a:p>
          <a:p>
            <a:pPr lvl="1"/>
            <a:r>
              <a:rPr lang="en-US" dirty="0"/>
              <a:t>Ransomware Payments.</a:t>
            </a:r>
          </a:p>
          <a:p>
            <a:pPr lvl="1"/>
            <a:r>
              <a:rPr lang="en-US" dirty="0"/>
              <a:t>Money Laundering.</a:t>
            </a:r>
          </a:p>
          <a:p>
            <a:pPr lvl="1"/>
            <a:r>
              <a:rPr lang="en-US" dirty="0"/>
              <a:t>Tax Evasion</a:t>
            </a:r>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2641035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mj-lt"/>
              <a:buAutoNum type="arabicPeriod"/>
            </a:pPr>
            <a:r>
              <a:rPr lang="en-US" dirty="0"/>
              <a:t>Promised future payments such as dividends for stocks or coupon payments for bonds.</a:t>
            </a:r>
          </a:p>
          <a:p>
            <a:pPr marL="914400" lvl="1" indent="-457200">
              <a:buFont typeface="+mj-lt"/>
              <a:buAutoNum type="arabicPeriod"/>
            </a:pPr>
            <a:r>
              <a:rPr lang="en-US" dirty="0"/>
              <a:t>For currencies, promise of future use in exchange with stable values.</a:t>
            </a:r>
          </a:p>
          <a:p>
            <a:r>
              <a:rPr lang="en-US" dirty="0"/>
              <a:t>Bitcoin only promises the possibility of capital gains, but </a:t>
            </a:r>
            <a:r>
              <a:rPr lang="en-US" i="1" dirty="0">
                <a:solidFill>
                  <a:srgbClr val="C00000"/>
                </a:solidFill>
              </a:rPr>
              <a:t>not based </a:t>
            </a:r>
            <a:r>
              <a:rPr lang="en-US" dirty="0">
                <a:solidFill>
                  <a:schemeClr val="accent5">
                    <a:lumMod val="50000"/>
                  </a:schemeClr>
                </a:solidFill>
              </a:rPr>
              <a:t>on future payments.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2379882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 Buffet paraphrasing Benjamin Graham.  Payments mean dividends or coupon payments. Even, gold has some intrinsic value as the ultimate </a:t>
            </a:r>
            <a:r>
              <a:rPr lang="en-US" dirty="0" err="1"/>
              <a:t>insuarbne</a:t>
            </a:r>
            <a:endParaRPr lang="en-US" dirty="0"/>
          </a:p>
        </p:txBody>
      </p:sp>
      <p:sp>
        <p:nvSpPr>
          <p:cNvPr id="4" name="Slide Number Placeholder 3"/>
          <p:cNvSpPr>
            <a:spLocks noGrp="1"/>
          </p:cNvSpPr>
          <p:nvPr>
            <p:ph type="sldNum" sz="quarter" idx="5"/>
          </p:nvPr>
        </p:nvSpPr>
        <p:spPr/>
        <p:txBody>
          <a:bodyPr/>
          <a:lstStyle/>
          <a:p>
            <a:fld id="{FCDF4BD5-010C-4CBB-A256-98F1F85EEAF8}" type="slidenum">
              <a:rPr lang="en-US" smtClean="0"/>
              <a:t>20</a:t>
            </a:fld>
            <a:endParaRPr lang="en-US"/>
          </a:p>
        </p:txBody>
      </p:sp>
    </p:spTree>
    <p:extLst>
      <p:ext uri="{BB962C8B-B14F-4D97-AF65-F5344CB8AC3E}">
        <p14:creationId xmlns:p14="http://schemas.microsoft.com/office/powerpoint/2010/main" val="3508767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Maynard Keynes, The General Theory, Ch 12.  Speculation on price changes due to information about future earnings</a:t>
            </a:r>
          </a:p>
        </p:txBody>
      </p:sp>
      <p:sp>
        <p:nvSpPr>
          <p:cNvPr id="4" name="Slide Number Placeholder 3"/>
          <p:cNvSpPr>
            <a:spLocks noGrp="1"/>
          </p:cNvSpPr>
          <p:nvPr>
            <p:ph type="sldNum" sz="quarter" idx="5"/>
          </p:nvPr>
        </p:nvSpPr>
        <p:spPr/>
        <p:txBody>
          <a:bodyPr/>
          <a:lstStyle/>
          <a:p>
            <a:fld id="{FCDF4BD5-010C-4CBB-A256-98F1F85EEAF8}" type="slidenum">
              <a:rPr lang="en-US" smtClean="0"/>
              <a:t>21</a:t>
            </a:fld>
            <a:endParaRPr lang="en-US"/>
          </a:p>
        </p:txBody>
      </p:sp>
    </p:spTree>
    <p:extLst>
      <p:ext uri="{BB962C8B-B14F-4D97-AF65-F5344CB8AC3E}">
        <p14:creationId xmlns:p14="http://schemas.microsoft.com/office/powerpoint/2010/main" val="1518958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Cryptographic protection is a tougher call and depends on your views of privacy rights, as well as what information is being kept private (e.g., medical records versus financial transactions) Supply Chains (Walmart IBM)</a:t>
            </a:r>
          </a:p>
          <a:p>
            <a:pPr lvl="1"/>
            <a:r>
              <a:rPr lang="en-US" dirty="0"/>
              <a:t>Smart Contracts (Xbox royalties)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424468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Recently, these numbers have come down</a:t>
            </a:r>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4093592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coingecko.com/e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2.xml.rels><?xml version="1.0" encoding="UTF-8" standalone="yes"?>
<Relationships xmlns="http://schemas.openxmlformats.org/package/2006/relationships"><Relationship Id="rId3" Type="http://schemas.openxmlformats.org/officeDocument/2006/relationships/hyperlink" Target="https://home.treasury.gov/system/files/136/StableCoinReport_Nov1_508.pdf" TargetMode="External"/><Relationship Id="rId2" Type="http://schemas.openxmlformats.org/officeDocument/2006/relationships/hyperlink" Target="https://youtu.be/o3NuHb7V1IA" TargetMode="External"/><Relationship Id="rId1" Type="http://schemas.openxmlformats.org/officeDocument/2006/relationships/slideLayout" Target="../slideLayouts/slideLayout2.xml"/><Relationship Id="rId4" Type="http://schemas.openxmlformats.org/officeDocument/2006/relationships/hyperlink" Target="https://www.federalreserve.gov/publications/files/money-and-payments-20220120.pdf"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Spring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Nevada, Reno</a:t>
            </a:r>
          </a:p>
          <a:p>
            <a:pPr>
              <a:lnSpc>
                <a:spcPct val="100000"/>
              </a:lnSpc>
              <a:spcBef>
                <a:spcPts val="0"/>
              </a:spcBef>
            </a:pPr>
            <a:r>
              <a:rPr lang="en-US" sz="3100" dirty="0">
                <a:solidFill>
                  <a:schemeClr val="tx2"/>
                </a:solidFill>
              </a:rPr>
              <a:t>April-May, 2022</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168496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23C0C-235B-49FC-A67E-7A8BC2A668F0}"/>
              </a:ext>
            </a:extLst>
          </p:cNvPr>
          <p:cNvSpPr>
            <a:spLocks noGrp="1"/>
          </p:cNvSpPr>
          <p:nvPr>
            <p:ph type="title"/>
          </p:nvPr>
        </p:nvSpPr>
        <p:spPr/>
        <p:txBody>
          <a:bodyPr/>
          <a:lstStyle/>
          <a:p>
            <a:r>
              <a:rPr lang="en-US" dirty="0">
                <a:solidFill>
                  <a:schemeClr val="bg1"/>
                </a:solidFill>
              </a:rPr>
              <a:t>On</a:t>
            </a:r>
            <a:r>
              <a:rPr lang="en-US" dirty="0"/>
              <a:t>e of the Over 40,000 Bitcoin ATMs</a:t>
            </a:r>
          </a:p>
        </p:txBody>
      </p:sp>
      <p:sp>
        <p:nvSpPr>
          <p:cNvPr id="4" name="Slide Number Placeholder 3">
            <a:extLst>
              <a:ext uri="{FF2B5EF4-FFF2-40B4-BE49-F238E27FC236}">
                <a16:creationId xmlns:a16="http://schemas.microsoft.com/office/drawing/2014/main" id="{8FA043FF-2371-4829-A3FE-B19E65FBAD74}"/>
              </a:ext>
            </a:extLst>
          </p:cNvPr>
          <p:cNvSpPr>
            <a:spLocks noGrp="1"/>
          </p:cNvSpPr>
          <p:nvPr>
            <p:ph type="sldNum" sz="quarter" idx="12"/>
          </p:nvPr>
        </p:nvSpPr>
        <p:spPr/>
        <p:txBody>
          <a:bodyPr/>
          <a:lstStyle/>
          <a:p>
            <a:fld id="{D9F085D5-EC86-4F6A-B501-C1359CB39116}" type="slidenum">
              <a:rPr lang="en-GB" smtClean="0"/>
              <a:t>10</a:t>
            </a:fld>
            <a:endParaRPr lang="en-GB" dirty="0"/>
          </a:p>
        </p:txBody>
      </p:sp>
      <p:pic>
        <p:nvPicPr>
          <p:cNvPr id="7" name="Picture 2" descr="atm">
            <a:extLst>
              <a:ext uri="{FF2B5EF4-FFF2-40B4-BE49-F238E27FC236}">
                <a16:creationId xmlns:a16="http://schemas.microsoft.com/office/drawing/2014/main" id="{B8F6CCB6-A464-427C-AEA1-ECFD5539E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538" y="1148316"/>
            <a:ext cx="2560320" cy="51206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E765C51-5887-91E5-5944-829A8298C745}"/>
              </a:ext>
            </a:extLst>
          </p:cNvPr>
          <p:cNvPicPr>
            <a:picLocks noChangeAspect="1"/>
          </p:cNvPicPr>
          <p:nvPr/>
        </p:nvPicPr>
        <p:blipFill>
          <a:blip r:embed="rId3"/>
          <a:stretch>
            <a:fillRect/>
          </a:stretch>
        </p:blipFill>
        <p:spPr>
          <a:xfrm>
            <a:off x="3764426" y="1148316"/>
            <a:ext cx="6547704" cy="4901784"/>
          </a:xfrm>
          <a:prstGeom prst="rect">
            <a:avLst/>
          </a:prstGeom>
        </p:spPr>
      </p:pic>
    </p:spTree>
    <p:extLst>
      <p:ext uri="{BB962C8B-B14F-4D97-AF65-F5344CB8AC3E}">
        <p14:creationId xmlns:p14="http://schemas.microsoft.com/office/powerpoint/2010/main" val="100576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EA1A-D213-46CC-8199-994814DC9A1E}"/>
              </a:ext>
            </a:extLst>
          </p:cNvPr>
          <p:cNvSpPr>
            <a:spLocks noGrp="1"/>
          </p:cNvSpPr>
          <p:nvPr>
            <p:ph type="title"/>
          </p:nvPr>
        </p:nvSpPr>
        <p:spPr>
          <a:xfrm>
            <a:off x="838200" y="26156"/>
            <a:ext cx="10515600" cy="1325563"/>
          </a:xfrm>
        </p:spPr>
        <p:txBody>
          <a:bodyPr/>
          <a:lstStyle/>
          <a:p>
            <a:r>
              <a:rPr lang="en-US" dirty="0">
                <a:solidFill>
                  <a:schemeClr val="bg1"/>
                </a:solidFill>
              </a:rPr>
              <a:t>An</a:t>
            </a:r>
            <a:r>
              <a:rPr lang="en-US" dirty="0"/>
              <a:t> Origin Story Worthy of a Pulp Novel!</a:t>
            </a:r>
          </a:p>
        </p:txBody>
      </p:sp>
      <p:sp>
        <p:nvSpPr>
          <p:cNvPr id="3" name="Content Placeholder 2">
            <a:extLst>
              <a:ext uri="{FF2B5EF4-FFF2-40B4-BE49-F238E27FC236}">
                <a16:creationId xmlns:a16="http://schemas.microsoft.com/office/drawing/2014/main" id="{2D5A4765-2644-46EA-98B7-A7E121B96807}"/>
              </a:ext>
            </a:extLst>
          </p:cNvPr>
          <p:cNvSpPr>
            <a:spLocks noGrp="1"/>
          </p:cNvSpPr>
          <p:nvPr>
            <p:ph idx="1"/>
          </p:nvPr>
        </p:nvSpPr>
        <p:spPr/>
        <p:txBody>
          <a:bodyPr>
            <a:normAutofit lnSpcReduction="10000"/>
          </a:bodyPr>
          <a:lstStyle/>
          <a:p>
            <a:endParaRPr lang="en-US" dirty="0"/>
          </a:p>
          <a:p>
            <a:r>
              <a:rPr lang="en-US" dirty="0"/>
              <a:t>The Mysterious Satoshi Nakamoto:</a:t>
            </a:r>
          </a:p>
          <a:p>
            <a:pPr lvl="1"/>
            <a:r>
              <a:rPr lang="en-US" sz="2600" dirty="0"/>
              <a:t>Lehman Brothers Bankruptcy, 9/2008</a:t>
            </a:r>
          </a:p>
          <a:p>
            <a:pPr lvl="1"/>
            <a:r>
              <a:rPr lang="en-US" sz="2600" dirty="0"/>
              <a:t>Halloween 2008: a white paper is published on the Internet laying out the idea and design for Bitcoin.  The author (or authors) used Satoshi Nakamoto as a pseudonym.</a:t>
            </a:r>
          </a:p>
          <a:p>
            <a:pPr lvl="1"/>
            <a:r>
              <a:rPr lang="en-US" sz="2600" dirty="0"/>
              <a:t>January 2009:   Satoshi releases the first version of the Bitcoin software.</a:t>
            </a:r>
          </a:p>
          <a:p>
            <a:pPr lvl="1"/>
            <a:r>
              <a:rPr lang="en-US" sz="2600" dirty="0"/>
              <a:t>2009-2010:  Satoshi releases new versions of the software and is actively involved in Internet Chatter about Bitcoin.</a:t>
            </a:r>
          </a:p>
          <a:p>
            <a:pPr lvl="1"/>
            <a:r>
              <a:rPr lang="en-US" sz="2600" dirty="0"/>
              <a:t>April 2011:  Satoshi ceases all known and/or verified communications.</a:t>
            </a:r>
          </a:p>
          <a:p>
            <a:r>
              <a:rPr lang="en-US" dirty="0"/>
              <a:t>To this date the identity or identities of Satoshi are unknown.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702EA31-D184-4B49-B2FA-FAAE4A244A49}"/>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61703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D01B-3DE6-41AA-BFEF-A9B022987516}"/>
              </a:ext>
            </a:extLst>
          </p:cNvPr>
          <p:cNvSpPr>
            <a:spLocks noGrp="1"/>
          </p:cNvSpPr>
          <p:nvPr>
            <p:ph type="title"/>
          </p:nvPr>
        </p:nvSpPr>
        <p:spPr>
          <a:xfrm>
            <a:off x="838200" y="-25255"/>
            <a:ext cx="10515600" cy="1325563"/>
          </a:xfrm>
        </p:spPr>
        <p:txBody>
          <a:bodyPr/>
          <a:lstStyle/>
          <a:p>
            <a:r>
              <a:rPr lang="en-US" dirty="0">
                <a:solidFill>
                  <a:schemeClr val="bg1"/>
                </a:solidFill>
              </a:rPr>
              <a:t>The</a:t>
            </a:r>
            <a:r>
              <a:rPr lang="en-US" dirty="0">
                <a:solidFill>
                  <a:schemeClr val="accent5">
                    <a:lumMod val="50000"/>
                  </a:schemeClr>
                </a:solidFill>
              </a:rPr>
              <a:t> Possible Economic Role for Bitcoin</a:t>
            </a:r>
          </a:p>
        </p:txBody>
      </p:sp>
      <p:sp>
        <p:nvSpPr>
          <p:cNvPr id="3" name="Content Placeholder 2">
            <a:extLst>
              <a:ext uri="{FF2B5EF4-FFF2-40B4-BE49-F238E27FC236}">
                <a16:creationId xmlns:a16="http://schemas.microsoft.com/office/drawing/2014/main" id="{FB995D5C-D089-42A8-87DA-33C969BDF303}"/>
              </a:ext>
            </a:extLst>
          </p:cNvPr>
          <p:cNvSpPr>
            <a:spLocks noGrp="1"/>
          </p:cNvSpPr>
          <p:nvPr>
            <p:ph idx="1"/>
          </p:nvPr>
        </p:nvSpPr>
        <p:spPr>
          <a:xfrm>
            <a:off x="838200" y="1893451"/>
            <a:ext cx="10515600" cy="4351338"/>
          </a:xfrm>
        </p:spPr>
        <p:txBody>
          <a:bodyPr>
            <a:normAutofit fontScale="92500" lnSpcReduction="20000"/>
          </a:bodyPr>
          <a:lstStyle/>
          <a:p>
            <a:pPr marL="0" indent="0">
              <a:buNone/>
            </a:pPr>
            <a:r>
              <a:rPr lang="en-US" dirty="0"/>
              <a:t>Satoshi’s Vision: </a:t>
            </a:r>
            <a:r>
              <a:rPr lang="en-US" dirty="0">
                <a:solidFill>
                  <a:schemeClr val="accent5">
                    <a:lumMod val="50000"/>
                  </a:schemeClr>
                </a:solidFill>
              </a:rPr>
              <a:t>“</a:t>
            </a:r>
            <a:r>
              <a:rPr lang="en-US" dirty="0">
                <a:solidFill>
                  <a:schemeClr val="accent5">
                    <a:lumMod val="50000"/>
                  </a:schemeClr>
                </a:solidFill>
                <a:latin typeface="fell"/>
              </a:rPr>
              <a:t>A purely peer-to-peer version of electronic cash [that] would allow online payments to be sent directly from one party to another without going through a financial institution.”</a:t>
            </a:r>
          </a:p>
          <a:p>
            <a:pPr marL="0" indent="0">
              <a:buNone/>
            </a:pPr>
            <a:endParaRPr lang="en-US" dirty="0"/>
          </a:p>
          <a:p>
            <a:pPr marL="0" indent="0">
              <a:buNone/>
            </a:pPr>
            <a:r>
              <a:rPr lang="en-US" dirty="0"/>
              <a:t>More, prosaically</a:t>
            </a:r>
          </a:p>
          <a:p>
            <a:pPr marL="514350" indent="-514350">
              <a:buFont typeface="+mj-lt"/>
              <a:buAutoNum type="arabicPeriod"/>
            </a:pPr>
            <a:r>
              <a:rPr lang="en-US" dirty="0"/>
              <a:t>Facilitate payments at lower costs with speed and security.</a:t>
            </a:r>
          </a:p>
          <a:p>
            <a:pPr marL="971550" lvl="1" indent="-514350">
              <a:buFont typeface="+mj-lt"/>
              <a:buAutoNum type="arabicPeriod"/>
            </a:pPr>
            <a:r>
              <a:rPr lang="en-US" dirty="0"/>
              <a:t>E.g., Credit Card Fees.</a:t>
            </a:r>
          </a:p>
          <a:p>
            <a:pPr marL="971550" lvl="1" indent="-514350">
              <a:buFont typeface="+mj-lt"/>
              <a:buAutoNum type="arabicPeriod"/>
            </a:pPr>
            <a:r>
              <a:rPr lang="en-US" dirty="0"/>
              <a:t>Merchant doesn’t get paid for at least 2 days.</a:t>
            </a:r>
          </a:p>
          <a:p>
            <a:pPr marL="971550" lvl="1" indent="-514350">
              <a:buFont typeface="+mj-lt"/>
              <a:buAutoNum type="arabicPeriod"/>
            </a:pPr>
            <a:r>
              <a:rPr lang="en-US" dirty="0"/>
              <a:t>2019 Capital One hackers access personal information of 106 m users</a:t>
            </a:r>
          </a:p>
          <a:p>
            <a:pPr marL="514350" indent="-514350">
              <a:buFont typeface="+mj-lt"/>
              <a:buAutoNum type="arabicPeriod"/>
            </a:pPr>
            <a:r>
              <a:rPr lang="en-US" dirty="0"/>
              <a:t>Meet the needs of previously unbanked.</a:t>
            </a:r>
          </a:p>
          <a:p>
            <a:pPr marL="971550" lvl="1" indent="-514350">
              <a:buFont typeface="+mj-lt"/>
              <a:buAutoNum type="arabicPeriod"/>
            </a:pPr>
            <a:r>
              <a:rPr lang="en-US" dirty="0"/>
              <a:t>Particularly a problem in the Developing World, but</a:t>
            </a:r>
          </a:p>
          <a:p>
            <a:pPr marL="971550" lvl="1" indent="-514350">
              <a:buFont typeface="+mj-lt"/>
              <a:buAutoNum type="arabicPeriod"/>
            </a:pPr>
            <a:r>
              <a:rPr lang="en-US" dirty="0"/>
              <a:t>Fed estimates that 50 million US adults have little or no banking relationships.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1E048FD-CB47-4DED-A5FC-620543FC2201}"/>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179327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84E3-249A-4CFE-A81A-4E2C6EE57715}"/>
              </a:ext>
            </a:extLst>
          </p:cNvPr>
          <p:cNvSpPr>
            <a:spLocks noGrp="1"/>
          </p:cNvSpPr>
          <p:nvPr>
            <p:ph type="title"/>
          </p:nvPr>
        </p:nvSpPr>
        <p:spPr/>
        <p:txBody>
          <a:bodyPr/>
          <a:lstStyle/>
          <a:p>
            <a:r>
              <a:rPr lang="en-US" dirty="0">
                <a:solidFill>
                  <a:schemeClr val="bg1"/>
                </a:solidFill>
              </a:rPr>
              <a:t>Fac</a:t>
            </a:r>
            <a:r>
              <a:rPr lang="en-US" dirty="0">
                <a:solidFill>
                  <a:schemeClr val="accent5">
                    <a:lumMod val="50000"/>
                  </a:schemeClr>
                </a:solidFill>
              </a:rPr>
              <a:t>ts</a:t>
            </a:r>
            <a:r>
              <a:rPr lang="en-US" dirty="0"/>
              <a:t> about Cryptocurrencies (as of 5/6, 10:30)</a:t>
            </a:r>
          </a:p>
        </p:txBody>
      </p:sp>
      <p:sp>
        <p:nvSpPr>
          <p:cNvPr id="3" name="Content Placeholder 2">
            <a:extLst>
              <a:ext uri="{FF2B5EF4-FFF2-40B4-BE49-F238E27FC236}">
                <a16:creationId xmlns:a16="http://schemas.microsoft.com/office/drawing/2014/main" id="{8E01F004-0544-4C0F-BB05-5EB880A0B01A}"/>
              </a:ext>
            </a:extLst>
          </p:cNvPr>
          <p:cNvSpPr>
            <a:spLocks noGrp="1"/>
          </p:cNvSpPr>
          <p:nvPr>
            <p:ph idx="1"/>
          </p:nvPr>
        </p:nvSpPr>
        <p:spPr/>
        <p:txBody>
          <a:bodyPr>
            <a:normAutofit/>
          </a:bodyPr>
          <a:lstStyle/>
          <a:p>
            <a:r>
              <a:rPr lang="en-US" dirty="0"/>
              <a:t>Bitcoin was the first and is the largest in terms of market cap (total value of all bitcoins) of about $684 billion.</a:t>
            </a:r>
          </a:p>
          <a:p>
            <a:r>
              <a:rPr lang="en-US" dirty="0"/>
              <a:t>Ethereum is in second place with a market cap of about $324 billion.</a:t>
            </a:r>
          </a:p>
          <a:p>
            <a:r>
              <a:rPr lang="en-US" dirty="0"/>
              <a:t>Presently, 11,500 different varieties with a total market cap of about $1.74 trillion </a:t>
            </a:r>
            <a:r>
              <a:rPr lang="en-US" sz="2200" b="0" dirty="0"/>
              <a:t>(</a:t>
            </a:r>
            <a:r>
              <a:rPr lang="en-US" sz="2200" b="0" dirty="0">
                <a:hlinkClick r:id="rId2"/>
              </a:rPr>
              <a:t>https://www.coingecko.com/en</a:t>
            </a:r>
            <a:r>
              <a:rPr lang="en-US" sz="2200" b="0" dirty="0"/>
              <a:t>)</a:t>
            </a:r>
          </a:p>
          <a:p>
            <a:r>
              <a:rPr lang="en-US" sz="3000" dirty="0"/>
              <a:t>NY stock exchange market cap is about $25 trillion</a:t>
            </a:r>
          </a:p>
          <a:p>
            <a:endParaRPr lang="en-US" sz="2200" b="0" dirty="0"/>
          </a:p>
          <a:p>
            <a:endParaRPr lang="en-US" sz="2200" b="0" dirty="0"/>
          </a:p>
          <a:p>
            <a:endParaRPr lang="en-US" sz="2200" b="0" dirty="0"/>
          </a:p>
          <a:p>
            <a:endParaRPr lang="en-US" sz="2200" b="0" dirty="0"/>
          </a:p>
        </p:txBody>
      </p:sp>
      <p:sp>
        <p:nvSpPr>
          <p:cNvPr id="4" name="Slide Number Placeholder 3">
            <a:extLst>
              <a:ext uri="{FF2B5EF4-FFF2-40B4-BE49-F238E27FC236}">
                <a16:creationId xmlns:a16="http://schemas.microsoft.com/office/drawing/2014/main" id="{ECBCACA9-7F67-468F-BD85-401B538C625B}"/>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23621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8D84-DC21-49B0-A13D-8F456BE9F585}"/>
              </a:ext>
            </a:extLst>
          </p:cNvPr>
          <p:cNvSpPr>
            <a:spLocks noGrp="1"/>
          </p:cNvSpPr>
          <p:nvPr>
            <p:ph type="title"/>
          </p:nvPr>
        </p:nvSpPr>
        <p:spPr/>
        <p:txBody>
          <a:bodyPr/>
          <a:lstStyle/>
          <a:p>
            <a:r>
              <a:rPr lang="en-US" dirty="0">
                <a:solidFill>
                  <a:schemeClr val="bg1"/>
                </a:solidFill>
              </a:rPr>
              <a:t>Un</a:t>
            </a:r>
            <a:r>
              <a:rPr lang="en-US" dirty="0"/>
              <a:t>derlying Technology of Bitcoin</a:t>
            </a:r>
          </a:p>
        </p:txBody>
      </p:sp>
      <p:sp>
        <p:nvSpPr>
          <p:cNvPr id="3" name="Content Placeholder 2">
            <a:extLst>
              <a:ext uri="{FF2B5EF4-FFF2-40B4-BE49-F238E27FC236}">
                <a16:creationId xmlns:a16="http://schemas.microsoft.com/office/drawing/2014/main" id="{70BF53DF-5D27-4BBC-A89C-972037CA5113}"/>
              </a:ext>
            </a:extLst>
          </p:cNvPr>
          <p:cNvSpPr>
            <a:spLocks noGrp="1"/>
          </p:cNvSpPr>
          <p:nvPr>
            <p:ph idx="1"/>
          </p:nvPr>
        </p:nvSpPr>
        <p:spPr/>
        <p:txBody>
          <a:bodyPr/>
          <a:lstStyle/>
          <a:p>
            <a:pPr marL="514350" indent="-514350">
              <a:buFont typeface="+mj-lt"/>
              <a:buAutoNum type="arabicPeriod"/>
            </a:pPr>
            <a:r>
              <a:rPr lang="en-US" dirty="0"/>
              <a:t>Digital Token (exists only as data on a computer) whose ownership is cryptographically protected.</a:t>
            </a:r>
          </a:p>
          <a:p>
            <a:pPr marL="514350" indent="-514350">
              <a:buFont typeface="+mj-lt"/>
              <a:buAutoNum type="arabicPeriod"/>
            </a:pPr>
            <a:r>
              <a:rPr lang="en-US" dirty="0"/>
              <a:t>Distributed Ledger, Block Chain Technology.</a:t>
            </a:r>
          </a:p>
          <a:p>
            <a:pPr marL="514350" indent="-514350">
              <a:buFont typeface="+mj-lt"/>
              <a:buAutoNum type="arabicPeriod"/>
            </a:pPr>
            <a:r>
              <a:rPr lang="en-US" dirty="0"/>
              <a:t>Software protocol the provides a “consensus” mechanism on the validity of transactions without a “trusted third party.”  (</a:t>
            </a:r>
            <a:r>
              <a:rPr lang="en-US" dirty="0" err="1"/>
              <a:t>i.e</a:t>
            </a:r>
            <a:r>
              <a:rPr lang="en-US" dirty="0"/>
              <a:t>, a bank or the Fed)</a:t>
            </a:r>
          </a:p>
        </p:txBody>
      </p:sp>
      <p:sp>
        <p:nvSpPr>
          <p:cNvPr id="4" name="Slide Number Placeholder 3">
            <a:extLst>
              <a:ext uri="{FF2B5EF4-FFF2-40B4-BE49-F238E27FC236}">
                <a16:creationId xmlns:a16="http://schemas.microsoft.com/office/drawing/2014/main" id="{C85D1FA2-3F62-495F-A378-B75965FCB80E}"/>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61380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38F2-E12C-4703-8A3A-3FEEE5FD3275}"/>
              </a:ext>
            </a:extLst>
          </p:cNvPr>
          <p:cNvSpPr>
            <a:spLocks noGrp="1"/>
          </p:cNvSpPr>
          <p:nvPr>
            <p:ph type="title"/>
          </p:nvPr>
        </p:nvSpPr>
        <p:spPr/>
        <p:txBody>
          <a:bodyPr/>
          <a:lstStyle/>
          <a:p>
            <a:r>
              <a:rPr lang="en-US" dirty="0">
                <a:solidFill>
                  <a:schemeClr val="bg1"/>
                </a:solidFill>
              </a:rPr>
              <a:t>So, </a:t>
            </a:r>
            <a:r>
              <a:rPr lang="en-US" dirty="0"/>
              <a:t>how does it work?</a:t>
            </a:r>
          </a:p>
        </p:txBody>
      </p:sp>
      <p:sp>
        <p:nvSpPr>
          <p:cNvPr id="3" name="Content Placeholder 2">
            <a:extLst>
              <a:ext uri="{FF2B5EF4-FFF2-40B4-BE49-F238E27FC236}">
                <a16:creationId xmlns:a16="http://schemas.microsoft.com/office/drawing/2014/main" id="{525A29C0-C018-4137-808F-40C788687CBB}"/>
              </a:ext>
            </a:extLst>
          </p:cNvPr>
          <p:cNvSpPr>
            <a:spLocks noGrp="1"/>
          </p:cNvSpPr>
          <p:nvPr>
            <p:ph idx="1"/>
          </p:nvPr>
        </p:nvSpPr>
        <p:spPr/>
        <p:txBody>
          <a:bodyPr>
            <a:normAutofit fontScale="92500" lnSpcReduction="10000"/>
          </a:bodyPr>
          <a:lstStyle/>
          <a:p>
            <a:r>
              <a:rPr lang="en-US" dirty="0"/>
              <a:t>Jack, the owner of a bitcoin is given a public number or key and a private encrypted key.</a:t>
            </a:r>
          </a:p>
          <a:p>
            <a:r>
              <a:rPr lang="en-US" dirty="0"/>
              <a:t>Jack can trade his bitcoin with Jill by using Jill’s public key and verifying the transaction with his private key.</a:t>
            </a:r>
          </a:p>
          <a:p>
            <a:r>
              <a:rPr lang="en-US" dirty="0"/>
              <a:t>The new transaction is then posted on a </a:t>
            </a:r>
            <a:r>
              <a:rPr lang="en-US" dirty="0" err="1"/>
              <a:t>a</a:t>
            </a:r>
            <a:r>
              <a:rPr lang="en-US" dirty="0"/>
              <a:t> number of different computers and can be read by anyone.</a:t>
            </a:r>
          </a:p>
          <a:p>
            <a:r>
              <a:rPr lang="en-US" dirty="0"/>
              <a:t>The clearing of the transaction is done with public database or distributed ledger called a blockchain through a process know as bitcoin mining.</a:t>
            </a:r>
          </a:p>
          <a:p>
            <a:r>
              <a:rPr lang="en-US" dirty="0"/>
              <a:t>Bitcoin “miners” have enormous computing power and they compete to add new transactions to the blockchain</a:t>
            </a:r>
          </a:p>
        </p:txBody>
      </p:sp>
      <p:sp>
        <p:nvSpPr>
          <p:cNvPr id="4" name="Slide Number Placeholder 3">
            <a:extLst>
              <a:ext uri="{FF2B5EF4-FFF2-40B4-BE49-F238E27FC236}">
                <a16:creationId xmlns:a16="http://schemas.microsoft.com/office/drawing/2014/main" id="{D2E9718F-47F7-4841-B1FA-C9F186487CEF}"/>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222823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63AF-E2DB-43DF-867F-DC9544CACBC6}"/>
              </a:ext>
            </a:extLst>
          </p:cNvPr>
          <p:cNvSpPr>
            <a:spLocks noGrp="1"/>
          </p:cNvSpPr>
          <p:nvPr>
            <p:ph type="title"/>
          </p:nvPr>
        </p:nvSpPr>
        <p:spPr/>
        <p:txBody>
          <a:bodyPr/>
          <a:lstStyle/>
          <a:p>
            <a:r>
              <a:rPr lang="en-US" dirty="0">
                <a:solidFill>
                  <a:schemeClr val="bg1"/>
                </a:solidFill>
              </a:rPr>
              <a:t>Mi</a:t>
            </a:r>
            <a:r>
              <a:rPr lang="en-US" dirty="0"/>
              <a:t>ning for Bitcoin</a:t>
            </a:r>
          </a:p>
        </p:txBody>
      </p:sp>
      <p:sp>
        <p:nvSpPr>
          <p:cNvPr id="3" name="Content Placeholder 2">
            <a:extLst>
              <a:ext uri="{FF2B5EF4-FFF2-40B4-BE49-F238E27FC236}">
                <a16:creationId xmlns:a16="http://schemas.microsoft.com/office/drawing/2014/main" id="{0464959A-4B94-44E8-BB38-EC231DF3D210}"/>
              </a:ext>
            </a:extLst>
          </p:cNvPr>
          <p:cNvSpPr>
            <a:spLocks noGrp="1"/>
          </p:cNvSpPr>
          <p:nvPr>
            <p:ph idx="1"/>
          </p:nvPr>
        </p:nvSpPr>
        <p:spPr/>
        <p:txBody>
          <a:bodyPr>
            <a:normAutofit fontScale="92500" lnSpcReduction="10000"/>
          </a:bodyPr>
          <a:lstStyle/>
          <a:p>
            <a:r>
              <a:rPr lang="en-US" dirty="0"/>
              <a:t>Bitcoin Miners gather about 3000 new transactions into a “block.”</a:t>
            </a:r>
          </a:p>
          <a:p>
            <a:r>
              <a:rPr lang="en-US" dirty="0"/>
              <a:t> The miners’ competition involves generating long, random numbers (“hashing”) until one of the numbers fits a precise set of attributes.</a:t>
            </a:r>
          </a:p>
          <a:p>
            <a:r>
              <a:rPr lang="en-US" dirty="0"/>
              <a:t>The winning miner then adds the new block to the previous block in the blockchain.  The total process takes about 10 minutes</a:t>
            </a:r>
          </a:p>
          <a:p>
            <a:r>
              <a:rPr lang="en-US" dirty="0"/>
              <a:t>The incentive for miners is that the winner of the competition gets compensated with new bitcoins and transaction fees.</a:t>
            </a:r>
          </a:p>
          <a:p>
            <a:r>
              <a:rPr lang="en-US" dirty="0"/>
              <a:t>However, the miner will not get the reward unless other miners subsequently add new blocks to the first miner’s block.</a:t>
            </a:r>
          </a:p>
          <a:p>
            <a:r>
              <a:rPr lang="en-US" dirty="0"/>
              <a:t>In this way transactions are added to the chain via a “consensus” of miners.</a:t>
            </a:r>
          </a:p>
        </p:txBody>
      </p:sp>
      <p:sp>
        <p:nvSpPr>
          <p:cNvPr id="4" name="Slide Number Placeholder 3">
            <a:extLst>
              <a:ext uri="{FF2B5EF4-FFF2-40B4-BE49-F238E27FC236}">
                <a16:creationId xmlns:a16="http://schemas.microsoft.com/office/drawing/2014/main" id="{73B26E90-307F-43DB-9118-1A8AEB24969E}"/>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358566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4A29-CD8C-4151-89D2-123B043C6592}"/>
              </a:ext>
            </a:extLst>
          </p:cNvPr>
          <p:cNvSpPr>
            <a:spLocks noGrp="1"/>
          </p:cNvSpPr>
          <p:nvPr>
            <p:ph type="title"/>
          </p:nvPr>
        </p:nvSpPr>
        <p:spPr>
          <a:xfrm>
            <a:off x="716280" y="0"/>
            <a:ext cx="10515600" cy="1325563"/>
          </a:xfrm>
        </p:spPr>
        <p:txBody>
          <a:bodyPr/>
          <a:lstStyle/>
          <a:p>
            <a:r>
              <a:rPr lang="en-US" dirty="0">
                <a:solidFill>
                  <a:schemeClr val="bg1"/>
                </a:solidFill>
              </a:rPr>
              <a:t>Que</a:t>
            </a:r>
            <a:r>
              <a:rPr lang="en-US" dirty="0">
                <a:solidFill>
                  <a:schemeClr val="accent5">
                    <a:lumMod val="50000"/>
                  </a:schemeClr>
                </a:solidFill>
              </a:rPr>
              <a:t>stion #1:  Is Bitcoin serving an economic role</a:t>
            </a:r>
          </a:p>
        </p:txBody>
      </p:sp>
      <p:sp>
        <p:nvSpPr>
          <p:cNvPr id="3" name="Content Placeholder 2">
            <a:extLst>
              <a:ext uri="{FF2B5EF4-FFF2-40B4-BE49-F238E27FC236}">
                <a16:creationId xmlns:a16="http://schemas.microsoft.com/office/drawing/2014/main" id="{842888BB-65CE-4133-92AA-E18FE7FB61E0}"/>
              </a:ext>
            </a:extLst>
          </p:cNvPr>
          <p:cNvSpPr>
            <a:spLocks noGrp="1"/>
          </p:cNvSpPr>
          <p:nvPr>
            <p:ph idx="1"/>
          </p:nvPr>
        </p:nvSpPr>
        <p:spPr>
          <a:xfrm>
            <a:off x="716280" y="1118125"/>
            <a:ext cx="7658793" cy="4351338"/>
          </a:xfrm>
        </p:spPr>
        <p:txBody>
          <a:bodyPr/>
          <a:lstStyle/>
          <a:p>
            <a:pPr marL="0" indent="0">
              <a:buNone/>
            </a:pPr>
            <a:r>
              <a:rPr lang="en-US" dirty="0"/>
              <a:t>Bitcoin is not and cannot be widely used to make transactions</a:t>
            </a:r>
          </a:p>
          <a:p>
            <a:r>
              <a:rPr lang="en-US" dirty="0"/>
              <a:t>Scalability?</a:t>
            </a:r>
          </a:p>
          <a:p>
            <a:r>
              <a:rPr lang="en-US" dirty="0"/>
              <a:t>Price Instability.</a:t>
            </a:r>
          </a:p>
          <a:p>
            <a:r>
              <a:rPr lang="en-US" dirty="0"/>
              <a:t>Transactions costs</a:t>
            </a:r>
          </a:p>
          <a:p>
            <a:r>
              <a:rPr lang="en-US" dirty="0"/>
              <a:t>Cash ATM vs. Bitcoin ATM</a:t>
            </a:r>
          </a:p>
          <a:p>
            <a:r>
              <a:rPr lang="en-US" dirty="0"/>
              <a:t>And, the network is costly</a:t>
            </a:r>
          </a:p>
        </p:txBody>
      </p:sp>
      <p:sp>
        <p:nvSpPr>
          <p:cNvPr id="4" name="Slide Number Placeholder 3">
            <a:extLst>
              <a:ext uri="{FF2B5EF4-FFF2-40B4-BE49-F238E27FC236}">
                <a16:creationId xmlns:a16="http://schemas.microsoft.com/office/drawing/2014/main" id="{3F9D9EAD-001A-4BB0-95A2-3BB7B65220CF}"/>
              </a:ext>
            </a:extLst>
          </p:cNvPr>
          <p:cNvSpPr>
            <a:spLocks noGrp="1"/>
          </p:cNvSpPr>
          <p:nvPr>
            <p:ph type="sldNum" sz="quarter" idx="12"/>
          </p:nvPr>
        </p:nvSpPr>
        <p:spPr/>
        <p:txBody>
          <a:bodyPr/>
          <a:lstStyle/>
          <a:p>
            <a:fld id="{D9F085D5-EC86-4F6A-B501-C1359CB39116}" type="slidenum">
              <a:rPr lang="en-GB" smtClean="0"/>
              <a:t>17</a:t>
            </a:fld>
            <a:endParaRPr lang="en-GB"/>
          </a:p>
        </p:txBody>
      </p:sp>
      <p:grpSp>
        <p:nvGrpSpPr>
          <p:cNvPr id="9" name="Group 8">
            <a:extLst>
              <a:ext uri="{FF2B5EF4-FFF2-40B4-BE49-F238E27FC236}">
                <a16:creationId xmlns:a16="http://schemas.microsoft.com/office/drawing/2014/main" id="{19BF9DD4-D725-4551-B566-CE790448B726}"/>
              </a:ext>
            </a:extLst>
          </p:cNvPr>
          <p:cNvGrpSpPr/>
          <p:nvPr/>
        </p:nvGrpSpPr>
        <p:grpSpPr>
          <a:xfrm>
            <a:off x="7200575" y="1688996"/>
            <a:ext cx="5775197" cy="4748790"/>
            <a:chOff x="7200575" y="1688996"/>
            <a:chExt cx="5775197" cy="4748790"/>
          </a:xfrm>
        </p:grpSpPr>
        <p:sp>
          <p:nvSpPr>
            <p:cNvPr id="7" name="TextBox 6">
              <a:extLst>
                <a:ext uri="{FF2B5EF4-FFF2-40B4-BE49-F238E27FC236}">
                  <a16:creationId xmlns:a16="http://schemas.microsoft.com/office/drawing/2014/main" id="{DB9C3A61-A172-4ACC-B8C5-008D2A5FECCE}"/>
                </a:ext>
              </a:extLst>
            </p:cNvPr>
            <p:cNvSpPr txBox="1"/>
            <p:nvPr/>
          </p:nvSpPr>
          <p:spPr>
            <a:xfrm>
              <a:off x="7200575" y="6006899"/>
              <a:ext cx="5775197" cy="430887"/>
            </a:xfrm>
            <a:prstGeom prst="rect">
              <a:avLst/>
            </a:prstGeom>
            <a:noFill/>
          </p:spPr>
          <p:txBody>
            <a:bodyPr wrap="square" rtlCol="0">
              <a:spAutoFit/>
            </a:bodyPr>
            <a:lstStyle/>
            <a:p>
              <a:r>
                <a:rPr lang="en-US" sz="2200" dirty="0"/>
                <a:t>BIS, </a:t>
              </a:r>
              <a:r>
                <a:rPr lang="en-US" sz="2200" i="1" dirty="0"/>
                <a:t>Annual Report 2018, </a:t>
              </a:r>
              <a:r>
                <a:rPr lang="en-US" sz="2200" dirty="0"/>
                <a:t>Chapter V</a:t>
              </a:r>
            </a:p>
          </p:txBody>
        </p:sp>
        <p:pic>
          <p:nvPicPr>
            <p:cNvPr id="6" name="Picture 5">
              <a:extLst>
                <a:ext uri="{FF2B5EF4-FFF2-40B4-BE49-F238E27FC236}">
                  <a16:creationId xmlns:a16="http://schemas.microsoft.com/office/drawing/2014/main" id="{13E38EA9-F5F2-472C-93AB-D6EFF393EA73}"/>
                </a:ext>
              </a:extLst>
            </p:cNvPr>
            <p:cNvPicPr>
              <a:picLocks noChangeAspect="1"/>
            </p:cNvPicPr>
            <p:nvPr/>
          </p:nvPicPr>
          <p:blipFill>
            <a:blip r:embed="rId3"/>
            <a:stretch>
              <a:fillRect/>
            </a:stretch>
          </p:blipFill>
          <p:spPr>
            <a:xfrm>
              <a:off x="8558570" y="1688996"/>
              <a:ext cx="3076405" cy="4206240"/>
            </a:xfrm>
            <a:prstGeom prst="rect">
              <a:avLst/>
            </a:prstGeom>
          </p:spPr>
        </p:pic>
      </p:grpSp>
    </p:spTree>
    <p:extLst>
      <p:ext uri="{BB962C8B-B14F-4D97-AF65-F5344CB8AC3E}">
        <p14:creationId xmlns:p14="http://schemas.microsoft.com/office/powerpoint/2010/main" val="313813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AC1F-12CF-4FE7-92BB-AFFBC77D47FA}"/>
              </a:ext>
            </a:extLst>
          </p:cNvPr>
          <p:cNvSpPr>
            <a:spLocks noGrp="1"/>
          </p:cNvSpPr>
          <p:nvPr>
            <p:ph type="title"/>
          </p:nvPr>
        </p:nvSpPr>
        <p:spPr/>
        <p:txBody>
          <a:bodyPr/>
          <a:lstStyle/>
          <a:p>
            <a:r>
              <a:rPr lang="en-US" dirty="0">
                <a:solidFill>
                  <a:schemeClr val="bg1"/>
                </a:solidFill>
              </a:rPr>
              <a:t>Wh</a:t>
            </a:r>
            <a:r>
              <a:rPr lang="en-US" dirty="0"/>
              <a:t>at Role Does Bitcoin Play?</a:t>
            </a:r>
          </a:p>
        </p:txBody>
      </p:sp>
      <p:sp>
        <p:nvSpPr>
          <p:cNvPr id="3" name="Content Placeholder 2">
            <a:extLst>
              <a:ext uri="{FF2B5EF4-FFF2-40B4-BE49-F238E27FC236}">
                <a16:creationId xmlns:a16="http://schemas.microsoft.com/office/drawing/2014/main" id="{CA78331C-E7D0-4DD2-BE9C-4B03E2AA3B9A}"/>
              </a:ext>
            </a:extLst>
          </p:cNvPr>
          <p:cNvSpPr>
            <a:spLocks noGrp="1"/>
          </p:cNvSpPr>
          <p:nvPr>
            <p:ph idx="1"/>
          </p:nvPr>
        </p:nvSpPr>
        <p:spPr/>
        <p:txBody>
          <a:bodyPr/>
          <a:lstStyle/>
          <a:p>
            <a:r>
              <a:rPr lang="en-US" dirty="0"/>
              <a:t>For some it plays the same role as $100 bills:  32.8% of all bills in circulation (more than the number of $1 bills) and 80.2% of the value of all bills.</a:t>
            </a:r>
          </a:p>
          <a:p>
            <a:r>
              <a:rPr lang="en-US" dirty="0"/>
              <a:t>Illegal Activity:</a:t>
            </a:r>
          </a:p>
          <a:p>
            <a:r>
              <a:rPr lang="en-US" dirty="0"/>
              <a:t>This claim is disputed:  https://www.newsweek.com/illegal-use-bitcoin-dropped-50-2020-citibank-reports-1573263</a:t>
            </a:r>
          </a:p>
        </p:txBody>
      </p:sp>
      <p:sp>
        <p:nvSpPr>
          <p:cNvPr id="4" name="Slide Number Placeholder 3">
            <a:extLst>
              <a:ext uri="{FF2B5EF4-FFF2-40B4-BE49-F238E27FC236}">
                <a16:creationId xmlns:a16="http://schemas.microsoft.com/office/drawing/2014/main" id="{D24F83DE-E1DE-429C-9306-309FB160E8D6}"/>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176905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BF1D-E219-4F16-8F16-10F30C59C057}"/>
              </a:ext>
            </a:extLst>
          </p:cNvPr>
          <p:cNvSpPr>
            <a:spLocks noGrp="1"/>
          </p:cNvSpPr>
          <p:nvPr>
            <p:ph type="title"/>
          </p:nvPr>
        </p:nvSpPr>
        <p:spPr/>
        <p:txBody>
          <a:bodyPr/>
          <a:lstStyle/>
          <a:p>
            <a:r>
              <a:rPr lang="en-US" dirty="0">
                <a:solidFill>
                  <a:schemeClr val="bg1"/>
                </a:solidFill>
              </a:rPr>
              <a:t>But</a:t>
            </a:r>
            <a:r>
              <a:rPr lang="en-US" dirty="0"/>
              <a:t> What about as an Investment?</a:t>
            </a:r>
          </a:p>
        </p:txBody>
      </p:sp>
      <p:sp>
        <p:nvSpPr>
          <p:cNvPr id="3" name="Content Placeholder 2">
            <a:extLst>
              <a:ext uri="{FF2B5EF4-FFF2-40B4-BE49-F238E27FC236}">
                <a16:creationId xmlns:a16="http://schemas.microsoft.com/office/drawing/2014/main" id="{D40DFB6C-7356-4618-9F39-3DFFA3396232}"/>
              </a:ext>
            </a:extLst>
          </p:cNvPr>
          <p:cNvSpPr>
            <a:spLocks noGrp="1"/>
          </p:cNvSpPr>
          <p:nvPr>
            <p:ph idx="1"/>
          </p:nvPr>
        </p:nvSpPr>
        <p:spPr/>
        <p:txBody>
          <a:bodyPr/>
          <a:lstStyle/>
          <a:p>
            <a:r>
              <a:rPr lang="en-US" dirty="0"/>
              <a:t>It is hard to argue with the fact that Bitcoin has provided outsized returns for many, albeit very volatile.</a:t>
            </a:r>
          </a:p>
          <a:p>
            <a:r>
              <a:rPr lang="en-US" dirty="0"/>
              <a:t>But what is its the “fundamental value” ?</a:t>
            </a:r>
          </a:p>
          <a:p>
            <a:r>
              <a:rPr lang="en-US" dirty="0">
                <a:solidFill>
                  <a:schemeClr val="accent5">
                    <a:lumMod val="50000"/>
                  </a:schemeClr>
                </a:solidFill>
              </a:rPr>
              <a:t>To me it is a purely speculative investment.</a:t>
            </a:r>
            <a:endParaRPr lang="en-US" dirty="0">
              <a:solidFill>
                <a:srgbClr val="C00000"/>
              </a:solidFill>
            </a:endParaRPr>
          </a:p>
        </p:txBody>
      </p:sp>
      <p:sp>
        <p:nvSpPr>
          <p:cNvPr id="4" name="Slide Number Placeholder 3">
            <a:extLst>
              <a:ext uri="{FF2B5EF4-FFF2-40B4-BE49-F238E27FC236}">
                <a16:creationId xmlns:a16="http://schemas.microsoft.com/office/drawing/2014/main" id="{5D0224F8-611C-42AA-A823-E424DB0E0658}"/>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122616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761291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2758-E9AD-4426-AA1A-E3556BD0FE6B}"/>
              </a:ext>
            </a:extLst>
          </p:cNvPr>
          <p:cNvSpPr>
            <a:spLocks noGrp="1"/>
          </p:cNvSpPr>
          <p:nvPr>
            <p:ph type="title"/>
          </p:nvPr>
        </p:nvSpPr>
        <p:spPr/>
        <p:txBody>
          <a:bodyPr/>
          <a:lstStyle/>
          <a:p>
            <a:r>
              <a:rPr lang="en-US" dirty="0">
                <a:solidFill>
                  <a:schemeClr val="bg1"/>
                </a:solidFill>
              </a:rPr>
              <a:t>Ho</a:t>
            </a:r>
            <a:r>
              <a:rPr lang="en-US" dirty="0"/>
              <a:t>w Do Economist Think About Investments?</a:t>
            </a:r>
          </a:p>
        </p:txBody>
      </p:sp>
      <p:sp>
        <p:nvSpPr>
          <p:cNvPr id="3" name="Content Placeholder 2">
            <a:extLst>
              <a:ext uri="{FF2B5EF4-FFF2-40B4-BE49-F238E27FC236}">
                <a16:creationId xmlns:a16="http://schemas.microsoft.com/office/drawing/2014/main" id="{27E28CAA-EC06-42CC-B515-51584778253A}"/>
              </a:ext>
            </a:extLst>
          </p:cNvPr>
          <p:cNvSpPr>
            <a:spLocks noGrp="1"/>
          </p:cNvSpPr>
          <p:nvPr>
            <p:ph idx="1"/>
          </p:nvPr>
        </p:nvSpPr>
        <p:spPr/>
        <p:txBody>
          <a:bodyPr/>
          <a:lstStyle/>
          <a:p>
            <a:r>
              <a:rPr lang="en-US" dirty="0"/>
              <a:t>Good Starting Place</a:t>
            </a:r>
          </a:p>
          <a:p>
            <a:pPr marL="0" indent="0">
              <a:buNone/>
            </a:pPr>
            <a:r>
              <a:rPr lang="en-US" dirty="0">
                <a:solidFill>
                  <a:schemeClr val="accent5">
                    <a:lumMod val="50000"/>
                  </a:schemeClr>
                </a:solidFill>
                <a:latin typeface="Arial" panose="020B0604020202020204" pitchFamily="34" charset="0"/>
              </a:rPr>
              <a:t>“I</a:t>
            </a:r>
            <a:r>
              <a:rPr lang="en-US" i="0" dirty="0">
                <a:solidFill>
                  <a:schemeClr val="accent5">
                    <a:lumMod val="50000"/>
                  </a:schemeClr>
                </a:solidFill>
                <a:effectLst/>
                <a:latin typeface="Arial" panose="020B0604020202020204" pitchFamily="34" charset="0"/>
              </a:rPr>
              <a:t>n the short term the stock market behaves like a voting machine, but in the long term it acts like a weighing machine.”</a:t>
            </a:r>
          </a:p>
          <a:p>
            <a:pPr marL="0" indent="0">
              <a:buNone/>
            </a:pPr>
            <a:r>
              <a:rPr lang="en-US" dirty="0">
                <a:solidFill>
                  <a:schemeClr val="accent5">
                    <a:lumMod val="50000"/>
                  </a:schemeClr>
                </a:solidFill>
                <a:latin typeface="Arial" panose="020B0604020202020204" pitchFamily="34" charset="0"/>
              </a:rPr>
              <a:t>What is being weighed is prospective payments from the security, or other intrinsic value, i.e. its fundamental value.</a:t>
            </a:r>
          </a:p>
          <a:p>
            <a:pPr marL="0" indent="0">
              <a:buNone/>
            </a:pPr>
            <a:r>
              <a:rPr lang="en-US" i="0" dirty="0">
                <a:solidFill>
                  <a:schemeClr val="accent5">
                    <a:lumMod val="50000"/>
                  </a:schemeClr>
                </a:solidFill>
                <a:effectLst/>
                <a:latin typeface="Arial" panose="020B0604020202020204" pitchFamily="34" charset="0"/>
              </a:rPr>
              <a:t>Bitcoin?</a:t>
            </a:r>
          </a:p>
          <a:p>
            <a:pPr marL="0" indent="0">
              <a:buNone/>
            </a:pP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4E666F6A-6FA6-4E6D-8934-BAD94C6FD183}"/>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301360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630DC-EF30-4255-A73B-E9EC107E800B}"/>
              </a:ext>
            </a:extLst>
          </p:cNvPr>
          <p:cNvSpPr>
            <a:spLocks noGrp="1"/>
          </p:cNvSpPr>
          <p:nvPr>
            <p:ph type="title"/>
          </p:nvPr>
        </p:nvSpPr>
        <p:spPr/>
        <p:txBody>
          <a:bodyPr/>
          <a:lstStyle/>
          <a:p>
            <a:r>
              <a:rPr lang="en-US" dirty="0">
                <a:solidFill>
                  <a:schemeClr val="bg1"/>
                </a:solidFill>
              </a:rPr>
              <a:t>So, </a:t>
            </a:r>
            <a:r>
              <a:rPr lang="en-US" dirty="0"/>
              <a:t>What is the Harm?</a:t>
            </a:r>
          </a:p>
        </p:txBody>
      </p:sp>
      <p:sp>
        <p:nvSpPr>
          <p:cNvPr id="3" name="Content Placeholder 2">
            <a:extLst>
              <a:ext uri="{FF2B5EF4-FFF2-40B4-BE49-F238E27FC236}">
                <a16:creationId xmlns:a16="http://schemas.microsoft.com/office/drawing/2014/main" id="{E202AD83-F302-4AE0-A9E1-3C3181BBA09D}"/>
              </a:ext>
            </a:extLst>
          </p:cNvPr>
          <p:cNvSpPr>
            <a:spLocks noGrp="1"/>
          </p:cNvSpPr>
          <p:nvPr>
            <p:ph idx="1"/>
          </p:nvPr>
        </p:nvSpPr>
        <p:spPr/>
        <p:txBody>
          <a:bodyPr/>
          <a:lstStyle/>
          <a:p>
            <a:pPr marL="0" indent="0">
              <a:buNone/>
            </a:pPr>
            <a:r>
              <a:rPr lang="en-US" dirty="0">
                <a:solidFill>
                  <a:schemeClr val="accent5">
                    <a:lumMod val="50000"/>
                  </a:schemeClr>
                </a:solidFill>
                <a:latin typeface="Arial" panose="020B0604020202020204" pitchFamily="34" charset="0"/>
                <a:cs typeface="Arial" panose="020B0604020202020204" pitchFamily="34" charset="0"/>
              </a:rPr>
              <a:t>“,…</a:t>
            </a:r>
            <a:r>
              <a:rPr lang="en-US" i="0" dirty="0">
                <a:solidFill>
                  <a:schemeClr val="accent5">
                    <a:lumMod val="50000"/>
                  </a:schemeClr>
                </a:solidFill>
                <a:effectLst/>
                <a:latin typeface="Arial" panose="020B0604020202020204" pitchFamily="34" charset="0"/>
                <a:cs typeface="Arial" panose="020B0604020202020204" pitchFamily="34" charset="0"/>
              </a:rPr>
              <a:t>when [an American] purchases an investment, the American is attaching his hopes, not so much to its prospective yield, as to a </a:t>
            </a:r>
            <a:r>
              <a:rPr lang="en-US" i="0" dirty="0" err="1">
                <a:solidFill>
                  <a:schemeClr val="accent5">
                    <a:lumMod val="50000"/>
                  </a:schemeClr>
                </a:solidFill>
                <a:effectLst/>
                <a:latin typeface="Arial" panose="020B0604020202020204" pitchFamily="34" charset="0"/>
                <a:cs typeface="Arial" panose="020B0604020202020204" pitchFamily="34" charset="0"/>
              </a:rPr>
              <a:t>favourable</a:t>
            </a:r>
            <a:r>
              <a:rPr lang="en-US" i="0" dirty="0">
                <a:solidFill>
                  <a:schemeClr val="accent5">
                    <a:lumMod val="50000"/>
                  </a:schemeClr>
                </a:solidFill>
                <a:effectLst/>
                <a:latin typeface="Arial" panose="020B0604020202020204" pitchFamily="34" charset="0"/>
                <a:cs typeface="Arial" panose="020B0604020202020204" pitchFamily="34" charset="0"/>
              </a:rPr>
              <a:t> change in the [current price], </a:t>
            </a:r>
            <a:r>
              <a:rPr lang="en-US" i="1" dirty="0">
                <a:solidFill>
                  <a:schemeClr val="accent5">
                    <a:lumMod val="50000"/>
                  </a:schemeClr>
                </a:solidFill>
                <a:effectLst/>
                <a:latin typeface="Arial" panose="020B0604020202020204" pitchFamily="34" charset="0"/>
                <a:cs typeface="Arial" panose="020B0604020202020204" pitchFamily="34" charset="0"/>
              </a:rPr>
              <a:t>i.e.</a:t>
            </a:r>
            <a:r>
              <a:rPr lang="en-US" i="0" dirty="0">
                <a:solidFill>
                  <a:schemeClr val="accent5">
                    <a:lumMod val="50000"/>
                  </a:schemeClr>
                </a:solidFill>
                <a:effectLst/>
                <a:latin typeface="Arial" panose="020B0604020202020204" pitchFamily="34" charset="0"/>
                <a:cs typeface="Arial" panose="020B0604020202020204" pitchFamily="34" charset="0"/>
              </a:rPr>
              <a:t> that he is,…,a speculator. Speculators may do no harm as bubbles on a steady stream of enterprise. But the position is serious when enterprise becomes the bubble on a whirlpool of speculation. When the capital development of a country becomes a by-product of the activities of a casino, the job is likely to be ill-done.”</a:t>
            </a:r>
            <a:endParaRPr lang="en-US" dirty="0">
              <a:solidFill>
                <a:schemeClr val="accent5">
                  <a:lumMod val="50000"/>
                </a:schemeClr>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87337F2-025A-46A4-A966-7EAE0AE3D855}"/>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5" name="TextBox 4">
            <a:extLst>
              <a:ext uri="{FF2B5EF4-FFF2-40B4-BE49-F238E27FC236}">
                <a16:creationId xmlns:a16="http://schemas.microsoft.com/office/drawing/2014/main" id="{DF0972C5-9A7D-4CD9-92C3-1C3C31E3E788}"/>
              </a:ext>
            </a:extLst>
          </p:cNvPr>
          <p:cNvSpPr txBox="1"/>
          <p:nvPr/>
        </p:nvSpPr>
        <p:spPr>
          <a:xfrm>
            <a:off x="5637439" y="2971800"/>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AB354EE3-0673-417E-B3F3-FA3C3B8A5759}"/>
              </a:ext>
            </a:extLst>
          </p:cNvPr>
          <p:cNvSpPr txBox="1"/>
          <p:nvPr/>
        </p:nvSpPr>
        <p:spPr>
          <a:xfrm>
            <a:off x="7780565" y="5943282"/>
            <a:ext cx="3959678" cy="369332"/>
          </a:xfrm>
          <a:prstGeom prst="rect">
            <a:avLst/>
          </a:prstGeom>
          <a:noFill/>
        </p:spPr>
        <p:txBody>
          <a:bodyPr wrap="square" rtlCol="0">
            <a:spAutoFit/>
          </a:bodyPr>
          <a:lstStyle/>
          <a:p>
            <a:r>
              <a:rPr lang="en-US" dirty="0"/>
              <a:t>J.M. Keynes, </a:t>
            </a:r>
            <a:r>
              <a:rPr lang="en-US" i="1" dirty="0"/>
              <a:t>General Theory</a:t>
            </a:r>
            <a:r>
              <a:rPr lang="en-US" dirty="0"/>
              <a:t>, Ch 12</a:t>
            </a:r>
          </a:p>
        </p:txBody>
      </p:sp>
    </p:spTree>
    <p:extLst>
      <p:ext uri="{BB962C8B-B14F-4D97-AF65-F5344CB8AC3E}">
        <p14:creationId xmlns:p14="http://schemas.microsoft.com/office/powerpoint/2010/main" val="277834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10E7-589F-41C6-844C-C13FF640080F}"/>
              </a:ext>
            </a:extLst>
          </p:cNvPr>
          <p:cNvSpPr>
            <a:spLocks noGrp="1"/>
          </p:cNvSpPr>
          <p:nvPr>
            <p:ph type="title"/>
          </p:nvPr>
        </p:nvSpPr>
        <p:spPr/>
        <p:txBody>
          <a:bodyPr/>
          <a:lstStyle/>
          <a:p>
            <a:r>
              <a:rPr lang="en-US" dirty="0">
                <a:solidFill>
                  <a:schemeClr val="bg1"/>
                </a:solidFill>
              </a:rPr>
              <a:t>It’s</a:t>
            </a:r>
            <a:r>
              <a:rPr lang="en-US" dirty="0"/>
              <a:t> Not Just Me</a:t>
            </a:r>
          </a:p>
        </p:txBody>
      </p:sp>
      <p:pic>
        <p:nvPicPr>
          <p:cNvPr id="6" name="Content Placeholder 5">
            <a:extLst>
              <a:ext uri="{FF2B5EF4-FFF2-40B4-BE49-F238E27FC236}">
                <a16:creationId xmlns:a16="http://schemas.microsoft.com/office/drawing/2014/main" id="{91D83559-5EE8-4977-B4FB-ACF1245EBCAB}"/>
              </a:ext>
            </a:extLst>
          </p:cNvPr>
          <p:cNvPicPr>
            <a:picLocks noGrp="1" noChangeAspect="1"/>
          </p:cNvPicPr>
          <p:nvPr>
            <p:ph idx="1"/>
          </p:nvPr>
        </p:nvPicPr>
        <p:blipFill>
          <a:blip r:embed="rId2"/>
          <a:stretch>
            <a:fillRect/>
          </a:stretch>
        </p:blipFill>
        <p:spPr>
          <a:xfrm>
            <a:off x="5813714" y="1283362"/>
            <a:ext cx="5859273" cy="3657600"/>
          </a:xfrm>
        </p:spPr>
      </p:pic>
      <p:sp>
        <p:nvSpPr>
          <p:cNvPr id="4" name="Slide Number Placeholder 3">
            <a:extLst>
              <a:ext uri="{FF2B5EF4-FFF2-40B4-BE49-F238E27FC236}">
                <a16:creationId xmlns:a16="http://schemas.microsoft.com/office/drawing/2014/main" id="{156C3733-A473-4D6A-B870-1612AAA0BCDC}"/>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7" name="TextBox 6">
            <a:extLst>
              <a:ext uri="{FF2B5EF4-FFF2-40B4-BE49-F238E27FC236}">
                <a16:creationId xmlns:a16="http://schemas.microsoft.com/office/drawing/2014/main" id="{BE81B3DC-0A6A-4CFF-8267-D149282AEA0D}"/>
              </a:ext>
            </a:extLst>
          </p:cNvPr>
          <p:cNvSpPr txBox="1"/>
          <p:nvPr/>
        </p:nvSpPr>
        <p:spPr>
          <a:xfrm>
            <a:off x="590107" y="1892595"/>
            <a:ext cx="5417288" cy="954107"/>
          </a:xfrm>
          <a:prstGeom prst="rect">
            <a:avLst/>
          </a:prstGeom>
          <a:noFill/>
        </p:spPr>
        <p:txBody>
          <a:bodyPr wrap="square" rtlCol="0">
            <a:spAutoFit/>
          </a:bodyPr>
          <a:lstStyle/>
          <a:p>
            <a:r>
              <a:rPr lang="en-US" sz="2800" dirty="0"/>
              <a:t>Question:  Private, unbacked crypto assets serve no economic purpose.</a:t>
            </a:r>
          </a:p>
        </p:txBody>
      </p:sp>
      <p:pic>
        <p:nvPicPr>
          <p:cNvPr id="11" name="Picture 10">
            <a:extLst>
              <a:ext uri="{FF2B5EF4-FFF2-40B4-BE49-F238E27FC236}">
                <a16:creationId xmlns:a16="http://schemas.microsoft.com/office/drawing/2014/main" id="{0CD5AF5F-D101-4750-A7DA-8F10DFB584E7}"/>
              </a:ext>
            </a:extLst>
          </p:cNvPr>
          <p:cNvPicPr>
            <a:picLocks noChangeAspect="1"/>
          </p:cNvPicPr>
          <p:nvPr/>
        </p:nvPicPr>
        <p:blipFill>
          <a:blip r:embed="rId3"/>
          <a:stretch>
            <a:fillRect/>
          </a:stretch>
        </p:blipFill>
        <p:spPr>
          <a:xfrm>
            <a:off x="519013" y="3896648"/>
            <a:ext cx="5669280" cy="1771651"/>
          </a:xfrm>
          <a:prstGeom prst="rect">
            <a:avLst/>
          </a:prstGeom>
        </p:spPr>
      </p:pic>
    </p:spTree>
    <p:extLst>
      <p:ext uri="{BB962C8B-B14F-4D97-AF65-F5344CB8AC3E}">
        <p14:creationId xmlns:p14="http://schemas.microsoft.com/office/powerpoint/2010/main" val="88567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1F964-6E42-4BED-818A-EA4A1E1F5D98}"/>
              </a:ext>
            </a:extLst>
          </p:cNvPr>
          <p:cNvSpPr>
            <a:spLocks noGrp="1"/>
          </p:cNvSpPr>
          <p:nvPr>
            <p:ph type="title"/>
          </p:nvPr>
        </p:nvSpPr>
        <p:spPr/>
        <p:txBody>
          <a:bodyPr/>
          <a:lstStyle/>
          <a:p>
            <a:r>
              <a:rPr lang="en-US" dirty="0">
                <a:solidFill>
                  <a:schemeClr val="bg1"/>
                </a:solidFill>
              </a:rPr>
              <a:t>Qu</a:t>
            </a:r>
            <a:r>
              <a:rPr lang="en-US" dirty="0">
                <a:solidFill>
                  <a:schemeClr val="accent5">
                    <a:lumMod val="50000"/>
                  </a:schemeClr>
                </a:solidFill>
              </a:rPr>
              <a:t>estion #2:  The Value of the New Technology?</a:t>
            </a:r>
          </a:p>
        </p:txBody>
      </p:sp>
      <p:sp>
        <p:nvSpPr>
          <p:cNvPr id="3" name="Content Placeholder 2">
            <a:extLst>
              <a:ext uri="{FF2B5EF4-FFF2-40B4-BE49-F238E27FC236}">
                <a16:creationId xmlns:a16="http://schemas.microsoft.com/office/drawing/2014/main" id="{A89A86C0-054F-4C15-BB94-03CE15A2EA84}"/>
              </a:ext>
            </a:extLst>
          </p:cNvPr>
          <p:cNvSpPr>
            <a:spLocks noGrp="1"/>
          </p:cNvSpPr>
          <p:nvPr>
            <p:ph idx="1"/>
          </p:nvPr>
        </p:nvSpPr>
        <p:spPr/>
        <p:txBody>
          <a:bodyPr>
            <a:normAutofit/>
          </a:bodyPr>
          <a:lstStyle/>
          <a:p>
            <a:r>
              <a:rPr lang="en-US" dirty="0"/>
              <a:t>Don’t Throw the baby out with the bathwater!</a:t>
            </a:r>
          </a:p>
          <a:p>
            <a:r>
              <a:rPr lang="en-US" dirty="0"/>
              <a:t>The value cryptographically protected digital-tokens is nuanced:</a:t>
            </a:r>
          </a:p>
          <a:p>
            <a:r>
              <a:rPr lang="en-US" dirty="0"/>
              <a:t>Blockchain technologies have significant promise some of which is already being realized.</a:t>
            </a:r>
          </a:p>
          <a:p>
            <a:pPr lvl="1"/>
            <a:r>
              <a:rPr lang="en-US" dirty="0"/>
              <a:t>Private blockchains, Walmart and its produce suppliers</a:t>
            </a:r>
          </a:p>
          <a:p>
            <a:pPr lvl="1"/>
            <a:r>
              <a:rPr lang="en-US" dirty="0"/>
              <a:t>Ethereum and smart contracts</a:t>
            </a:r>
          </a:p>
        </p:txBody>
      </p:sp>
      <p:sp>
        <p:nvSpPr>
          <p:cNvPr id="4" name="Slide Number Placeholder 3">
            <a:extLst>
              <a:ext uri="{FF2B5EF4-FFF2-40B4-BE49-F238E27FC236}">
                <a16:creationId xmlns:a16="http://schemas.microsoft.com/office/drawing/2014/main" id="{783AB653-D1DB-4C5F-98EA-DB280BFEBFCA}"/>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5" name="TextBox 4">
            <a:extLst>
              <a:ext uri="{FF2B5EF4-FFF2-40B4-BE49-F238E27FC236}">
                <a16:creationId xmlns:a16="http://schemas.microsoft.com/office/drawing/2014/main" id="{629A3337-2CC2-4D86-8463-FD386D0A1570}"/>
              </a:ext>
            </a:extLst>
          </p:cNvPr>
          <p:cNvSpPr txBox="1"/>
          <p:nvPr/>
        </p:nvSpPr>
        <p:spPr>
          <a:xfrm>
            <a:off x="5902036" y="5506569"/>
            <a:ext cx="5995555" cy="830997"/>
          </a:xfrm>
          <a:prstGeom prst="rect">
            <a:avLst/>
          </a:prstGeom>
          <a:noFill/>
        </p:spPr>
        <p:txBody>
          <a:bodyPr wrap="square" rtlCol="0">
            <a:spAutoFit/>
          </a:bodyPr>
          <a:lstStyle/>
          <a:p>
            <a:r>
              <a:rPr lang="en-US" sz="2400" dirty="0"/>
              <a:t>See: Mehta N,. </a:t>
            </a:r>
            <a:r>
              <a:rPr lang="en-US" sz="2400" dirty="0" err="1"/>
              <a:t>Agashe</a:t>
            </a:r>
            <a:r>
              <a:rPr lang="en-US" sz="2400" dirty="0"/>
              <a:t> A., P. </a:t>
            </a:r>
            <a:r>
              <a:rPr lang="en-US" sz="2400" dirty="0" err="1"/>
              <a:t>Detroja</a:t>
            </a:r>
            <a:r>
              <a:rPr lang="en-US" sz="2400" dirty="0"/>
              <a:t>  </a:t>
            </a:r>
            <a:r>
              <a:rPr lang="en-US" sz="2400" i="1" dirty="0"/>
              <a:t>Blockchain Bubble or Revolution, </a:t>
            </a:r>
            <a:r>
              <a:rPr lang="en-US" sz="2400" dirty="0"/>
              <a:t>2021</a:t>
            </a:r>
          </a:p>
        </p:txBody>
      </p:sp>
    </p:spTree>
    <p:extLst>
      <p:ext uri="{BB962C8B-B14F-4D97-AF65-F5344CB8AC3E}">
        <p14:creationId xmlns:p14="http://schemas.microsoft.com/office/powerpoint/2010/main" val="75597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FACD-C783-4356-8471-F53F388F49E0}"/>
              </a:ext>
            </a:extLst>
          </p:cNvPr>
          <p:cNvSpPr>
            <a:spLocks noGrp="1"/>
          </p:cNvSpPr>
          <p:nvPr>
            <p:ph type="title"/>
          </p:nvPr>
        </p:nvSpPr>
        <p:spPr/>
        <p:txBody>
          <a:bodyPr/>
          <a:lstStyle/>
          <a:p>
            <a:r>
              <a:rPr lang="en-US" dirty="0">
                <a:solidFill>
                  <a:schemeClr val="bg1"/>
                </a:solidFill>
              </a:rPr>
              <a:t>Sm</a:t>
            </a:r>
            <a:r>
              <a:rPr lang="en-US" dirty="0">
                <a:solidFill>
                  <a:schemeClr val="accent5">
                    <a:lumMod val="50000"/>
                  </a:schemeClr>
                </a:solidFill>
              </a:rPr>
              <a:t>art Contracts on the Blockchain</a:t>
            </a:r>
          </a:p>
        </p:txBody>
      </p:sp>
      <p:sp>
        <p:nvSpPr>
          <p:cNvPr id="3" name="Content Placeholder 2">
            <a:extLst>
              <a:ext uri="{FF2B5EF4-FFF2-40B4-BE49-F238E27FC236}">
                <a16:creationId xmlns:a16="http://schemas.microsoft.com/office/drawing/2014/main" id="{5AB4D215-DADC-417C-8017-9B565209F3C6}"/>
              </a:ext>
            </a:extLst>
          </p:cNvPr>
          <p:cNvSpPr>
            <a:spLocks noGrp="1"/>
          </p:cNvSpPr>
          <p:nvPr>
            <p:ph idx="1"/>
          </p:nvPr>
        </p:nvSpPr>
        <p:spPr/>
        <p:txBody>
          <a:bodyPr>
            <a:normAutofit lnSpcReduction="10000"/>
          </a:bodyPr>
          <a:lstStyle/>
          <a:p>
            <a:r>
              <a:rPr lang="en-US" dirty="0"/>
              <a:t>A Smart Contract is a computer code that resides on the block chain and is executed based on incoming information.</a:t>
            </a:r>
          </a:p>
          <a:p>
            <a:r>
              <a:rPr lang="en-US" dirty="0"/>
              <a:t>Example, Parametric Hurricane Insurance via the Blockchain:</a:t>
            </a:r>
          </a:p>
          <a:p>
            <a:pPr lvl="1"/>
            <a:r>
              <a:rPr lang="en-US" dirty="0"/>
              <a:t>Computer program on Ethereum continuously monitors Charleston Executive Airport wind speed for 1 year.</a:t>
            </a:r>
          </a:p>
          <a:p>
            <a:pPr lvl="1"/>
            <a:r>
              <a:rPr lang="en-US" dirty="0"/>
              <a:t>If the windspeed is greater than 150 miles per hour, immediately transfers 100 bitcoin to the Seabrook Island Property Association.</a:t>
            </a:r>
          </a:p>
          <a:p>
            <a:pPr lvl="1"/>
            <a:r>
              <a:rPr lang="en-US" dirty="0"/>
              <a:t>If the windspeed is less than 150 miles per hour, but more than 125 miles per hour, immediately transfers 75 bitcoin; etc.</a:t>
            </a:r>
          </a:p>
          <a:p>
            <a:r>
              <a:rPr lang="en-US" dirty="0"/>
              <a:t>Smart Contracts are Automatic, Immediate, Irreversible and Uncontestable. </a:t>
            </a:r>
          </a:p>
        </p:txBody>
      </p:sp>
      <p:sp>
        <p:nvSpPr>
          <p:cNvPr id="4" name="Slide Number Placeholder 3">
            <a:extLst>
              <a:ext uri="{FF2B5EF4-FFF2-40B4-BE49-F238E27FC236}">
                <a16:creationId xmlns:a16="http://schemas.microsoft.com/office/drawing/2014/main" id="{C99B20F4-72E6-4557-A1EC-18C41443EDAE}"/>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123689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A039-A6CC-4A53-A055-E6B29CD3899E}"/>
              </a:ext>
            </a:extLst>
          </p:cNvPr>
          <p:cNvSpPr>
            <a:spLocks noGrp="1"/>
          </p:cNvSpPr>
          <p:nvPr>
            <p:ph type="title"/>
          </p:nvPr>
        </p:nvSpPr>
        <p:spPr/>
        <p:txBody>
          <a:bodyPr/>
          <a:lstStyle/>
          <a:p>
            <a:r>
              <a:rPr lang="en-US" dirty="0" err="1">
                <a:solidFill>
                  <a:schemeClr val="bg1"/>
                </a:solidFill>
              </a:rPr>
              <a:t>De</a:t>
            </a:r>
            <a:r>
              <a:rPr lang="en-US" dirty="0" err="1"/>
              <a:t>Fi</a:t>
            </a:r>
            <a:r>
              <a:rPr lang="en-US" dirty="0"/>
              <a:t> and Smart Contracts</a:t>
            </a:r>
          </a:p>
        </p:txBody>
      </p:sp>
      <p:sp>
        <p:nvSpPr>
          <p:cNvPr id="3" name="Content Placeholder 2">
            <a:extLst>
              <a:ext uri="{FF2B5EF4-FFF2-40B4-BE49-F238E27FC236}">
                <a16:creationId xmlns:a16="http://schemas.microsoft.com/office/drawing/2014/main" id="{0DE29952-C047-4B3A-AA61-96DF9EAED13F}"/>
              </a:ext>
            </a:extLst>
          </p:cNvPr>
          <p:cNvSpPr>
            <a:spLocks noGrp="1"/>
          </p:cNvSpPr>
          <p:nvPr>
            <p:ph idx="1"/>
          </p:nvPr>
        </p:nvSpPr>
        <p:spPr>
          <a:xfrm>
            <a:off x="1011936" y="1602225"/>
            <a:ext cx="10515600" cy="4351338"/>
          </a:xfrm>
        </p:spPr>
        <p:txBody>
          <a:bodyPr/>
          <a:lstStyle/>
          <a:p>
            <a:r>
              <a:rPr lang="en-US" dirty="0"/>
              <a:t>Broad Category of </a:t>
            </a:r>
            <a:r>
              <a:rPr lang="en-US" i="1" dirty="0"/>
              <a:t>Decentralized </a:t>
            </a:r>
            <a:r>
              <a:rPr lang="en-US" dirty="0"/>
              <a:t>Financial Services</a:t>
            </a:r>
          </a:p>
          <a:p>
            <a:pPr lvl="1"/>
            <a:r>
              <a:rPr lang="en-US" dirty="0"/>
              <a:t>Crypto exchanges, online lending platforms, crypto derivatives, insurance, startup finance, etc.</a:t>
            </a:r>
          </a:p>
          <a:p>
            <a:pPr lvl="1"/>
            <a:r>
              <a:rPr lang="en-US" dirty="0"/>
              <a:t>Explosion over time:  $1b in 2019; $15b in 2020; $100b as of 12/2021 (DefiPulse.com). [Recently, it has fallen}</a:t>
            </a:r>
          </a:p>
          <a:p>
            <a:r>
              <a:rPr lang="en-US" dirty="0"/>
              <a:t>Smart Contracts are executed mostly on the Ethereum blockchain. No brokers, financial intermediaries, traders, and little regulation.</a:t>
            </a:r>
          </a:p>
          <a:p>
            <a:pPr marL="0" indent="0">
              <a:buNone/>
            </a:pPr>
            <a:r>
              <a:rPr lang="en-US" dirty="0"/>
              <a:t>Note in my insurance example, that bitcoin isn’t a great means of payment because of price volatility.  </a:t>
            </a:r>
          </a:p>
        </p:txBody>
      </p:sp>
      <p:sp>
        <p:nvSpPr>
          <p:cNvPr id="4" name="Slide Number Placeholder 3">
            <a:extLst>
              <a:ext uri="{FF2B5EF4-FFF2-40B4-BE49-F238E27FC236}">
                <a16:creationId xmlns:a16="http://schemas.microsoft.com/office/drawing/2014/main" id="{27D8672F-33AB-4128-9A4E-3E430174BC18}"/>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101221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5634-09CA-452C-AFE9-8E8408D3171F}"/>
              </a:ext>
            </a:extLst>
          </p:cNvPr>
          <p:cNvSpPr>
            <a:spLocks noGrp="1"/>
          </p:cNvSpPr>
          <p:nvPr>
            <p:ph type="title"/>
          </p:nvPr>
        </p:nvSpPr>
        <p:spPr>
          <a:xfrm>
            <a:off x="779721" y="324293"/>
            <a:ext cx="10515600" cy="1325563"/>
          </a:xfrm>
        </p:spPr>
        <p:txBody>
          <a:bodyPr/>
          <a:lstStyle/>
          <a:p>
            <a:r>
              <a:rPr lang="en-US" dirty="0">
                <a:solidFill>
                  <a:schemeClr val="bg1"/>
                </a:solidFill>
              </a:rPr>
              <a:t>But </a:t>
            </a:r>
            <a:r>
              <a:rPr lang="en-US" dirty="0">
                <a:solidFill>
                  <a:schemeClr val="accent5">
                    <a:lumMod val="50000"/>
                  </a:schemeClr>
                </a:solidFill>
              </a:rPr>
              <a:t>What about Digital Payments for Consumers?</a:t>
            </a:r>
          </a:p>
        </p:txBody>
      </p:sp>
      <p:sp>
        <p:nvSpPr>
          <p:cNvPr id="3" name="Content Placeholder 2">
            <a:extLst>
              <a:ext uri="{FF2B5EF4-FFF2-40B4-BE49-F238E27FC236}">
                <a16:creationId xmlns:a16="http://schemas.microsoft.com/office/drawing/2014/main" id="{84D47687-DE10-4321-AAE8-F462DA5BBF2E}"/>
              </a:ext>
            </a:extLst>
          </p:cNvPr>
          <p:cNvSpPr>
            <a:spLocks noGrp="1"/>
          </p:cNvSpPr>
          <p:nvPr>
            <p:ph idx="1"/>
          </p:nvPr>
        </p:nvSpPr>
        <p:spPr/>
        <p:txBody>
          <a:bodyPr/>
          <a:lstStyle/>
          <a:p>
            <a:pPr marL="0" indent="0">
              <a:buNone/>
            </a:pPr>
            <a:r>
              <a:rPr lang="en-US" dirty="0"/>
              <a:t>Who pays for their lattes with cash?  We already have digital payments,  but what about the needs of the unbanked?</a:t>
            </a:r>
          </a:p>
          <a:p>
            <a:r>
              <a:rPr lang="en-US" dirty="0"/>
              <a:t>The US and the developed world are far behind Africa: Mobile, as in cellphone money, the M-</a:t>
            </a:r>
            <a:r>
              <a:rPr lang="en-US" dirty="0" err="1"/>
              <a:t>Pesa</a:t>
            </a:r>
            <a:r>
              <a:rPr lang="en-US" dirty="0"/>
              <a:t>.</a:t>
            </a:r>
          </a:p>
          <a:p>
            <a:pPr marL="0" indent="0">
              <a:buNone/>
            </a:pPr>
            <a:r>
              <a:rPr lang="en-US" dirty="0"/>
              <a:t>Grameen Foundation:</a:t>
            </a:r>
          </a:p>
          <a:p>
            <a:pPr marL="0" indent="0" algn="ctr">
              <a:buNone/>
            </a:pPr>
            <a:r>
              <a:rPr lang="en-US" dirty="0"/>
              <a:t>Making Cash Digital is the Key to Possibility</a:t>
            </a:r>
          </a:p>
          <a:p>
            <a:pPr marL="0" indent="0" algn="ctr">
              <a:buNone/>
            </a:pPr>
            <a:r>
              <a:rPr lang="en-US" sz="2400" b="0" dirty="0"/>
              <a:t>When Poor Women Control their own money, it no longer controls them.</a:t>
            </a:r>
            <a:endParaRPr lang="en-US" dirty="0"/>
          </a:p>
        </p:txBody>
      </p:sp>
      <p:sp>
        <p:nvSpPr>
          <p:cNvPr id="4" name="Slide Number Placeholder 3">
            <a:extLst>
              <a:ext uri="{FF2B5EF4-FFF2-40B4-BE49-F238E27FC236}">
                <a16:creationId xmlns:a16="http://schemas.microsoft.com/office/drawing/2014/main" id="{B1192AEF-FE99-497F-B101-1281E3649C36}"/>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343935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2A7ED-F56B-4B30-8742-950CF94AC111}"/>
              </a:ext>
            </a:extLst>
          </p:cNvPr>
          <p:cNvSpPr>
            <a:spLocks noGrp="1"/>
          </p:cNvSpPr>
          <p:nvPr>
            <p:ph type="title"/>
          </p:nvPr>
        </p:nvSpPr>
        <p:spPr/>
        <p:txBody>
          <a:bodyPr/>
          <a:lstStyle/>
          <a:p>
            <a:r>
              <a:rPr lang="en-US" dirty="0">
                <a:solidFill>
                  <a:schemeClr val="bg1"/>
                </a:solidFill>
              </a:rPr>
              <a:t>Ret</a:t>
            </a:r>
            <a:r>
              <a:rPr lang="en-US" dirty="0">
                <a:solidFill>
                  <a:schemeClr val="accent5">
                    <a:lumMod val="50000"/>
                  </a:schemeClr>
                </a:solidFill>
              </a:rPr>
              <a:t>ail versus Wholesale Digital Payments</a:t>
            </a:r>
            <a:endParaRPr lang="en-US" dirty="0">
              <a:solidFill>
                <a:schemeClr val="bg1"/>
              </a:solidFill>
            </a:endParaRPr>
          </a:p>
        </p:txBody>
      </p:sp>
      <p:sp>
        <p:nvSpPr>
          <p:cNvPr id="3" name="Content Placeholder 2">
            <a:extLst>
              <a:ext uri="{FF2B5EF4-FFF2-40B4-BE49-F238E27FC236}">
                <a16:creationId xmlns:a16="http://schemas.microsoft.com/office/drawing/2014/main" id="{BECC3042-903C-4F0D-9655-0C4A4B7E5FF6}"/>
              </a:ext>
            </a:extLst>
          </p:cNvPr>
          <p:cNvSpPr>
            <a:spLocks noGrp="1"/>
          </p:cNvSpPr>
          <p:nvPr>
            <p:ph idx="1"/>
          </p:nvPr>
        </p:nvSpPr>
        <p:spPr>
          <a:xfrm>
            <a:off x="850232" y="1570730"/>
            <a:ext cx="10515600" cy="4351338"/>
          </a:xfrm>
        </p:spPr>
        <p:txBody>
          <a:bodyPr/>
          <a:lstStyle/>
          <a:p>
            <a:r>
              <a:rPr lang="en-US" dirty="0"/>
              <a:t>Retail:  M-</a:t>
            </a:r>
            <a:r>
              <a:rPr lang="en-US" dirty="0" err="1"/>
              <a:t>pesa</a:t>
            </a:r>
            <a:endParaRPr lang="en-US" dirty="0"/>
          </a:p>
          <a:p>
            <a:r>
              <a:rPr lang="en-US" dirty="0"/>
              <a:t>Wholesale:  Cryptocurrency for DEFI transactions.</a:t>
            </a:r>
          </a:p>
          <a:p>
            <a:pPr marL="0" indent="0">
              <a:buNone/>
            </a:pPr>
            <a:r>
              <a:rPr lang="en-US" dirty="0"/>
              <a:t>Bitcoin doesn’t work for either because of transactions costs and price volatility.</a:t>
            </a:r>
          </a:p>
          <a:p>
            <a:r>
              <a:rPr lang="en-US" dirty="0"/>
              <a:t>But, to tap into the potential benefits of DEFI we need:</a:t>
            </a:r>
          </a:p>
          <a:p>
            <a:pPr marL="914400" lvl="1" indent="-457200">
              <a:buFont typeface="+mj-lt"/>
              <a:buAutoNum type="arabicPeriod"/>
            </a:pPr>
            <a:r>
              <a:rPr lang="en-US" dirty="0"/>
              <a:t>A safe and secure </a:t>
            </a:r>
            <a:r>
              <a:rPr lang="en-US" i="1" dirty="0" err="1"/>
              <a:t>stablecoin</a:t>
            </a:r>
            <a:r>
              <a:rPr lang="en-US" dirty="0"/>
              <a:t> to facilitate DEFI transactions, at least wholesale transactions.</a:t>
            </a:r>
          </a:p>
          <a:p>
            <a:pPr marL="914400" lvl="1" indent="-457200">
              <a:buFont typeface="+mj-lt"/>
              <a:buAutoNum type="arabicPeriod"/>
            </a:pPr>
            <a:r>
              <a:rPr lang="en-US" dirty="0"/>
              <a:t>Regulation of crypto markets and DEFI </a:t>
            </a:r>
          </a:p>
          <a:p>
            <a:pPr marL="914400" lvl="1" indent="-457200">
              <a:buFont typeface="+mj-lt"/>
              <a:buAutoNum type="arabi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D617B9-7416-4E9F-BA60-4ABC60205AED}"/>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261597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809FE-E28E-49AD-BE9D-8428A64A7F69}"/>
              </a:ext>
            </a:extLst>
          </p:cNvPr>
          <p:cNvSpPr>
            <a:spLocks noGrp="1"/>
          </p:cNvSpPr>
          <p:nvPr>
            <p:ph type="title"/>
          </p:nvPr>
        </p:nvSpPr>
        <p:spPr>
          <a:xfrm>
            <a:off x="838200" y="343138"/>
            <a:ext cx="10515600" cy="1325563"/>
          </a:xfrm>
        </p:spPr>
        <p:txBody>
          <a:bodyPr/>
          <a:lstStyle/>
          <a:p>
            <a:r>
              <a:rPr lang="en-US" dirty="0" err="1">
                <a:solidFill>
                  <a:schemeClr val="bg1"/>
                </a:solidFill>
              </a:rPr>
              <a:t>Sta</a:t>
            </a:r>
            <a:r>
              <a:rPr lang="en-US" dirty="0" err="1">
                <a:solidFill>
                  <a:schemeClr val="accent5">
                    <a:lumMod val="50000"/>
                  </a:schemeClr>
                </a:solidFill>
              </a:rPr>
              <a:t>blecoins</a:t>
            </a:r>
            <a:r>
              <a:rPr lang="en-US" dirty="0">
                <a:solidFill>
                  <a:schemeClr val="accent5">
                    <a:lumMod val="50000"/>
                  </a:schemeClr>
                </a:solidFill>
              </a:rPr>
              <a:t>:  Cryptocurrency with a stable value of $1 (we hope)</a:t>
            </a:r>
            <a:endParaRPr lang="en-US" dirty="0">
              <a:solidFill>
                <a:schemeClr val="bg1"/>
              </a:solidFill>
            </a:endParaRPr>
          </a:p>
        </p:txBody>
      </p:sp>
      <p:sp>
        <p:nvSpPr>
          <p:cNvPr id="3" name="Content Placeholder 2">
            <a:extLst>
              <a:ext uri="{FF2B5EF4-FFF2-40B4-BE49-F238E27FC236}">
                <a16:creationId xmlns:a16="http://schemas.microsoft.com/office/drawing/2014/main" id="{CC444146-F5E4-43D4-85B0-77B24FF580F3}"/>
              </a:ext>
            </a:extLst>
          </p:cNvPr>
          <p:cNvSpPr>
            <a:spLocks noGrp="1"/>
          </p:cNvSpPr>
          <p:nvPr>
            <p:ph idx="1"/>
          </p:nvPr>
        </p:nvSpPr>
        <p:spPr/>
        <p:txBody>
          <a:bodyPr>
            <a:normAutofit/>
          </a:bodyPr>
          <a:lstStyle/>
          <a:p>
            <a:r>
              <a:rPr lang="en-US" dirty="0"/>
              <a:t>2014 “Tether”: a cryptocurrency supposed to be backed by dollars so its price would always have a value of $1.</a:t>
            </a:r>
          </a:p>
          <a:p>
            <a:r>
              <a:rPr lang="en-US" dirty="0"/>
              <a:t>All sorts of operational and legal problems.</a:t>
            </a:r>
          </a:p>
          <a:p>
            <a:r>
              <a:rPr lang="en-US" dirty="0"/>
              <a:t>Enter Facebook and Diem:  Proposed blockchain enabled </a:t>
            </a:r>
            <a:r>
              <a:rPr lang="en-US" dirty="0" err="1"/>
              <a:t>stablecoin</a:t>
            </a:r>
            <a:r>
              <a:rPr lang="en-US" dirty="0"/>
              <a:t>.</a:t>
            </a:r>
          </a:p>
          <a:p>
            <a:r>
              <a:rPr lang="en-US" dirty="0"/>
              <a:t>Meta (Facebook) dropped out of the Diem project on 1/31/2022 due to regulatory pressure</a:t>
            </a:r>
          </a:p>
          <a:p>
            <a:pPr marL="0" indent="0">
              <a:buNone/>
            </a:pPr>
            <a:endParaRPr lang="en-US" dirty="0"/>
          </a:p>
        </p:txBody>
      </p:sp>
      <p:sp>
        <p:nvSpPr>
          <p:cNvPr id="4" name="Slide Number Placeholder 3">
            <a:extLst>
              <a:ext uri="{FF2B5EF4-FFF2-40B4-BE49-F238E27FC236}">
                <a16:creationId xmlns:a16="http://schemas.microsoft.com/office/drawing/2014/main" id="{FC255C72-84B4-43C0-8B3B-441628351232}"/>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11957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D2420-370C-4BD1-88D9-D1A4D74F859D}"/>
              </a:ext>
            </a:extLst>
          </p:cNvPr>
          <p:cNvSpPr>
            <a:spLocks noGrp="1"/>
          </p:cNvSpPr>
          <p:nvPr>
            <p:ph type="title"/>
          </p:nvPr>
        </p:nvSpPr>
        <p:spPr/>
        <p:txBody>
          <a:bodyPr/>
          <a:lstStyle/>
          <a:p>
            <a:r>
              <a:rPr lang="en-US" dirty="0">
                <a:solidFill>
                  <a:schemeClr val="bg1"/>
                </a:solidFill>
              </a:rPr>
              <a:t>“Cl</a:t>
            </a:r>
            <a:r>
              <a:rPr lang="en-US" dirty="0"/>
              <a:t>ean Up the Mess on Aisle 3”</a:t>
            </a:r>
          </a:p>
        </p:txBody>
      </p:sp>
      <p:sp>
        <p:nvSpPr>
          <p:cNvPr id="3" name="Content Placeholder 2">
            <a:extLst>
              <a:ext uri="{FF2B5EF4-FFF2-40B4-BE49-F238E27FC236}">
                <a16:creationId xmlns:a16="http://schemas.microsoft.com/office/drawing/2014/main" id="{27EF61B3-400D-4C32-86B3-BDB6085A32EB}"/>
              </a:ext>
            </a:extLst>
          </p:cNvPr>
          <p:cNvSpPr>
            <a:spLocks noGrp="1"/>
          </p:cNvSpPr>
          <p:nvPr>
            <p:ph idx="1"/>
          </p:nvPr>
        </p:nvSpPr>
        <p:spPr/>
        <p:txBody>
          <a:bodyPr/>
          <a:lstStyle/>
          <a:p>
            <a:r>
              <a:rPr lang="en-US" dirty="0"/>
              <a:t>Gary Gensler, Chair of the SEC quote from a </a:t>
            </a:r>
            <a:r>
              <a:rPr lang="en-US" i="1" dirty="0"/>
              <a:t>WP </a:t>
            </a:r>
            <a:r>
              <a:rPr lang="en-US" dirty="0"/>
              <a:t>interview.</a:t>
            </a:r>
          </a:p>
          <a:p>
            <a:r>
              <a:rPr lang="en-US" dirty="0" err="1"/>
              <a:t>Rostin</a:t>
            </a:r>
            <a:r>
              <a:rPr lang="en-US" dirty="0"/>
              <a:t> Benham, Chair of the CFTC</a:t>
            </a:r>
          </a:p>
          <a:p>
            <a:r>
              <a:rPr lang="en-US" dirty="0"/>
              <a:t>Janet Yellen at Treasury.</a:t>
            </a:r>
          </a:p>
          <a:p>
            <a:r>
              <a:rPr lang="en-US" dirty="0"/>
              <a:t>They will act, but they would need Congressional legislation, too:  Cash markets in cryptocurrencies are viewed as commodities and are unregulated</a:t>
            </a:r>
          </a:p>
          <a:p>
            <a:endParaRPr lang="en-US" dirty="0"/>
          </a:p>
        </p:txBody>
      </p:sp>
      <p:sp>
        <p:nvSpPr>
          <p:cNvPr id="4" name="Slide Number Placeholder 3">
            <a:extLst>
              <a:ext uri="{FF2B5EF4-FFF2-40B4-BE49-F238E27FC236}">
                <a16:creationId xmlns:a16="http://schemas.microsoft.com/office/drawing/2014/main" id="{EAA87583-1D1D-4F82-A7B2-D875F9CD5C46}"/>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353878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320039" y="1450809"/>
            <a:ext cx="11551921" cy="4351338"/>
          </a:xfrm>
        </p:spPr>
        <p:txBody>
          <a:bodyPr/>
          <a:lstStyle/>
          <a:p>
            <a:r>
              <a:rPr lang="en-US" dirty="0"/>
              <a:t>Contemporary Economic Policy</a:t>
            </a:r>
          </a:p>
          <a:p>
            <a:pPr lvl="1"/>
            <a:r>
              <a:rPr lang="en-US" dirty="0"/>
              <a:t>Week 1 (4/1): 	US Economy &amp; Russia/Ukraine War</a:t>
            </a:r>
          </a:p>
          <a:p>
            <a:pPr lvl="1"/>
            <a:r>
              <a:rPr lang="en-US" dirty="0"/>
              <a:t>Week 2 (4/15): 	Trade and Globalization (Alan Deardorff, Univ. of Michigan)</a:t>
            </a:r>
          </a:p>
          <a:p>
            <a:pPr lvl="1"/>
            <a:r>
              <a:rPr lang="en-US" b="1" dirty="0"/>
              <a:t>Week 3 (5/6): 	Cryptocurrencies (Geoffrey </a:t>
            </a:r>
            <a:r>
              <a:rPr lang="en-US" b="1" dirty="0" err="1"/>
              <a:t>Woglom</a:t>
            </a:r>
            <a:r>
              <a:rPr lang="en-US" b="1" dirty="0"/>
              <a:t>, Amherst College)</a:t>
            </a:r>
          </a:p>
          <a:p>
            <a:pPr lvl="1"/>
            <a:r>
              <a:rPr lang="en-US" dirty="0"/>
              <a:t>Week 4 (5/20): 	Infrastructure Economics (Jon </a:t>
            </a:r>
            <a:r>
              <a:rPr lang="en-US" dirty="0" err="1"/>
              <a:t>Haveman</a:t>
            </a:r>
            <a:r>
              <a:rPr lang="en-US" dirty="0"/>
              <a:t>, NEED)</a:t>
            </a:r>
          </a:p>
          <a:p>
            <a:pPr lvl="1"/>
            <a:r>
              <a:rPr lang="en-US" dirty="0"/>
              <a:t>Week 5 (6/17):	Health Care Economics (Kelley Cullen, Eastern Washington University)</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841921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707B-FC0C-4BB2-8F55-70A2285C0250}"/>
              </a:ext>
            </a:extLst>
          </p:cNvPr>
          <p:cNvSpPr>
            <a:spLocks noGrp="1"/>
          </p:cNvSpPr>
          <p:nvPr>
            <p:ph type="title"/>
          </p:nvPr>
        </p:nvSpPr>
        <p:spPr>
          <a:xfrm>
            <a:off x="838200" y="302319"/>
            <a:ext cx="10515600" cy="1325563"/>
          </a:xfrm>
        </p:spPr>
        <p:txBody>
          <a:bodyPr/>
          <a:lstStyle/>
          <a:p>
            <a:r>
              <a:rPr lang="en-US" i="0" dirty="0">
                <a:solidFill>
                  <a:schemeClr val="bg1"/>
                </a:solidFill>
                <a:effectLst/>
                <a:latin typeface="Proxima N W01 Reg"/>
              </a:rPr>
              <a:t>“Cr</a:t>
            </a:r>
            <a:r>
              <a:rPr lang="en-US" i="0" dirty="0">
                <a:solidFill>
                  <a:schemeClr val="accent5">
                    <a:lumMod val="50000"/>
                  </a:schemeClr>
                </a:solidFill>
                <a:effectLst/>
                <a:latin typeface="Proxima N W01 Reg"/>
              </a:rPr>
              <a:t>yptocurrency is the Wild </a:t>
            </a:r>
            <a:r>
              <a:rPr lang="en-US" dirty="0">
                <a:solidFill>
                  <a:schemeClr val="accent5">
                    <a:lumMod val="50000"/>
                  </a:schemeClr>
                </a:solidFill>
                <a:latin typeface="Proxima N W01 Reg"/>
              </a:rPr>
              <a:t>W</a:t>
            </a:r>
            <a:r>
              <a:rPr lang="en-US" i="0" dirty="0">
                <a:solidFill>
                  <a:schemeClr val="accent5">
                    <a:lumMod val="50000"/>
                  </a:schemeClr>
                </a:solidFill>
                <a:effectLst/>
                <a:latin typeface="Proxima N W01 Reg"/>
              </a:rPr>
              <a:t>est of our</a:t>
            </a:r>
            <a:br>
              <a:rPr lang="en-US" i="0" dirty="0">
                <a:solidFill>
                  <a:schemeClr val="accent5">
                    <a:lumMod val="50000"/>
                  </a:schemeClr>
                </a:solidFill>
                <a:effectLst/>
                <a:latin typeface="Proxima N W01 Reg"/>
              </a:rPr>
            </a:br>
            <a:r>
              <a:rPr lang="en-US" i="0" dirty="0">
                <a:solidFill>
                  <a:schemeClr val="accent5">
                    <a:lumMod val="50000"/>
                  </a:schemeClr>
                </a:solidFill>
                <a:effectLst/>
                <a:latin typeface="Proxima N W01 Reg"/>
              </a:rPr>
              <a:t> Financial System”  Sen. E. Warren of Mass </a:t>
            </a:r>
            <a:endParaRPr lang="en-US" dirty="0">
              <a:solidFill>
                <a:schemeClr val="accent5">
                  <a:lumMod val="50000"/>
                </a:schemeClr>
              </a:solidFill>
            </a:endParaRPr>
          </a:p>
        </p:txBody>
      </p:sp>
      <p:sp>
        <p:nvSpPr>
          <p:cNvPr id="3" name="Content Placeholder 2">
            <a:extLst>
              <a:ext uri="{FF2B5EF4-FFF2-40B4-BE49-F238E27FC236}">
                <a16:creationId xmlns:a16="http://schemas.microsoft.com/office/drawing/2014/main" id="{49E88508-9239-4EFC-8DE5-C606C83F3C05}"/>
              </a:ext>
            </a:extLst>
          </p:cNvPr>
          <p:cNvSpPr>
            <a:spLocks noGrp="1"/>
          </p:cNvSpPr>
          <p:nvPr>
            <p:ph idx="1"/>
          </p:nvPr>
        </p:nvSpPr>
        <p:spPr/>
        <p:txBody>
          <a:bodyPr/>
          <a:lstStyle/>
          <a:p>
            <a:pPr marL="0" indent="0">
              <a:buNone/>
            </a:pPr>
            <a:r>
              <a:rPr lang="en-US" dirty="0"/>
              <a:t>Pick Your Own Adventure: (https://web3isgoinggreat.com/)</a:t>
            </a:r>
          </a:p>
          <a:p>
            <a:r>
              <a:rPr lang="en-US" b="1" i="0" dirty="0">
                <a:solidFill>
                  <a:schemeClr val="accent5">
                    <a:lumMod val="50000"/>
                  </a:schemeClr>
                </a:solidFill>
                <a:effectLst/>
                <a:latin typeface="var(--font-serif-display)"/>
              </a:rPr>
              <a:t>Mt. Gox, hacked in 2011 and $9 million in bitcoin stolen.  Vows to do better, but suffers a $615 million hack in 2014.</a:t>
            </a:r>
          </a:p>
          <a:p>
            <a:r>
              <a:rPr lang="en-US" b="1" i="0" dirty="0">
                <a:solidFill>
                  <a:schemeClr val="accent5">
                    <a:lumMod val="50000"/>
                  </a:schemeClr>
                </a:solidFill>
                <a:effectLst/>
                <a:latin typeface="var(--font-serif-display)"/>
              </a:rPr>
              <a:t>“How the Feds Tracked Down $3.6 Billion in Stolen Bitcoin” </a:t>
            </a:r>
            <a:r>
              <a:rPr lang="en-US" b="1" i="1" dirty="0">
                <a:solidFill>
                  <a:schemeClr val="accent5">
                    <a:lumMod val="50000"/>
                  </a:schemeClr>
                </a:solidFill>
                <a:effectLst/>
                <a:latin typeface="var(--font-serif-display)"/>
              </a:rPr>
              <a:t>WSJ</a:t>
            </a:r>
            <a:r>
              <a:rPr lang="en-US" b="1" dirty="0">
                <a:solidFill>
                  <a:schemeClr val="accent5">
                    <a:lumMod val="50000"/>
                  </a:schemeClr>
                </a:solidFill>
                <a:effectLst/>
                <a:latin typeface="var(--font-serif-display)"/>
              </a:rPr>
              <a:t>, 2/9/2022.</a:t>
            </a:r>
            <a:endParaRPr lang="en-US" b="1" i="0" dirty="0">
              <a:solidFill>
                <a:schemeClr val="accent5">
                  <a:lumMod val="50000"/>
                </a:schemeClr>
              </a:solidFill>
              <a:effectLst/>
              <a:latin typeface="var(--font-serif-display)"/>
            </a:endParaRPr>
          </a:p>
          <a:p>
            <a:endParaRPr lang="en-US" dirty="0"/>
          </a:p>
        </p:txBody>
      </p:sp>
      <p:sp>
        <p:nvSpPr>
          <p:cNvPr id="4" name="Slide Number Placeholder 3">
            <a:extLst>
              <a:ext uri="{FF2B5EF4-FFF2-40B4-BE49-F238E27FC236}">
                <a16:creationId xmlns:a16="http://schemas.microsoft.com/office/drawing/2014/main" id="{316A3503-E73A-4FBD-94FD-A72F8A464D2C}"/>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270591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21D5-690F-4EA6-AE17-E90F2EC9E78B}"/>
              </a:ext>
            </a:extLst>
          </p:cNvPr>
          <p:cNvSpPr>
            <a:spLocks noGrp="1"/>
          </p:cNvSpPr>
          <p:nvPr>
            <p:ph type="title"/>
          </p:nvPr>
        </p:nvSpPr>
        <p:spPr/>
        <p:txBody>
          <a:bodyPr/>
          <a:lstStyle/>
          <a:p>
            <a:r>
              <a:rPr lang="en-US" dirty="0">
                <a:solidFill>
                  <a:schemeClr val="bg1"/>
                </a:solidFill>
              </a:rPr>
              <a:t>Go</a:t>
            </a:r>
            <a:r>
              <a:rPr lang="en-US" dirty="0"/>
              <a:t>od News?</a:t>
            </a:r>
          </a:p>
        </p:txBody>
      </p:sp>
      <p:sp>
        <p:nvSpPr>
          <p:cNvPr id="4" name="Slide Number Placeholder 3">
            <a:extLst>
              <a:ext uri="{FF2B5EF4-FFF2-40B4-BE49-F238E27FC236}">
                <a16:creationId xmlns:a16="http://schemas.microsoft.com/office/drawing/2014/main" id="{FEE74F53-6077-4D1E-8B3E-4487B94B543F}"/>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1026" name="Picture 2">
            <a:extLst>
              <a:ext uri="{FF2B5EF4-FFF2-40B4-BE49-F238E27FC236}">
                <a16:creationId xmlns:a16="http://schemas.microsoft.com/office/drawing/2014/main" id="{55E6C11C-A974-4DE1-8E5F-5989571E97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835944"/>
            <a:ext cx="975360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409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4936-A270-46DA-9073-826AD6B75ECF}"/>
              </a:ext>
            </a:extLst>
          </p:cNvPr>
          <p:cNvSpPr>
            <a:spLocks noGrp="1"/>
          </p:cNvSpPr>
          <p:nvPr>
            <p:ph type="title"/>
          </p:nvPr>
        </p:nvSpPr>
        <p:spPr/>
        <p:txBody>
          <a:bodyPr/>
          <a:lstStyle/>
          <a:p>
            <a:r>
              <a:rPr lang="en-US" dirty="0">
                <a:solidFill>
                  <a:schemeClr val="bg1"/>
                </a:solidFill>
              </a:rPr>
              <a:t>Cle</a:t>
            </a:r>
            <a:r>
              <a:rPr lang="en-US" dirty="0"/>
              <a:t>arly, Not Good News</a:t>
            </a:r>
          </a:p>
        </p:txBody>
      </p:sp>
      <p:sp>
        <p:nvSpPr>
          <p:cNvPr id="4" name="Slide Number Placeholder 3">
            <a:extLst>
              <a:ext uri="{FF2B5EF4-FFF2-40B4-BE49-F238E27FC236}">
                <a16:creationId xmlns:a16="http://schemas.microsoft.com/office/drawing/2014/main" id="{84FB4425-945B-4798-AA61-457DF5117DC8}"/>
              </a:ext>
            </a:extLst>
          </p:cNvPr>
          <p:cNvSpPr>
            <a:spLocks noGrp="1"/>
          </p:cNvSpPr>
          <p:nvPr>
            <p:ph type="sldNum" sz="quarter" idx="12"/>
          </p:nvPr>
        </p:nvSpPr>
        <p:spPr/>
        <p:txBody>
          <a:bodyPr/>
          <a:lstStyle/>
          <a:p>
            <a:fld id="{D9F085D5-EC86-4F6A-B501-C1359CB39116}" type="slidenum">
              <a:rPr lang="en-GB" smtClean="0"/>
              <a:t>32</a:t>
            </a:fld>
            <a:endParaRPr lang="en-GB"/>
          </a:p>
        </p:txBody>
      </p:sp>
      <p:pic>
        <p:nvPicPr>
          <p:cNvPr id="2050" name="Picture 2">
            <a:extLst>
              <a:ext uri="{FF2B5EF4-FFF2-40B4-BE49-F238E27FC236}">
                <a16:creationId xmlns:a16="http://schemas.microsoft.com/office/drawing/2014/main" id="{0B838091-0CC0-4D72-9080-63D49149B0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3521" y="1570038"/>
            <a:ext cx="6680313"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820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5FB1-CADC-4D11-9BC2-B87FB2D97E9A}"/>
              </a:ext>
            </a:extLst>
          </p:cNvPr>
          <p:cNvSpPr>
            <a:spLocks noGrp="1"/>
          </p:cNvSpPr>
          <p:nvPr>
            <p:ph type="title"/>
          </p:nvPr>
        </p:nvSpPr>
        <p:spPr/>
        <p:txBody>
          <a:bodyPr/>
          <a:lstStyle/>
          <a:p>
            <a:r>
              <a:rPr lang="en-US" dirty="0">
                <a:solidFill>
                  <a:schemeClr val="bg1"/>
                </a:solidFill>
              </a:rPr>
              <a:t>Wh</a:t>
            </a:r>
            <a:r>
              <a:rPr lang="en-US" dirty="0"/>
              <a:t>at is Good Regulation?</a:t>
            </a:r>
          </a:p>
        </p:txBody>
      </p:sp>
      <p:sp>
        <p:nvSpPr>
          <p:cNvPr id="3" name="Content Placeholder 2">
            <a:extLst>
              <a:ext uri="{FF2B5EF4-FFF2-40B4-BE49-F238E27FC236}">
                <a16:creationId xmlns:a16="http://schemas.microsoft.com/office/drawing/2014/main" id="{3A4C0A9F-AA7C-4A68-90F9-CE7CAC963127}"/>
              </a:ext>
            </a:extLst>
          </p:cNvPr>
          <p:cNvSpPr>
            <a:spLocks noGrp="1"/>
          </p:cNvSpPr>
          <p:nvPr>
            <p:ph idx="1"/>
          </p:nvPr>
        </p:nvSpPr>
        <p:spPr/>
        <p:txBody>
          <a:bodyPr/>
          <a:lstStyle/>
          <a:p>
            <a:r>
              <a:rPr lang="en-US" dirty="0"/>
              <a:t>The Principles Are Easy;</a:t>
            </a:r>
          </a:p>
          <a:p>
            <a:pPr marL="971550" lvl="1" indent="-514350">
              <a:buFont typeface="+mj-lt"/>
              <a:buAutoNum type="arabicPeriod"/>
            </a:pPr>
            <a:r>
              <a:rPr lang="en-US" dirty="0"/>
              <a:t>Eliminate fraud, abuse and manipulation.</a:t>
            </a:r>
          </a:p>
          <a:p>
            <a:pPr marL="971550" lvl="1" indent="-514350">
              <a:buFont typeface="+mj-lt"/>
              <a:buAutoNum type="arabicPeriod"/>
            </a:pPr>
            <a:r>
              <a:rPr lang="en-US" dirty="0"/>
              <a:t>Do not let markets be dominated by a small number of powerful firms.</a:t>
            </a:r>
          </a:p>
          <a:p>
            <a:pPr marL="971550" lvl="1" indent="-514350">
              <a:buFont typeface="+mj-lt"/>
              <a:buAutoNum type="arabicPeriod"/>
            </a:pPr>
            <a:r>
              <a:rPr lang="en-US" dirty="0"/>
              <a:t>Allow startups with new innovations to displace incumbent firms.</a:t>
            </a:r>
          </a:p>
          <a:p>
            <a:r>
              <a:rPr lang="en-US" dirty="0">
                <a:solidFill>
                  <a:schemeClr val="accent5">
                    <a:lumMod val="50000"/>
                  </a:schemeClr>
                </a:solidFill>
              </a:rPr>
              <a:t>Legislation and Implementation:  Not So Easy</a:t>
            </a:r>
          </a:p>
        </p:txBody>
      </p:sp>
      <p:sp>
        <p:nvSpPr>
          <p:cNvPr id="4" name="Slide Number Placeholder 3">
            <a:extLst>
              <a:ext uri="{FF2B5EF4-FFF2-40B4-BE49-F238E27FC236}">
                <a16:creationId xmlns:a16="http://schemas.microsoft.com/office/drawing/2014/main" id="{88589606-6F90-49BD-AB5A-9C6E709AB8EB}"/>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99995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16FAA-4DD9-4670-AAB2-67A5D176E3F0}"/>
              </a:ext>
            </a:extLst>
          </p:cNvPr>
          <p:cNvSpPr>
            <a:spLocks noGrp="1"/>
          </p:cNvSpPr>
          <p:nvPr>
            <p:ph type="title"/>
          </p:nvPr>
        </p:nvSpPr>
        <p:spPr/>
        <p:txBody>
          <a:bodyPr/>
          <a:lstStyle/>
          <a:p>
            <a:r>
              <a:rPr lang="en-US" dirty="0">
                <a:solidFill>
                  <a:schemeClr val="bg1"/>
                </a:solidFill>
              </a:rPr>
              <a:t>193</a:t>
            </a:r>
            <a:r>
              <a:rPr lang="en-US" dirty="0">
                <a:solidFill>
                  <a:schemeClr val="accent5">
                    <a:lumMod val="50000"/>
                  </a:schemeClr>
                </a:solidFill>
              </a:rPr>
              <a:t>0s Regulation in the 21</a:t>
            </a:r>
            <a:r>
              <a:rPr lang="en-US" baseline="30000" dirty="0">
                <a:solidFill>
                  <a:schemeClr val="accent5">
                    <a:lumMod val="50000"/>
                  </a:schemeClr>
                </a:solidFill>
              </a:rPr>
              <a:t>st</a:t>
            </a:r>
            <a:r>
              <a:rPr lang="en-US" dirty="0">
                <a:solidFill>
                  <a:schemeClr val="accent5">
                    <a:lumMod val="50000"/>
                  </a:schemeClr>
                </a:solidFill>
              </a:rPr>
              <a:t> Century</a:t>
            </a:r>
            <a:endParaRPr lang="en-US" dirty="0">
              <a:solidFill>
                <a:schemeClr val="bg1"/>
              </a:solidFill>
            </a:endParaRPr>
          </a:p>
        </p:txBody>
      </p:sp>
      <p:sp>
        <p:nvSpPr>
          <p:cNvPr id="3" name="Content Placeholder 2">
            <a:extLst>
              <a:ext uri="{FF2B5EF4-FFF2-40B4-BE49-F238E27FC236}">
                <a16:creationId xmlns:a16="http://schemas.microsoft.com/office/drawing/2014/main" id="{D42C84BF-8BD8-4725-9C7E-156AAD7D8567}"/>
              </a:ext>
            </a:extLst>
          </p:cNvPr>
          <p:cNvSpPr>
            <a:spLocks noGrp="1"/>
          </p:cNvSpPr>
          <p:nvPr>
            <p:ph idx="1"/>
          </p:nvPr>
        </p:nvSpPr>
        <p:spPr/>
        <p:txBody>
          <a:bodyPr/>
          <a:lstStyle/>
          <a:p>
            <a:r>
              <a:rPr lang="en-US" dirty="0"/>
              <a:t>Bank:  An institution that accepts deposits and makes loans for a profit.</a:t>
            </a:r>
          </a:p>
          <a:p>
            <a:pPr lvl="1"/>
            <a:r>
              <a:rPr lang="en-US" dirty="0" err="1"/>
              <a:t>Stablecoins</a:t>
            </a:r>
            <a:r>
              <a:rPr lang="en-US" dirty="0"/>
              <a:t>?</a:t>
            </a:r>
          </a:p>
          <a:p>
            <a:pPr lvl="1"/>
            <a:r>
              <a:rPr lang="en-US" dirty="0"/>
              <a:t>Money Market Mutual Funds?</a:t>
            </a:r>
          </a:p>
          <a:p>
            <a:r>
              <a:rPr lang="en-US" dirty="0"/>
              <a:t>Investment Contract subject to security laws (Howey Test):</a:t>
            </a:r>
          </a:p>
          <a:p>
            <a:pPr marL="914400" lvl="1" indent="-457200">
              <a:buFont typeface="+mj-lt"/>
              <a:buAutoNum type="arabicPeriod"/>
            </a:pPr>
            <a:r>
              <a:rPr lang="en-US" dirty="0"/>
              <a:t>Investment of Money</a:t>
            </a:r>
          </a:p>
          <a:p>
            <a:pPr marL="914400" lvl="1" indent="-457200">
              <a:buFont typeface="+mj-lt"/>
              <a:buAutoNum type="arabicPeriod"/>
            </a:pPr>
            <a:r>
              <a:rPr lang="en-US" dirty="0"/>
              <a:t>Common Enterprise (pooling of funds)</a:t>
            </a:r>
          </a:p>
          <a:p>
            <a:pPr marL="914400" lvl="1" indent="-457200">
              <a:buFont typeface="+mj-lt"/>
              <a:buAutoNum type="arabicPeriod"/>
            </a:pPr>
            <a:r>
              <a:rPr lang="en-US" dirty="0"/>
              <a:t>Expectation of profit from effort others.</a:t>
            </a:r>
          </a:p>
          <a:p>
            <a:pPr lvl="1"/>
            <a:r>
              <a:rPr lang="en-US" dirty="0" err="1"/>
              <a:t>BlockFI</a:t>
            </a:r>
            <a:r>
              <a:rPr lang="en-US" dirty="0"/>
              <a:t> and crypto Lending</a:t>
            </a:r>
          </a:p>
        </p:txBody>
      </p:sp>
      <p:sp>
        <p:nvSpPr>
          <p:cNvPr id="4" name="Slide Number Placeholder 3">
            <a:extLst>
              <a:ext uri="{FF2B5EF4-FFF2-40B4-BE49-F238E27FC236}">
                <a16:creationId xmlns:a16="http://schemas.microsoft.com/office/drawing/2014/main" id="{3AD2E3C7-3F66-41EE-B142-68EED3F0D725}"/>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309420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762AB-70B6-412E-93E6-D61C4B98EE00}"/>
              </a:ext>
            </a:extLst>
          </p:cNvPr>
          <p:cNvSpPr>
            <a:spLocks noGrp="1"/>
          </p:cNvSpPr>
          <p:nvPr>
            <p:ph type="title"/>
          </p:nvPr>
        </p:nvSpPr>
        <p:spPr/>
        <p:txBody>
          <a:bodyPr/>
          <a:lstStyle/>
          <a:p>
            <a:r>
              <a:rPr lang="en-US" dirty="0" err="1">
                <a:solidFill>
                  <a:schemeClr val="bg1"/>
                </a:solidFill>
              </a:rPr>
              <a:t>Blo</a:t>
            </a:r>
            <a:r>
              <a:rPr lang="en-US" dirty="0" err="1"/>
              <a:t>ckFI</a:t>
            </a:r>
            <a:endParaRPr lang="en-US" dirty="0"/>
          </a:p>
        </p:txBody>
      </p:sp>
      <p:sp>
        <p:nvSpPr>
          <p:cNvPr id="3" name="Content Placeholder 2">
            <a:extLst>
              <a:ext uri="{FF2B5EF4-FFF2-40B4-BE49-F238E27FC236}">
                <a16:creationId xmlns:a16="http://schemas.microsoft.com/office/drawing/2014/main" id="{3778482E-345A-450C-BBCF-FC041B20F283}"/>
              </a:ext>
            </a:extLst>
          </p:cNvPr>
          <p:cNvSpPr>
            <a:spLocks noGrp="1"/>
          </p:cNvSpPr>
          <p:nvPr>
            <p:ph idx="1"/>
          </p:nvPr>
        </p:nvSpPr>
        <p:spPr/>
        <p:txBody>
          <a:bodyPr/>
          <a:lstStyle/>
          <a:p>
            <a:r>
              <a:rPr lang="en-US" dirty="0"/>
              <a:t>Crypto currency exchange founded in 2017 that offers a variety of consumer financial services</a:t>
            </a:r>
          </a:p>
          <a:p>
            <a:pPr marL="914400" lvl="1" indent="-457200">
              <a:buFont typeface="+mj-lt"/>
              <a:buAutoNum type="arabicPeriod"/>
            </a:pPr>
            <a:r>
              <a:rPr lang="en-US" dirty="0"/>
              <a:t>Crypto wallets for storing crypto.</a:t>
            </a:r>
          </a:p>
          <a:p>
            <a:pPr marL="914400" lvl="1" indent="-457200">
              <a:buFont typeface="+mj-lt"/>
              <a:buAutoNum type="arabicPeriod"/>
            </a:pPr>
            <a:r>
              <a:rPr lang="en-US" dirty="0"/>
              <a:t>Credit Cards with Bitcoin rewards.</a:t>
            </a:r>
          </a:p>
          <a:p>
            <a:pPr marL="914400" lvl="1" indent="-457200">
              <a:buFont typeface="+mj-lt"/>
              <a:buAutoNum type="arabicPeriod"/>
            </a:pPr>
            <a:r>
              <a:rPr lang="en-US" dirty="0"/>
              <a:t>Crypto Loans:  borrow 50% of your crypto account in $s</a:t>
            </a:r>
          </a:p>
          <a:p>
            <a:r>
              <a:rPr lang="en-US" dirty="0"/>
              <a:t>March 2019  BIA accounts</a:t>
            </a:r>
          </a:p>
          <a:p>
            <a:pPr lvl="1"/>
            <a:r>
              <a:rPr lang="en-US" dirty="0"/>
              <a:t>Deposit Bitcoin and earn high interest rates.</a:t>
            </a:r>
          </a:p>
          <a:p>
            <a:pPr lvl="1"/>
            <a:r>
              <a:rPr lang="en-US" dirty="0" err="1"/>
              <a:t>BlockFi</a:t>
            </a:r>
            <a:r>
              <a:rPr lang="en-US" dirty="0"/>
              <a:t> lends out the bitcoin to other individuals and institutions.</a:t>
            </a:r>
          </a:p>
          <a:p>
            <a:pPr marL="0" indent="0">
              <a:buNone/>
            </a:pPr>
            <a:r>
              <a:rPr lang="en-US" dirty="0"/>
              <a:t>How Does BIA fare on the Howey Test?</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C63957DA-26A0-4294-BCF9-C14811FC3912}"/>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83583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43F0-F213-4C50-9F6B-DBE7A6AB3DD5}"/>
              </a:ext>
            </a:extLst>
          </p:cNvPr>
          <p:cNvSpPr>
            <a:spLocks noGrp="1"/>
          </p:cNvSpPr>
          <p:nvPr>
            <p:ph type="title"/>
          </p:nvPr>
        </p:nvSpPr>
        <p:spPr/>
        <p:txBody>
          <a:bodyPr/>
          <a:lstStyle/>
          <a:p>
            <a:r>
              <a:rPr lang="en-US" dirty="0">
                <a:solidFill>
                  <a:schemeClr val="bg1"/>
                </a:solidFill>
              </a:rPr>
              <a:t>Feb</a:t>
            </a:r>
            <a:r>
              <a:rPr lang="en-US" dirty="0">
                <a:solidFill>
                  <a:schemeClr val="accent5">
                    <a:lumMod val="50000"/>
                  </a:schemeClr>
                </a:solidFill>
              </a:rPr>
              <a:t>, 14, 2022,</a:t>
            </a:r>
            <a:r>
              <a:rPr lang="en-US" dirty="0"/>
              <a:t> </a:t>
            </a:r>
            <a:r>
              <a:rPr lang="en-US" i="1" dirty="0"/>
              <a:t>NYTimes </a:t>
            </a:r>
            <a:r>
              <a:rPr lang="en-US" dirty="0"/>
              <a:t>Headline</a:t>
            </a:r>
          </a:p>
        </p:txBody>
      </p:sp>
      <p:sp>
        <p:nvSpPr>
          <p:cNvPr id="3" name="Content Placeholder 2">
            <a:extLst>
              <a:ext uri="{FF2B5EF4-FFF2-40B4-BE49-F238E27FC236}">
                <a16:creationId xmlns:a16="http://schemas.microsoft.com/office/drawing/2014/main" id="{D42CAA49-E71D-41A3-82B4-518048F39B47}"/>
              </a:ext>
            </a:extLst>
          </p:cNvPr>
          <p:cNvSpPr>
            <a:spLocks noGrp="1"/>
          </p:cNvSpPr>
          <p:nvPr>
            <p:ph idx="1"/>
          </p:nvPr>
        </p:nvSpPr>
        <p:spPr/>
        <p:txBody>
          <a:bodyPr/>
          <a:lstStyle/>
          <a:p>
            <a:pPr marL="0" indent="0">
              <a:buNone/>
            </a:pPr>
            <a:r>
              <a:rPr lang="en-US" sz="3200" b="1" i="0" dirty="0" err="1">
                <a:solidFill>
                  <a:schemeClr val="accent5">
                    <a:lumMod val="50000"/>
                  </a:schemeClr>
                </a:solidFill>
                <a:effectLst/>
                <a:latin typeface="nyt-cheltenham"/>
              </a:rPr>
              <a:t>BlockFi</a:t>
            </a:r>
            <a:r>
              <a:rPr lang="en-US" sz="3200" b="1" i="0" dirty="0">
                <a:solidFill>
                  <a:schemeClr val="accent5">
                    <a:lumMod val="50000"/>
                  </a:schemeClr>
                </a:solidFill>
                <a:effectLst/>
                <a:latin typeface="nyt-cheltenham"/>
              </a:rPr>
              <a:t>, a crypto firm, reaches a $100 million settlement for failing to register loan products.</a:t>
            </a:r>
          </a:p>
          <a:p>
            <a:pPr marL="514350" indent="-514350">
              <a:buFont typeface="+mj-lt"/>
              <a:buAutoNum type="arabicPeriod"/>
            </a:pPr>
            <a:r>
              <a:rPr lang="en-US" sz="3200" dirty="0">
                <a:solidFill>
                  <a:schemeClr val="accent5">
                    <a:lumMod val="50000"/>
                  </a:schemeClr>
                </a:solidFill>
                <a:latin typeface="nyt-cheltenham"/>
              </a:rPr>
              <a:t>Cannot offer existing accounts to US residents.</a:t>
            </a:r>
          </a:p>
          <a:p>
            <a:pPr marL="514350" indent="-514350">
              <a:buFont typeface="+mj-lt"/>
              <a:buAutoNum type="arabicPeriod"/>
            </a:pPr>
            <a:r>
              <a:rPr lang="en-US" sz="3200" b="1" i="0" dirty="0">
                <a:solidFill>
                  <a:schemeClr val="accent5">
                    <a:lumMod val="50000"/>
                  </a:schemeClr>
                </a:solidFill>
                <a:effectLst/>
                <a:latin typeface="nyt-cheltenham"/>
              </a:rPr>
              <a:t>The SEC will work with </a:t>
            </a:r>
            <a:r>
              <a:rPr lang="en-US" sz="3200" b="1" i="0" dirty="0" err="1">
                <a:solidFill>
                  <a:schemeClr val="accent5">
                    <a:lumMod val="50000"/>
                  </a:schemeClr>
                </a:solidFill>
                <a:effectLst/>
                <a:latin typeface="nyt-cheltenham"/>
              </a:rPr>
              <a:t>BlockFi</a:t>
            </a:r>
            <a:r>
              <a:rPr lang="en-US" sz="3200" b="1" i="0" dirty="0">
                <a:solidFill>
                  <a:schemeClr val="accent5">
                    <a:lumMod val="50000"/>
                  </a:schemeClr>
                </a:solidFill>
                <a:effectLst/>
                <a:latin typeface="nyt-cheltenham"/>
              </a:rPr>
              <a:t> to develop account that meets US security law</a:t>
            </a:r>
          </a:p>
          <a:p>
            <a:pPr marL="514350" indent="-514350">
              <a:buFont typeface="+mj-lt"/>
              <a:buAutoNum type="arabicPeriod"/>
            </a:pPr>
            <a:endParaRPr lang="en-US" sz="3200" b="1" i="0" dirty="0">
              <a:solidFill>
                <a:schemeClr val="accent5">
                  <a:lumMod val="50000"/>
                </a:schemeClr>
              </a:solidFill>
              <a:effectLst/>
              <a:latin typeface="nyt-cheltenham"/>
            </a:endParaRPr>
          </a:p>
          <a:p>
            <a:endParaRPr lang="en-US" dirty="0"/>
          </a:p>
        </p:txBody>
      </p:sp>
      <p:sp>
        <p:nvSpPr>
          <p:cNvPr id="4" name="Slide Number Placeholder 3">
            <a:extLst>
              <a:ext uri="{FF2B5EF4-FFF2-40B4-BE49-F238E27FC236}">
                <a16:creationId xmlns:a16="http://schemas.microsoft.com/office/drawing/2014/main" id="{080B7874-B8CB-46D7-8615-028DC4CDF85E}"/>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160933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3090-A011-43AA-9278-6912A60BE883}"/>
              </a:ext>
            </a:extLst>
          </p:cNvPr>
          <p:cNvSpPr>
            <a:spLocks noGrp="1"/>
          </p:cNvSpPr>
          <p:nvPr>
            <p:ph type="title"/>
          </p:nvPr>
        </p:nvSpPr>
        <p:spPr>
          <a:xfrm>
            <a:off x="762000" y="0"/>
            <a:ext cx="10515600" cy="1325563"/>
          </a:xfrm>
        </p:spPr>
        <p:txBody>
          <a:bodyPr/>
          <a:lstStyle/>
          <a:p>
            <a:r>
              <a:rPr lang="en-US" dirty="0">
                <a:solidFill>
                  <a:schemeClr val="bg1"/>
                </a:solidFill>
              </a:rPr>
              <a:t>Do</a:t>
            </a:r>
            <a:r>
              <a:rPr lang="en-US" dirty="0">
                <a:solidFill>
                  <a:schemeClr val="accent5">
                    <a:lumMod val="50000"/>
                  </a:schemeClr>
                </a:solidFill>
              </a:rPr>
              <a:t> We Need More Than (Good) Regulation?</a:t>
            </a:r>
          </a:p>
        </p:txBody>
      </p:sp>
      <p:sp>
        <p:nvSpPr>
          <p:cNvPr id="3" name="Content Placeholder 2">
            <a:extLst>
              <a:ext uri="{FF2B5EF4-FFF2-40B4-BE49-F238E27FC236}">
                <a16:creationId xmlns:a16="http://schemas.microsoft.com/office/drawing/2014/main" id="{08676D80-9B79-4ED2-885B-B994B56BB426}"/>
              </a:ext>
            </a:extLst>
          </p:cNvPr>
          <p:cNvSpPr>
            <a:spLocks noGrp="1"/>
          </p:cNvSpPr>
          <p:nvPr>
            <p:ph idx="1"/>
          </p:nvPr>
        </p:nvSpPr>
        <p:spPr/>
        <p:txBody>
          <a:bodyPr>
            <a:normAutofit/>
          </a:bodyPr>
          <a:lstStyle/>
          <a:p>
            <a:r>
              <a:rPr lang="en-US"/>
              <a:t>The Bank </a:t>
            </a:r>
            <a:r>
              <a:rPr lang="en-US" dirty="0"/>
              <a:t>for International Settlement (BIS) and a number of central banks are exploring how the development of Central Bank Digital Currency (CBDC) “contribute to an open, safe and competitive monetary environment that supports innovation and serves the public interest.”</a:t>
            </a:r>
          </a:p>
        </p:txBody>
      </p:sp>
      <p:sp>
        <p:nvSpPr>
          <p:cNvPr id="4" name="Slide Number Placeholder 3">
            <a:extLst>
              <a:ext uri="{FF2B5EF4-FFF2-40B4-BE49-F238E27FC236}">
                <a16:creationId xmlns:a16="http://schemas.microsoft.com/office/drawing/2014/main" id="{743FE0E9-BB40-4BDE-B356-D3F380403AC8}"/>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6" name="TextBox 5">
            <a:extLst>
              <a:ext uri="{FF2B5EF4-FFF2-40B4-BE49-F238E27FC236}">
                <a16:creationId xmlns:a16="http://schemas.microsoft.com/office/drawing/2014/main" id="{9BA959AF-F3E7-438B-A000-91C74CE6F3B7}"/>
              </a:ext>
            </a:extLst>
          </p:cNvPr>
          <p:cNvSpPr txBox="1"/>
          <p:nvPr/>
        </p:nvSpPr>
        <p:spPr>
          <a:xfrm>
            <a:off x="4691743" y="5922068"/>
            <a:ext cx="6096000" cy="369332"/>
          </a:xfrm>
          <a:prstGeom prst="rect">
            <a:avLst/>
          </a:prstGeom>
          <a:noFill/>
        </p:spPr>
        <p:txBody>
          <a:bodyPr wrap="square">
            <a:spAutoFit/>
          </a:bodyPr>
          <a:lstStyle/>
          <a:p>
            <a:r>
              <a:rPr lang="en-US" dirty="0"/>
              <a:t>Source of quotes, BIS </a:t>
            </a:r>
            <a:r>
              <a:rPr lang="en-US" i="1" dirty="0"/>
              <a:t>Annual Report</a:t>
            </a:r>
            <a:r>
              <a:rPr lang="en-US" dirty="0"/>
              <a:t> 2021</a:t>
            </a:r>
          </a:p>
        </p:txBody>
      </p:sp>
    </p:spTree>
    <p:extLst>
      <p:ext uri="{BB962C8B-B14F-4D97-AF65-F5344CB8AC3E}">
        <p14:creationId xmlns:p14="http://schemas.microsoft.com/office/powerpoint/2010/main" val="101075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0C7A3-EFAC-4C85-8CED-B8E1AA5BD5D7}"/>
              </a:ext>
            </a:extLst>
          </p:cNvPr>
          <p:cNvSpPr>
            <a:spLocks noGrp="1"/>
          </p:cNvSpPr>
          <p:nvPr>
            <p:ph type="title"/>
          </p:nvPr>
        </p:nvSpPr>
        <p:spPr/>
        <p:txBody>
          <a:bodyPr/>
          <a:lstStyle/>
          <a:p>
            <a:r>
              <a:rPr lang="en-US" dirty="0">
                <a:solidFill>
                  <a:schemeClr val="bg1"/>
                </a:solidFill>
              </a:rPr>
              <a:t>Thr</a:t>
            </a:r>
            <a:r>
              <a:rPr lang="en-US" dirty="0"/>
              <a:t>ee Recent US Government Reports</a:t>
            </a:r>
          </a:p>
        </p:txBody>
      </p:sp>
      <p:sp>
        <p:nvSpPr>
          <p:cNvPr id="3" name="Content Placeholder 2">
            <a:extLst>
              <a:ext uri="{FF2B5EF4-FFF2-40B4-BE49-F238E27FC236}">
                <a16:creationId xmlns:a16="http://schemas.microsoft.com/office/drawing/2014/main" id="{6F147A66-FBD2-4211-A6F6-335BCAB1548C}"/>
              </a:ext>
            </a:extLst>
          </p:cNvPr>
          <p:cNvSpPr>
            <a:spLocks noGrp="1"/>
          </p:cNvSpPr>
          <p:nvPr>
            <p:ph idx="1"/>
          </p:nvPr>
        </p:nvSpPr>
        <p:spPr/>
        <p:txBody>
          <a:bodyPr>
            <a:normAutofit fontScale="92500" lnSpcReduction="10000"/>
          </a:bodyPr>
          <a:lstStyle/>
          <a:p>
            <a:r>
              <a:rPr lang="en-US" dirty="0"/>
              <a:t>Presidential Working Group on Financial Markets on Stable Coins and CBDC, 11/2021.</a:t>
            </a:r>
          </a:p>
          <a:p>
            <a:r>
              <a:rPr lang="en-US" dirty="0"/>
              <a:t>Federal Reserve Discussion Paper on CBDCs, 1/2022</a:t>
            </a:r>
          </a:p>
          <a:p>
            <a:pPr marL="971550" lvl="1" indent="-514350">
              <a:buFont typeface="+mj-lt"/>
              <a:buAutoNum type="arabicPeriod"/>
            </a:pPr>
            <a:r>
              <a:rPr lang="en-US" dirty="0"/>
              <a:t>Congress needs to authorize action</a:t>
            </a:r>
          </a:p>
          <a:p>
            <a:pPr marL="971550" lvl="1" indent="-514350">
              <a:buFont typeface="+mj-lt"/>
              <a:buAutoNum type="arabicPeriod"/>
            </a:pPr>
            <a:r>
              <a:rPr lang="en-US" dirty="0"/>
              <a:t>Digital Dollar should be offered by the Fed but managed by commercial banks and other regulated, insured firms.</a:t>
            </a:r>
          </a:p>
          <a:p>
            <a:r>
              <a:rPr lang="en-US" dirty="0"/>
              <a:t>Executive Order of the President, 3/09/2022</a:t>
            </a:r>
          </a:p>
          <a:p>
            <a:pPr lvl="1"/>
            <a:r>
              <a:rPr lang="en-US" dirty="0"/>
              <a:t>Encouraging or Discouraging:   “Objectives:”</a:t>
            </a:r>
          </a:p>
          <a:p>
            <a:pPr marL="914400" lvl="1" indent="-457200">
              <a:buFont typeface="+mj-lt"/>
              <a:buAutoNum type="arabicPeriod"/>
            </a:pPr>
            <a:r>
              <a:rPr lang="en-US" dirty="0"/>
              <a:t>(a)-(C) same old, same old tough language.</a:t>
            </a:r>
          </a:p>
          <a:p>
            <a:pPr marL="914400" lvl="1" indent="-457200">
              <a:buFont typeface="+mj-lt"/>
              <a:buAutoNum type="arabicPeriod"/>
            </a:pPr>
            <a:r>
              <a:rPr lang="en-US" dirty="0"/>
              <a:t>(d):  “We must reinforce United States leadership in the global financial system and in technological and economic competitiveness.”</a:t>
            </a:r>
          </a:p>
          <a:p>
            <a:pPr marL="914400" lvl="1" indent="-457200">
              <a:buFont typeface="+mj-lt"/>
              <a:buAutoNum type="arabicPeriod"/>
            </a:pPr>
            <a:r>
              <a:rPr lang="en-US" dirty="0"/>
              <a:t>(e)-(f)</a:t>
            </a:r>
          </a:p>
          <a:p>
            <a:endParaRPr lang="en-US" dirty="0"/>
          </a:p>
        </p:txBody>
      </p:sp>
      <p:sp>
        <p:nvSpPr>
          <p:cNvPr id="4" name="Slide Number Placeholder 3">
            <a:extLst>
              <a:ext uri="{FF2B5EF4-FFF2-40B4-BE49-F238E27FC236}">
                <a16:creationId xmlns:a16="http://schemas.microsoft.com/office/drawing/2014/main" id="{FD760B53-AF26-46FB-996F-1AC72D996EC5}"/>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427918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0F0F-92DA-4676-96F0-F34FE38EB49D}"/>
              </a:ext>
            </a:extLst>
          </p:cNvPr>
          <p:cNvSpPr>
            <a:spLocks noGrp="1"/>
          </p:cNvSpPr>
          <p:nvPr>
            <p:ph type="title"/>
          </p:nvPr>
        </p:nvSpPr>
        <p:spPr/>
        <p:txBody>
          <a:bodyPr/>
          <a:lstStyle/>
          <a:p>
            <a:r>
              <a:rPr lang="en-US" dirty="0">
                <a:solidFill>
                  <a:schemeClr val="bg1"/>
                </a:solidFill>
              </a:rPr>
              <a:t>CB</a:t>
            </a:r>
            <a:r>
              <a:rPr lang="en-US" dirty="0">
                <a:solidFill>
                  <a:schemeClr val="accent5">
                    <a:lumMod val="50000"/>
                  </a:schemeClr>
                </a:solidFill>
              </a:rPr>
              <a:t>DCs and Other Central Bank Liabilities</a:t>
            </a:r>
          </a:p>
        </p:txBody>
      </p:sp>
      <p:sp>
        <p:nvSpPr>
          <p:cNvPr id="3" name="Content Placeholder 2">
            <a:extLst>
              <a:ext uri="{FF2B5EF4-FFF2-40B4-BE49-F238E27FC236}">
                <a16:creationId xmlns:a16="http://schemas.microsoft.com/office/drawing/2014/main" id="{B9D1BAE7-32D3-41F0-AD5F-71D38C5CA125}"/>
              </a:ext>
            </a:extLst>
          </p:cNvPr>
          <p:cNvSpPr>
            <a:spLocks noGrp="1"/>
          </p:cNvSpPr>
          <p:nvPr>
            <p:ph idx="1"/>
          </p:nvPr>
        </p:nvSpPr>
        <p:spPr/>
        <p:txBody>
          <a:bodyPr/>
          <a:lstStyle/>
          <a:p>
            <a:r>
              <a:rPr lang="en-US" dirty="0"/>
              <a:t>The Fed and most Central Banks presently already have digital money! </a:t>
            </a:r>
          </a:p>
          <a:p>
            <a:r>
              <a:rPr lang="en-US" dirty="0"/>
              <a:t>CBDCs would permit wider access to the Fed’s digital assets to other financial institutions and possibly to the public</a:t>
            </a:r>
          </a:p>
          <a:p>
            <a:r>
              <a:rPr lang="en-US" dirty="0"/>
              <a:t>In addition, CBDCs could be designed for rapid settlement, finality, privacy and security (perhaps using blockchain technology)</a:t>
            </a:r>
          </a:p>
        </p:txBody>
      </p:sp>
      <p:sp>
        <p:nvSpPr>
          <p:cNvPr id="4" name="Slide Number Placeholder 3">
            <a:extLst>
              <a:ext uri="{FF2B5EF4-FFF2-40B4-BE49-F238E27FC236}">
                <a16:creationId xmlns:a16="http://schemas.microsoft.com/office/drawing/2014/main" id="{73E73738-589C-4A3B-A551-CD463F815F2F}"/>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26106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133601"/>
            <a:ext cx="10219508" cy="1585172"/>
          </a:xfrm>
        </p:spPr>
        <p:txBody>
          <a:bodyPr anchor="ctr" anchorCtr="0">
            <a:noAutofit/>
          </a:bodyPr>
          <a:lstStyle/>
          <a:p>
            <a:pPr>
              <a:lnSpc>
                <a:spcPct val="100000"/>
              </a:lnSpc>
              <a:spcBef>
                <a:spcPts val="0"/>
              </a:spcBef>
            </a:pPr>
            <a:r>
              <a:rPr lang="en-US" sz="4800" b="1" dirty="0"/>
              <a:t>Cryptocurrencies &amp; The Future of Money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4</a:t>
            </a:fld>
            <a:endParaRPr lang="en-US" dirty="0"/>
          </a:p>
        </p:txBody>
      </p:sp>
      <p:sp>
        <p:nvSpPr>
          <p:cNvPr id="9" name="Subtitle 2">
            <a:extLst>
              <a:ext uri="{FF2B5EF4-FFF2-40B4-BE49-F238E27FC236}">
                <a16:creationId xmlns:a16="http://schemas.microsoft.com/office/drawing/2014/main" id="{B89FE850-57BA-7948-8921-CBD1884B46E6}"/>
              </a:ext>
            </a:extLst>
          </p:cNvPr>
          <p:cNvSpPr txBox="1">
            <a:spLocks/>
          </p:cNvSpPr>
          <p:nvPr/>
        </p:nvSpPr>
        <p:spPr>
          <a:xfrm>
            <a:off x="1500351" y="3840193"/>
            <a:ext cx="9144000" cy="2144039"/>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4100" dirty="0">
                <a:solidFill>
                  <a:schemeClr val="tx2"/>
                </a:solidFill>
              </a:rPr>
              <a:t>University of Nevada-Reno OLLI</a:t>
            </a:r>
          </a:p>
          <a:p>
            <a:pPr>
              <a:lnSpc>
                <a:spcPct val="100000"/>
              </a:lnSpc>
              <a:spcBef>
                <a:spcPts val="0"/>
              </a:spcBef>
            </a:pPr>
            <a:r>
              <a:rPr lang="en-US" sz="4100" dirty="0">
                <a:solidFill>
                  <a:schemeClr val="tx2"/>
                </a:solidFill>
              </a:rPr>
              <a:t>May 6, 2022</a:t>
            </a:r>
          </a:p>
          <a:p>
            <a:pPr>
              <a:lnSpc>
                <a:spcPct val="100000"/>
              </a:lnSpc>
              <a:spcBef>
                <a:spcPts val="0"/>
              </a:spcBef>
            </a:pPr>
            <a:endParaRPr lang="en-US" sz="1800" dirty="0">
              <a:solidFill>
                <a:schemeClr val="tx2"/>
              </a:solidFill>
            </a:endParaRPr>
          </a:p>
          <a:p>
            <a:pPr>
              <a:lnSpc>
                <a:spcPct val="100000"/>
              </a:lnSpc>
              <a:spcBef>
                <a:spcPts val="0"/>
              </a:spcBef>
            </a:pPr>
            <a:r>
              <a:rPr lang="en-US" sz="4400" dirty="0">
                <a:solidFill>
                  <a:schemeClr val="tx2"/>
                </a:solidFill>
              </a:rPr>
              <a:t>Geoffrey Woglom</a:t>
            </a:r>
          </a:p>
          <a:p>
            <a:pPr>
              <a:lnSpc>
                <a:spcPct val="100000"/>
              </a:lnSpc>
              <a:spcBef>
                <a:spcPts val="0"/>
              </a:spcBef>
            </a:pPr>
            <a:r>
              <a:rPr lang="en-US" sz="4400" dirty="0">
                <a:solidFill>
                  <a:srgbClr val="7E2987"/>
                </a:solidFill>
              </a:rPr>
              <a:t>Amherst College </a:t>
            </a:r>
          </a:p>
          <a:p>
            <a:pPr>
              <a:lnSpc>
                <a:spcPct val="100000"/>
              </a:lnSpc>
              <a:spcBef>
                <a:spcPts val="0"/>
              </a:spcBef>
            </a:pPr>
            <a:r>
              <a:rPr lang="en-US" sz="4400" dirty="0">
                <a:solidFill>
                  <a:srgbClr val="7E2987"/>
                </a:solidFill>
              </a:rPr>
              <a:t>Professor of Economics (emeritus)</a:t>
            </a:r>
          </a:p>
        </p:txBody>
      </p:sp>
      <p:pic>
        <p:nvPicPr>
          <p:cNvPr id="1030" name="Picture 6" descr="Cryptocurrency Prices Today On August 5: Bitcoin, Binance Coin Surge Over 3%">
            <a:extLst>
              <a:ext uri="{FF2B5EF4-FFF2-40B4-BE49-F238E27FC236}">
                <a16:creationId xmlns:a16="http://schemas.microsoft.com/office/drawing/2014/main" id="{FA5396EC-7C96-41E2-9EF2-AB9E692C9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4034" y="4250065"/>
            <a:ext cx="3121834" cy="205263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644673A0-175A-4075-9896-09EF1D92727A}"/>
              </a:ext>
            </a:extLst>
          </p:cNvPr>
          <p:cNvGrpSpPr>
            <a:grpSpLocks noChangeAspect="1"/>
          </p:cNvGrpSpPr>
          <p:nvPr/>
        </p:nvGrpSpPr>
        <p:grpSpPr>
          <a:xfrm>
            <a:off x="470186" y="112657"/>
            <a:ext cx="2060329" cy="2103120"/>
            <a:chOff x="607985" y="-509240"/>
            <a:chExt cx="5464366" cy="5579010"/>
          </a:xfrm>
        </p:grpSpPr>
        <p:pic>
          <p:nvPicPr>
            <p:cNvPr id="13" name="Picture 12">
              <a:extLst>
                <a:ext uri="{FF2B5EF4-FFF2-40B4-BE49-F238E27FC236}">
                  <a16:creationId xmlns:a16="http://schemas.microsoft.com/office/drawing/2014/main" id="{726F53BD-43F1-4D9D-8B93-4AAEFAE107F3}"/>
                </a:ext>
              </a:extLst>
            </p:cNvPr>
            <p:cNvPicPr>
              <a:picLocks noChangeAspect="1"/>
            </p:cNvPicPr>
            <p:nvPr/>
          </p:nvPicPr>
          <p:blipFill>
            <a:blip r:embed="rId3"/>
            <a:stretch>
              <a:fillRect/>
            </a:stretch>
          </p:blipFill>
          <p:spPr>
            <a:xfrm>
              <a:off x="607985" y="-509240"/>
              <a:ext cx="5464366" cy="4213952"/>
            </a:xfrm>
            <a:prstGeom prst="rect">
              <a:avLst/>
            </a:prstGeom>
          </p:spPr>
        </p:pic>
        <p:pic>
          <p:nvPicPr>
            <p:cNvPr id="15" name="Picture 14">
              <a:extLst>
                <a:ext uri="{FF2B5EF4-FFF2-40B4-BE49-F238E27FC236}">
                  <a16:creationId xmlns:a16="http://schemas.microsoft.com/office/drawing/2014/main" id="{B43E7E5F-5A11-4E46-9D50-C30107AED4A0}"/>
                </a:ext>
              </a:extLst>
            </p:cNvPr>
            <p:cNvPicPr>
              <a:picLocks noChangeAspect="1"/>
            </p:cNvPicPr>
            <p:nvPr/>
          </p:nvPicPr>
          <p:blipFill>
            <a:blip r:embed="rId4"/>
            <a:stretch>
              <a:fillRect/>
            </a:stretch>
          </p:blipFill>
          <p:spPr>
            <a:xfrm>
              <a:off x="1136794" y="3676136"/>
              <a:ext cx="4406747" cy="1393634"/>
            </a:xfrm>
            <a:prstGeom prst="rect">
              <a:avLst/>
            </a:prstGeom>
          </p:spPr>
        </p:pic>
      </p:grpSp>
    </p:spTree>
    <p:extLst>
      <p:ext uri="{BB962C8B-B14F-4D97-AF65-F5344CB8AC3E}">
        <p14:creationId xmlns:p14="http://schemas.microsoft.com/office/powerpoint/2010/main" val="2768879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9813-3B93-4666-8AFC-C41CF56166EA}"/>
              </a:ext>
            </a:extLst>
          </p:cNvPr>
          <p:cNvSpPr>
            <a:spLocks noGrp="1"/>
          </p:cNvSpPr>
          <p:nvPr>
            <p:ph type="title"/>
          </p:nvPr>
        </p:nvSpPr>
        <p:spPr/>
        <p:txBody>
          <a:bodyPr/>
          <a:lstStyle/>
          <a:p>
            <a:r>
              <a:rPr lang="en-US" dirty="0">
                <a:solidFill>
                  <a:schemeClr val="bg1"/>
                </a:solidFill>
              </a:rPr>
              <a:t>The</a:t>
            </a:r>
            <a:r>
              <a:rPr lang="en-US" dirty="0"/>
              <a:t> Devil Is In the Details</a:t>
            </a:r>
          </a:p>
        </p:txBody>
      </p:sp>
      <p:sp>
        <p:nvSpPr>
          <p:cNvPr id="4" name="Slide Number Placeholder 3">
            <a:extLst>
              <a:ext uri="{FF2B5EF4-FFF2-40B4-BE49-F238E27FC236}">
                <a16:creationId xmlns:a16="http://schemas.microsoft.com/office/drawing/2014/main" id="{77E976B0-0A22-4133-93DA-B8708FC0D77B}"/>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5" name="Content Placeholder 4">
            <a:extLst>
              <a:ext uri="{FF2B5EF4-FFF2-40B4-BE49-F238E27FC236}">
                <a16:creationId xmlns:a16="http://schemas.microsoft.com/office/drawing/2014/main" id="{3E81ABD3-2903-43E2-9726-51214A0B4926}"/>
              </a:ext>
            </a:extLst>
          </p:cNvPr>
          <p:cNvSpPr>
            <a:spLocks noGrp="1"/>
          </p:cNvSpPr>
          <p:nvPr>
            <p:ph idx="1"/>
          </p:nvPr>
        </p:nvSpPr>
        <p:spPr>
          <a:xfrm>
            <a:off x="838200" y="1800229"/>
            <a:ext cx="10515600" cy="4351338"/>
          </a:xfrm>
        </p:spPr>
        <p:txBody>
          <a:bodyPr>
            <a:normAutofit lnSpcReduction="10000"/>
          </a:bodyPr>
          <a:lstStyle/>
          <a:p>
            <a:r>
              <a:rPr lang="en-US" dirty="0"/>
              <a:t>Over 100 countries as diverse as Sweden, Ecuador and China have begun experiments with CBDCs.</a:t>
            </a:r>
          </a:p>
          <a:p>
            <a:endParaRPr lang="en-US" dirty="0"/>
          </a:p>
          <a:p>
            <a:endParaRPr lang="en-US" dirty="0"/>
          </a:p>
          <a:p>
            <a:endParaRPr lang="en-US" dirty="0"/>
          </a:p>
          <a:p>
            <a:endParaRPr lang="en-US" dirty="0"/>
          </a:p>
          <a:p>
            <a:endParaRPr lang="en-US" dirty="0"/>
          </a:p>
          <a:p>
            <a:endParaRPr lang="en-US" dirty="0"/>
          </a:p>
          <a:p>
            <a:r>
              <a:rPr lang="en-US" dirty="0"/>
              <a:t>Where’s the Fed?</a:t>
            </a:r>
          </a:p>
        </p:txBody>
      </p:sp>
      <p:sp>
        <p:nvSpPr>
          <p:cNvPr id="3" name="TextBox 2">
            <a:extLst>
              <a:ext uri="{FF2B5EF4-FFF2-40B4-BE49-F238E27FC236}">
                <a16:creationId xmlns:a16="http://schemas.microsoft.com/office/drawing/2014/main" id="{F0ECDD41-1C34-476D-826D-84B8521B4F13}"/>
              </a:ext>
            </a:extLst>
          </p:cNvPr>
          <p:cNvSpPr txBox="1"/>
          <p:nvPr/>
        </p:nvSpPr>
        <p:spPr>
          <a:xfrm>
            <a:off x="4531659" y="5782235"/>
            <a:ext cx="7368988" cy="369332"/>
          </a:xfrm>
          <a:prstGeom prst="rect">
            <a:avLst/>
          </a:prstGeom>
          <a:noFill/>
        </p:spPr>
        <p:txBody>
          <a:bodyPr wrap="square" rtlCol="0">
            <a:spAutoFit/>
          </a:bodyPr>
          <a:lstStyle/>
          <a:p>
            <a:r>
              <a:rPr lang="en-US" dirty="0"/>
              <a:t>Source:  E. Prasad, </a:t>
            </a:r>
            <a:r>
              <a:rPr lang="en-US" i="1" dirty="0"/>
              <a:t>The Future of Money</a:t>
            </a:r>
            <a:endParaRPr lang="en-US" dirty="0"/>
          </a:p>
        </p:txBody>
      </p:sp>
      <p:pic>
        <p:nvPicPr>
          <p:cNvPr id="1028" name="Picture 4" descr="China's bid for digital-yuan sphere raises red flags at G-7 - Nikkei Asia">
            <a:extLst>
              <a:ext uri="{FF2B5EF4-FFF2-40B4-BE49-F238E27FC236}">
                <a16:creationId xmlns:a16="http://schemas.microsoft.com/office/drawing/2014/main" id="{45A321D8-4A1D-47AC-BF10-E0C2831DA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0" y="2710262"/>
            <a:ext cx="5061861"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08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fade">
                                      <p:cBhvr>
                                        <p:cTn id="17" dur="500"/>
                                        <p:tgtEl>
                                          <p:spTgt spid="5">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62A7-E05D-4370-B52F-32D0F3DEF66C}"/>
              </a:ext>
            </a:extLst>
          </p:cNvPr>
          <p:cNvSpPr>
            <a:spLocks noGrp="1"/>
          </p:cNvSpPr>
          <p:nvPr>
            <p:ph type="title"/>
          </p:nvPr>
        </p:nvSpPr>
        <p:spPr/>
        <p:txBody>
          <a:bodyPr/>
          <a:lstStyle/>
          <a:p>
            <a:r>
              <a:rPr lang="en-US" dirty="0">
                <a:solidFill>
                  <a:schemeClr val="bg1"/>
                </a:solidFill>
              </a:rPr>
              <a:t>Wh</a:t>
            </a:r>
            <a:r>
              <a:rPr lang="en-US" dirty="0"/>
              <a:t>o should design our payment system?</a:t>
            </a:r>
          </a:p>
        </p:txBody>
      </p:sp>
      <p:sp>
        <p:nvSpPr>
          <p:cNvPr id="4" name="Slide Number Placeholder 3">
            <a:extLst>
              <a:ext uri="{FF2B5EF4-FFF2-40B4-BE49-F238E27FC236}">
                <a16:creationId xmlns:a16="http://schemas.microsoft.com/office/drawing/2014/main" id="{414E47B3-B8B9-4ED0-BAD2-543ED5E4487A}"/>
              </a:ext>
            </a:extLst>
          </p:cNvPr>
          <p:cNvSpPr>
            <a:spLocks noGrp="1"/>
          </p:cNvSpPr>
          <p:nvPr>
            <p:ph type="sldNum" sz="quarter" idx="12"/>
          </p:nvPr>
        </p:nvSpPr>
        <p:spPr/>
        <p:txBody>
          <a:bodyPr/>
          <a:lstStyle/>
          <a:p>
            <a:fld id="{D9F085D5-EC86-4F6A-B501-C1359CB39116}" type="slidenum">
              <a:rPr lang="en-GB" smtClean="0"/>
              <a:t>41</a:t>
            </a:fld>
            <a:endParaRPr lang="en-GB"/>
          </a:p>
        </p:txBody>
      </p:sp>
      <p:pic>
        <p:nvPicPr>
          <p:cNvPr id="1026" name="Picture 2">
            <a:extLst>
              <a:ext uri="{FF2B5EF4-FFF2-40B4-BE49-F238E27FC236}">
                <a16:creationId xmlns:a16="http://schemas.microsoft.com/office/drawing/2014/main" id="{A805A892-FF87-4447-84E8-7BBE409DEB2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8145" y="1570038"/>
            <a:ext cx="7735710" cy="4351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k Zuckerberg | Biography &amp; Facts | Britannica">
            <a:extLst>
              <a:ext uri="{FF2B5EF4-FFF2-40B4-BE49-F238E27FC236}">
                <a16:creationId xmlns:a16="http://schemas.microsoft.com/office/drawing/2014/main" id="{0CACA83A-EFAE-4246-BB40-B56CD40E1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145" y="1229481"/>
            <a:ext cx="7793514" cy="51206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Chinese President Xi Jinping speaks at the podium during the unveiling of the Communist Party's new Politburo Standing Committee at the Great Hall of the People in Beijing.">
            <a:extLst>
              <a:ext uri="{FF2B5EF4-FFF2-40B4-BE49-F238E27FC236}">
                <a16:creationId xmlns:a16="http://schemas.microsoft.com/office/drawing/2014/main" id="{0F1B7A4E-F084-4EC5-AB22-9275E6938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08" y="1229481"/>
            <a:ext cx="7950051" cy="5303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Laffer Tengler Investments CIO Nancy Tengler and Wuill Intelligence LLC CEO Danielle DiMartino Booth discuss Chair of the Federal Reserve Jerome Powell's press conference on 'Making Money'">
            <a:extLst>
              <a:ext uri="{FF2B5EF4-FFF2-40B4-BE49-F238E27FC236}">
                <a16:creationId xmlns:a16="http://schemas.microsoft.com/office/drawing/2014/main" id="{06FC3EDF-2B36-473D-855A-FAFEA7D485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311" y="1109586"/>
            <a:ext cx="9591040" cy="5394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88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42E6-DF2C-4AAD-87CE-179CC5413234}"/>
              </a:ext>
            </a:extLst>
          </p:cNvPr>
          <p:cNvSpPr>
            <a:spLocks noGrp="1"/>
          </p:cNvSpPr>
          <p:nvPr>
            <p:ph type="title"/>
          </p:nvPr>
        </p:nvSpPr>
        <p:spPr/>
        <p:txBody>
          <a:bodyPr/>
          <a:lstStyle/>
          <a:p>
            <a:r>
              <a:rPr lang="en-US" dirty="0">
                <a:solidFill>
                  <a:schemeClr val="bg1"/>
                </a:solidFill>
              </a:rPr>
              <a:t>Res</a:t>
            </a:r>
            <a:r>
              <a:rPr lang="en-US" dirty="0"/>
              <a:t>ources to Learn More</a:t>
            </a:r>
          </a:p>
        </p:txBody>
      </p:sp>
      <p:sp>
        <p:nvSpPr>
          <p:cNvPr id="3" name="Content Placeholder 2">
            <a:extLst>
              <a:ext uri="{FF2B5EF4-FFF2-40B4-BE49-F238E27FC236}">
                <a16:creationId xmlns:a16="http://schemas.microsoft.com/office/drawing/2014/main" id="{67ABF8EE-2B1D-43A5-A8B8-895F9BAAEDF2}"/>
              </a:ext>
            </a:extLst>
          </p:cNvPr>
          <p:cNvSpPr>
            <a:spLocks noGrp="1"/>
          </p:cNvSpPr>
          <p:nvPr>
            <p:ph idx="1"/>
          </p:nvPr>
        </p:nvSpPr>
        <p:spPr/>
        <p:txBody>
          <a:bodyPr>
            <a:normAutofit fontScale="92500" lnSpcReduction="20000"/>
          </a:bodyPr>
          <a:lstStyle/>
          <a:p>
            <a:r>
              <a:rPr lang="en-US" sz="2800" dirty="0">
                <a:solidFill>
                  <a:schemeClr val="accent5">
                    <a:lumMod val="50000"/>
                  </a:schemeClr>
                </a:solidFill>
              </a:rPr>
              <a:t>N. Mehta, et.al. </a:t>
            </a:r>
            <a:r>
              <a:rPr lang="en-US" sz="2800" i="1" dirty="0">
                <a:solidFill>
                  <a:schemeClr val="accent5">
                    <a:lumMod val="50000"/>
                  </a:schemeClr>
                </a:solidFill>
              </a:rPr>
              <a:t>Blockchain Bubble or Revolution</a:t>
            </a:r>
          </a:p>
          <a:p>
            <a:r>
              <a:rPr lang="en-US" sz="2800" dirty="0">
                <a:solidFill>
                  <a:schemeClr val="accent5">
                    <a:lumMod val="50000"/>
                  </a:schemeClr>
                </a:solidFill>
              </a:rPr>
              <a:t>E Prasad, </a:t>
            </a:r>
            <a:r>
              <a:rPr lang="en-US" sz="2800" i="1" dirty="0">
                <a:solidFill>
                  <a:schemeClr val="accent5">
                    <a:lumMod val="50000"/>
                  </a:schemeClr>
                </a:solidFill>
              </a:rPr>
              <a:t>The Future of Money </a:t>
            </a:r>
            <a:r>
              <a:rPr lang="en-US" sz="2800" dirty="0">
                <a:solidFill>
                  <a:schemeClr val="accent5">
                    <a:lumMod val="50000"/>
                  </a:schemeClr>
                </a:solidFill>
              </a:rPr>
              <a:t>(</a:t>
            </a:r>
            <a:r>
              <a:rPr lang="en-US" sz="2800" dirty="0">
                <a:solidFill>
                  <a:schemeClr val="accent5">
                    <a:lumMod val="50000"/>
                  </a:schemeClr>
                </a:solidFill>
                <a:hlinkClick r:id="rId2">
                  <a:extLst>
                    <a:ext uri="{A12FA001-AC4F-418D-AE19-62706E023703}">
                      <ahyp:hlinkClr xmlns:ahyp="http://schemas.microsoft.com/office/drawing/2018/hyperlinkcolor" val="tx"/>
                    </a:ext>
                  </a:extLst>
                </a:hlinkClick>
              </a:rPr>
              <a:t>https://youtu.be/o3NuHb7V1IA</a:t>
            </a:r>
            <a:r>
              <a:rPr lang="en-US" sz="2800" dirty="0">
                <a:solidFill>
                  <a:schemeClr val="accent5">
                    <a:lumMod val="50000"/>
                  </a:schemeClr>
                </a:solidFill>
              </a:rPr>
              <a:t>)</a:t>
            </a:r>
          </a:p>
          <a:p>
            <a:r>
              <a:rPr lang="en-US" sz="2800" dirty="0">
                <a:solidFill>
                  <a:schemeClr val="accent5">
                    <a:lumMod val="50000"/>
                  </a:schemeClr>
                </a:solidFill>
              </a:rPr>
              <a:t>Presidential Working Group on Financial Markets, 11/1/21 (</a:t>
            </a:r>
            <a:r>
              <a:rPr lang="en-US" dirty="0">
                <a:solidFill>
                  <a:schemeClr val="accent5">
                    <a:lumMod val="50000"/>
                  </a:schemeClr>
                </a:solidFill>
                <a:hlinkClick r:id="rId3">
                  <a:extLst>
                    <a:ext uri="{A12FA001-AC4F-418D-AE19-62706E023703}">
                      <ahyp:hlinkClr xmlns:ahyp="http://schemas.microsoft.com/office/drawing/2018/hyperlinkcolor" val="tx"/>
                    </a:ext>
                  </a:extLst>
                </a:hlinkClick>
              </a:rPr>
              <a:t>https://home.treasury.gov/system/files/136/StableCoinReport_Nov1_508.pdf</a:t>
            </a:r>
            <a:r>
              <a:rPr lang="en-US" dirty="0">
                <a:solidFill>
                  <a:schemeClr val="accent5">
                    <a:lumMod val="50000"/>
                  </a:schemeClr>
                </a:solidFill>
              </a:rPr>
              <a:t>)</a:t>
            </a:r>
          </a:p>
          <a:p>
            <a:r>
              <a:rPr lang="en-US" dirty="0">
                <a:solidFill>
                  <a:schemeClr val="accent5">
                    <a:lumMod val="50000"/>
                  </a:schemeClr>
                </a:solidFill>
              </a:rPr>
              <a:t>Federal Reserve White paper</a:t>
            </a:r>
            <a:br>
              <a:rPr lang="en-US" dirty="0">
                <a:solidFill>
                  <a:schemeClr val="accent5">
                    <a:lumMod val="50000"/>
                  </a:schemeClr>
                </a:solidFill>
              </a:rPr>
            </a:br>
            <a:r>
              <a:rPr lang="en-US" dirty="0">
                <a:solidFill>
                  <a:schemeClr val="accent5">
                    <a:lumMod val="50000"/>
                  </a:schemeClr>
                </a:solidFill>
              </a:rPr>
              <a:t>(</a:t>
            </a:r>
            <a:r>
              <a:rPr lang="en-US" dirty="0">
                <a:solidFill>
                  <a:schemeClr val="accent5">
                    <a:lumMod val="50000"/>
                  </a:schemeClr>
                </a:solidFill>
                <a:hlinkClick r:id="rId4">
                  <a:extLst>
                    <a:ext uri="{A12FA001-AC4F-418D-AE19-62706E023703}">
                      <ahyp:hlinkClr xmlns:ahyp="http://schemas.microsoft.com/office/drawing/2018/hyperlinkcolor" val="tx"/>
                    </a:ext>
                  </a:extLst>
                </a:hlinkClick>
              </a:rPr>
              <a:t>https://www.federalreserve.gov/publications/files/money-and-payments-20220120.pdf</a:t>
            </a:r>
            <a:r>
              <a:rPr lang="en-US" dirty="0">
                <a:solidFill>
                  <a:schemeClr val="accent5">
                    <a:lumMod val="50000"/>
                  </a:schemeClr>
                </a:solidFill>
              </a:rPr>
              <a:t>)</a:t>
            </a:r>
          </a:p>
          <a:p>
            <a:r>
              <a:rPr lang="en-US" dirty="0">
                <a:solidFill>
                  <a:schemeClr val="accent5">
                    <a:lumMod val="50000"/>
                  </a:schemeClr>
                </a:solidFill>
              </a:rPr>
              <a:t>Executive Order:  https://www.whitehouse.gov/briefing-room/statements-releases/2022/03/09/fact-sheet-president-biden-to-sign-executive-order-on-ensuring-responsible-innovation-in-digital-assets/</a:t>
            </a:r>
          </a:p>
        </p:txBody>
      </p:sp>
      <p:sp>
        <p:nvSpPr>
          <p:cNvPr id="4" name="Slide Number Placeholder 3">
            <a:extLst>
              <a:ext uri="{FF2B5EF4-FFF2-40B4-BE49-F238E27FC236}">
                <a16:creationId xmlns:a16="http://schemas.microsoft.com/office/drawing/2014/main" id="{0FED9804-D41D-4D03-955A-92DC5210B7F1}"/>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3595111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a:xfrm>
            <a:off x="838200" y="1570730"/>
            <a:ext cx="10515600" cy="4738630"/>
          </a:xfrm>
        </p:spPr>
        <p:txBody>
          <a:bodyPr>
            <a:normAutofit fontScale="70000" lnSpcReduction="20000"/>
          </a:bodyPr>
          <a:lstStyle/>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Traditional Money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currency plus bank checking accounts</a:t>
            </a:r>
            <a:r>
              <a:rPr lang="en-US" sz="2600" dirty="0">
                <a:effectLst/>
                <a:latin typeface="Garamond" panose="02020404030301010803"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paper and coin issued by the government.  Currency is legal tender and must be accepted for all debts. Transactions using currency are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immediate</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and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final</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(can’t be undone without the agreement of both parties.)   </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Payments</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used for purchases where no physical money is exchanged. Examples include many online banking payments, credit card payments, PayPal.</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Digital 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or Virtual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currency is a form of money that exists solely in digital form, such as a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digital token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(i.e., as data on a computer).  Examples: cryptocurrencies, central bank digital currencies and virtual currencies used in online gaming.</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Cryptographic identity protection</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assigns people two account numbers, or </a:t>
            </a:r>
            <a:r>
              <a:rPr lang="en-US" sz="2600" b="1" i="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keys</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 one public and one private.  Public record keeping is done using the public key and transactions are authorized using the private key.</a:t>
            </a:r>
          </a:p>
          <a:p>
            <a:pPr marL="0" marR="0">
              <a:lnSpc>
                <a:spcPct val="107000"/>
              </a:lnSpc>
              <a:spcBef>
                <a:spcPts val="0"/>
              </a:spcBef>
              <a:spcAft>
                <a:spcPts val="800"/>
              </a:spcAft>
            </a:pPr>
            <a:r>
              <a:rPr lang="en-US" sz="2600" b="1" i="1" dirty="0">
                <a:effectLst/>
                <a:latin typeface="Garamond" panose="02020404030301010803" pitchFamily="18" charset="0"/>
                <a:ea typeface="Calibri" panose="020F0502020204030204" pitchFamily="34" charset="0"/>
                <a:cs typeface="Times New Roman" panose="02020603050405020304" pitchFamily="18" charset="0"/>
              </a:rPr>
              <a:t>Cryptocurrency</a:t>
            </a:r>
            <a:r>
              <a:rPr lang="en-US" sz="2600" dirty="0">
                <a:effectLst/>
                <a:latin typeface="Garamond" panose="02020404030301010803" pitchFamily="18" charset="0"/>
                <a:ea typeface="Calibri" panose="020F0502020204030204" pitchFamily="34" charset="0"/>
                <a:cs typeface="Times New Roman" panose="02020603050405020304" pitchFamily="18" charset="0"/>
              </a:rPr>
              <a:t>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where the owner’s identity is protected using cryptographic encryption and where record keeping is done with a public blockchain, e.g., Bitcoin.</a:t>
            </a:r>
          </a:p>
          <a:p>
            <a:pPr marL="0" marR="0">
              <a:lnSpc>
                <a:spcPct val="107000"/>
              </a:lnSpc>
              <a:spcBef>
                <a:spcPts val="0"/>
              </a:spcBef>
              <a:spcAft>
                <a:spcPts val="800"/>
              </a:spcAft>
            </a:pPr>
            <a:r>
              <a:rPr lang="en-US" sz="2600" b="1" i="1" dirty="0" err="1">
                <a:effectLst/>
                <a:latin typeface="Garamond" panose="02020404030301010803" pitchFamily="18" charset="0"/>
                <a:ea typeface="Calibri" panose="020F0502020204030204" pitchFamily="34" charset="0"/>
                <a:cs typeface="Times New Roman" panose="02020603050405020304" pitchFamily="18" charset="0"/>
              </a:rPr>
              <a:t>Stablecoin</a:t>
            </a:r>
            <a:r>
              <a:rPr lang="en-US" sz="2600" b="1" dirty="0">
                <a:effectLst/>
                <a:latin typeface="Garamond" panose="02020404030301010803" pitchFamily="18" charset="0"/>
                <a:ea typeface="Calibri" panose="020F0502020204030204" pitchFamily="34" charset="0"/>
                <a:cs typeface="Times New Roman" panose="02020603050405020304" pitchFamily="18" charset="0"/>
              </a:rPr>
              <a:t> </a:t>
            </a:r>
            <a:r>
              <a:rPr lang="en-US" sz="2600" b="1"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t>
            </a:r>
            <a:r>
              <a:rPr lang="en-US" sz="26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 cryptocurrency with a stable value of $1, somewhat like a money market mutual fund.</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2199403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7BF7-C16E-4F25-9DEB-BEDD3B40F094}"/>
              </a:ext>
            </a:extLst>
          </p:cNvPr>
          <p:cNvSpPr>
            <a:spLocks noGrp="1"/>
          </p:cNvSpPr>
          <p:nvPr>
            <p:ph type="title"/>
          </p:nvPr>
        </p:nvSpPr>
        <p:spPr/>
        <p:txBody>
          <a:bodyPr/>
          <a:lstStyle/>
          <a:p>
            <a:r>
              <a:rPr lang="en-US" dirty="0">
                <a:solidFill>
                  <a:schemeClr val="bg1"/>
                </a:solidFill>
              </a:rPr>
              <a:t>Glo</a:t>
            </a:r>
            <a:r>
              <a:rPr lang="en-US" dirty="0">
                <a:solidFill>
                  <a:schemeClr val="accent1">
                    <a:lumMod val="50000"/>
                  </a:schemeClr>
                </a:solidFill>
              </a:rPr>
              <a:t>ssary (Cont.)</a:t>
            </a:r>
            <a:endParaRPr lang="en-US" dirty="0">
              <a:solidFill>
                <a:schemeClr val="bg1"/>
              </a:solidFill>
            </a:endParaRPr>
          </a:p>
        </p:txBody>
      </p:sp>
      <p:sp>
        <p:nvSpPr>
          <p:cNvPr id="3" name="Content Placeholder 2">
            <a:extLst>
              <a:ext uri="{FF2B5EF4-FFF2-40B4-BE49-F238E27FC236}">
                <a16:creationId xmlns:a16="http://schemas.microsoft.com/office/drawing/2014/main" id="{A35C4878-0D3E-4C8E-937D-21AC6CE2C589}"/>
              </a:ext>
            </a:extLst>
          </p:cNvPr>
          <p:cNvSpPr>
            <a:spLocks noGrp="1"/>
          </p:cNvSpPr>
          <p:nvPr>
            <p:ph idx="1"/>
          </p:nvPr>
        </p:nvSpPr>
        <p:spPr/>
        <p:txBody>
          <a:bodyPr>
            <a:normAutofit/>
          </a:bodyPr>
          <a:lstStyle/>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Distributed ledger</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database for recording transactions or other information, where the information or ledger is shared on a network of many computers simultaneously.</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Blockchains</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are distributed ledgers where new transactions (new blocks) are added to the chain sequentially when a consensus of the network agrees that the transactions are valid.</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Decentralized Finance (</a:t>
            </a:r>
            <a:r>
              <a:rPr lang="en-US" sz="2000" b="1" i="1" dirty="0" err="1">
                <a:effectLst/>
                <a:latin typeface="Garamond" panose="02020404030301010803" pitchFamily="18" charset="0"/>
                <a:ea typeface="Calibri" panose="020F0502020204030204" pitchFamily="34" charset="0"/>
                <a:cs typeface="Times New Roman" panose="02020603050405020304" pitchFamily="18" charset="0"/>
              </a:rPr>
              <a:t>DeFi</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peer-to-peer financial activity conducted through public blockchains and smart contracts.</a:t>
            </a: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Smart Contracts</a:t>
            </a:r>
            <a:r>
              <a:rPr lang="en-US" sz="2000" dirty="0">
                <a:solidFill>
                  <a:srgbClr val="111111"/>
                </a:solidFill>
                <a:effectLst/>
                <a:latin typeface="Garamond" panose="02020404030301010803" pitchFamily="18" charset="0"/>
                <a:ea typeface="Calibri" panose="020F0502020204030204" pitchFamily="34" charset="0"/>
                <a:cs typeface="Arial" panose="020B0604020202020204" pitchFamily="34" charset="0"/>
              </a:rPr>
              <a:t> are computer programs that execute automatically based on external conditions.  Example, travel insurance that pays off automatically when a flight is cancelled.</a:t>
            </a:r>
            <a:r>
              <a:rPr lang="en-US" sz="2000" b="1" i="1" dirty="0">
                <a:effectLst/>
                <a:latin typeface="Garamond" panose="02020404030301010803" pitchFamily="18" charset="0"/>
                <a:ea typeface="Calibri" panose="020F0502020204030204" pitchFamily="34" charset="0"/>
                <a:cs typeface="Times New Roman" panose="02020603050405020304" pitchFamily="18" charset="0"/>
              </a:rPr>
              <a:t> </a:t>
            </a:r>
            <a:endParaRPr lang="en-US" sz="2000" dirty="0">
              <a:effectLst/>
              <a:latin typeface="Garamond" panose="02020404030301010803"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i="1" dirty="0">
                <a:effectLst/>
                <a:latin typeface="Garamond" panose="02020404030301010803" pitchFamily="18" charset="0"/>
                <a:ea typeface="Calibri" panose="020F0502020204030204" pitchFamily="34" charset="0"/>
                <a:cs typeface="Times New Roman" panose="02020603050405020304" pitchFamily="18" charset="0"/>
              </a:rPr>
              <a:t>Central Bank Digital Currency (CBDC)</a:t>
            </a:r>
            <a:r>
              <a:rPr lang="en-US" sz="2000" dirty="0">
                <a:effectLst/>
                <a:latin typeface="Garamond" panose="02020404030301010803" pitchFamily="18" charset="0"/>
                <a:ea typeface="Calibri" panose="020F0502020204030204" pitchFamily="34" charset="0"/>
                <a:cs typeface="Times New Roman" panose="02020603050405020304" pitchFamily="18" charset="0"/>
              </a:rPr>
              <a:t> </a:t>
            </a:r>
            <a:r>
              <a:rPr lang="en-US" sz="2000" dirty="0">
                <a:solidFill>
                  <a:schemeClr val="accent1">
                    <a:lumMod val="50000"/>
                  </a:schemeClr>
                </a:solidFill>
                <a:effectLst/>
                <a:latin typeface="Garamond" panose="02020404030301010803" pitchFamily="18" charset="0"/>
                <a:ea typeface="Calibri" panose="020F0502020204030204" pitchFamily="34" charset="0"/>
                <a:cs typeface="Times New Roman" panose="02020603050405020304" pitchFamily="18" charset="0"/>
              </a:rPr>
              <a:t>is a digital currency issued by a central bank.  Different central banks are experimenting with various forms of CBDCs, including some using blockchain technology, electronic wallets and cryptography.</a:t>
            </a:r>
          </a:p>
          <a:p>
            <a:endParaRPr lang="en-US" dirty="0"/>
          </a:p>
        </p:txBody>
      </p:sp>
      <p:sp>
        <p:nvSpPr>
          <p:cNvPr id="4" name="Slide Number Placeholder 3">
            <a:extLst>
              <a:ext uri="{FF2B5EF4-FFF2-40B4-BE49-F238E27FC236}">
                <a16:creationId xmlns:a16="http://schemas.microsoft.com/office/drawing/2014/main" id="{B86509D6-BB30-4A0B-8205-D708D65C6281}"/>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873735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A1F45-83B3-4EFF-B979-EF1363E16590}"/>
              </a:ext>
            </a:extLst>
          </p:cNvPr>
          <p:cNvSpPr>
            <a:spLocks noGrp="1"/>
          </p:cNvSpPr>
          <p:nvPr>
            <p:ph type="title"/>
          </p:nvPr>
        </p:nvSpPr>
        <p:spPr>
          <a:xfrm>
            <a:off x="874776" y="262649"/>
            <a:ext cx="10515600" cy="772066"/>
          </a:xfrm>
        </p:spPr>
        <p:txBody>
          <a:bodyPr>
            <a:normAutofit/>
          </a:bodyPr>
          <a:lstStyle/>
          <a:p>
            <a:r>
              <a:rPr lang="en-US" sz="3600" dirty="0">
                <a:solidFill>
                  <a:schemeClr val="bg1"/>
                </a:solidFill>
              </a:rPr>
              <a:t>Infr</a:t>
            </a:r>
            <a:r>
              <a:rPr lang="en-US" sz="3600" dirty="0"/>
              <a:t>astructure in the US: Jon </a:t>
            </a:r>
            <a:r>
              <a:rPr lang="en-US" sz="3600" dirty="0" err="1"/>
              <a:t>Haveman</a:t>
            </a:r>
            <a:endParaRPr lang="en-US" sz="3600" dirty="0"/>
          </a:p>
        </p:txBody>
      </p:sp>
      <p:sp>
        <p:nvSpPr>
          <p:cNvPr id="5" name="Slide Number Placeholder 4">
            <a:extLst>
              <a:ext uri="{FF2B5EF4-FFF2-40B4-BE49-F238E27FC236}">
                <a16:creationId xmlns:a16="http://schemas.microsoft.com/office/drawing/2014/main" id="{1351B18B-A85E-41B5-AC96-166A67730ABB}"/>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7" name="TextBox 6">
            <a:extLst>
              <a:ext uri="{FF2B5EF4-FFF2-40B4-BE49-F238E27FC236}">
                <a16:creationId xmlns:a16="http://schemas.microsoft.com/office/drawing/2014/main" id="{00884296-3B19-4374-83BC-2703D5A77CC3}"/>
              </a:ext>
            </a:extLst>
          </p:cNvPr>
          <p:cNvSpPr txBox="1"/>
          <p:nvPr/>
        </p:nvSpPr>
        <p:spPr>
          <a:xfrm>
            <a:off x="7867650" y="6386577"/>
            <a:ext cx="3486150" cy="276999"/>
          </a:xfrm>
          <a:prstGeom prst="rect">
            <a:avLst/>
          </a:prstGeom>
          <a:noFill/>
        </p:spPr>
        <p:txBody>
          <a:bodyPr wrap="square" rtlCol="0">
            <a:spAutoFit/>
          </a:bodyPr>
          <a:lstStyle/>
          <a:p>
            <a:r>
              <a:rPr lang="en-US" sz="1200" dirty="0"/>
              <a:t>Source: https://www.infrastructurereportcard.org/</a:t>
            </a:r>
          </a:p>
        </p:txBody>
      </p:sp>
      <p:pic>
        <p:nvPicPr>
          <p:cNvPr id="3" name="Picture 2">
            <a:extLst>
              <a:ext uri="{FF2B5EF4-FFF2-40B4-BE49-F238E27FC236}">
                <a16:creationId xmlns:a16="http://schemas.microsoft.com/office/drawing/2014/main" id="{B0C4213E-D308-D44C-852D-9B89C2D8BFCF}"/>
              </a:ext>
            </a:extLst>
          </p:cNvPr>
          <p:cNvPicPr>
            <a:picLocks noChangeAspect="1"/>
          </p:cNvPicPr>
          <p:nvPr/>
        </p:nvPicPr>
        <p:blipFill>
          <a:blip r:embed="rId2"/>
          <a:stretch>
            <a:fillRect/>
          </a:stretch>
        </p:blipFill>
        <p:spPr>
          <a:xfrm>
            <a:off x="1406242" y="961117"/>
            <a:ext cx="9516454" cy="5269110"/>
          </a:xfrm>
          <a:prstGeom prst="rect">
            <a:avLst/>
          </a:prstGeom>
        </p:spPr>
      </p:pic>
    </p:spTree>
    <p:extLst>
      <p:ext uri="{BB962C8B-B14F-4D97-AF65-F5344CB8AC3E}">
        <p14:creationId xmlns:p14="http://schemas.microsoft.com/office/powerpoint/2010/main" val="10597692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Que</a:t>
            </a:r>
            <a:r>
              <a:rPr lang="en-US" dirty="0">
                <a:solidFill>
                  <a:schemeClr val="accent5">
                    <a:lumMod val="50000"/>
                  </a:schemeClr>
                </a:solidFill>
              </a:rPr>
              <a:t>stions?</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20667046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8B33-EA45-0E81-83FA-E335329705C3}"/>
              </a:ext>
            </a:extLst>
          </p:cNvPr>
          <p:cNvSpPr>
            <a:spLocks noGrp="1"/>
          </p:cNvSpPr>
          <p:nvPr>
            <p:ph type="title"/>
          </p:nvPr>
        </p:nvSpPr>
        <p:spPr/>
        <p:txBody>
          <a:bodyPr/>
          <a:lstStyle/>
          <a:p>
            <a:r>
              <a:rPr lang="en-US" dirty="0">
                <a:solidFill>
                  <a:schemeClr val="bg1"/>
                </a:solidFill>
              </a:rPr>
              <a:t>“Se</a:t>
            </a:r>
            <a:r>
              <a:rPr lang="en-US" dirty="0"/>
              <a:t>arch for Yield”</a:t>
            </a:r>
          </a:p>
        </p:txBody>
      </p:sp>
      <p:sp>
        <p:nvSpPr>
          <p:cNvPr id="4" name="Slide Number Placeholder 3">
            <a:extLst>
              <a:ext uri="{FF2B5EF4-FFF2-40B4-BE49-F238E27FC236}">
                <a16:creationId xmlns:a16="http://schemas.microsoft.com/office/drawing/2014/main" id="{C72A5724-8387-E1F6-85E8-24651EE928EE}"/>
              </a:ext>
            </a:extLst>
          </p:cNvPr>
          <p:cNvSpPr>
            <a:spLocks noGrp="1"/>
          </p:cNvSpPr>
          <p:nvPr>
            <p:ph type="sldNum" sz="quarter" idx="12"/>
          </p:nvPr>
        </p:nvSpPr>
        <p:spPr/>
        <p:txBody>
          <a:bodyPr/>
          <a:lstStyle/>
          <a:p>
            <a:fld id="{D9F085D5-EC86-4F6A-B501-C1359CB39116}" type="slidenum">
              <a:rPr lang="en-GB" smtClean="0"/>
              <a:t>47</a:t>
            </a:fld>
            <a:endParaRPr lang="en-GB"/>
          </a:p>
        </p:txBody>
      </p:sp>
      <p:pic>
        <p:nvPicPr>
          <p:cNvPr id="5" name="Content Placeholder 4">
            <a:extLst>
              <a:ext uri="{FF2B5EF4-FFF2-40B4-BE49-F238E27FC236}">
                <a16:creationId xmlns:a16="http://schemas.microsoft.com/office/drawing/2014/main" id="{09E2B689-1329-AA63-5E1E-5AD5777C9D3A}"/>
              </a:ext>
            </a:extLst>
          </p:cNvPr>
          <p:cNvPicPr>
            <a:picLocks noGrp="1" noChangeAspect="1"/>
          </p:cNvPicPr>
          <p:nvPr>
            <p:ph idx="1"/>
          </p:nvPr>
        </p:nvPicPr>
        <p:blipFill>
          <a:blip r:embed="rId2"/>
          <a:stretch>
            <a:fillRect/>
          </a:stretch>
        </p:blipFill>
        <p:spPr>
          <a:xfrm>
            <a:off x="838200" y="1720013"/>
            <a:ext cx="10515600" cy="4051386"/>
          </a:xfrm>
          <a:prstGeom prst="rect">
            <a:avLst/>
          </a:prstGeom>
        </p:spPr>
      </p:pic>
    </p:spTree>
    <p:extLst>
      <p:ext uri="{BB962C8B-B14F-4D97-AF65-F5344CB8AC3E}">
        <p14:creationId xmlns:p14="http://schemas.microsoft.com/office/powerpoint/2010/main" val="1655022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a:t>
            </a:r>
            <a:r>
              <a:rPr lang="en-US" i="1" dirty="0"/>
              <a:t>clarification</a:t>
            </a:r>
            <a:r>
              <a:rPr lang="en-US" dirty="0"/>
              <a:t>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on the NEED website tomorrow (</a:t>
            </a:r>
            <a:r>
              <a:rPr lang="en-US" sz="2800" dirty="0">
                <a:hlinkClick r:id="rId2"/>
              </a:rPr>
              <a:t>www.NEEDelegation.org</a:t>
            </a:r>
            <a:r>
              <a:rPr lang="en-US" sz="2800" dirty="0"/>
              <a:t>)</a:t>
            </a:r>
          </a:p>
          <a:p>
            <a:endParaRPr lang="en-US" dirty="0"/>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2203217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FEED-377B-4C55-9A5B-A44C33ADCB83}"/>
              </a:ext>
            </a:extLst>
          </p:cNvPr>
          <p:cNvSpPr>
            <a:spLocks noGrp="1"/>
          </p:cNvSpPr>
          <p:nvPr>
            <p:ph type="title"/>
          </p:nvPr>
        </p:nvSpPr>
        <p:spPr/>
        <p:txBody>
          <a:bodyPr/>
          <a:lstStyle/>
          <a:p>
            <a:r>
              <a:rPr lang="en-US" dirty="0">
                <a:solidFill>
                  <a:schemeClr val="bg1"/>
                </a:solidFill>
              </a:rPr>
              <a:t>Ou</a:t>
            </a:r>
            <a:r>
              <a:rPr lang="en-US" dirty="0"/>
              <a:t>tline of the Talk</a:t>
            </a:r>
          </a:p>
        </p:txBody>
      </p:sp>
      <p:sp>
        <p:nvSpPr>
          <p:cNvPr id="3" name="Content Placeholder 2">
            <a:extLst>
              <a:ext uri="{FF2B5EF4-FFF2-40B4-BE49-F238E27FC236}">
                <a16:creationId xmlns:a16="http://schemas.microsoft.com/office/drawing/2014/main" id="{59FC47F8-C9B1-4595-9F5E-427119940350}"/>
              </a:ext>
            </a:extLst>
          </p:cNvPr>
          <p:cNvSpPr>
            <a:spLocks noGrp="1"/>
          </p:cNvSpPr>
          <p:nvPr>
            <p:ph idx="1"/>
          </p:nvPr>
        </p:nvSpPr>
        <p:spPr/>
        <p:txBody>
          <a:bodyPr/>
          <a:lstStyle/>
          <a:p>
            <a:r>
              <a:rPr lang="en-US" dirty="0"/>
              <a:t>Fun Facts about Bitcoin</a:t>
            </a:r>
          </a:p>
          <a:p>
            <a:r>
              <a:rPr lang="en-US" dirty="0"/>
              <a:t>A little bit on the underlying technology of bitcoin.</a:t>
            </a:r>
          </a:p>
          <a:p>
            <a:r>
              <a:rPr lang="en-US" dirty="0"/>
              <a:t>Economist evaluation of 2 Key Questions</a:t>
            </a:r>
          </a:p>
          <a:p>
            <a:pPr marL="971550" lvl="1" indent="-514350">
              <a:buFont typeface="+mj-lt"/>
              <a:buAutoNum type="arabicPeriod"/>
            </a:pPr>
            <a:r>
              <a:rPr lang="en-US" dirty="0"/>
              <a:t>Is Bitcoin serving a legitimate economic role?</a:t>
            </a:r>
          </a:p>
          <a:p>
            <a:pPr marL="971550" lvl="1" indent="-514350">
              <a:buFont typeface="+mj-lt"/>
              <a:buAutoNum type="arabicPeriod"/>
            </a:pPr>
            <a:r>
              <a:rPr lang="en-US" dirty="0"/>
              <a:t>Is their potential for valuable financial innovations with the underlying technology?</a:t>
            </a:r>
          </a:p>
          <a:p>
            <a:r>
              <a:rPr lang="en-US" dirty="0"/>
              <a:t>In order to tap that potential, we need:</a:t>
            </a:r>
          </a:p>
          <a:p>
            <a:pPr marL="914400" lvl="1" indent="-457200">
              <a:buFont typeface="+mj-lt"/>
              <a:buAutoNum type="arabicPeriod"/>
            </a:pPr>
            <a:r>
              <a:rPr lang="en-US" dirty="0"/>
              <a:t>Legislation to provide “good” regulation of crypto markets.</a:t>
            </a:r>
          </a:p>
          <a:p>
            <a:pPr marL="914400" lvl="1" indent="-457200">
              <a:buFont typeface="+mj-lt"/>
              <a:buAutoNum type="arabicPeriod"/>
            </a:pPr>
            <a:r>
              <a:rPr lang="en-US" dirty="0"/>
              <a:t>The Federal Reserve needs to follow other central banks in creating a safe and secure, digital means of payment:  Central Bank Digital Currency (CBDC)</a:t>
            </a:r>
          </a:p>
          <a:p>
            <a:endParaRPr lang="en-US" dirty="0"/>
          </a:p>
        </p:txBody>
      </p:sp>
      <p:sp>
        <p:nvSpPr>
          <p:cNvPr id="4" name="Slide Number Placeholder 3">
            <a:extLst>
              <a:ext uri="{FF2B5EF4-FFF2-40B4-BE49-F238E27FC236}">
                <a16:creationId xmlns:a16="http://schemas.microsoft.com/office/drawing/2014/main" id="{60D25F64-034E-42CE-8ED2-AD2BA1C95715}"/>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97777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4E70-B4EB-4FA0-B960-4FB4653E5993}"/>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First, What is Bitcoin?</a:t>
            </a:r>
          </a:p>
        </p:txBody>
      </p:sp>
      <p:sp>
        <p:nvSpPr>
          <p:cNvPr id="3" name="Content Placeholder 2">
            <a:extLst>
              <a:ext uri="{FF2B5EF4-FFF2-40B4-BE49-F238E27FC236}">
                <a16:creationId xmlns:a16="http://schemas.microsoft.com/office/drawing/2014/main" id="{723F7E85-D254-4D87-A862-39B33D91056A}"/>
              </a:ext>
            </a:extLst>
          </p:cNvPr>
          <p:cNvSpPr>
            <a:spLocks noGrp="1"/>
          </p:cNvSpPr>
          <p:nvPr>
            <p:ph idx="1"/>
          </p:nvPr>
        </p:nvSpPr>
        <p:spPr/>
        <p:txBody>
          <a:bodyPr/>
          <a:lstStyle/>
          <a:p>
            <a:r>
              <a:rPr lang="en-US" dirty="0"/>
              <a:t>Bitcoin is the first cryptocurrency and was invented in 2008.</a:t>
            </a:r>
          </a:p>
          <a:p>
            <a:r>
              <a:rPr lang="en-US" dirty="0"/>
              <a:t>Cryptocurrencies are a form of money that exists solely as a computer record.</a:t>
            </a:r>
          </a:p>
          <a:p>
            <a:r>
              <a:rPr lang="en-US" dirty="0"/>
              <a:t>More importantly,…</a:t>
            </a:r>
          </a:p>
          <a:p>
            <a:endParaRPr lang="en-US" dirty="0"/>
          </a:p>
        </p:txBody>
      </p:sp>
      <p:sp>
        <p:nvSpPr>
          <p:cNvPr id="4" name="Slide Number Placeholder 3">
            <a:extLst>
              <a:ext uri="{FF2B5EF4-FFF2-40B4-BE49-F238E27FC236}">
                <a16:creationId xmlns:a16="http://schemas.microsoft.com/office/drawing/2014/main" id="{9040E37F-B33F-4069-9888-A8934243B2E6}"/>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298261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0110-87E6-489C-B249-D3AB381AF074}"/>
              </a:ext>
            </a:extLst>
          </p:cNvPr>
          <p:cNvSpPr>
            <a:spLocks noGrp="1"/>
          </p:cNvSpPr>
          <p:nvPr>
            <p:ph type="title"/>
          </p:nvPr>
        </p:nvSpPr>
        <p:spPr/>
        <p:txBody>
          <a:bodyPr/>
          <a:lstStyle/>
          <a:p>
            <a:r>
              <a:rPr lang="en-US" dirty="0">
                <a:solidFill>
                  <a:schemeClr val="bg1"/>
                </a:solidFill>
              </a:rPr>
              <a:t>Bit</a:t>
            </a:r>
            <a:r>
              <a:rPr lang="en-US" dirty="0"/>
              <a:t>coin Has Started a Revolution in Finance</a:t>
            </a:r>
          </a:p>
        </p:txBody>
      </p:sp>
      <p:sp>
        <p:nvSpPr>
          <p:cNvPr id="3" name="Content Placeholder 2">
            <a:extLst>
              <a:ext uri="{FF2B5EF4-FFF2-40B4-BE49-F238E27FC236}">
                <a16:creationId xmlns:a16="http://schemas.microsoft.com/office/drawing/2014/main" id="{6C68054A-4199-4292-B98B-FCFE13ED5877}"/>
              </a:ext>
            </a:extLst>
          </p:cNvPr>
          <p:cNvSpPr>
            <a:spLocks noGrp="1"/>
          </p:cNvSpPr>
          <p:nvPr>
            <p:ph idx="1"/>
          </p:nvPr>
        </p:nvSpPr>
        <p:spPr>
          <a:xfrm>
            <a:off x="838200" y="1253331"/>
            <a:ext cx="10515600" cy="4351338"/>
          </a:xfrm>
        </p:spPr>
        <p:txBody>
          <a:bodyPr>
            <a:normAutofit/>
          </a:bodyPr>
          <a:lstStyle/>
          <a:p>
            <a:pPr marL="0" indent="0">
              <a:buNone/>
            </a:pPr>
            <a:endParaRPr lang="en-US" dirty="0"/>
          </a:p>
          <a:p>
            <a:pPr marL="514350" indent="-514350">
              <a:buFont typeface="+mj-lt"/>
              <a:buAutoNum type="arabicPeriod"/>
            </a:pPr>
            <a:r>
              <a:rPr lang="en-US" dirty="0"/>
              <a:t>The way we buy and sell things, our “payments system;”  the way we save, borrow and invest; the role of banks and other financial firms are rapidly changing.</a:t>
            </a:r>
          </a:p>
          <a:p>
            <a:pPr marL="514350" indent="-514350">
              <a:buFont typeface="+mj-lt"/>
              <a:buAutoNum type="arabicPeriod"/>
            </a:pPr>
            <a:r>
              <a:rPr lang="en-US" dirty="0"/>
              <a:t>In my view, Bitcoin will </a:t>
            </a:r>
            <a:r>
              <a:rPr lang="en-US" i="1" dirty="0"/>
              <a:t>NOT</a:t>
            </a:r>
            <a:r>
              <a:rPr lang="en-US" dirty="0"/>
              <a:t> be an important player in these developments,  but the technologies underlying Bitcoin will.</a:t>
            </a:r>
          </a:p>
        </p:txBody>
      </p:sp>
      <p:sp>
        <p:nvSpPr>
          <p:cNvPr id="4" name="Slide Number Placeholder 3">
            <a:extLst>
              <a:ext uri="{FF2B5EF4-FFF2-40B4-BE49-F238E27FC236}">
                <a16:creationId xmlns:a16="http://schemas.microsoft.com/office/drawing/2014/main" id="{2B773D93-99DC-46E1-8267-0A8BE33CAC0B}"/>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397111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FECFEF-05E2-4673-ABA0-EE19ACCD46CD}"/>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7" name="Title 1">
            <a:extLst>
              <a:ext uri="{FF2B5EF4-FFF2-40B4-BE49-F238E27FC236}">
                <a16:creationId xmlns:a16="http://schemas.microsoft.com/office/drawing/2014/main" id="{9E6204B2-99B2-4226-9178-EA778323B47E}"/>
              </a:ext>
            </a:extLst>
          </p:cNvPr>
          <p:cNvSpPr>
            <a:spLocks noGrp="1"/>
          </p:cNvSpPr>
          <p:nvPr>
            <p:ph type="title"/>
          </p:nvPr>
        </p:nvSpPr>
        <p:spPr>
          <a:xfrm>
            <a:off x="838200" y="0"/>
            <a:ext cx="10515600" cy="1325563"/>
          </a:xfrm>
        </p:spPr>
        <p:txBody>
          <a:bodyPr/>
          <a:lstStyle/>
          <a:p>
            <a:r>
              <a:rPr lang="en-US" dirty="0">
                <a:solidFill>
                  <a:schemeClr val="bg1"/>
                </a:solidFill>
              </a:rPr>
              <a:t>Bitc</a:t>
            </a:r>
            <a:r>
              <a:rPr lang="en-US" dirty="0">
                <a:solidFill>
                  <a:schemeClr val="accent5">
                    <a:lumMod val="50000"/>
                  </a:schemeClr>
                </a:solidFill>
              </a:rPr>
              <a:t>oins: What is the Excitement About?</a:t>
            </a:r>
            <a:endParaRPr lang="en-US" dirty="0"/>
          </a:p>
        </p:txBody>
      </p:sp>
      <p:sp>
        <p:nvSpPr>
          <p:cNvPr id="12" name="TextBox 11">
            <a:extLst>
              <a:ext uri="{FF2B5EF4-FFF2-40B4-BE49-F238E27FC236}">
                <a16:creationId xmlns:a16="http://schemas.microsoft.com/office/drawing/2014/main" id="{5794DCB0-C862-B131-6632-1A1CFDDF3544}"/>
              </a:ext>
            </a:extLst>
          </p:cNvPr>
          <p:cNvSpPr txBox="1"/>
          <p:nvPr/>
        </p:nvSpPr>
        <p:spPr>
          <a:xfrm>
            <a:off x="10186640" y="2604001"/>
            <a:ext cx="1622501" cy="830997"/>
          </a:xfrm>
          <a:prstGeom prst="rect">
            <a:avLst/>
          </a:prstGeom>
          <a:noFill/>
        </p:spPr>
        <p:txBody>
          <a:bodyPr wrap="square" rtlCol="0">
            <a:spAutoFit/>
          </a:bodyPr>
          <a:lstStyle/>
          <a:p>
            <a:r>
              <a:rPr lang="en-US" sz="2400" dirty="0"/>
              <a:t>$36,000, at 10:30 AM</a:t>
            </a:r>
          </a:p>
        </p:txBody>
      </p:sp>
      <p:pic>
        <p:nvPicPr>
          <p:cNvPr id="18" name="Content Placeholder 17">
            <a:extLst>
              <a:ext uri="{FF2B5EF4-FFF2-40B4-BE49-F238E27FC236}">
                <a16:creationId xmlns:a16="http://schemas.microsoft.com/office/drawing/2014/main" id="{D7F0E432-99F9-FD80-E52E-AEAFE4DA8E04}"/>
              </a:ext>
            </a:extLst>
          </p:cNvPr>
          <p:cNvPicPr>
            <a:picLocks noGrp="1" noChangeAspect="1"/>
          </p:cNvPicPr>
          <p:nvPr>
            <p:ph idx="1"/>
          </p:nvPr>
        </p:nvPicPr>
        <p:blipFill>
          <a:blip r:embed="rId2"/>
          <a:stretch>
            <a:fillRect/>
          </a:stretch>
        </p:blipFill>
        <p:spPr>
          <a:xfrm>
            <a:off x="704386" y="1325563"/>
            <a:ext cx="8753563" cy="4846320"/>
          </a:xfrm>
        </p:spPr>
      </p:pic>
    </p:spTree>
    <p:extLst>
      <p:ext uri="{BB962C8B-B14F-4D97-AF65-F5344CB8AC3E}">
        <p14:creationId xmlns:p14="http://schemas.microsoft.com/office/powerpoint/2010/main" val="138573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10397</TotalTime>
  <Words>3576</Words>
  <Application>Microsoft Macintosh PowerPoint</Application>
  <PresentationFormat>Widescreen</PresentationFormat>
  <Paragraphs>362</Paragraphs>
  <Slides>47</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Arial</vt:lpstr>
      <vt:lpstr>Calibri</vt:lpstr>
      <vt:lpstr>Courier New</vt:lpstr>
      <vt:lpstr>fell</vt:lpstr>
      <vt:lpstr>Garamond</vt:lpstr>
      <vt:lpstr>nyt-cheltenham</vt:lpstr>
      <vt:lpstr>Proxima N W01 Reg</vt:lpstr>
      <vt:lpstr>Times New Roman</vt:lpstr>
      <vt:lpstr>Times roman</vt:lpstr>
      <vt:lpstr>var(--font-serif-display)</vt:lpstr>
      <vt:lpstr>Custom Design</vt:lpstr>
      <vt:lpstr>PowerPoint Presentation</vt:lpstr>
      <vt:lpstr> Available NEED Topics Include:</vt:lpstr>
      <vt:lpstr> Course Outline</vt:lpstr>
      <vt:lpstr>PowerPoint Presentation</vt:lpstr>
      <vt:lpstr>Submitting Questions</vt:lpstr>
      <vt:lpstr>Outline of the Talk</vt:lpstr>
      <vt:lpstr>But First, What is Bitcoin?</vt:lpstr>
      <vt:lpstr>Bitcoin Has Started a Revolution in Finance</vt:lpstr>
      <vt:lpstr>Bitcoins: What is the Excitement About?</vt:lpstr>
      <vt:lpstr>One of the Over 40,000 Bitcoin ATMs</vt:lpstr>
      <vt:lpstr>An Origin Story Worthy of a Pulp Novel!</vt:lpstr>
      <vt:lpstr>The Possible Economic Role for Bitcoin</vt:lpstr>
      <vt:lpstr>Facts about Cryptocurrencies (as of 5/6, 10:30)</vt:lpstr>
      <vt:lpstr>Underlying Technology of Bitcoin</vt:lpstr>
      <vt:lpstr>So, how does it work?</vt:lpstr>
      <vt:lpstr>Mining for Bitcoin</vt:lpstr>
      <vt:lpstr>Question #1:  Is Bitcoin serving an economic role</vt:lpstr>
      <vt:lpstr>What Role Does Bitcoin Play?</vt:lpstr>
      <vt:lpstr>But What about as an Investment?</vt:lpstr>
      <vt:lpstr>How Do Economist Think About Investments?</vt:lpstr>
      <vt:lpstr>So, What is the Harm?</vt:lpstr>
      <vt:lpstr>It’s Not Just Me</vt:lpstr>
      <vt:lpstr>Question #2:  The Value of the New Technology?</vt:lpstr>
      <vt:lpstr>Smart Contracts on the Blockchain</vt:lpstr>
      <vt:lpstr>DeFi and Smart Contracts</vt:lpstr>
      <vt:lpstr>But What about Digital Payments for Consumers?</vt:lpstr>
      <vt:lpstr>Retail versus Wholesale Digital Payments</vt:lpstr>
      <vt:lpstr>Stablecoins:  Cryptocurrency with a stable value of $1 (we hope)</vt:lpstr>
      <vt:lpstr>“Clean Up the Mess on Aisle 3”</vt:lpstr>
      <vt:lpstr>“Cryptocurrency is the Wild West of our  Financial System”  Sen. E. Warren of Mass </vt:lpstr>
      <vt:lpstr>Good News?</vt:lpstr>
      <vt:lpstr>Clearly, Not Good News</vt:lpstr>
      <vt:lpstr>What is Good Regulation?</vt:lpstr>
      <vt:lpstr>1930s Regulation in the 21st Century</vt:lpstr>
      <vt:lpstr>BlockFI</vt:lpstr>
      <vt:lpstr>Feb, 14, 2022, NYTimes Headline</vt:lpstr>
      <vt:lpstr>Do We Need More Than (Good) Regulation?</vt:lpstr>
      <vt:lpstr>Three Recent US Government Reports</vt:lpstr>
      <vt:lpstr>CBDCs and Other Central Bank Liabilities</vt:lpstr>
      <vt:lpstr>The Devil Is In the Details</vt:lpstr>
      <vt:lpstr>Who should design our payment system?</vt:lpstr>
      <vt:lpstr>Resources to Learn More</vt:lpstr>
      <vt:lpstr>Glossary</vt:lpstr>
      <vt:lpstr>Glossary (Cont.)</vt:lpstr>
      <vt:lpstr>Infrastructure in the US: Jon Haveman</vt:lpstr>
      <vt:lpstr> Questions?</vt:lpstr>
      <vt:lpstr>“Search for Yield”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240</cp:revision>
  <cp:lastPrinted>2022-01-04T21:19:21Z</cp:lastPrinted>
  <dcterms:created xsi:type="dcterms:W3CDTF">2017-05-03T22:30:38Z</dcterms:created>
  <dcterms:modified xsi:type="dcterms:W3CDTF">2022-05-10T16:33:01Z</dcterms:modified>
</cp:coreProperties>
</file>