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3"/>
  </p:notesMasterIdLst>
  <p:sldIdLst>
    <p:sldId id="4761" r:id="rId2"/>
    <p:sldId id="4872" r:id="rId3"/>
    <p:sldId id="4107" r:id="rId4"/>
    <p:sldId id="4130" r:id="rId5"/>
    <p:sldId id="4108" r:id="rId6"/>
    <p:sldId id="4109" r:id="rId7"/>
    <p:sldId id="4860" r:id="rId8"/>
    <p:sldId id="4883" r:id="rId9"/>
    <p:sldId id="4111" r:id="rId10"/>
    <p:sldId id="4873" r:id="rId11"/>
    <p:sldId id="4157" r:id="rId12"/>
    <p:sldId id="4113" r:id="rId13"/>
    <p:sldId id="4114" r:id="rId14"/>
    <p:sldId id="4115" r:id="rId15"/>
    <p:sldId id="4116" r:id="rId16"/>
    <p:sldId id="4172" r:id="rId17"/>
    <p:sldId id="4173" r:id="rId18"/>
    <p:sldId id="4174" r:id="rId19"/>
    <p:sldId id="4884" r:id="rId20"/>
    <p:sldId id="276" r:id="rId21"/>
    <p:sldId id="277" r:id="rId22"/>
    <p:sldId id="4313" r:id="rId23"/>
    <p:sldId id="4314" r:id="rId24"/>
    <p:sldId id="4133" r:id="rId25"/>
    <p:sldId id="4878" r:id="rId26"/>
    <p:sldId id="4315" r:id="rId27"/>
    <p:sldId id="4122" r:id="rId28"/>
    <p:sldId id="4317" r:id="rId29"/>
    <p:sldId id="4874" r:id="rId30"/>
    <p:sldId id="4126" r:id="rId31"/>
    <p:sldId id="4861" r:id="rId32"/>
    <p:sldId id="4866" r:id="rId33"/>
    <p:sldId id="4867" r:id="rId34"/>
    <p:sldId id="4324" r:id="rId35"/>
    <p:sldId id="4862" r:id="rId36"/>
    <p:sldId id="4864" r:id="rId37"/>
    <p:sldId id="4865" r:id="rId38"/>
    <p:sldId id="4859" r:id="rId39"/>
    <p:sldId id="4868" r:id="rId40"/>
    <p:sldId id="4869" r:id="rId41"/>
    <p:sldId id="4870" r:id="rId42"/>
    <p:sldId id="4871" r:id="rId43"/>
    <p:sldId id="4876" r:id="rId44"/>
    <p:sldId id="4875" r:id="rId45"/>
    <p:sldId id="4877" r:id="rId46"/>
    <p:sldId id="4879" r:id="rId47"/>
    <p:sldId id="4880" r:id="rId48"/>
    <p:sldId id="4881" r:id="rId49"/>
    <p:sldId id="4882" r:id="rId50"/>
    <p:sldId id="4855" r:id="rId51"/>
    <p:sldId id="4100" r:id="rId5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14D"/>
    <a:srgbClr val="0C4C88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 autoAdjust="0"/>
    <p:restoredTop sz="91408"/>
  </p:normalViewPr>
  <p:slideViewPr>
    <p:cSldViewPr snapToGrid="0" snapToObjects="1">
      <p:cViewPr varScale="1">
        <p:scale>
          <a:sx n="61" d="100"/>
          <a:sy n="61" d="100"/>
        </p:scale>
        <p:origin x="28" y="2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18094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quote/FB:US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 Santelli 2/19/2009 </a:t>
            </a:r>
            <a:r>
              <a:rPr lang="en-US" dirty="0" err="1"/>
              <a:t>Teaparty</a:t>
            </a:r>
            <a:r>
              <a:rPr lang="en-US" dirty="0"/>
              <a:t> 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8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FTX collapsed in 11/2022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48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66612" lvl="1" indent="-483306">
              <a:buFont typeface="+mj-lt"/>
              <a:buAutoNum type="arabicPeriod"/>
            </a:pPr>
            <a:r>
              <a:rPr lang="en-US" dirty="0"/>
              <a:t>Promised future payments such as dividends for stocks or coupon payments for bonds.</a:t>
            </a:r>
          </a:p>
          <a:p>
            <a:pPr marL="966612" lvl="1" indent="-483306">
              <a:buFont typeface="+mj-lt"/>
              <a:buAutoNum type="arabicPeriod"/>
            </a:pPr>
            <a:r>
              <a:rPr lang="en-US" dirty="0"/>
              <a:t>For currencies, promise of future use in exchange with stable values.</a:t>
            </a:r>
          </a:p>
          <a:p>
            <a:r>
              <a:rPr lang="en-US" dirty="0"/>
              <a:t>Bitcoin only promises the possibility of capital gains, but </a:t>
            </a:r>
            <a:r>
              <a:rPr lang="en-US" i="1" dirty="0">
                <a:solidFill>
                  <a:srgbClr val="C00000"/>
                </a:solidFill>
              </a:rPr>
              <a:t>not based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future payments.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 Buffet paraphrasing Benjamin Graham.  Payments mean dividends or coupon payments. Even, gold has some intrinsic value as the ultimate </a:t>
            </a:r>
            <a:r>
              <a:rPr lang="en-US" dirty="0" err="1"/>
              <a:t>insuarbne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F4BD5-010C-4CBB-A256-98F1F85EEA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7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WSJ</a:t>
            </a:r>
            <a:r>
              <a:rPr lang="en-US" sz="13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Headline, 8/11/2021, “Poly Network Hackers Steal More Than $600 Million in Cryptocurrency”</a:t>
            </a:r>
            <a:r>
              <a:rPr lang="en-US" sz="1300" i="1" dirty="0">
                <a:latin typeface="Times roman"/>
              </a:rPr>
              <a:t> Bloomberg 7/27/2021:  “</a:t>
            </a:r>
            <a:r>
              <a:rPr lang="en-US" sz="1300" dirty="0">
                <a:latin typeface="Times roman"/>
              </a:rPr>
              <a:t>Tether and the </a:t>
            </a:r>
            <a:r>
              <a:rPr lang="en-US" sz="1300" dirty="0">
                <a:latin typeface="Times roman"/>
                <a:hlinkClick r:id="rId3" tooltip="Company Overvi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Inc.</a:t>
            </a:r>
            <a:r>
              <a:rPr lang="en-US" sz="1300" dirty="0">
                <a:latin typeface="Times roman"/>
              </a:rPr>
              <a:t>-backed Diem token were a main focus of a recent meeting of  U.S. regulators held on the financial risks posed by </a:t>
            </a:r>
            <a:r>
              <a:rPr lang="en-US" sz="1300" dirty="0" err="1">
                <a:latin typeface="Times roman"/>
              </a:rPr>
              <a:t>stablecoins</a:t>
            </a:r>
            <a:r>
              <a:rPr lang="en-US" sz="1300" dirty="0">
                <a:latin typeface="Times roman"/>
              </a:rPr>
              <a:t>.</a:t>
            </a:r>
          </a:p>
          <a:p>
            <a:pPr defTabSz="966612">
              <a:defRPr/>
            </a:pPr>
            <a:r>
              <a:rPr lang="en-US" dirty="0"/>
              <a:t>Facebook NOVI wallets for holding Pax dollars ($1.1 billion in market cap)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39F294D8-753E-E842-8CF8-893A8D4FD7E5}" type="slidenum">
              <a:rPr lang="en-US" sz="1400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51</a:t>
            </a:fld>
            <a:endParaRPr lang="en-US"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05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Satoshi, Bitcoin is 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So,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fell"/>
              </a:rPr>
              <a:t>Natoshi’s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 goal was to improve money, in a way that did not depend banks or governments!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distributed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2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buy a bitcoin at the ATM, that is not a blockchain transaction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4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r>
              <a:rPr lang="en-US" dirty="0"/>
              <a:t>Data Centers: 240-340 and growing fast; One BTC transaction uses 1.5 megawatts, or household consumption over 52 days.</a:t>
            </a:r>
            <a:endParaRPr dirty="0"/>
          </a:p>
        </p:txBody>
      </p:sp>
      <p:sp>
        <p:nvSpPr>
          <p:cNvPr id="221" name="Google Shape;2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229" name="Google Shape;2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Merge occurred on September 15th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Trading of banned goods; </a:t>
            </a:r>
            <a:r>
              <a:rPr lang="en-US" dirty="0" err="1"/>
              <a:t>e.g</a:t>
            </a:r>
            <a:r>
              <a:rPr lang="en-US" dirty="0"/>
              <a:t>, Silk Road</a:t>
            </a:r>
          </a:p>
          <a:p>
            <a:pPr lvl="1"/>
            <a:r>
              <a:rPr lang="en-US" dirty="0"/>
              <a:t>Ransomware Payments.</a:t>
            </a:r>
          </a:p>
          <a:p>
            <a:pPr lvl="1"/>
            <a:r>
              <a:rPr lang="en-US" dirty="0"/>
              <a:t>Money Laundering.</a:t>
            </a:r>
          </a:p>
          <a:p>
            <a:pPr lvl="1"/>
            <a:r>
              <a:rPr lang="en-US" dirty="0"/>
              <a:t>Tax Evasion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Crypto Advocates:  Less than 1% share of the total volume of transactions.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2pPr marL="685800" indent="-228600">
              <a:buClr>
                <a:srgbClr val="0C4C88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>
              <a:buClr>
                <a:srgbClr val="0C4C88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ts val="52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2pPr marL="685800" indent="-228600">
              <a:buClr>
                <a:srgbClr val="0C4C88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>
              <a:buClr>
                <a:srgbClr val="0C4C88"/>
              </a:buCl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ts val="52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ingecko.com/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publications/fandd/issues/2025/09/indias-frictionless-payments-maria-peria" TargetMode="External"/><Relationship Id="rId2" Type="http://schemas.openxmlformats.org/officeDocument/2006/relationships/hyperlink" Target="https://www.m-pesa.africa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legation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fo@NEEDEcon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b="1" i="1" dirty="0">
                <a:solidFill>
                  <a:schemeClr val="tx2"/>
                </a:solidFill>
              </a:rPr>
              <a:t>Winter</a:t>
            </a:r>
            <a:r>
              <a:rPr lang="en-US" sz="3600" dirty="0">
                <a:solidFill>
                  <a:schemeClr val="tx2"/>
                </a:solidFill>
              </a:rPr>
              <a:t>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The Economics of Public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Johns Hopkins University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0C-235B-49FC-A67E-7A8BC2A6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of the Over 30,000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43FF-2371-4829-A3FE-B19E65F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6931C8-4143-2C97-D65B-3D8080FCC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20" y="1325563"/>
            <a:ext cx="69951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cash in your coins at Coinstar">
            <a:extLst>
              <a:ext uri="{FF2B5EF4-FFF2-40B4-BE49-F238E27FC236}">
                <a16:creationId xmlns:a16="http://schemas.microsoft.com/office/drawing/2014/main" id="{8D7752B3-1880-7ABE-60CF-F0CF891D9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7" y="1462723"/>
            <a:ext cx="3997596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2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6151-A314-EF65-7DDF-4D95299C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Giv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 Me a Break?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FC1-BF1C-D851-0603-4D95CB46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10ECD-D11A-88D1-620F-1FB713E4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57" y="1325563"/>
            <a:ext cx="7172382" cy="44471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DEE269-D95E-DBC5-6C07-40CD638B6D85}"/>
              </a:ext>
            </a:extLst>
          </p:cNvPr>
          <p:cNvSpPr txBox="1"/>
          <p:nvPr/>
        </p:nvSpPr>
        <p:spPr>
          <a:xfrm>
            <a:off x="8120091" y="1741193"/>
            <a:ext cx="360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of 1/10/2024, Fidelity also offers Bitcoin, </a:t>
            </a:r>
            <a:r>
              <a:rPr lang="en-US" sz="2400"/>
              <a:t>Ethereum and Solana ETFs</a:t>
            </a:r>
          </a:p>
        </p:txBody>
      </p:sp>
    </p:spTree>
    <p:extLst>
      <p:ext uri="{BB962C8B-B14F-4D97-AF65-F5344CB8AC3E}">
        <p14:creationId xmlns:p14="http://schemas.microsoft.com/office/powerpoint/2010/main" val="37016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EA1A-D213-46CC-8199-994814DC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Origin Story Worthy of a Pulp Novel!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4765-2644-46EA-98B7-A7E121B9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The Mysterious Satoshi Nakamoto:</a:t>
            </a:r>
          </a:p>
          <a:p>
            <a:pPr lvl="1"/>
            <a:r>
              <a:rPr lang="en-US" sz="2600" dirty="0"/>
              <a:t>Lehman Brothers Bankruptcy, 9/2008</a:t>
            </a:r>
          </a:p>
          <a:p>
            <a:pPr lvl="1"/>
            <a:r>
              <a:rPr lang="en-US" sz="2600" dirty="0"/>
              <a:t>Halloween 2008: a white paper is published on the Internet laying out the idea and design for Bitcoin.  The author (or authors) used Satoshi Nakamoto as a pseudonym.</a:t>
            </a:r>
          </a:p>
          <a:p>
            <a:pPr lvl="1"/>
            <a:r>
              <a:rPr lang="en-US" sz="2600" dirty="0"/>
              <a:t>January 2009:   Satoshi releases the first version of the Bitcoin software.</a:t>
            </a:r>
          </a:p>
          <a:p>
            <a:pPr lvl="1"/>
            <a:r>
              <a:rPr lang="en-US" sz="2600" dirty="0"/>
              <a:t>2009-2010:  Satoshi releases new versions of the software and is actively involved in Internet Chatter about Bitcoin.</a:t>
            </a:r>
          </a:p>
          <a:p>
            <a:pPr lvl="1"/>
            <a:r>
              <a:rPr lang="en-US" sz="2600" dirty="0"/>
              <a:t>April 2011:  Satoshi ceases all known and/or verified communications.</a:t>
            </a:r>
          </a:p>
          <a:p>
            <a:r>
              <a:rPr lang="en-US" dirty="0"/>
              <a:t>To this date the identity or identities of Satoshi are unknown.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EA31-D184-4B49-B2FA-FAAE4A24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01B-3DE6-41AA-BFEF-A9B02298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Possible Economic Role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5D5C-D089-42A8-87DA-33C969BD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5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Satoshi’s Vision: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More, prosaically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payments at lower costs with speed and security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E.g., Credit Card Fees (3 percent).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Merchant doesn’t get paid for at least 2 days.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More importantly, cross-border transactions costs were $1.9 trillion in 2018.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2019 Capital One hackers access personal information of 106 m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 the needs of previously unbanked.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Particularly a problem in the Developing World, but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Fed estimates that 50 million US adults have little or no banking relationships.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48FD-CB47-4DED-A5FC-620543FC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84E3-249A-4CFE-A81A-4E2C6EE5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6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</a:t>
            </a:r>
            <a:r>
              <a:rPr lang="en-US" dirty="0"/>
              <a:t> about Cryptocurrencies (as of 3/4, 11AM)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004-0544-4C0F-BB05-5EB880A0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Bitcoin was the first and is the largest in terms of market cap (total value of all bitcoins) of about $1.46 trillion.</a:t>
            </a:r>
          </a:p>
          <a:p>
            <a:r>
              <a:rPr lang="en-US" dirty="0"/>
              <a:t>Ethereum is in second place with a market cap of about $258 billion; tether a “stablecoin” is third at $183 billion.</a:t>
            </a:r>
          </a:p>
          <a:p>
            <a:r>
              <a:rPr lang="en-US" dirty="0"/>
              <a:t>Presently, 20,000 different varieties with a total market cap of about </a:t>
            </a:r>
            <a:r>
              <a:rPr lang="en-US"/>
              <a:t>$2.55 </a:t>
            </a:r>
            <a:r>
              <a:rPr lang="en-US" dirty="0"/>
              <a:t>trillion </a:t>
            </a:r>
            <a:r>
              <a:rPr lang="en-US" sz="2200" b="0" dirty="0"/>
              <a:t>(</a:t>
            </a:r>
            <a:r>
              <a:rPr lang="en-US" sz="2200" b="0" dirty="0">
                <a:hlinkClick r:id="rId2"/>
              </a:rPr>
              <a:t>https://www.coingecko.com/en</a:t>
            </a:r>
            <a:r>
              <a:rPr lang="en-US" sz="2200" b="0" dirty="0"/>
              <a:t>)</a:t>
            </a:r>
          </a:p>
          <a:p>
            <a:r>
              <a:rPr lang="en-US" sz="3000" dirty="0"/>
              <a:t>Market cap of domestically listed US companies is about $62 trillion.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ACA9-7F67-468F-BD85-401B538C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8D84-DC21-49B0-A13D-8F456BE9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derlying Technology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53DF-5D27-4BBC-A89C-972037CA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Digital Token (exists only as data on a computer) whose ownership is cryptographically protected.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Distributed Ledger, Block Chain Technology.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Software protocol the provides a “consensus” mechanism on the validity of new transactions.</a:t>
            </a:r>
          </a:p>
          <a:p>
            <a:pPr marL="0" indent="0">
              <a:buNone/>
            </a:pPr>
            <a:r>
              <a:rPr lang="en-US" dirty="0"/>
              <a:t>Payments based on trust, without a “trusted third party.”  (</a:t>
            </a:r>
            <a:r>
              <a:rPr lang="en-US" dirty="0" err="1"/>
              <a:t>i.e</a:t>
            </a:r>
            <a:r>
              <a:rPr lang="en-US" dirty="0"/>
              <a:t>, a bank or the Fed).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1FA2-3F62-495F-A378-B75965FC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38F2-E12C-4703-8A3A-3FEEE5FD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how does a blockchain transaction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29C0-C018-4137-808F-40C78868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Jack, the owner of a bitcoin is given a public number or key and a private encrypted key.</a:t>
            </a:r>
          </a:p>
          <a:p>
            <a:r>
              <a:rPr lang="en-US" dirty="0"/>
              <a:t>Jack can trade his bitcoin with Jill by using Jill’s public key and verifying the transaction with his private key.</a:t>
            </a:r>
          </a:p>
          <a:p>
            <a:r>
              <a:rPr lang="en-US" dirty="0"/>
              <a:t>The new transaction is then posted on a </a:t>
            </a:r>
            <a:r>
              <a:rPr lang="en-US" dirty="0" err="1"/>
              <a:t>a</a:t>
            </a:r>
            <a:r>
              <a:rPr lang="en-US" dirty="0"/>
              <a:t> number of different computers and can be read by anyone.</a:t>
            </a:r>
          </a:p>
          <a:p>
            <a:r>
              <a:rPr lang="en-US" dirty="0"/>
              <a:t>The clearing of the transaction is done with public database or distributed ledger called a blockchain through a process know as bitcoin mining.</a:t>
            </a:r>
          </a:p>
          <a:p>
            <a:r>
              <a:rPr lang="en-US" dirty="0"/>
              <a:t>First, Bitcoin Miners gather about 3000 new transactions into a “block.”</a:t>
            </a:r>
          </a:p>
          <a:p>
            <a:r>
              <a:rPr lang="en-US" dirty="0"/>
              <a:t>The next step is to provide a decentralized mechanism to add the new block to the block chain and agree that the transactions are valid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718F-47F7-4841-B1FA-C9F186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3AF-E2DB-43DF-867F-DC9544CA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of of Work:</a:t>
            </a:r>
            <a:r>
              <a:rPr lang="en-US" dirty="0"/>
              <a:t> Bitcoin “Mining”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959A-4B94-44E8-BB38-EC231DF3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miners’ competition involves generating long, random numbers (“hashing”) until one of the numbers fits a precise set of attributes.</a:t>
            </a:r>
          </a:p>
          <a:p>
            <a:r>
              <a:rPr lang="en-US" dirty="0"/>
              <a:t>Presently, miners produce on the order of 200 million trillion random numbers per second.</a:t>
            </a:r>
          </a:p>
          <a:p>
            <a:r>
              <a:rPr lang="en-US" dirty="0"/>
              <a:t>The winning miner then adds the new block to the previous block in the blockchain.  The total process takes about 10 minutes</a:t>
            </a:r>
          </a:p>
          <a:p>
            <a:r>
              <a:rPr lang="en-US" dirty="0"/>
              <a:t>The incentive for miners is that the winner of the competition gets compensated with new bitcoins and transaction fees.</a:t>
            </a:r>
          </a:p>
          <a:p>
            <a:r>
              <a:rPr lang="en-US" dirty="0"/>
              <a:t>However, the miner will not get the reward unless other miners subsequently add new blocks to the first miner’s block.</a:t>
            </a:r>
          </a:p>
          <a:p>
            <a:r>
              <a:rPr lang="en-US" dirty="0"/>
              <a:t>In this way transactions are added to the chain via a “consensus” of miners.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26E90-307F-43DB-9118-1A8AEB24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80A3-73C3-C778-CF9C-32A2D4B8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E6400-1C81-C6B0-FBFA-6BCB0A99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026" name="Picture 2" descr="A greener approach to crypto mining | PaymentsSource | American Banker">
            <a:extLst>
              <a:ext uri="{FF2B5EF4-FFF2-40B4-BE49-F238E27FC236}">
                <a16:creationId xmlns:a16="http://schemas.microsoft.com/office/drawing/2014/main" id="{DF380E9E-9507-02F3-5FA9-EBECA6827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82" y="1491894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76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573A-C47C-2002-2771-4C3A3678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95" y="21399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ell"/>
              </a:rPr>
              <a:t>“A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purely peer-to-peer version of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electronic cash…”?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D706-5DE4-5228-97F4-E734560BC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Not really,</a:t>
            </a:r>
          </a:p>
          <a:p>
            <a:r>
              <a:rPr lang="en-US" dirty="0"/>
              <a:t>By far most trades in bitcoin take place with exchanges such as Binance and formerly FTK (of Sam Bankman Fried fame).</a:t>
            </a:r>
          </a:p>
          <a:p>
            <a:r>
              <a:rPr lang="en-US" dirty="0"/>
              <a:t>The ratio of exchange trades to blockchain trades is estimated to be in the range of 5 to 10 to one.</a:t>
            </a:r>
          </a:p>
          <a:p>
            <a:r>
              <a:rPr lang="en-US" dirty="0"/>
              <a:t>Blockchain fees cost about $1, but also require the user to have a bitcoin wallet.</a:t>
            </a:r>
          </a:p>
          <a:p>
            <a:r>
              <a:rPr lang="en-US" dirty="0"/>
              <a:t>Exchange fees are on the order 0.1 percent.</a:t>
            </a:r>
          </a:p>
          <a:p>
            <a:r>
              <a:rPr lang="en-US" dirty="0"/>
              <a:t>And, then there are also Bitcoin ETFs</a:t>
            </a:r>
          </a:p>
          <a:p>
            <a:r>
              <a:rPr lang="en-US" dirty="0"/>
              <a:t>What trades tend to occur on the blockchain and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5F0E6-0E27-6298-3564-5972AD79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Contemporary Economic Policy Issues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(2/25): Economic Update &amp; Tariffs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(3/04): An Introduction to Cryptocurrencies, Geoffrey Woglom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(3/11): Saving Social Security, Geoffrey Woglom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(3/18)  Economics of Immigration, Robert Gitter, Ohio Wesleyan University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(3/25): Climate Change Economics,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(2/27): Health Care Economics, Robert </a:t>
            </a:r>
            <a:r>
              <a:rPr lang="en-US" dirty="0" err="1"/>
              <a:t>Rebelein</a:t>
            </a:r>
            <a:r>
              <a:rPr lang="en-US" dirty="0"/>
              <a:t>, Vassar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0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>
            <a:spLocks noGrp="1"/>
          </p:cNvSpPr>
          <p:nvPr>
            <p:ph type="title"/>
          </p:nvPr>
        </p:nvSpPr>
        <p:spPr>
          <a:xfrm>
            <a:off x="73880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Bitc</a:t>
            </a:r>
            <a:r>
              <a:rPr lang="en-US"/>
              <a:t>oin’s Environmental Impact</a:t>
            </a:r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26" name="Google Shape;226;p21"/>
          <p:cNvSpPr txBox="1"/>
          <p:nvPr/>
        </p:nvSpPr>
        <p:spPr>
          <a:xfrm>
            <a:off x="7620929" y="6444654"/>
            <a:ext cx="54083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https://digiconomist.net/bitcoin-energy-consumption</a:t>
            </a:r>
            <a:endParaRPr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B9557770-03D5-6EA3-49FA-7F32AFC21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0392" y="1723002"/>
            <a:ext cx="7243247" cy="37955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D8ED03-5AB4-DC23-1D12-16A6A5E97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392" y="2511602"/>
            <a:ext cx="7291216" cy="18347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E5CCA6-7203-CC68-6F4F-00E2736EA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361" y="4291052"/>
            <a:ext cx="7243247" cy="16878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94514-5D0A-9210-98D2-6EDD64640EE0}"/>
              </a:ext>
            </a:extLst>
          </p:cNvPr>
          <p:cNvSpPr txBox="1"/>
          <p:nvPr/>
        </p:nvSpPr>
        <p:spPr>
          <a:xfrm>
            <a:off x="2450392" y="5826652"/>
            <a:ext cx="1051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Bitcoin Mining uses something between 40 and 60 percent of Data Centers </a:t>
            </a:r>
            <a:r>
              <a:rPr lang="en-US" sz="2200" dirty="0" err="1"/>
              <a:t>useage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73880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Bitc</a:t>
            </a:r>
            <a:r>
              <a:rPr lang="en-US"/>
              <a:t>oin’s Environmental Impact</a:t>
            </a:r>
            <a:endParaRPr/>
          </a:p>
        </p:txBody>
      </p:sp>
      <p:pic>
        <p:nvPicPr>
          <p:cNvPr id="232" name="Google Shape;232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0687" y="1345441"/>
            <a:ext cx="11570625" cy="44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34" name="Google Shape;234;p22"/>
          <p:cNvSpPr txBox="1"/>
          <p:nvPr/>
        </p:nvSpPr>
        <p:spPr>
          <a:xfrm>
            <a:off x="7620929" y="6444654"/>
            <a:ext cx="54083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https://digiconomist.net/bitcoin-energy-consumption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82B4-4C97-3F0F-8DC8-BF8B3240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Merge:  Ethereum and Proof of 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C60B9-D0AA-BD82-E622-53DF9CD88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Block Creators place cryptocurrency in specialized wallets that are locked while they are acting as blockchain “validators”  (as opposed to “miners”).</a:t>
            </a:r>
          </a:p>
          <a:p>
            <a:r>
              <a:rPr lang="en-US" dirty="0"/>
              <a:t>Validators are selected randomly, where the odds of being selected are proportional to the value of the currency “staked” in the wallet.</a:t>
            </a:r>
          </a:p>
          <a:p>
            <a:r>
              <a:rPr lang="en-US" dirty="0"/>
              <a:t>The rest of the process of validation is similar: transaction fees only paid if subsequent blocks are added, but!!</a:t>
            </a:r>
          </a:p>
          <a:p>
            <a:r>
              <a:rPr lang="en-US" dirty="0"/>
              <a:t>If an invalid block is discovered the staked  deposit is forfeited.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7D16D-4C1C-88A0-6373-E600C812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AC1F-12CF-4FE7-92BB-AFFBC77D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Role Does Bitcoin (or Ether)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331C-E7D0-4DD2-BE9C-4B03E2AA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some it plays the same role as $100 bills:  32.8% of all bills in circulation (more than the number of $1 bills):  Illegal Activity.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83DE-E1DE-429C-9306-309FB160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58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21D5-690F-4EA6-AE17-E90F2EC9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Ille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gal Activity and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Bitcoin</a:t>
            </a:r>
            <a:r>
              <a:rPr lang="en-US" dirty="0" err="1">
                <a:solidFill>
                  <a:schemeClr val="bg1"/>
                </a:solidFill>
              </a:rPr>
              <a:t>he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4F53-6077-4D1E-8B3E-4487B94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351BC-5D27-C3CC-9848-805120CDA1E6}"/>
              </a:ext>
            </a:extLst>
          </p:cNvPr>
          <p:cNvSpPr txBox="1"/>
          <p:nvPr/>
        </p:nvSpPr>
        <p:spPr>
          <a:xfrm>
            <a:off x="4597664" y="5940895"/>
            <a:ext cx="730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https://www.chainalysis.com/blog/2026-crypto-crime-report-introduction/</a:t>
            </a:r>
            <a:endParaRPr lang="en-US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3ACC37-3BDD-DCDA-78C0-D8A269D37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709"/>
            <a:ext cx="6694364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3EAA68-9691-B299-AFA9-B0071BED9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07" y="1712989"/>
            <a:ext cx="5908287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67B14CC-6DBF-752A-E62C-FDFCA455C35E}"/>
              </a:ext>
            </a:extLst>
          </p:cNvPr>
          <p:cNvSpPr/>
          <p:nvPr/>
        </p:nvSpPr>
        <p:spPr>
          <a:xfrm>
            <a:off x="10913805" y="2403987"/>
            <a:ext cx="992443" cy="25072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78D9-286F-1E6E-0AC7-6EED6747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ance’s Troubled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768C-5073-D798-E4A5-8DDC48853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Largest Crypto Exchange with a daily volume of $10 billion dollars more than twice as big as second place.</a:t>
            </a:r>
          </a:p>
          <a:p>
            <a:r>
              <a:rPr lang="en-US" dirty="0"/>
              <a:t>2023 plea deal admitting to money laundering, violating sanctions and transactions from “illicit” actors.  Fined $4.3 billion;  CEO </a:t>
            </a:r>
            <a:r>
              <a:rPr lang="en-US" dirty="0" err="1"/>
              <a:t>Changpeng</a:t>
            </a:r>
            <a:r>
              <a:rPr lang="en-US" dirty="0"/>
              <a:t> Zhao served 4 months in prison. Trump pardon 10/25</a:t>
            </a:r>
          </a:p>
          <a:p>
            <a:r>
              <a:rPr lang="en-US" dirty="0"/>
              <a:t>2/23, </a:t>
            </a:r>
            <a:r>
              <a:rPr lang="en-US" i="1" dirty="0"/>
              <a:t>WSJ</a:t>
            </a:r>
            <a:r>
              <a:rPr lang="en-US" dirty="0"/>
              <a:t>, “Binance Fired Staff Who Flagged $1 Billion Moving to Sanctioned Iran Entities”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78836-8F6E-62B1-31F6-DDB0F58D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4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BF1D-E219-4F16-8F16-10F30C59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What about as a Financial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FB6C-7356-4618-9F39-3DFFA339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hard to argue with the fact that Bitcoin had provided outsized returns for many, albeit very volatile.</a:t>
            </a:r>
          </a:p>
          <a:p>
            <a:r>
              <a:rPr lang="en-US" dirty="0"/>
              <a:t>Financial Assets are Promises by the Issuer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“fundamental value” of a financial assets is the value of those promises based on the time value of money and the risk that the promises will not be kept.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does Bitcoin promise?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224F8-611C-42AA-A823-E424DB0E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2758-E9AD-4426-AA1A-E3556BD0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 Economist Think About Investments?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28CAA-EC06-42CC-B515-515847782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Starting Place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“I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 the short term the stock market behaves like a voting machine, but in the long term it acts like a weighing machine.”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What is being “weighed” is prospective payments from the security, or other intrinsic value, i.e. its fundamental value.</a:t>
            </a:r>
          </a:p>
          <a:p>
            <a:pPr marL="0" indent="0">
              <a:buNone/>
            </a:pP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Bitcoin?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66F6A-6FA6-4E6D-8934-BAD94C6F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2F2C-9779-FE86-F447-1796EF7C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/>
              <a:t>es Voting Ever Get it “Wrong?”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15C94-AA94-6FD7-E295-E2D8A970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C6F4C-794D-FFFC-64AC-EAAB812CBF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7763"/>
            <a:ext cx="6427854" cy="4206240"/>
          </a:xfrm>
          <a:prstGeom prst="rect">
            <a:avLst/>
          </a:prstGeom>
        </p:spPr>
      </p:pic>
      <p:pic>
        <p:nvPicPr>
          <p:cNvPr id="1028" name="Picture 4" descr="Pets.com">
            <a:extLst>
              <a:ext uri="{FF2B5EF4-FFF2-40B4-BE49-F238E27FC236}">
                <a16:creationId xmlns:a16="http://schemas.microsoft.com/office/drawing/2014/main" id="{AB985E19-8E85-CE7A-CAFA-C6B077E8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01" y="1954429"/>
            <a:ext cx="2803018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53235A-77BB-805B-1218-96F0F64F907E}"/>
              </a:ext>
            </a:extLst>
          </p:cNvPr>
          <p:cNvSpPr txBox="1"/>
          <p:nvPr/>
        </p:nvSpPr>
        <p:spPr>
          <a:xfrm>
            <a:off x="7787279" y="6410685"/>
            <a:ext cx="6095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https://www.mrbpartners.com/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E7AA22-04F5-2DE2-02A9-2F9359FCC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854" y="2715098"/>
            <a:ext cx="590520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5172-CF02-EBBE-5039-21216650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ll, Why Do People Buy Bitcoin?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C0004-5ECB-D608-72DD-196748BE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02D3631-8AAE-7BF0-1ED6-8B5ACC486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004" y="1432385"/>
            <a:ext cx="7755906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9356B4-3C9F-DEC3-CAB9-D562376B4B57}"/>
              </a:ext>
            </a:extLst>
          </p:cNvPr>
          <p:cNvSpPr txBox="1"/>
          <p:nvPr/>
        </p:nvSpPr>
        <p:spPr>
          <a:xfrm>
            <a:off x="4016056" y="6045170"/>
            <a:ext cx="6095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https://www.chicagobooth.edu/review/stephen-colbert-was-wrong-bitcoin</a:t>
            </a:r>
          </a:p>
        </p:txBody>
      </p:sp>
    </p:spTree>
    <p:extLst>
      <p:ext uri="{BB962C8B-B14F-4D97-AF65-F5344CB8AC3E}">
        <p14:creationId xmlns:p14="http://schemas.microsoft.com/office/powerpoint/2010/main" val="38355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133601"/>
            <a:ext cx="10219508" cy="1585172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Cryptocurrencies &amp; The Future of Money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673A0-175A-4075-9896-09EF1D92727A}"/>
              </a:ext>
            </a:extLst>
          </p:cNvPr>
          <p:cNvGrpSpPr>
            <a:grpSpLocks noChangeAspect="1"/>
          </p:cNvGrpSpPr>
          <p:nvPr/>
        </p:nvGrpSpPr>
        <p:grpSpPr>
          <a:xfrm>
            <a:off x="470186" y="112657"/>
            <a:ext cx="2060329" cy="2103120"/>
            <a:chOff x="607985" y="-509240"/>
            <a:chExt cx="5464366" cy="55790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6F53BD-43F1-4D9D-8B93-4AAEFAE1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985" y="-509240"/>
              <a:ext cx="5464366" cy="4213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3E7E5F-5A11-4E46-9D50-C30107AE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794" y="3676136"/>
              <a:ext cx="4406747" cy="1393634"/>
            </a:xfrm>
            <a:prstGeom prst="rect">
              <a:avLst/>
            </a:prstGeom>
          </p:spPr>
        </p:pic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CCDF0521-5229-7D41-A5EF-1078667579EC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March 29, 2023</a:t>
            </a:r>
          </a:p>
        </p:txBody>
      </p:sp>
      <p:pic>
        <p:nvPicPr>
          <p:cNvPr id="1026" name="Picture 2" descr="Crypto Currency Ethereum Luminous Particles Background">
            <a:extLst>
              <a:ext uri="{FF2B5EF4-FFF2-40B4-BE49-F238E27FC236}">
                <a16:creationId xmlns:a16="http://schemas.microsoft.com/office/drawing/2014/main" id="{13268D1F-2AF9-0A5C-0631-9639768FF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71" y="4427881"/>
            <a:ext cx="341376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35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FACD-C783-4356-8471-F53F388F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art Contracts on the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D215-DADC-417C-8017-9B565209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Smart Contract is a computer code that resides on the block chain and is executed based on incoming information.</a:t>
            </a:r>
          </a:p>
          <a:p>
            <a:r>
              <a:rPr lang="en-US" dirty="0"/>
              <a:t>Example, Parametric Hurricane Insurance via the Blockchain:</a:t>
            </a:r>
          </a:p>
          <a:p>
            <a:pPr lvl="1"/>
            <a:r>
              <a:rPr lang="en-US" dirty="0"/>
              <a:t>Computer program on Ethereum continuously monitors Charleston Executive Airport wind speed for 1 year.</a:t>
            </a:r>
          </a:p>
          <a:p>
            <a:pPr lvl="1"/>
            <a:r>
              <a:rPr lang="en-US" dirty="0"/>
              <a:t>If the windspeed is greater than 150 miles per hour, immediately transfers 100 bitcoin to the Seabrook Island Property Association.</a:t>
            </a:r>
          </a:p>
          <a:p>
            <a:pPr lvl="1"/>
            <a:r>
              <a:rPr lang="en-US" dirty="0"/>
              <a:t>If the windspeed is less than 150 miles per hour, but more than 125 miles per hour, immediately transfers 75 bitcoin; etc.</a:t>
            </a:r>
          </a:p>
          <a:p>
            <a:r>
              <a:rPr lang="en-US" dirty="0"/>
              <a:t>Smart Contracts are Automatic, Immediate, Irreversible and Uncontestable.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20F4-72E6-4557-A1EC-18C41443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26F0-F57D-E8C2-86A1-9B80B030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7" y="27873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al World Example:  Lemonade Insurance</a:t>
            </a:r>
            <a:br>
              <a:rPr lang="en-US" dirty="0"/>
            </a:br>
            <a:r>
              <a:rPr lang="en-US" dirty="0"/>
              <a:t> &amp; Kenyan Farmers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8E58-8A23-B596-9D45-48455A05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“In 2023, 7000 farmers in Kenya who signed up for the insurance were paid out claims due to the occurrence of a drought. No claim adjuster, claims, or processors were needed. Because information like rain data is easily measured for an oracle to transmit, a multitude of use cases exist.”</a:t>
            </a:r>
          </a:p>
          <a:p>
            <a:r>
              <a:rPr lang="en-US" dirty="0"/>
              <a:t>Sadly, the vast majority of smart contracts are all in the crypto world: e.g. process stable coin transactions, run derivative exchanges for crypto currencies.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45AF1-3635-4344-A63F-84756E23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BE7C10-D7BD-A289-00D9-085A70871DCB}"/>
              </a:ext>
            </a:extLst>
          </p:cNvPr>
          <p:cNvSpPr txBox="1"/>
          <p:nvPr/>
        </p:nvSpPr>
        <p:spPr>
          <a:xfrm>
            <a:off x="6088624" y="6076147"/>
            <a:ext cx="5383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https://today.westlaw.com/Document/I0c8dc176826c11efb5eab7c3554138a0/View/FullText.html?</a:t>
            </a:r>
          </a:p>
        </p:txBody>
      </p:sp>
    </p:spTree>
    <p:extLst>
      <p:ext uri="{BB962C8B-B14F-4D97-AF65-F5344CB8AC3E}">
        <p14:creationId xmlns:p14="http://schemas.microsoft.com/office/powerpoint/2010/main" val="25330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140C-DBEE-8C5A-AF12-A1171A49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11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Des</a:t>
            </a:r>
            <a:r>
              <a:rPr lang="en-US" dirty="0"/>
              <a:t>irable Attributes of a Means of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48FB-9F60-55F0-7755-223C63B25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Accepted for most, if not all transactions and widely available. (wire transfers?).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Stable value. (Bitcoin?).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Low transactions costs. (3 percent credit card fees?).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Time to clear. (Venmo payments?).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Risk Use (Dollar Bills &amp; counterfeits).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Irreversibility (Bad Checks 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Privacy (?) (Bank Checks and the Bank Safety 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“Tokenized” for use in smart contracts.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5451E-D494-DE19-9BD4-8CF9A68E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4FF5-5F3E-2D5C-E31D-F8A15AA3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The Digital World Do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D436-2EC8-609D-4131-9A29C08A9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Yes!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Kenya’s M- Pesa (2007!):  Cell phone app for storing digital currency.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https://www.m-pesa.africa/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India’s UPI (2016):  Universally accepted “Apple Pay.”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3"/>
              </a:rPr>
              <a:t>https://www.imf.org/en/publications/fandd/issues/2025/09/indias-frictionless-payments-maria-peria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C8456-D3AA-7A08-C62D-7AF0AA96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09FE-E28E-49AD-BE9D-8428A64A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62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blecoins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4146-F5E4-43D4-85B0-77B24FF5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Cryptocurrency whose value is pegged to a national currency.  We will focus on the dollar stable coins.</a:t>
            </a:r>
          </a:p>
          <a:p>
            <a:pPr lvl="1"/>
            <a:r>
              <a:rPr lang="en-US" dirty="0"/>
              <a:t>Reserve Backed (?):  when coins are issued, assets are purchased to “back” the coins value.</a:t>
            </a:r>
          </a:p>
          <a:p>
            <a:pPr lvl="1"/>
            <a:r>
              <a:rPr lang="en-US" dirty="0"/>
              <a:t>Algorithmically Backed.</a:t>
            </a:r>
          </a:p>
          <a:p>
            <a:r>
              <a:rPr lang="en-US" dirty="0"/>
              <a:t>Pioneered by Tether in 2014, it is now the largest, but it has a checkered past.</a:t>
            </a:r>
          </a:p>
          <a:p>
            <a:r>
              <a:rPr lang="en-US" dirty="0"/>
              <a:t>Prior to the current administration, financial regulators were negative towards stable coins.</a:t>
            </a:r>
          </a:p>
          <a:p>
            <a:r>
              <a:rPr lang="en-US" dirty="0"/>
              <a:t>E.g., Facebook and Diem in 2019:  Proposed blockchain enabled stablecoin, where all Facebook users would have diem wallets.</a:t>
            </a:r>
          </a:p>
          <a:p>
            <a:r>
              <a:rPr lang="en-US" dirty="0"/>
              <a:t>Regulators lodged lots of objections:  Should a potentially ubiquitous private currency be run by one company?</a:t>
            </a:r>
          </a:p>
          <a:p>
            <a:r>
              <a:rPr lang="en-US" dirty="0"/>
              <a:t>What could go wrong?</a:t>
            </a:r>
          </a:p>
          <a:p>
            <a:r>
              <a:rPr lang="en-US" dirty="0"/>
              <a:t>Meta (Facebook) dropped out of the Diem project on 1/31/2022.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5C72-84B4-43C0-8B3B-44162835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D4D08-349F-491D-2C39-F1DCDE4D1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C720C-6652-BA21-B8DC-674F18A0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49E154-2B9C-5CDF-BC8C-848FA50F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blecoins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7B14-B5DA-48CD-F3F8-445228FEF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025" y="1633721"/>
            <a:ext cx="5136178" cy="3749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AF7369-6562-42FE-E98B-0C26B8931F93}"/>
              </a:ext>
            </a:extLst>
          </p:cNvPr>
          <p:cNvSpPr txBox="1"/>
          <p:nvPr/>
        </p:nvSpPr>
        <p:spPr>
          <a:xfrm>
            <a:off x="6675190" y="5224279"/>
            <a:ext cx="4527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Tether’s price fell to $.95 on May 22 2022  because of collapse of an algorithmic stable coin called terra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3D673B0E-F03F-3D5E-768D-FC799C618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14" y="1566679"/>
            <a:ext cx="5940686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3EC07-DAEF-796C-CBE1-3E79775AF479}"/>
              </a:ext>
            </a:extLst>
          </p:cNvPr>
          <p:cNvSpPr txBox="1"/>
          <p:nvPr/>
        </p:nvSpPr>
        <p:spPr>
          <a:xfrm>
            <a:off x="0" y="5224279"/>
            <a:ext cx="7895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https://www.coingecko.com/en/categories/usd-stablecoin#key-stats</a:t>
            </a:r>
          </a:p>
        </p:txBody>
      </p:sp>
    </p:spTree>
    <p:extLst>
      <p:ext uri="{BB962C8B-B14F-4D97-AF65-F5344CB8AC3E}">
        <p14:creationId xmlns:p14="http://schemas.microsoft.com/office/powerpoint/2010/main" val="22527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2D6F-6BBE-1302-0307-0CA0BA09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 of Stable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B217-A97B-3E18-9392-D7EACE140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Contracts “lock” stablecoins for payments when the contract is executed</a:t>
            </a:r>
          </a:p>
          <a:p>
            <a:r>
              <a:rPr lang="en-US" dirty="0"/>
              <a:t>Peer-to-Peer Transactions in regions with unreliable banking.</a:t>
            </a:r>
          </a:p>
          <a:p>
            <a:r>
              <a:rPr lang="en-US" dirty="0"/>
              <a:t>Cross-border Transactions and Remittances.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6C4CD-CDAF-5B89-827F-6EA8B834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2738C29-F3E3-6EDD-5E4A-6D679444A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52" y="3429000"/>
            <a:ext cx="520492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A687DA-2E6A-C79A-00AC-EDA8338FAEA0}"/>
              </a:ext>
            </a:extLst>
          </p:cNvPr>
          <p:cNvSpPr txBox="1"/>
          <p:nvPr/>
        </p:nvSpPr>
        <p:spPr>
          <a:xfrm>
            <a:off x="0" y="5706815"/>
            <a:ext cx="681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https://www.chainalysis.com/blog/stablecoins-most-popular-asset/</a:t>
            </a:r>
          </a:p>
        </p:txBody>
      </p:sp>
    </p:spTree>
    <p:extLst>
      <p:ext uri="{BB962C8B-B14F-4D97-AF65-F5344CB8AC3E}">
        <p14:creationId xmlns:p14="http://schemas.microsoft.com/office/powerpoint/2010/main" val="23366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8DDE-714F-E416-37D1-2A03D357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es: 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1F45-C4EF-7807-09C8-AD0E45F3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of value in the face of instability and inflation.</a:t>
            </a:r>
          </a:p>
          <a:p>
            <a:r>
              <a:rPr lang="en-US" dirty="0"/>
              <a:t>Illicit Activity: maybe less than 1%, but still major source of illegal activity.</a:t>
            </a:r>
          </a:p>
          <a:p>
            <a:r>
              <a:rPr lang="en-US" dirty="0"/>
              <a:t>Sanction Evasion, but also</a:t>
            </a:r>
          </a:p>
          <a:p>
            <a:r>
              <a:rPr lang="en-US" dirty="0"/>
              <a:t>Getting funds to insurgents in countries like Iran.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C6861-02D1-27AD-D1D9-CE4F4128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5248-B48E-7D59-3605-F4071DA9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cent Congressional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644AA-7B2B-F023-2A81-17E48BD1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Genius Act (passed): Stable Coin Issuers</a:t>
            </a:r>
          </a:p>
          <a:p>
            <a:pPr lvl="1"/>
            <a:r>
              <a:rPr lang="en-US" dirty="0"/>
              <a:t>100% liquid asset backing of stable coins (but includes uninsured bank deposits.</a:t>
            </a:r>
          </a:p>
          <a:p>
            <a:pPr lvl="1"/>
            <a:r>
              <a:rPr lang="en-US" dirty="0"/>
              <a:t>Regulated by bank regulators, not CFTC nor SEC (which had been tough)</a:t>
            </a:r>
          </a:p>
          <a:p>
            <a:pPr lvl="1"/>
            <a:r>
              <a:rPr lang="en-US" dirty="0"/>
              <a:t>Cannot pay interest.</a:t>
            </a:r>
          </a:p>
          <a:p>
            <a:pPr lvl="1"/>
            <a:r>
              <a:rPr lang="en-US" dirty="0"/>
              <a:t>Must use blockchain technology. </a:t>
            </a:r>
          </a:p>
          <a:p>
            <a:pPr lvl="1"/>
            <a:r>
              <a:rPr lang="en-US" dirty="0"/>
              <a:t>Must Comply with the Bank Secrecy Act.</a:t>
            </a:r>
          </a:p>
          <a:p>
            <a:r>
              <a:rPr lang="en-US" dirty="0"/>
              <a:t>The Anti-CBDC Surveillance State Act (House passed): prohibits the Fed from issuing or even investigating a Fed digital dollar.</a:t>
            </a:r>
          </a:p>
          <a:p>
            <a:r>
              <a:rPr lang="en-US" dirty="0"/>
              <a:t>The Clarity Act (House Passed):  Regulatory definitions for other crypto coins; awaiting a Senate vote.  At the last minute, Crypto-advocates objected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0C199-D068-E69B-345C-E2090090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5B19-1232-7475-C840-7385609B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</a:t>
            </a:r>
            <a:r>
              <a:rPr lang="en-US" dirty="0"/>
              <a:t>ould Stablecoins Be Allowed to Pay Interest?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34667-998C-2DA8-E692-9F54C1E6D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stablecoins pay about 3.5% in “rewards.”</a:t>
            </a:r>
          </a:p>
          <a:p>
            <a:r>
              <a:rPr lang="en-US" dirty="0"/>
              <a:t>If they can, they would be like a “tokenized”  money market mutual fund serving as a more attractive means of payment.</a:t>
            </a:r>
          </a:p>
          <a:p>
            <a:r>
              <a:rPr lang="en-US" dirty="0"/>
              <a:t>Estimates of potential losses in bank deposits range from $500 billion to $6.6 trillion.</a:t>
            </a:r>
          </a:p>
          <a:p>
            <a:r>
              <a:rPr lang="en-US" dirty="0"/>
              <a:t>So, what is the harm?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AF679-8988-428F-E5AD-A9BDD228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 your digital hand or submit questions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10 Minute Break;  after 5 minutes I will answer questions in the chat.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7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2072-E6CE-CF2F-474B-51D114C5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Role of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3B4A5-22CE-4DCC-CBD8-FD33F699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Accept deposits and manage check payments.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Commercial Loans and Mortgages</a:t>
            </a:r>
          </a:p>
          <a:p>
            <a:r>
              <a:rPr lang="en-US" dirty="0"/>
              <a:t>Money Market Mutual Funds (MMMF) do 1, but not 2.</a:t>
            </a:r>
          </a:p>
          <a:p>
            <a:r>
              <a:rPr lang="en-US" dirty="0"/>
              <a:t>Stablecoins would be a crypto version of MMMF with more convenient payment options.</a:t>
            </a:r>
          </a:p>
          <a:p>
            <a:pPr marL="0" indent="0">
              <a:buNone/>
            </a:pPr>
            <a:r>
              <a:rPr lang="en-US" dirty="0"/>
              <a:t>Unintended Consequences?</a:t>
            </a:r>
          </a:p>
          <a:p>
            <a:r>
              <a:rPr lang="en-US" dirty="0"/>
              <a:t>The primary source of credit for small business (500 or fewer employees) is from small and regional bank lending.</a:t>
            </a:r>
          </a:p>
          <a:p>
            <a:r>
              <a:rPr lang="en-US" dirty="0"/>
              <a:t>Small business: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Number: over 38K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Employment: over 62 million employees, or over 45% total private sector employment.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5B576-B720-51D5-EC07-8C7A80E5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0452-4107-6D28-A37A-4BB0D826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Banks (less than $300 billion total assets)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C8F10-AF42-A7D5-C4A0-FBFC16993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Deposits $5.6 trillion out of a total of $18.6 trillion.</a:t>
            </a:r>
          </a:p>
          <a:p>
            <a:r>
              <a:rPr lang="en-US" dirty="0"/>
              <a:t>Loans and Mortgages $2.8 trillion out of $5.8</a:t>
            </a:r>
          </a:p>
          <a:p>
            <a:r>
              <a:rPr lang="en-US" dirty="0"/>
              <a:t>Understated because while a $301 billion bank is classified as “large,”  its lending is more like a small bank.</a:t>
            </a:r>
          </a:p>
          <a:p>
            <a:r>
              <a:rPr lang="en-US" dirty="0"/>
              <a:t>“Large Banks” include JPMorgan Chase at $3.8 trillion and Bank of Glen Burnie at $352 billion.</a:t>
            </a:r>
          </a:p>
          <a:p>
            <a:pPr marL="0" indent="0">
              <a:buNone/>
            </a:pPr>
            <a:r>
              <a:rPr lang="en-US" dirty="0"/>
              <a:t>Unintended Consequences of current Crypto enthusiasm?</a:t>
            </a:r>
          </a:p>
          <a:p>
            <a:pPr marL="0" indent="0">
              <a:buNone/>
            </a:pPr>
            <a:r>
              <a:rPr lang="en-US" dirty="0"/>
              <a:t>Shift from loans to small firms towards financing US Treasuries.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265EC-DA27-93A2-8322-8AFDCC84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46AD-9307-9C44-12E8-601BAD3F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ert Views on Stable Coins and Banks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404AAE-8460-4426-66A1-37008AF82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435" y="1201026"/>
            <a:ext cx="9021446" cy="5029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96E08-99FC-DF97-9610-017CE5A5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08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63E7-4CFE-D0AD-82E7-574AB54C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tral Banks Get into the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451EE-B994-29FF-5879-674FFBB9C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Central Bank Digital Currency is a digital form of currency and is a liability of the central banks just like paper currency.  Like M-</a:t>
            </a:r>
            <a:r>
              <a:rPr lang="en-US" dirty="0" err="1"/>
              <a:t>pesa</a:t>
            </a:r>
            <a:r>
              <a:rPr lang="en-US" dirty="0"/>
              <a:t> run by the countries central bank.  Except many CBDCs can be tokenized and used in smart contracts</a:t>
            </a:r>
          </a:p>
          <a:p>
            <a:r>
              <a:rPr lang="en-US" dirty="0"/>
              <a:t>Jamaica, the Bahamas and Nigeria are “operational.”</a:t>
            </a:r>
          </a:p>
          <a:p>
            <a:r>
              <a:rPr lang="en-US" dirty="0"/>
              <a:t>China has a “pilot” program that was started in 2020. In 2025, 3.4 trillion transactions worth about $2.4 trillion.</a:t>
            </a:r>
          </a:p>
          <a:p>
            <a:r>
              <a:rPr lang="en-US" dirty="0"/>
              <a:t>ECB has started working on a digital euro in 2023 and is planning a pilot project to start in 2027 with a full rollout in 2029.</a:t>
            </a:r>
          </a:p>
          <a:p>
            <a:r>
              <a:rPr lang="en-US" dirty="0"/>
              <a:t>And, scores of other countries are exploring or running pilot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1B9C5-28A9-DE93-E605-FCD0903F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AEDE-66BD-FF4D-A79A-340AC0F6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tral Bank Digital Currency Tracker 7/25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3552C5-7F4C-C89B-7575-4B919A901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07" y="1325563"/>
            <a:ext cx="11666786" cy="55778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C6E06-FCFB-B9F3-BC3C-774D61C6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19D80-185A-1836-BB23-AE894EE20277}"/>
              </a:ext>
            </a:extLst>
          </p:cNvPr>
          <p:cNvSpPr txBox="1"/>
          <p:nvPr/>
        </p:nvSpPr>
        <p:spPr>
          <a:xfrm>
            <a:off x="5194380" y="6335403"/>
            <a:ext cx="609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https://www.atlanticcouncil.org/cbdctracker/</a:t>
            </a:r>
          </a:p>
        </p:txBody>
      </p:sp>
    </p:spTree>
    <p:extLst>
      <p:ext uri="{BB962C8B-B14F-4D97-AF65-F5344CB8AC3E}">
        <p14:creationId xmlns:p14="http://schemas.microsoft.com/office/powerpoint/2010/main" val="1619958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F885-6BAE-6ED8-8AE6-CAB21BBF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Digital Yuan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9A889-2EFB-864D-FA5C-F94855DAE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9D55A-38DB-9DBD-9BA9-30BFC2D6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 descr="China's bid for digital-yuan sphere raises red flags at G-7 - Nikkei Asia">
            <a:extLst>
              <a:ext uri="{FF2B5EF4-FFF2-40B4-BE49-F238E27FC236}">
                <a16:creationId xmlns:a16="http://schemas.microsoft.com/office/drawing/2014/main" id="{21D259CA-45AE-82A3-6A16-3EEE1EE59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3906"/>
            <a:ext cx="8654153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4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A4459-4338-4C01-7172-4FE90560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was China So Eager for a CBDC?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5D00-0318-4BBA-347F-DD5452950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2016 committed to the digital yuan.</a:t>
            </a:r>
          </a:p>
          <a:p>
            <a:r>
              <a:rPr lang="en-US" dirty="0"/>
              <a:t>In 2021 they banned all cryptocurrencies and crypto mining (the exact reverse of US policy choice).</a:t>
            </a:r>
          </a:p>
          <a:p>
            <a:r>
              <a:rPr lang="en-US" dirty="0"/>
              <a:t>China has ambitions to become a “reserve” currency used for international transactions and more generally cross border payments.</a:t>
            </a:r>
          </a:p>
          <a:p>
            <a:r>
              <a:rPr lang="en-US" dirty="0"/>
              <a:t>Surveillance probably a motive also.</a:t>
            </a:r>
          </a:p>
          <a:p>
            <a:r>
              <a:rPr lang="en-US" dirty="0"/>
              <a:t>But, at the end of last year, they made a major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82C39-479A-A07B-E370-718FD79F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537E-21F9-EB2E-7F44-347FCAA6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New and Improved Digital Yuan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E9C70-B44C-51AE-88B8-696A56849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Shifts the liability for deposits to commercial banks and off the books of the Peoples Bank of China.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Digital Yuan will now pay interest making it more attractive.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But, the growth of the digital yuan will not come at the expense of bank lending</a:t>
            </a:r>
          </a:p>
          <a:p>
            <a:pPr marL="0" indent="0">
              <a:buNone/>
            </a:pPr>
            <a:r>
              <a:rPr lang="en-US" dirty="0"/>
              <a:t>No longer technically a CBDC.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C4863-7D36-4EDC-800D-E9C96AC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1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D416-A463-FDB2-3FC3-B9BFB674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ECB</a:t>
            </a:r>
            <a:r>
              <a:rPr lang="en-US" dirty="0"/>
              <a:t> and the Digital Euro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A8FF-19A7-91C4-1E17-1F835CE29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cash, a liability of the National Banks, but wallets and accounts will be provided by commercial banks.</a:t>
            </a:r>
          </a:p>
          <a:p>
            <a:r>
              <a:rPr lang="en-US" dirty="0"/>
              <a:t>Designed for retail payments “intermediated” through banks, but allows for peer-to-peer, confidential transactions.</a:t>
            </a:r>
          </a:p>
          <a:p>
            <a:r>
              <a:rPr lang="en-US" dirty="0"/>
              <a:t>Won’t pay interest and their will be limits on holdings to protect against draining bank deposits.</a:t>
            </a:r>
          </a:p>
          <a:p>
            <a:r>
              <a:rPr lang="en-US" dirty="0"/>
              <a:t>Stablecoins will still be permitted.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C8801-8831-C542-9756-EFE710C8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B0A8-3740-0025-6787-09E79B0C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estions  and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48D45-8205-64DC-399C-FCE0A2D91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 the dollar maintain its dominant reserve currency position, while relying on private, regulated stablecoins for digital cash?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will regulated stablecoins affect small banks and small firm financing?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Blockchain technology has potential to revolutionize many areas of finance, but so far there have been few applications outside the crypto world.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Traditional cryptocurrencies like bitcoin are pure speculative assets with little or no fundamental value.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these currencies heading for a “crash” and what will be the consequences for the real economy?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1B610-14DE-3BCC-7476-42998D68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FEED-377B-4C55-9A5B-A44C33AD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47F8-C9B1-4595-9F5E-427119940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 Facts about Bitcoin</a:t>
            </a:r>
          </a:p>
          <a:p>
            <a:r>
              <a:rPr lang="en-US" dirty="0"/>
              <a:t>A little bit on the underlying technology of cryptocurrencies.</a:t>
            </a:r>
          </a:p>
          <a:p>
            <a:r>
              <a:rPr lang="en-US" dirty="0"/>
              <a:t>Evaluation of 3 uses of this technology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Bitcoin as a financial investment.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Smart Contracts and Defi.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Crypto Currencies as a “Means of Payment:”  Stablecoins.</a:t>
            </a:r>
          </a:p>
          <a:p>
            <a:r>
              <a:rPr lang="en-US" dirty="0"/>
              <a:t>Central Bank Digital Currencies (CBDC); e.g. a digital-euro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25F64-034E-42CE-8ED2-AD2BA1C9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DE6F-BAAB-6D88-EED2-3F70F6C8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xt Week:  Trajectory </a:t>
            </a:r>
            <a:r>
              <a:rPr lang="en-US" dirty="0"/>
              <a:t>of Funds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60AB5-9113-BD99-C408-53AD8AF7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 descr="A graph showing the loss of retirement fund&#10;&#10;Description automatically generated">
            <a:extLst>
              <a:ext uri="{FF2B5EF4-FFF2-40B4-BE49-F238E27FC236}">
                <a16:creationId xmlns:a16="http://schemas.microsoft.com/office/drawing/2014/main" id="{E9616FF0-2551-BC84-715F-CDBEB5ED3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561" y="1066380"/>
            <a:ext cx="8855190" cy="51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711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100" dirty="0">
              <a:hlinkClick r:id="rId3"/>
            </a:endParaRPr>
          </a:p>
          <a:p>
            <a:pPr marL="0" indent="0" algn="ctr">
              <a:buNone/>
            </a:pPr>
            <a:r>
              <a:rPr lang="en-US" sz="4800" dirty="0"/>
              <a:t>Geoffrey Woglom 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3800" dirty="0"/>
              <a:t>Contact NEED: </a:t>
            </a:r>
            <a:r>
              <a:rPr lang="en-US" sz="3800" dirty="0" err="1"/>
              <a:t>I</a:t>
            </a:r>
            <a:r>
              <a:rPr lang="en-US" sz="3800" dirty="0" err="1">
                <a:hlinkClick r:id="rId4"/>
              </a:rPr>
              <a:t>nfo@NEEDEcon.org</a:t>
            </a: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4E70-B4EB-4FA0-B960-4FB4653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First, What is Bitcoin?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7E85-D254-4D87-A862-39B33D91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 is the first cryptocurrency and was invented in 2008.</a:t>
            </a:r>
          </a:p>
          <a:p>
            <a:r>
              <a:rPr lang="en-US" dirty="0"/>
              <a:t>Cryptocurrencies are a form of digital money (viz. data on a computer) where account ownership is confidential and where record keeping is decentralized over a multitude of computers</a:t>
            </a:r>
          </a:p>
          <a:p>
            <a:r>
              <a:rPr lang="en-US" dirty="0"/>
              <a:t>Little regulation; no reliance on trusted third party; no government!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0E37F-B33F-4069-9888-A8934243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5F6B2-5148-2751-D247-D54EF2FD0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D9916-9F91-4A95-484F-B53D00F2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E9BF05-1EDE-7D13-5FD0-DC58AB52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  Is   All the Excitement About?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C55B7-BD82-DB56-6C3E-CC567E7F6981}"/>
              </a:ext>
            </a:extLst>
          </p:cNvPr>
          <p:cNvSpPr txBox="1"/>
          <p:nvPr/>
        </p:nvSpPr>
        <p:spPr>
          <a:xfrm>
            <a:off x="3975410" y="308838"/>
            <a:ext cx="10983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Was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508CFB-0E3F-50D2-BB92-194C2936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9" y="1428412"/>
            <a:ext cx="11397334" cy="458282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1028B2F-C40B-D3B1-73D7-7AB1244CC1AC}"/>
              </a:ext>
            </a:extLst>
          </p:cNvPr>
          <p:cNvGrpSpPr/>
          <p:nvPr/>
        </p:nvGrpSpPr>
        <p:grpSpPr>
          <a:xfrm>
            <a:off x="10267181" y="1974045"/>
            <a:ext cx="2362200" cy="1638918"/>
            <a:chOff x="10253315" y="1952625"/>
            <a:chExt cx="2362200" cy="18672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4AEBC3-5107-FA3F-9782-2671E81FC47D}"/>
                </a:ext>
              </a:extLst>
            </p:cNvPr>
            <p:cNvSpPr txBox="1"/>
            <p:nvPr/>
          </p:nvSpPr>
          <p:spPr>
            <a:xfrm>
              <a:off x="10253315" y="3408562"/>
              <a:ext cx="2362200" cy="411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46% decline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43D37B-6742-E407-CD54-DFE4DE2B407B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315" y="1952625"/>
              <a:ext cx="0" cy="18252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029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0B25-FC25-022A-E40D-1162964F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I have to Get the data at the last minute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ADF2F1-C4FA-4FF9-2482-BF9FED388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290" y="1570038"/>
            <a:ext cx="8707419" cy="43513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1F843-0C81-1A9D-DBA9-3024B31C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E46025-D45C-FCF6-53CC-F7973789F95E}"/>
              </a:ext>
            </a:extLst>
          </p:cNvPr>
          <p:cNvGrpSpPr/>
          <p:nvPr/>
        </p:nvGrpSpPr>
        <p:grpSpPr>
          <a:xfrm>
            <a:off x="9187955" y="2147776"/>
            <a:ext cx="2672317" cy="1687316"/>
            <a:chOff x="270783" y="2381693"/>
            <a:chExt cx="2672317" cy="168731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A7125BA-C001-A43D-2E41-16E2AD14AD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783" y="2381693"/>
              <a:ext cx="0" cy="1687316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42A4A7-043B-0CEC-F0BF-95F64012F3C3}"/>
                </a:ext>
              </a:extLst>
            </p:cNvPr>
            <p:cNvSpPr txBox="1"/>
            <p:nvPr/>
          </p:nvSpPr>
          <p:spPr>
            <a:xfrm>
              <a:off x="270783" y="2922895"/>
              <a:ext cx="2672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11.5% rise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8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  Is   All the Excitement About?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DCB0-C862-B131-6632-1A1CFDDF3544}"/>
              </a:ext>
            </a:extLst>
          </p:cNvPr>
          <p:cNvSpPr txBox="1"/>
          <p:nvPr/>
        </p:nvSpPr>
        <p:spPr>
          <a:xfrm>
            <a:off x="10431735" y="2608059"/>
            <a:ext cx="200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$27,300, at 5PM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5FDF2-55A1-8347-5B62-2B11B43269BD}"/>
              </a:ext>
            </a:extLst>
          </p:cNvPr>
          <p:cNvSpPr txBox="1"/>
          <p:nvPr/>
        </p:nvSpPr>
        <p:spPr>
          <a:xfrm>
            <a:off x="3975410" y="308838"/>
            <a:ext cx="10983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AC43-8823-DE28-1CF0-FFCD6BA10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46" y="1325562"/>
            <a:ext cx="10258254" cy="48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540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26914</TotalTime>
  <Words>3433</Words>
  <Application>Microsoft Office PowerPoint</Application>
  <PresentationFormat>Widescreen</PresentationFormat>
  <Paragraphs>347</Paragraphs>
  <Slides>51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Courier New</vt:lpstr>
      <vt:lpstr>fell</vt:lpstr>
      <vt:lpstr>Times New Roman</vt:lpstr>
      <vt:lpstr>Times roman</vt:lpstr>
      <vt:lpstr>Wingdings</vt:lpstr>
      <vt:lpstr>Custom Design</vt:lpstr>
      <vt:lpstr>PowerPoint Presentation</vt:lpstr>
      <vt:lpstr> Course Schedule</vt:lpstr>
      <vt:lpstr>PowerPoint Presentation</vt:lpstr>
      <vt:lpstr>Submitting Questions</vt:lpstr>
      <vt:lpstr>Outline of the Talk</vt:lpstr>
      <vt:lpstr>But First, What is Bitcoin?</vt:lpstr>
      <vt:lpstr>Bitcoins: What   Is   All the Excitement About?</vt:lpstr>
      <vt:lpstr>Why I have to Get the data at the last minute</vt:lpstr>
      <vt:lpstr>Bitcoins: What   Is   All the Excitement About?</vt:lpstr>
      <vt:lpstr>One of the Over 30,000 Bitcoin ATMs</vt:lpstr>
      <vt:lpstr>Give Me a Break?</vt:lpstr>
      <vt:lpstr>An Origin Story Worthy of a Pulp Novel!</vt:lpstr>
      <vt:lpstr>The Possible Economic Role for Bitcoin</vt:lpstr>
      <vt:lpstr>Facts about Cryptocurrencies (as of 3/4, 11AM)</vt:lpstr>
      <vt:lpstr>Underlying Technology of Bitcoin</vt:lpstr>
      <vt:lpstr>So, how does a blockchain transaction work?</vt:lpstr>
      <vt:lpstr>Proof of Work: Bitcoin “Mining”</vt:lpstr>
      <vt:lpstr>Bitcoin Mine</vt:lpstr>
      <vt:lpstr>“A purely peer-to-peer version of  electronic cash…”?</vt:lpstr>
      <vt:lpstr>Bitcoin’s Environmental Impact</vt:lpstr>
      <vt:lpstr>Bitcoin’s Environmental Impact</vt:lpstr>
      <vt:lpstr>The Merge:  Ethereum and Proof of Stake</vt:lpstr>
      <vt:lpstr>What Role Does Bitcoin (or Ether) Play?</vt:lpstr>
      <vt:lpstr>Illegal Activity and Bitcoinhe</vt:lpstr>
      <vt:lpstr>Binance’s Troubled History</vt:lpstr>
      <vt:lpstr>But What about as a Financial Investment?</vt:lpstr>
      <vt:lpstr>How Do Economist Think About Investments?</vt:lpstr>
      <vt:lpstr>Does Voting Ever Get it “Wrong?”</vt:lpstr>
      <vt:lpstr>Well, Why Do People Buy Bitcoin?</vt:lpstr>
      <vt:lpstr>Smart Contracts on the Blockchain</vt:lpstr>
      <vt:lpstr>Real World Example:  Lemonade Insurance  &amp; Kenyan Farmers</vt:lpstr>
      <vt:lpstr>Desirable Attributes of a Means of Payment</vt:lpstr>
      <vt:lpstr>Can The Digital World Do Better</vt:lpstr>
      <vt:lpstr>Stablecoins</vt:lpstr>
      <vt:lpstr>Stablecoins</vt:lpstr>
      <vt:lpstr>Uses of Stable Coins</vt:lpstr>
      <vt:lpstr>Uses:  Continued</vt:lpstr>
      <vt:lpstr>Recent Congressional Legislation</vt:lpstr>
      <vt:lpstr>Should Stablecoins Be Allowed to Pay Interest?</vt:lpstr>
      <vt:lpstr>Economic Role of Banks</vt:lpstr>
      <vt:lpstr>Small Banks (less than $300 billion total assets)</vt:lpstr>
      <vt:lpstr>Expert Views on Stable Coins and Banks</vt:lpstr>
      <vt:lpstr>Central Banks Get into the Act</vt:lpstr>
      <vt:lpstr>Central Bank Digital Currency Tracker 7/25</vt:lpstr>
      <vt:lpstr>The Digital Yuan</vt:lpstr>
      <vt:lpstr>Why was China So Eager for a CBDC?</vt:lpstr>
      <vt:lpstr>The New and Improved Digital Yuan</vt:lpstr>
      <vt:lpstr>ECB and the Digital Euro</vt:lpstr>
      <vt:lpstr>Questions  and Takeaways</vt:lpstr>
      <vt:lpstr>Next Week:  Trajectory of Funds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393</cp:revision>
  <cp:lastPrinted>2026-02-13T18:28:49Z</cp:lastPrinted>
  <dcterms:created xsi:type="dcterms:W3CDTF">2017-05-03T22:30:38Z</dcterms:created>
  <dcterms:modified xsi:type="dcterms:W3CDTF">2026-03-04T17:56:00Z</dcterms:modified>
</cp:coreProperties>
</file>