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1"/>
  </p:notesMasterIdLst>
  <p:handoutMasterIdLst>
    <p:handoutMasterId r:id="rId52"/>
  </p:handoutMasterIdLst>
  <p:sldIdLst>
    <p:sldId id="4306" r:id="rId2"/>
    <p:sldId id="4001" r:id="rId3"/>
    <p:sldId id="4311" r:id="rId4"/>
    <p:sldId id="4107" r:id="rId5"/>
    <p:sldId id="4108" r:id="rId6"/>
    <p:sldId id="4109" r:id="rId7"/>
    <p:sldId id="4110" r:id="rId8"/>
    <p:sldId id="4111" r:id="rId9"/>
    <p:sldId id="4322" r:id="rId10"/>
    <p:sldId id="4157" r:id="rId11"/>
    <p:sldId id="4113" r:id="rId12"/>
    <p:sldId id="4114" r:id="rId13"/>
    <p:sldId id="4115" r:id="rId14"/>
    <p:sldId id="4116" r:id="rId15"/>
    <p:sldId id="4172" r:id="rId16"/>
    <p:sldId id="4173" r:id="rId17"/>
    <p:sldId id="4174" r:id="rId18"/>
    <p:sldId id="4175" r:id="rId19"/>
    <p:sldId id="4313" r:id="rId20"/>
    <p:sldId id="4314" r:id="rId21"/>
    <p:sldId id="4133" r:id="rId22"/>
    <p:sldId id="4315" r:id="rId23"/>
    <p:sldId id="4122" r:id="rId24"/>
    <p:sldId id="4317" r:id="rId25"/>
    <p:sldId id="4125" r:id="rId26"/>
    <p:sldId id="4126" r:id="rId27"/>
    <p:sldId id="4127" r:id="rId28"/>
    <p:sldId id="4134" r:id="rId29"/>
    <p:sldId id="4130" r:id="rId30"/>
    <p:sldId id="1196" r:id="rId31"/>
    <p:sldId id="4155" r:id="rId32"/>
    <p:sldId id="4167" r:id="rId33"/>
    <p:sldId id="4153" r:id="rId34"/>
    <p:sldId id="4154" r:id="rId35"/>
    <p:sldId id="4316" r:id="rId36"/>
    <p:sldId id="4131" r:id="rId37"/>
    <p:sldId id="4136" r:id="rId38"/>
    <p:sldId id="4138" r:id="rId39"/>
    <p:sldId id="4135" r:id="rId40"/>
    <p:sldId id="4318" r:id="rId41"/>
    <p:sldId id="4139" r:id="rId42"/>
    <p:sldId id="4141" r:id="rId43"/>
    <p:sldId id="4142" r:id="rId44"/>
    <p:sldId id="4143" r:id="rId45"/>
    <p:sldId id="4146" r:id="rId46"/>
    <p:sldId id="4144" r:id="rId47"/>
    <p:sldId id="4147" r:id="rId48"/>
    <p:sldId id="4321" r:id="rId49"/>
    <p:sldId id="414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Allison Roehling" initials="A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05" autoAdjust="0"/>
    <p:restoredTop sz="95352" autoAdjust="0"/>
  </p:normalViewPr>
  <p:slideViewPr>
    <p:cSldViewPr snapToGrid="0" snapToObjects="1">
      <p:cViewPr varScale="1">
        <p:scale>
          <a:sx n="100" d="100"/>
          <a:sy n="100" d="100"/>
        </p:scale>
        <p:origin x="168" y="544"/>
      </p:cViewPr>
      <p:guideLst>
        <p:guide orient="horz" pos="2160"/>
        <p:guide pos="3840"/>
      </p:guideLst>
    </p:cSldViewPr>
  </p:slideViewPr>
  <p:notesTextViewPr>
    <p:cViewPr>
      <p:scale>
        <a:sx n="3" d="2"/>
        <a:sy n="3" d="2"/>
      </p:scale>
      <p:origin x="0" y="0"/>
    </p:cViewPr>
  </p:notesTextViewPr>
  <p:sorterViewPr>
    <p:cViewPr varScale="1">
      <p:scale>
        <a:sx n="200" d="100"/>
        <a:sy n="200" d="100"/>
      </p:scale>
      <p:origin x="0" y="-59316"/>
    </p:cViewPr>
  </p:sorterViewPr>
  <p:notesViewPr>
    <p:cSldViewPr snapToGrid="0" snapToObjects="1">
      <p:cViewPr varScale="1">
        <p:scale>
          <a:sx n="46" d="100"/>
          <a:sy n="46" d="100"/>
        </p:scale>
        <p:origin x="280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5C0618-5241-E801-D980-AE31DA7492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9AFC0C-B23A-8350-5298-B08617753F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D1403B-4009-4223-B82C-AD0ACA78DA25}" type="datetimeFigureOut">
              <a:rPr lang="en-US" smtClean="0"/>
              <a:t>10/20/22</a:t>
            </a:fld>
            <a:endParaRPr lang="en-US"/>
          </a:p>
        </p:txBody>
      </p:sp>
      <p:sp>
        <p:nvSpPr>
          <p:cNvPr id="4" name="Footer Placeholder 3">
            <a:extLst>
              <a:ext uri="{FF2B5EF4-FFF2-40B4-BE49-F238E27FC236}">
                <a16:creationId xmlns:a16="http://schemas.microsoft.com/office/drawing/2014/main" id="{7C9F0BA0-8ABF-6E9F-8CF7-8FD7C5BF75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EB7A1F-98B9-17C3-7D61-FEC5BCCEB0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B89697-68B0-47BD-839C-558D384DE944}" type="slidenum">
              <a:rPr lang="en-US" smtClean="0"/>
              <a:t>‹#›</a:t>
            </a:fld>
            <a:endParaRPr lang="en-US"/>
          </a:p>
        </p:txBody>
      </p:sp>
    </p:spTree>
    <p:extLst>
      <p:ext uri="{BB962C8B-B14F-4D97-AF65-F5344CB8AC3E}">
        <p14:creationId xmlns:p14="http://schemas.microsoft.com/office/powerpoint/2010/main" val="3538469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21324 St Andrews Rd.  Boca Raton</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3948176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409359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Reserve Primary Fund broke the buck on 9/16/2008.  Market cap $60 billion; lowest price 97 cents!</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2691119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16549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Wiped out $60 billion in value</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23248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Collapse of Terra/Luna erased $60billion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85761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36</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 Santelli 2/19/2009 </a:t>
            </a:r>
            <a:r>
              <a:rPr lang="en-US" dirty="0" err="1"/>
              <a:t>Teaparty</a:t>
            </a:r>
            <a:r>
              <a:rPr lang="en-US" dirty="0"/>
              <a:t> Rant</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592458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 Boston Fed experiment.  But pretty conservative vision.  CBDC offered to consumers through insured institutions, i.e., banks.  Electronic cash like checks.</a:t>
            </a: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150-200 terawatt-hours per year, more than Thailand with a carbon </a:t>
            </a:r>
            <a:r>
              <a:rPr lang="en-US" dirty="0" err="1"/>
              <a:t>footprinttof</a:t>
            </a:r>
            <a:r>
              <a:rPr lang="en-US" dirty="0"/>
              <a:t> the Czech </a:t>
            </a:r>
            <a:r>
              <a:rPr lang="en-US" dirty="0" err="1"/>
              <a:t>Republicenergy</a:t>
            </a:r>
            <a:r>
              <a:rPr lang="en-US" dirty="0"/>
              <a:t> consumption (although less than is used in gold mining). (Note there are other consensus mechanisms that do not use as much energy.)</a:t>
            </a:r>
          </a:p>
          <a:p>
            <a:r>
              <a:rPr lang="en-US" dirty="0"/>
              <a:t>In addition, computer hardware quickly becomes obsolete and is dumped.</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 occurred on September 15th</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53823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23</a:t>
            </a:fld>
            <a:endParaRPr lang="en-US"/>
          </a:p>
        </p:txBody>
      </p:sp>
    </p:spTree>
    <p:extLst>
      <p:ext uri="{BB962C8B-B14F-4D97-AF65-F5344CB8AC3E}">
        <p14:creationId xmlns:p14="http://schemas.microsoft.com/office/powerpoint/2010/main" val="350876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g.ny.gov/press-release/2021/attorney-general-james-ends-virtual-currency-trading-platform-bitfinexs-illeg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eb3isgoinggreat.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file:////Users/Jon/NEED%20Dropbox/Presentations/Inequality/Programs/incshr.pn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Fall</a:t>
            </a:r>
            <a:r>
              <a:rPr lang="en-US" sz="3600" b="1" i="1" dirty="0"/>
              <a:t> 2022</a:t>
            </a:r>
          </a:p>
          <a:p>
            <a:pPr>
              <a:lnSpc>
                <a:spcPct val="100000"/>
              </a:lnSpc>
              <a:spcBef>
                <a:spcPts val="0"/>
              </a:spcBef>
            </a:pPr>
            <a:r>
              <a:rPr lang="en-US" sz="4400" dirty="0"/>
              <a:t>Contemporary Economic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Florida Atlantic University</a:t>
            </a:r>
          </a:p>
          <a:p>
            <a:pPr>
              <a:lnSpc>
                <a:spcPct val="100000"/>
              </a:lnSpc>
              <a:spcBef>
                <a:spcPts val="0"/>
              </a:spcBef>
            </a:pPr>
            <a:r>
              <a:rPr lang="en-US" sz="3100" dirty="0">
                <a:solidFill>
                  <a:schemeClr val="tx2"/>
                </a:solidFill>
              </a:rPr>
              <a:t>Fall,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385401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6151-A314-EF65-7DDF-4D95299C97DF}"/>
              </a:ext>
            </a:extLst>
          </p:cNvPr>
          <p:cNvSpPr>
            <a:spLocks noGrp="1"/>
          </p:cNvSpPr>
          <p:nvPr>
            <p:ph type="title"/>
          </p:nvPr>
        </p:nvSpPr>
        <p:spPr/>
        <p:txBody>
          <a:bodyPr/>
          <a:lstStyle/>
          <a:p>
            <a:r>
              <a:rPr lang="en-US" dirty="0">
                <a:solidFill>
                  <a:schemeClr val="bg1"/>
                </a:solidFill>
              </a:rPr>
              <a:t>Giv</a:t>
            </a:r>
            <a:r>
              <a:rPr lang="en-US" dirty="0">
                <a:solidFill>
                  <a:schemeClr val="accent5">
                    <a:lumMod val="50000"/>
                  </a:schemeClr>
                </a:solidFill>
              </a:rPr>
              <a:t>e Me a Break?</a:t>
            </a:r>
          </a:p>
        </p:txBody>
      </p:sp>
      <p:sp>
        <p:nvSpPr>
          <p:cNvPr id="4" name="Slide Number Placeholder 3">
            <a:extLst>
              <a:ext uri="{FF2B5EF4-FFF2-40B4-BE49-F238E27FC236}">
                <a16:creationId xmlns:a16="http://schemas.microsoft.com/office/drawing/2014/main" id="{76E53FC1-BF1C-D851-0603-4D95CB4657AC}"/>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6" name="Picture 5">
            <a:extLst>
              <a:ext uri="{FF2B5EF4-FFF2-40B4-BE49-F238E27FC236}">
                <a16:creationId xmlns:a16="http://schemas.microsoft.com/office/drawing/2014/main" id="{0B510ECD-D11A-88D1-620F-1FB713E4F692}"/>
              </a:ext>
            </a:extLst>
          </p:cNvPr>
          <p:cNvPicPr>
            <a:picLocks noChangeAspect="1"/>
          </p:cNvPicPr>
          <p:nvPr/>
        </p:nvPicPr>
        <p:blipFill>
          <a:blip r:embed="rId2"/>
          <a:stretch>
            <a:fillRect/>
          </a:stretch>
        </p:blipFill>
        <p:spPr>
          <a:xfrm>
            <a:off x="838200" y="1166418"/>
            <a:ext cx="9326880" cy="5246370"/>
          </a:xfrm>
          <a:prstGeom prst="rect">
            <a:avLst/>
          </a:prstGeom>
        </p:spPr>
      </p:pic>
    </p:spTree>
    <p:extLst>
      <p:ext uri="{BB962C8B-B14F-4D97-AF65-F5344CB8AC3E}">
        <p14:creationId xmlns:p14="http://schemas.microsoft.com/office/powerpoint/2010/main" val="370161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191028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 (3 percent).</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More importantly, cross-border transactions costs were $1.9 trillion in 2018.</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8683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a:xfrm>
            <a:off x="709961" y="0"/>
            <a:ext cx="10515600" cy="1325563"/>
          </a:xfrm>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10/20, noon)</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$370 billion.</a:t>
            </a:r>
          </a:p>
          <a:p>
            <a:r>
              <a:rPr lang="en-US" dirty="0"/>
              <a:t>Ethereum is in second place with a market cap of about $157 billion.</a:t>
            </a:r>
          </a:p>
          <a:p>
            <a:r>
              <a:rPr lang="en-US" dirty="0"/>
              <a:t>Presently, 11,500 different varieties with a total market cap of about $960 billion </a:t>
            </a:r>
            <a:r>
              <a:rPr lang="en-US" sz="2200" b="0" dirty="0"/>
              <a:t>(</a:t>
            </a:r>
            <a:r>
              <a:rPr lang="en-US" sz="2200" b="0" dirty="0">
                <a:hlinkClick r:id="rId2"/>
              </a:rPr>
              <a:t>https://www.coingecko.com/en</a:t>
            </a:r>
            <a:r>
              <a:rPr lang="en-US" sz="2200" b="0" dirty="0"/>
              <a:t>)</a:t>
            </a:r>
          </a:p>
          <a:p>
            <a:r>
              <a:rPr lang="en-US" sz="3000" dirty="0"/>
              <a:t>Market cap of domestically listed US companies is about $40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1421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new transactions.</a:t>
            </a:r>
          </a:p>
          <a:p>
            <a:pPr marL="0" indent="0">
              <a:buNone/>
            </a:pPr>
            <a:r>
              <a:rPr lang="en-US" dirty="0"/>
              <a:t>Payments based on trust,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1476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2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First, Bitcoin Miners gather about 3000 new transactions into a “block.”</a:t>
            </a:r>
          </a:p>
          <a:p>
            <a:r>
              <a:rPr lang="en-US" dirty="0"/>
              <a:t>The next step is to provide a decentralized mechanism to add the new block to the block chain and agree that the transactions are valid</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34179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Pro</a:t>
            </a:r>
            <a:r>
              <a:rPr lang="en-US" dirty="0">
                <a:solidFill>
                  <a:schemeClr val="accent5">
                    <a:lumMod val="50000"/>
                  </a:schemeClr>
                </a:solidFill>
              </a:rPr>
              <a:t>of of Work:</a:t>
            </a:r>
            <a:r>
              <a:rPr lang="en-US" dirty="0"/>
              <a:t> Bitcoin “Mining”</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20000"/>
          </a:bodyPr>
          <a:lstStyle/>
          <a:p>
            <a:r>
              <a:rPr lang="en-US" dirty="0"/>
              <a:t>The miners’ competition involves generating long, random numbers (“hashing”) until one of the numbers fits a precise set of attributes.</a:t>
            </a:r>
          </a:p>
          <a:p>
            <a:r>
              <a:rPr lang="en-US" dirty="0"/>
              <a:t>Presently, miners produce on the order of 200 million trillion random numbers per second.</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65288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p:txBody>
          <a:bodyPr/>
          <a:lstStyle/>
          <a:p>
            <a:r>
              <a:rPr lang="en-US" dirty="0">
                <a:solidFill>
                  <a:schemeClr val="bg1"/>
                </a:solidFill>
              </a:rPr>
              <a:t>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7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normAutofit/>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And, the network is costly</a:t>
            </a:r>
          </a:p>
          <a:p>
            <a:pPr marL="971550" lvl="1" indent="-514350">
              <a:buFont typeface="+mj-lt"/>
              <a:buAutoNum type="arabicPeriod"/>
            </a:pPr>
            <a:r>
              <a:rPr lang="en-US" dirty="0"/>
              <a:t>Resources used in mining</a:t>
            </a:r>
          </a:p>
          <a:p>
            <a:pPr marL="971550" lvl="1" indent="-514350">
              <a:buFont typeface="+mj-lt"/>
              <a:buAutoNum type="arabicPeriod"/>
            </a:pPr>
            <a:r>
              <a:rPr lang="en-US" dirty="0"/>
              <a:t>Environmental Costs</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18</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13153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C82B4-4C97-3F0F-8DC8-BF8B32404E3F}"/>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Merge:  Ethereum and Proof of Stake</a:t>
            </a:r>
          </a:p>
        </p:txBody>
      </p:sp>
      <p:sp>
        <p:nvSpPr>
          <p:cNvPr id="3" name="Content Placeholder 2">
            <a:extLst>
              <a:ext uri="{FF2B5EF4-FFF2-40B4-BE49-F238E27FC236}">
                <a16:creationId xmlns:a16="http://schemas.microsoft.com/office/drawing/2014/main" id="{B41C60B9-D0AA-BD82-E622-53DF9CD88841}"/>
              </a:ext>
            </a:extLst>
          </p:cNvPr>
          <p:cNvSpPr>
            <a:spLocks noGrp="1"/>
          </p:cNvSpPr>
          <p:nvPr>
            <p:ph idx="1"/>
          </p:nvPr>
        </p:nvSpPr>
        <p:spPr/>
        <p:txBody>
          <a:bodyPr/>
          <a:lstStyle/>
          <a:p>
            <a:r>
              <a:rPr lang="en-US" dirty="0"/>
              <a:t>Potential Block Creators place cryptocurrency in specialized wallets that are locked while they are acting as blockchain “validators”  (as opposed to “miners”).</a:t>
            </a:r>
          </a:p>
          <a:p>
            <a:r>
              <a:rPr lang="en-US" dirty="0"/>
              <a:t>Validators are selected randomly, where the odds of being selected are proportional to the value of the currency “staked” in the wallet.</a:t>
            </a:r>
          </a:p>
          <a:p>
            <a:r>
              <a:rPr lang="en-US" dirty="0"/>
              <a:t>The rest of the process of validation is similar: transaction fees only paid if subsequent blocks are added, but!!</a:t>
            </a:r>
          </a:p>
          <a:p>
            <a:r>
              <a:rPr lang="en-US" dirty="0"/>
              <a:t>If an invalid block is discovered the staked  deposit is forfeited.</a:t>
            </a:r>
          </a:p>
          <a:p>
            <a:endParaRPr lang="en-US" dirty="0"/>
          </a:p>
        </p:txBody>
      </p:sp>
      <p:sp>
        <p:nvSpPr>
          <p:cNvPr id="4" name="Slide Number Placeholder 3">
            <a:extLst>
              <a:ext uri="{FF2B5EF4-FFF2-40B4-BE49-F238E27FC236}">
                <a16:creationId xmlns:a16="http://schemas.microsoft.com/office/drawing/2014/main" id="{5E27D16D-4C1C-88A0-6373-E600C8122B2E}"/>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5527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(or Ether)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a:t>
            </a:r>
          </a:p>
          <a:p>
            <a:r>
              <a:rPr lang="en-US" dirty="0"/>
              <a:t>Illegal Activity</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26255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Ille</a:t>
            </a:r>
            <a:r>
              <a:rPr lang="en-US" dirty="0">
                <a:solidFill>
                  <a:schemeClr val="accent5">
                    <a:lumMod val="50000"/>
                  </a:schemeClr>
                </a:solidFill>
              </a:rPr>
              <a:t>gal Activity and </a:t>
            </a:r>
            <a:r>
              <a:rPr lang="en-US" dirty="0" err="1">
                <a:solidFill>
                  <a:schemeClr val="accent5">
                    <a:lumMod val="50000"/>
                  </a:schemeClr>
                </a:solidFill>
              </a:rPr>
              <a:t>Bitcoin</a:t>
            </a:r>
            <a:r>
              <a:rPr lang="en-US" dirty="0" err="1">
                <a:solidFill>
                  <a:schemeClr val="bg1"/>
                </a:solidFill>
              </a:rPr>
              <a:t>he</a:t>
            </a:r>
            <a:endParaRPr lang="en-US" dirty="0"/>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35944"/>
            <a:ext cx="9753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92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Financial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normAutofit/>
          </a:bodyPr>
          <a:lstStyle/>
          <a:p>
            <a:r>
              <a:rPr lang="en-US" dirty="0"/>
              <a:t>It is hard to argue with the fact that Bitcoin had provided outsized returns for many, albeit very volatile.</a:t>
            </a:r>
          </a:p>
          <a:p>
            <a:r>
              <a:rPr lang="en-US" dirty="0"/>
              <a:t>Financial Assets are Promises by the Issuer</a:t>
            </a:r>
          </a:p>
          <a:p>
            <a:r>
              <a:rPr lang="en-US" dirty="0">
                <a:solidFill>
                  <a:schemeClr val="accent5">
                    <a:lumMod val="50000"/>
                  </a:schemeClr>
                </a:solidFill>
              </a:rPr>
              <a:t>The “fundamental value” of a financial assets is the value of those promises based on the time value of money and the risk that the promises will not be kept.</a:t>
            </a:r>
          </a:p>
          <a:p>
            <a:r>
              <a:rPr lang="en-US" dirty="0">
                <a:solidFill>
                  <a:schemeClr val="accent5">
                    <a:lumMod val="50000"/>
                  </a:schemeClr>
                </a:solidFill>
              </a:rPr>
              <a:t>What does Bitcoin promise?</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64336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218984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2F2C-9779-FE86-F447-1796EF7C468E}"/>
              </a:ext>
            </a:extLst>
          </p:cNvPr>
          <p:cNvSpPr>
            <a:spLocks noGrp="1"/>
          </p:cNvSpPr>
          <p:nvPr>
            <p:ph type="title"/>
          </p:nvPr>
        </p:nvSpPr>
        <p:spPr/>
        <p:txBody>
          <a:bodyPr/>
          <a:lstStyle/>
          <a:p>
            <a:r>
              <a:rPr lang="en-US" dirty="0">
                <a:solidFill>
                  <a:schemeClr val="bg1"/>
                </a:solidFill>
              </a:rPr>
              <a:t>Do</a:t>
            </a:r>
            <a:r>
              <a:rPr lang="en-US" dirty="0"/>
              <a:t>es Voting Ever Get it “Wrong?”</a:t>
            </a:r>
          </a:p>
        </p:txBody>
      </p:sp>
      <p:sp>
        <p:nvSpPr>
          <p:cNvPr id="4" name="Slide Number Placeholder 3">
            <a:extLst>
              <a:ext uri="{FF2B5EF4-FFF2-40B4-BE49-F238E27FC236}">
                <a16:creationId xmlns:a16="http://schemas.microsoft.com/office/drawing/2014/main" id="{EC615C94-AA94-6FD7-E295-E2D8A970DDD8}"/>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8" name="Picture 7">
            <a:extLst>
              <a:ext uri="{FF2B5EF4-FFF2-40B4-BE49-F238E27FC236}">
                <a16:creationId xmlns:a16="http://schemas.microsoft.com/office/drawing/2014/main" id="{14BC6F4C-794D-FFFC-64AC-EAAB812CBF17}"/>
              </a:ext>
            </a:extLst>
          </p:cNvPr>
          <p:cNvPicPr>
            <a:picLocks/>
          </p:cNvPicPr>
          <p:nvPr/>
        </p:nvPicPr>
        <p:blipFill>
          <a:blip r:embed="rId2"/>
          <a:stretch>
            <a:fillRect/>
          </a:stretch>
        </p:blipFill>
        <p:spPr>
          <a:xfrm>
            <a:off x="0" y="1847763"/>
            <a:ext cx="5943600" cy="4206240"/>
          </a:xfrm>
          <a:prstGeom prst="rect">
            <a:avLst/>
          </a:prstGeom>
        </p:spPr>
      </p:pic>
      <p:pic>
        <p:nvPicPr>
          <p:cNvPr id="1028" name="Picture 4" descr="Pets.com">
            <a:extLst>
              <a:ext uri="{FF2B5EF4-FFF2-40B4-BE49-F238E27FC236}">
                <a16:creationId xmlns:a16="http://schemas.microsoft.com/office/drawing/2014/main" id="{AB985E19-8E85-CE7A-CAFA-C6B077E83F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395" y="1847763"/>
            <a:ext cx="280301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7" name="FRED Graph Chart" descr="FRED Graph">
            <a:extLst>
              <a:ext uri="{FF2B5EF4-FFF2-40B4-BE49-F238E27FC236}">
                <a16:creationId xmlns:a16="http://schemas.microsoft.com/office/drawing/2014/main" id="{ED1C55CF-B100-8D3D-E803-14C7C76E5350}"/>
              </a:ext>
            </a:extLst>
          </p:cNvPr>
          <p:cNvPicPr>
            <a:picLocks noGrp="1" noChangeAspect="1"/>
          </p:cNvPicPr>
          <p:nvPr>
            <p:ph idx="1"/>
          </p:nvPr>
        </p:nvPicPr>
        <p:blipFill>
          <a:blip r:embed="rId4"/>
          <a:stretch>
            <a:fillRect/>
          </a:stretch>
        </p:blipFill>
        <p:spPr>
          <a:xfrm>
            <a:off x="5943600" y="1878889"/>
            <a:ext cx="6155473" cy="4206241"/>
          </a:xfrm>
          <a:prstGeom prst="rect">
            <a:avLst/>
          </a:prstGeom>
        </p:spPr>
      </p:pic>
    </p:spTree>
    <p:extLst>
      <p:ext uri="{BB962C8B-B14F-4D97-AF65-F5344CB8AC3E}">
        <p14:creationId xmlns:p14="http://schemas.microsoft.com/office/powerpoint/2010/main" val="22765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1028"/>
                                        </p:tgtEl>
                                        <p:attrNameLst>
                                          <p:attrName>ppt_x</p:attrName>
                                        </p:attrNameLst>
                                      </p:cBhvr>
                                      <p:tavLst>
                                        <p:tav tm="0">
                                          <p:val>
                                            <p:strVal val="ppt_x"/>
                                          </p:val>
                                        </p:tav>
                                        <p:tav tm="100000">
                                          <p:val>
                                            <p:strVal val="ppt_x"/>
                                          </p:val>
                                        </p:tav>
                                      </p:tavLst>
                                    </p:anim>
                                    <p:anim calcmode="lin" valueType="num">
                                      <p:cBhvr additive="base">
                                        <p:cTn id="11" dur="500"/>
                                        <p:tgtEl>
                                          <p:spTgt spid="1028"/>
                                        </p:tgtEl>
                                        <p:attrNameLst>
                                          <p:attrName>ppt_y</p:attrName>
                                        </p:attrNameLst>
                                      </p:cBhvr>
                                      <p:tavLst>
                                        <p:tav tm="0">
                                          <p:val>
                                            <p:strVal val="ppt_y"/>
                                          </p:val>
                                        </p:tav>
                                        <p:tav tm="100000">
                                          <p:val>
                                            <p:strVal val="1+ppt_h/2"/>
                                          </p:val>
                                        </p:tav>
                                      </p:tavLst>
                                    </p:anim>
                                    <p:set>
                                      <p:cBhvr>
                                        <p:cTn id="12" dur="1" fill="hold">
                                          <p:stCondLst>
                                            <p:cond delay="499"/>
                                          </p:stCondLst>
                                        </p:cTn>
                                        <p:tgtEl>
                                          <p:spTgt spid="10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Public Blockchains, 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273784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94536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a:t>
            </a:r>
            <a:r>
              <a:rPr lang="en-US" i="1" dirty="0"/>
              <a:t>little regulation</a:t>
            </a:r>
            <a:r>
              <a:rPr lang="en-US" dirty="0"/>
              <a:t>.</a:t>
            </a:r>
          </a:p>
          <a:p>
            <a:r>
              <a:rPr lang="en-US" dirty="0"/>
              <a:t>I personally have not seen the “killer application” of DEFI</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0685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 for Defi</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521" y="1570038"/>
            <a:ext cx="668031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016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14622"/>
            <a:ext cx="10515600" cy="1325563"/>
          </a:xfrm>
        </p:spPr>
        <p:txBody>
          <a:bodyPr/>
          <a:lstStyle/>
          <a:p>
            <a:r>
              <a:rPr lang="en-US" dirty="0">
                <a:solidFill>
                  <a:schemeClr val="bg1"/>
                </a:solidFill>
              </a:rPr>
              <a:t>Ma</a:t>
            </a:r>
            <a:r>
              <a:rPr lang="en-US" dirty="0">
                <a:solidFill>
                  <a:schemeClr val="accent5">
                    <a:lumMod val="50000"/>
                  </a:schemeClr>
                </a:solidFill>
              </a:rPr>
              <a:t>rk Zuckerberg &amp; </a:t>
            </a:r>
            <a:r>
              <a:rPr lang="en-US" dirty="0" err="1">
                <a:solidFill>
                  <a:schemeClr val="accent5">
                    <a:lumMod val="50000"/>
                  </a:schemeClr>
                </a:solidFill>
              </a:rPr>
              <a:t>Stablecoins</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Enter Facebook and Diem in 2019:  Proposed blockchain enabled </a:t>
            </a:r>
            <a:r>
              <a:rPr lang="en-US" dirty="0" err="1"/>
              <a:t>stablecoin</a:t>
            </a:r>
            <a:r>
              <a:rPr lang="en-US" dirty="0"/>
              <a:t>, where all Facebook users would have diem wallets.</a:t>
            </a:r>
          </a:p>
          <a:p>
            <a:r>
              <a:rPr lang="en-US" dirty="0"/>
              <a:t>Regulators lodged lots of objections:  Should a potentially ubiquitous private currency be run by one company?</a:t>
            </a:r>
          </a:p>
          <a:p>
            <a:r>
              <a:rPr lang="en-US" dirty="0"/>
              <a:t>What could go wrong?</a:t>
            </a:r>
          </a:p>
          <a:p>
            <a:r>
              <a:rPr lang="en-US" dirty="0"/>
              <a:t>Meta (Facebook) dropped out of the Diem project on 1/31/2022.</a:t>
            </a:r>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9488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618280" y="0"/>
            <a:ext cx="10515600" cy="1325563"/>
          </a:xfrm>
        </p:spPr>
        <p:txBody>
          <a:bodyPr/>
          <a:lstStyle/>
          <a:p>
            <a:r>
              <a:rPr lang="en-US" dirty="0">
                <a:solidFill>
                  <a:schemeClr val="bg1"/>
                </a:solidFill>
              </a:rPr>
              <a:t> Cou</a:t>
            </a:r>
            <a:r>
              <a:rPr lang="en-US" dirty="0"/>
              <a:t>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18280" y="1325563"/>
            <a:ext cx="10955440" cy="4351338"/>
          </a:xfrm>
        </p:spPr>
        <p:txBody>
          <a:bodyPr>
            <a:normAutofit/>
          </a:bodyPr>
          <a:lstStyle/>
          <a:p>
            <a:pPr>
              <a:spcAft>
                <a:spcPts val="1000"/>
              </a:spcAft>
            </a:pPr>
            <a:r>
              <a:rPr lang="en-US" dirty="0"/>
              <a:t>Contemporary Economic Policy</a:t>
            </a:r>
          </a:p>
          <a:p>
            <a:pPr lvl="1">
              <a:spcAft>
                <a:spcPts val="1000"/>
              </a:spcAft>
            </a:pPr>
            <a:r>
              <a:rPr lang="en-US" dirty="0"/>
              <a:t>Week 1 (10/6):	U.S. Economic Update (Jon </a:t>
            </a:r>
            <a:r>
              <a:rPr lang="en-US" dirty="0" err="1"/>
              <a:t>Haveman</a:t>
            </a:r>
            <a:r>
              <a:rPr lang="en-US" dirty="0"/>
              <a:t>, NEED)</a:t>
            </a:r>
          </a:p>
          <a:p>
            <a:pPr lvl="1">
              <a:spcAft>
                <a:spcPts val="1000"/>
              </a:spcAft>
            </a:pPr>
            <a:r>
              <a:rPr lang="en-US" dirty="0"/>
              <a:t>Week 2 (10/13):	Trade and Globalization (Alan Deardorff, University of Michigan)</a:t>
            </a:r>
          </a:p>
          <a:p>
            <a:pPr lvl="1">
              <a:spcAft>
                <a:spcPts val="1000"/>
              </a:spcAft>
            </a:pPr>
            <a:r>
              <a:rPr lang="en-US" strike="sngStrike" dirty="0"/>
              <a:t>Week 3 (10/20): Autonomous Vehicles (Jon </a:t>
            </a:r>
            <a:r>
              <a:rPr lang="en-US" strike="sngStrike" dirty="0" err="1"/>
              <a:t>Haveman</a:t>
            </a:r>
            <a:r>
              <a:rPr lang="en-US" strike="sngStrike" dirty="0"/>
              <a:t>, NEED)</a:t>
            </a:r>
          </a:p>
          <a:p>
            <a:pPr lvl="1">
              <a:spcAft>
                <a:spcPts val="1000"/>
              </a:spcAft>
            </a:pPr>
            <a:r>
              <a:rPr lang="en-US" b="1" dirty="0"/>
              <a:t>Week 3 (10/20): Cryptocurrencies (Geoffrey </a:t>
            </a:r>
            <a:r>
              <a:rPr lang="en-US" b="1" dirty="0" err="1"/>
              <a:t>Woglom</a:t>
            </a:r>
            <a:r>
              <a:rPr lang="en-US" b="1" dirty="0"/>
              <a:t>, Amherst College)</a:t>
            </a:r>
          </a:p>
          <a:p>
            <a:pPr lvl="1">
              <a:spcAft>
                <a:spcPts val="1000"/>
              </a:spcAft>
            </a:pPr>
            <a:r>
              <a:rPr lang="en-US" dirty="0"/>
              <a:t>Week 4 (10/27):	Economic Inequality (Chris Herrington, VCU)</a:t>
            </a:r>
          </a:p>
          <a:p>
            <a:pPr lvl="1">
              <a:spcAft>
                <a:spcPts val="1000"/>
              </a:spcAft>
            </a:pPr>
            <a:r>
              <a:rPr lang="en-US" dirty="0"/>
              <a:t>Week 5 (11/3):	The Black-White Wealth Gap (Jon </a:t>
            </a:r>
            <a:r>
              <a:rPr lang="en-US" dirty="0" err="1"/>
              <a:t>Haveman</a:t>
            </a:r>
            <a:r>
              <a:rPr lang="en-US" dirty="0"/>
              <a:t>, NEED)</a:t>
            </a:r>
          </a:p>
          <a:p>
            <a:pPr lvl="1">
              <a:spcAft>
                <a:spcPts val="1000"/>
              </a:spcAft>
            </a:pPr>
            <a:r>
              <a:rPr lang="en-US" dirty="0"/>
              <a:t>Week 6 (11/10):	Trade Deficits and Exchange Rates (Alan Deardorff, UM)</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261217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60501"/>
            <a:ext cx="10515600" cy="1325563"/>
          </a:xfrm>
        </p:spPr>
        <p:txBody>
          <a:bodyPr/>
          <a:lstStyle/>
          <a:p>
            <a:r>
              <a:rPr lang="en-US" dirty="0">
                <a:solidFill>
                  <a:schemeClr val="bg1"/>
                </a:solidFill>
              </a:rPr>
              <a:t>Tet</a:t>
            </a:r>
            <a:r>
              <a:rPr lang="en-US" dirty="0">
                <a:solidFill>
                  <a:schemeClr val="accent5">
                    <a:lumMod val="50000"/>
                  </a:schemeClr>
                </a:solidFill>
              </a:rPr>
              <a:t>her </a:t>
            </a:r>
            <a:r>
              <a:rPr lang="en-US" dirty="0" err="1">
                <a:solidFill>
                  <a:schemeClr val="accent5">
                    <a:lumMod val="50000"/>
                  </a:schemeClr>
                </a:solidFill>
              </a:rPr>
              <a:t>Stablecoin</a:t>
            </a:r>
            <a:r>
              <a:rPr lang="en-US" dirty="0">
                <a:solidFill>
                  <a:schemeClr val="accent5">
                    <a:lumMod val="50000"/>
                  </a:schemeClr>
                </a:solidFill>
              </a:rPr>
              <a:t>:  Reserve Backed?</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“The Coin That Could Wreck Crypto” (</a:t>
            </a:r>
            <a:r>
              <a:rPr lang="en-US" i="1" dirty="0"/>
              <a:t>NYTIMES</a:t>
            </a:r>
            <a:r>
              <a:rPr lang="en-US" dirty="0"/>
              <a:t>, 6/17):  “</a:t>
            </a:r>
            <a:r>
              <a:rPr lang="en-US" b="0" dirty="0"/>
              <a:t>In 2021, New York’s attorney general fined Tether $18.5 million and </a:t>
            </a:r>
            <a:r>
              <a:rPr lang="en-US" b="0" dirty="0">
                <a:hlinkClick r:id="rId3"/>
              </a:rPr>
              <a:t>said</a:t>
            </a:r>
            <a:r>
              <a:rPr lang="en-US" b="0" dirty="0"/>
              <a:t> the company had lied about its reserves, calling it ‘a </a:t>
            </a:r>
            <a:r>
              <a:rPr lang="en-US" b="0" dirty="0" err="1"/>
              <a:t>stablecoin</a:t>
            </a:r>
            <a:r>
              <a:rPr lang="en-US" b="0" dirty="0"/>
              <a:t> without stability.’”</a:t>
            </a:r>
          </a:p>
          <a:p>
            <a:r>
              <a:rPr lang="en-US" dirty="0">
                <a:solidFill>
                  <a:schemeClr val="accent5">
                    <a:lumMod val="50000"/>
                  </a:schemeClr>
                </a:solidFill>
              </a:rPr>
              <a:t>Market cap of $68 billion;  daily volume of $50 billion.</a:t>
            </a:r>
          </a:p>
          <a:p>
            <a:r>
              <a:rPr lang="en-US" dirty="0">
                <a:solidFill>
                  <a:schemeClr val="accent5">
                    <a:lumMod val="50000"/>
                  </a:schemeClr>
                </a:solidFill>
              </a:rPr>
              <a:t>What could go wrong?</a:t>
            </a:r>
          </a:p>
          <a:p>
            <a:endParaRPr lang="en-US" i="1"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2F03-0C29-2377-706E-288152BCFEB1}"/>
              </a:ext>
            </a:extLst>
          </p:cNvPr>
          <p:cNvSpPr>
            <a:spLocks noGrp="1"/>
          </p:cNvSpPr>
          <p:nvPr>
            <p:ph type="title"/>
          </p:nvPr>
        </p:nvSpPr>
        <p:spPr/>
        <p:txBody>
          <a:bodyPr/>
          <a:lstStyle/>
          <a:p>
            <a:r>
              <a:rPr lang="en-US" dirty="0">
                <a:solidFill>
                  <a:schemeClr val="bg1"/>
                </a:solidFill>
              </a:rPr>
              <a:t>“Br</a:t>
            </a:r>
            <a:r>
              <a:rPr lang="en-US" dirty="0">
                <a:solidFill>
                  <a:schemeClr val="accent5">
                    <a:lumMod val="50000"/>
                  </a:schemeClr>
                </a:solidFill>
              </a:rPr>
              <a:t>eak</a:t>
            </a:r>
            <a:r>
              <a:rPr lang="en-US" dirty="0"/>
              <a:t>ing the Buck?”</a:t>
            </a:r>
          </a:p>
        </p:txBody>
      </p:sp>
      <p:sp>
        <p:nvSpPr>
          <p:cNvPr id="4" name="Slide Number Placeholder 3">
            <a:extLst>
              <a:ext uri="{FF2B5EF4-FFF2-40B4-BE49-F238E27FC236}">
                <a16:creationId xmlns:a16="http://schemas.microsoft.com/office/drawing/2014/main" id="{68B5B937-671A-5C99-E363-C0B66A802DBB}"/>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7" name="Content Placeholder 6">
            <a:extLst>
              <a:ext uri="{FF2B5EF4-FFF2-40B4-BE49-F238E27FC236}">
                <a16:creationId xmlns:a16="http://schemas.microsoft.com/office/drawing/2014/main" id="{15F5E909-F46E-6268-5BAB-E58D6819ADE0}"/>
              </a:ext>
            </a:extLst>
          </p:cNvPr>
          <p:cNvPicPr>
            <a:picLocks noGrp="1" noChangeAspect="1"/>
          </p:cNvPicPr>
          <p:nvPr>
            <p:ph idx="1"/>
          </p:nvPr>
        </p:nvPicPr>
        <p:blipFill>
          <a:blip r:embed="rId3"/>
          <a:stretch>
            <a:fillRect/>
          </a:stretch>
        </p:blipFill>
        <p:spPr>
          <a:xfrm>
            <a:off x="1276897" y="1570038"/>
            <a:ext cx="8709207" cy="3931920"/>
          </a:xfrm>
        </p:spPr>
      </p:pic>
    </p:spTree>
    <p:extLst>
      <p:ext uri="{BB962C8B-B14F-4D97-AF65-F5344CB8AC3E}">
        <p14:creationId xmlns:p14="http://schemas.microsoft.com/office/powerpoint/2010/main" val="332180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5FB8-1482-BA3C-02ED-395C3094AB0D}"/>
              </a:ext>
            </a:extLst>
          </p:cNvPr>
          <p:cNvSpPr>
            <a:spLocks noGrp="1"/>
          </p:cNvSpPr>
          <p:nvPr>
            <p:ph type="title"/>
          </p:nvPr>
        </p:nvSpPr>
        <p:spPr/>
        <p:txBody>
          <a:bodyPr/>
          <a:lstStyle/>
          <a:p>
            <a:r>
              <a:rPr lang="en-US" dirty="0">
                <a:solidFill>
                  <a:schemeClr val="bg1"/>
                </a:solidFill>
              </a:rPr>
              <a:t>Alg</a:t>
            </a:r>
            <a:r>
              <a:rPr lang="en-US" dirty="0"/>
              <a:t>orithmic </a:t>
            </a:r>
            <a:r>
              <a:rPr lang="en-US" dirty="0" err="1"/>
              <a:t>Stablecoin</a:t>
            </a:r>
            <a:endParaRPr lang="en-US" dirty="0"/>
          </a:p>
        </p:txBody>
      </p:sp>
      <p:sp>
        <p:nvSpPr>
          <p:cNvPr id="3" name="Content Placeholder 2">
            <a:extLst>
              <a:ext uri="{FF2B5EF4-FFF2-40B4-BE49-F238E27FC236}">
                <a16:creationId xmlns:a16="http://schemas.microsoft.com/office/drawing/2014/main" id="{670F3564-012F-E1BF-F1FB-435C4101AD7D}"/>
              </a:ext>
            </a:extLst>
          </p:cNvPr>
          <p:cNvSpPr>
            <a:spLocks noGrp="1"/>
          </p:cNvSpPr>
          <p:nvPr>
            <p:ph idx="1"/>
          </p:nvPr>
        </p:nvSpPr>
        <p:spPr>
          <a:xfrm>
            <a:off x="419725" y="1570730"/>
            <a:ext cx="11302583" cy="4351338"/>
          </a:xfrm>
        </p:spPr>
        <p:txBody>
          <a:bodyPr>
            <a:normAutofit fontScale="92500" lnSpcReduction="10000"/>
          </a:bodyPr>
          <a:lstStyle/>
          <a:p>
            <a:r>
              <a:rPr lang="en-US" dirty="0"/>
              <a:t>Create a regular cryptocurrency  and call it say, </a:t>
            </a:r>
            <a:r>
              <a:rPr lang="en-US" dirty="0" err="1"/>
              <a:t>luna</a:t>
            </a:r>
            <a:r>
              <a:rPr lang="en-US" dirty="0"/>
              <a:t>. If it  has value:</a:t>
            </a:r>
          </a:p>
          <a:p>
            <a:r>
              <a:rPr lang="en-US" dirty="0"/>
              <a:t>Create a </a:t>
            </a:r>
            <a:r>
              <a:rPr lang="en-US" dirty="0" err="1"/>
              <a:t>stablecoin</a:t>
            </a:r>
            <a:r>
              <a:rPr lang="en-US" dirty="0"/>
              <a:t> and call it say, terra, that is tied to </a:t>
            </a:r>
            <a:r>
              <a:rPr lang="en-US" dirty="0" err="1"/>
              <a:t>luna</a:t>
            </a:r>
            <a:r>
              <a:rPr lang="en-US" dirty="0"/>
              <a:t>.</a:t>
            </a:r>
          </a:p>
          <a:p>
            <a:r>
              <a:rPr lang="en-US" dirty="0" err="1"/>
              <a:t>Smartcontract</a:t>
            </a:r>
            <a:r>
              <a:rPr lang="en-US" dirty="0"/>
              <a:t> allows you to exchange terra into $1 worth or </a:t>
            </a:r>
            <a:r>
              <a:rPr lang="en-US" dirty="0" err="1"/>
              <a:t>luna</a:t>
            </a:r>
            <a:r>
              <a:rPr lang="en-US" dirty="0"/>
              <a:t>, or vice versa</a:t>
            </a:r>
          </a:p>
          <a:p>
            <a:r>
              <a:rPr lang="en-US" dirty="0"/>
              <a:t>Luna = $10, terra = $1, trade 1 </a:t>
            </a:r>
            <a:r>
              <a:rPr lang="en-US" dirty="0" err="1"/>
              <a:t>luna</a:t>
            </a:r>
            <a:r>
              <a:rPr lang="en-US" dirty="0"/>
              <a:t> for 10 terra</a:t>
            </a:r>
          </a:p>
          <a:p>
            <a:r>
              <a:rPr lang="en-US" dirty="0"/>
              <a:t>Luna = $1, terra =$1, trade 1 </a:t>
            </a:r>
            <a:r>
              <a:rPr lang="en-US" dirty="0" err="1"/>
              <a:t>luna</a:t>
            </a:r>
            <a:r>
              <a:rPr lang="en-US" dirty="0"/>
              <a:t> for 1 terra and vice versa</a:t>
            </a:r>
          </a:p>
          <a:p>
            <a:r>
              <a:rPr lang="en-US" dirty="0"/>
              <a:t>Terra price drops to $0.80, buy terra and get $1 of </a:t>
            </a:r>
            <a:r>
              <a:rPr lang="en-US" dirty="0" err="1"/>
              <a:t>luna</a:t>
            </a:r>
            <a:r>
              <a:rPr lang="en-US" dirty="0"/>
              <a:t> - Increased demand for terra increases its price.</a:t>
            </a:r>
          </a:p>
          <a:p>
            <a:r>
              <a:rPr lang="en-US" dirty="0"/>
              <a:t>Terra price rises to $1.20, sell terra and buy $1.20 of </a:t>
            </a:r>
            <a:r>
              <a:rPr lang="en-US" dirty="0" err="1"/>
              <a:t>luna</a:t>
            </a:r>
            <a:r>
              <a:rPr lang="en-US" dirty="0"/>
              <a:t> - Reduced demand for terra lowers its price.</a:t>
            </a:r>
          </a:p>
          <a:p>
            <a:r>
              <a:rPr lang="en-US" dirty="0"/>
              <a:t>What could go wrong?</a:t>
            </a:r>
          </a:p>
        </p:txBody>
      </p:sp>
      <p:sp>
        <p:nvSpPr>
          <p:cNvPr id="4" name="Slide Number Placeholder 3">
            <a:extLst>
              <a:ext uri="{FF2B5EF4-FFF2-40B4-BE49-F238E27FC236}">
                <a16:creationId xmlns:a16="http://schemas.microsoft.com/office/drawing/2014/main" id="{F8040391-42DD-A383-1A16-3CA8DE059B9C}"/>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338267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61A94-5F32-17CC-8484-E7ED02724153}"/>
              </a:ext>
            </a:extLst>
          </p:cNvPr>
          <p:cNvSpPr>
            <a:spLocks noGrp="1"/>
          </p:cNvSpPr>
          <p:nvPr>
            <p:ph type="title"/>
          </p:nvPr>
        </p:nvSpPr>
        <p:spPr>
          <a:xfrm>
            <a:off x="793595" y="0"/>
            <a:ext cx="10515600" cy="1325563"/>
          </a:xfrm>
        </p:spPr>
        <p:txBody>
          <a:bodyPr/>
          <a:lstStyle/>
          <a:p>
            <a:r>
              <a:rPr lang="en-US" dirty="0">
                <a:solidFill>
                  <a:schemeClr val="bg1"/>
                </a:solidFill>
              </a:rPr>
              <a:t>Lun</a:t>
            </a:r>
            <a:r>
              <a:rPr lang="en-US" dirty="0"/>
              <a:t>a’s Price This Year</a:t>
            </a:r>
          </a:p>
        </p:txBody>
      </p:sp>
      <p:pic>
        <p:nvPicPr>
          <p:cNvPr id="6" name="Content Placeholder 5">
            <a:extLst>
              <a:ext uri="{FF2B5EF4-FFF2-40B4-BE49-F238E27FC236}">
                <a16:creationId xmlns:a16="http://schemas.microsoft.com/office/drawing/2014/main" id="{7107AB0C-4C9A-CCDD-7547-993E235DF01E}"/>
              </a:ext>
            </a:extLst>
          </p:cNvPr>
          <p:cNvPicPr>
            <a:picLocks noGrp="1" noChangeAspect="1"/>
          </p:cNvPicPr>
          <p:nvPr>
            <p:ph idx="1"/>
          </p:nvPr>
        </p:nvPicPr>
        <p:blipFill>
          <a:blip r:embed="rId3"/>
          <a:stretch>
            <a:fillRect/>
          </a:stretch>
        </p:blipFill>
        <p:spPr>
          <a:xfrm>
            <a:off x="707051" y="1537614"/>
            <a:ext cx="10406098" cy="4480560"/>
          </a:xfrm>
        </p:spPr>
      </p:pic>
      <p:sp>
        <p:nvSpPr>
          <p:cNvPr id="4" name="Slide Number Placeholder 3">
            <a:extLst>
              <a:ext uri="{FF2B5EF4-FFF2-40B4-BE49-F238E27FC236}">
                <a16:creationId xmlns:a16="http://schemas.microsoft.com/office/drawing/2014/main" id="{3D2C9BD5-2D7A-0112-1835-B96CED1D5C71}"/>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7" name="TextBox 6">
            <a:extLst>
              <a:ext uri="{FF2B5EF4-FFF2-40B4-BE49-F238E27FC236}">
                <a16:creationId xmlns:a16="http://schemas.microsoft.com/office/drawing/2014/main" id="{56DD75E8-90CE-FF07-3E11-AF023394C1A8}"/>
              </a:ext>
            </a:extLst>
          </p:cNvPr>
          <p:cNvSpPr txBox="1"/>
          <p:nvPr/>
        </p:nvSpPr>
        <p:spPr>
          <a:xfrm>
            <a:off x="8212873" y="6018174"/>
            <a:ext cx="2900276" cy="369332"/>
          </a:xfrm>
          <a:prstGeom prst="rect">
            <a:avLst/>
          </a:prstGeom>
          <a:noFill/>
        </p:spPr>
        <p:txBody>
          <a:bodyPr wrap="square" rtlCol="0">
            <a:spAutoFit/>
          </a:bodyPr>
          <a:lstStyle/>
          <a:p>
            <a:r>
              <a:rPr lang="en-US"/>
              <a:t>https://coinmarketcap.com/</a:t>
            </a:r>
            <a:endParaRPr lang="en-US" dirty="0"/>
          </a:p>
        </p:txBody>
      </p:sp>
    </p:spTree>
    <p:extLst>
      <p:ext uri="{BB962C8B-B14F-4D97-AF65-F5344CB8AC3E}">
        <p14:creationId xmlns:p14="http://schemas.microsoft.com/office/powerpoint/2010/main" val="1951974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1983-1E18-D94F-9872-5FECB3B4A905}"/>
              </a:ext>
            </a:extLst>
          </p:cNvPr>
          <p:cNvSpPr>
            <a:spLocks noGrp="1"/>
          </p:cNvSpPr>
          <p:nvPr>
            <p:ph type="title"/>
          </p:nvPr>
        </p:nvSpPr>
        <p:spPr/>
        <p:txBody>
          <a:bodyPr/>
          <a:lstStyle/>
          <a:p>
            <a:r>
              <a:rPr lang="en-US" dirty="0">
                <a:solidFill>
                  <a:schemeClr val="bg1"/>
                </a:solidFill>
              </a:rPr>
              <a:t>Ter</a:t>
            </a:r>
            <a:r>
              <a:rPr lang="en-US" dirty="0"/>
              <a:t>ra’s Price</a:t>
            </a:r>
          </a:p>
        </p:txBody>
      </p:sp>
      <p:pic>
        <p:nvPicPr>
          <p:cNvPr id="6" name="Content Placeholder 5">
            <a:extLst>
              <a:ext uri="{FF2B5EF4-FFF2-40B4-BE49-F238E27FC236}">
                <a16:creationId xmlns:a16="http://schemas.microsoft.com/office/drawing/2014/main" id="{3CADD4DA-B186-82F8-567B-B58901572B8C}"/>
              </a:ext>
            </a:extLst>
          </p:cNvPr>
          <p:cNvPicPr>
            <a:picLocks noGrp="1" noChangeAspect="1"/>
          </p:cNvPicPr>
          <p:nvPr>
            <p:ph idx="1"/>
          </p:nvPr>
        </p:nvPicPr>
        <p:blipFill>
          <a:blip r:embed="rId3"/>
          <a:stretch>
            <a:fillRect/>
          </a:stretch>
        </p:blipFill>
        <p:spPr>
          <a:xfrm>
            <a:off x="941232" y="1679013"/>
            <a:ext cx="8848725" cy="3810000"/>
          </a:xfrm>
        </p:spPr>
      </p:pic>
      <p:sp>
        <p:nvSpPr>
          <p:cNvPr id="4" name="Slide Number Placeholder 3">
            <a:extLst>
              <a:ext uri="{FF2B5EF4-FFF2-40B4-BE49-F238E27FC236}">
                <a16:creationId xmlns:a16="http://schemas.microsoft.com/office/drawing/2014/main" id="{92B0441A-08DB-E203-2F37-81343E22E74B}"/>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7" name="TextBox 6">
            <a:extLst>
              <a:ext uri="{FF2B5EF4-FFF2-40B4-BE49-F238E27FC236}">
                <a16:creationId xmlns:a16="http://schemas.microsoft.com/office/drawing/2014/main" id="{75B1ED66-F1C5-7D95-92E2-D1234A42BF8A}"/>
              </a:ext>
            </a:extLst>
          </p:cNvPr>
          <p:cNvSpPr txBox="1"/>
          <p:nvPr/>
        </p:nvSpPr>
        <p:spPr>
          <a:xfrm>
            <a:off x="3384395" y="3093359"/>
            <a:ext cx="4728117" cy="523220"/>
          </a:xfrm>
          <a:prstGeom prst="rect">
            <a:avLst/>
          </a:prstGeom>
          <a:noFill/>
        </p:spPr>
        <p:txBody>
          <a:bodyPr wrap="square" rtlCol="0">
            <a:spAutoFit/>
          </a:bodyPr>
          <a:lstStyle/>
          <a:p>
            <a:r>
              <a:rPr lang="en-US" sz="2800" dirty="0">
                <a:latin typeface="Showcard Gothic" panose="04020904020102020604" pitchFamily="82" charset="0"/>
              </a:rPr>
              <a:t>Death </a:t>
            </a:r>
            <a:r>
              <a:rPr lang="en-US" sz="2800" dirty="0" err="1">
                <a:latin typeface="Showcard Gothic" panose="04020904020102020604" pitchFamily="82" charset="0"/>
              </a:rPr>
              <a:t>SpiRal</a:t>
            </a:r>
            <a:r>
              <a:rPr lang="en-US" sz="2800" dirty="0">
                <a:latin typeface="Showcard Gothic" panose="04020904020102020604" pitchFamily="82" charset="0"/>
              </a:rPr>
              <a:t>!!!</a:t>
            </a:r>
          </a:p>
        </p:txBody>
      </p:sp>
    </p:spTree>
    <p:extLst>
      <p:ext uri="{BB962C8B-B14F-4D97-AF65-F5344CB8AC3E}">
        <p14:creationId xmlns:p14="http://schemas.microsoft.com/office/powerpoint/2010/main" val="378572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627FA-8594-B98E-8E08-CD1BA8EBD802}"/>
              </a:ext>
            </a:extLst>
          </p:cNvPr>
          <p:cNvSpPr>
            <a:spLocks noGrp="1"/>
          </p:cNvSpPr>
          <p:nvPr>
            <p:ph type="title"/>
          </p:nvPr>
        </p:nvSpPr>
        <p:spPr/>
        <p:txBody>
          <a:bodyPr/>
          <a:lstStyle/>
          <a:p>
            <a:r>
              <a:rPr lang="en-US" dirty="0">
                <a:solidFill>
                  <a:schemeClr val="bg1"/>
                </a:solidFill>
              </a:rPr>
              <a:t>It I</a:t>
            </a:r>
            <a:r>
              <a:rPr lang="en-US" dirty="0">
                <a:solidFill>
                  <a:schemeClr val="accent5">
                    <a:lumMod val="50000"/>
                  </a:schemeClr>
                </a:solidFill>
              </a:rPr>
              <a:t>s Still the Wild West!</a:t>
            </a:r>
          </a:p>
        </p:txBody>
      </p:sp>
      <p:sp>
        <p:nvSpPr>
          <p:cNvPr id="3" name="Content Placeholder 2">
            <a:extLst>
              <a:ext uri="{FF2B5EF4-FFF2-40B4-BE49-F238E27FC236}">
                <a16:creationId xmlns:a16="http://schemas.microsoft.com/office/drawing/2014/main" id="{C831782D-62E8-2ECA-F57C-BE7845C8B330}"/>
              </a:ext>
            </a:extLst>
          </p:cNvPr>
          <p:cNvSpPr>
            <a:spLocks noGrp="1"/>
          </p:cNvSpPr>
          <p:nvPr>
            <p:ph idx="1"/>
          </p:nvPr>
        </p:nvSpPr>
        <p:spPr/>
        <p:txBody>
          <a:bodyPr/>
          <a:lstStyle/>
          <a:p>
            <a:r>
              <a:rPr lang="en-US" dirty="0">
                <a:hlinkClick r:id="rId2"/>
              </a:rPr>
              <a:t>Web3 is Going Great!</a:t>
            </a:r>
            <a:endParaRPr lang="en-US" dirty="0"/>
          </a:p>
        </p:txBody>
      </p:sp>
      <p:sp>
        <p:nvSpPr>
          <p:cNvPr id="4" name="Slide Number Placeholder 3">
            <a:extLst>
              <a:ext uri="{FF2B5EF4-FFF2-40B4-BE49-F238E27FC236}">
                <a16:creationId xmlns:a16="http://schemas.microsoft.com/office/drawing/2014/main" id="{F3783FEA-7A1A-EC8C-206C-24CE95E4FABF}"/>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564006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6317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lstStyle/>
          <a:p>
            <a:r>
              <a:rPr lang="en-US" dirty="0"/>
              <a:t>Bank:  An institution that accepts deposits and makes loans for a profit.</a:t>
            </a:r>
          </a:p>
          <a:p>
            <a:pPr lvl="1"/>
            <a:r>
              <a:rPr lang="en-US" dirty="0" err="1"/>
              <a:t>Stablecoins</a:t>
            </a:r>
            <a:r>
              <a:rPr lang="en-US" dirty="0"/>
              <a:t>?</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lvl="1"/>
            <a:r>
              <a:rPr lang="en-US" dirty="0" err="1"/>
              <a:t>BlockFI</a:t>
            </a:r>
            <a:r>
              <a:rPr lang="en-US" dirty="0"/>
              <a:t> and crypto Lending</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5995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a:solidFill>
                  <a:schemeClr val="bg1"/>
                </a:solidFill>
              </a:rPr>
              <a:t>Feb</a:t>
            </a:r>
            <a:r>
              <a:rPr lang="en-US" dirty="0">
                <a:solidFill>
                  <a:schemeClr val="accent5">
                    <a:lumMod val="50000"/>
                  </a:schemeClr>
                </a:solidFill>
              </a:rPr>
              <a:t>, 14, 2022,</a:t>
            </a:r>
            <a:r>
              <a:rPr lang="en-US" dirty="0"/>
              <a:t> </a:t>
            </a:r>
            <a:r>
              <a:rPr lang="en-US" i="1" dirty="0"/>
              <a:t>NYTimes </a:t>
            </a:r>
            <a:r>
              <a:rPr lang="en-US" dirty="0"/>
              <a:t>Headline</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514350" indent="-514350">
              <a:buFont typeface="+mj-lt"/>
              <a:buAutoNum type="arabicPeriod"/>
            </a:pPr>
            <a:r>
              <a:rPr lang="en-US" sz="3200" dirty="0">
                <a:solidFill>
                  <a:schemeClr val="accent5">
                    <a:lumMod val="50000"/>
                  </a:schemeClr>
                </a:solidFill>
                <a:latin typeface="nyt-cheltenham"/>
              </a:rPr>
              <a:t>Cannot offer existing accounts to US residents.</a:t>
            </a:r>
          </a:p>
          <a:p>
            <a:pPr marL="514350" indent="-514350">
              <a:buFont typeface="+mj-lt"/>
              <a:buAutoNum type="arabicPeriod"/>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is working work with the SEC to develop an account that meets US security laws.</a:t>
            </a:r>
          </a:p>
          <a:p>
            <a:pPr marL="514350" indent="-514350">
              <a:buFont typeface="+mj-lt"/>
              <a:buAutoNum type="arabicPeriod"/>
            </a:pPr>
            <a:endParaRPr lang="en-US" sz="3200" b="1" i="0" dirty="0">
              <a:solidFill>
                <a:schemeClr val="accent5">
                  <a:lumMod val="50000"/>
                </a:schemeClr>
              </a:solidFill>
              <a:effectLst/>
              <a:latin typeface="nyt-cheltenham"/>
            </a:endParaRPr>
          </a:p>
          <a:p>
            <a:endParaRPr lang="en-US" dirty="0"/>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6121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pPr marL="971550" lvl="1" indent="-514350">
              <a:buFont typeface="+mj-lt"/>
              <a:buAutoNum type="arabicPeriod"/>
            </a:pPr>
            <a:r>
              <a:rPr lang="en-US" dirty="0"/>
              <a:t>Minimize risk of a financial crisis.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40430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4</a:t>
            </a:fld>
            <a:endParaRPr lang="en-US" dirty="0"/>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448" y="4855542"/>
            <a:ext cx="2932155"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
        <p:nvSpPr>
          <p:cNvPr id="4" name="Subtitle 2">
            <a:extLst>
              <a:ext uri="{FF2B5EF4-FFF2-40B4-BE49-F238E27FC236}">
                <a16:creationId xmlns:a16="http://schemas.microsoft.com/office/drawing/2014/main" id="{CCDF0521-5229-7D41-A5EF-1078667579EC}"/>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October 20, 2022</a:t>
            </a:r>
          </a:p>
        </p:txBody>
      </p:sp>
    </p:spTree>
    <p:extLst>
      <p:ext uri="{BB962C8B-B14F-4D97-AF65-F5344CB8AC3E}">
        <p14:creationId xmlns:p14="http://schemas.microsoft.com/office/powerpoint/2010/main" val="1278335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Bid</a:t>
            </a:r>
            <a:r>
              <a:rPr lang="en-US" dirty="0">
                <a:solidFill>
                  <a:schemeClr val="accent5">
                    <a:lumMod val="50000"/>
                  </a:schemeClr>
                </a:solidFill>
              </a:rPr>
              <a:t>en Framework for Regulating Crypto (9/16)</a:t>
            </a:r>
            <a:endParaRPr lang="en-US" dirty="0"/>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a:xfrm>
            <a:off x="486937" y="1737998"/>
            <a:ext cx="10515600" cy="4351338"/>
          </a:xfrm>
        </p:spPr>
        <p:txBody>
          <a:bodyPr>
            <a:normAutofit/>
          </a:bodyPr>
          <a:lstStyle/>
          <a:p>
            <a:pPr marL="514350" indent="-514350">
              <a:buFont typeface="+mj-lt"/>
              <a:buAutoNum type="arabicPeriod"/>
            </a:pPr>
            <a:r>
              <a:rPr lang="en-US" dirty="0"/>
              <a:t>Protect Consumers, Investors, and Business.</a:t>
            </a:r>
          </a:p>
          <a:p>
            <a:pPr marL="514350" indent="-514350">
              <a:buFont typeface="+mj-lt"/>
              <a:buAutoNum type="arabicPeriod"/>
            </a:pPr>
            <a:r>
              <a:rPr lang="en-US" dirty="0"/>
              <a:t>Promote Access to Safe Financial Services.</a:t>
            </a:r>
          </a:p>
          <a:p>
            <a:pPr marL="514350" indent="-514350">
              <a:buFont typeface="+mj-lt"/>
              <a:buAutoNum type="arabicPeriod"/>
            </a:pPr>
            <a:r>
              <a:rPr lang="en-US" dirty="0"/>
              <a:t>Fostering Financial Stability.</a:t>
            </a:r>
          </a:p>
          <a:p>
            <a:pPr marL="514350" indent="-514350">
              <a:buFont typeface="+mj-lt"/>
              <a:buAutoNum type="arabicPeriod"/>
            </a:pPr>
            <a:r>
              <a:rPr lang="en-US" dirty="0"/>
              <a:t>Advancing Responsible Innovation.</a:t>
            </a:r>
          </a:p>
          <a:p>
            <a:pPr marL="514350" indent="-514350">
              <a:buFont typeface="+mj-lt"/>
              <a:buAutoNum type="arabicPeriod"/>
            </a:pPr>
            <a:r>
              <a:rPr lang="en-US" dirty="0"/>
              <a:t>Reinforcing our Global Financial Leadership.</a:t>
            </a:r>
          </a:p>
          <a:p>
            <a:pPr marL="514350" indent="-514350">
              <a:buFont typeface="+mj-lt"/>
              <a:buAutoNum type="arabicPeriod"/>
            </a:pPr>
            <a:r>
              <a:rPr lang="en-US" dirty="0"/>
              <a:t>Fighting Illicit Finance.</a:t>
            </a:r>
          </a:p>
          <a:p>
            <a:pPr marL="514350" indent="-514350">
              <a:buFont typeface="+mj-lt"/>
              <a:buAutoNum type="arabicPeriod"/>
            </a:pPr>
            <a:r>
              <a:rPr lang="en-US" dirty="0"/>
              <a:t>Exploring a U.S. Central Bank Digital Currency (CBDC)</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15136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84601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5490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6" name="Picture 4">
            <a:extLst>
              <a:ext uri="{FF2B5EF4-FFF2-40B4-BE49-F238E27FC236}">
                <a16:creationId xmlns:a16="http://schemas.microsoft.com/office/drawing/2014/main" id="{81FF9349-68D3-2CD6-323F-2E966E669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651" y="877274"/>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Many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57"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1297492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288279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171021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Chart, line chart&#10;&#10;Description automatically generated">
            <a:extLst>
              <a:ext uri="{FF2B5EF4-FFF2-40B4-BE49-F238E27FC236}">
                <a16:creationId xmlns:a16="http://schemas.microsoft.com/office/drawing/2014/main" id="{60AAD2E0-F2B3-B94D-A37B-FD662AAA65BB}"/>
              </a:ext>
            </a:extLst>
          </p:cNvPr>
          <p:cNvPicPr>
            <a:picLocks noGrp="1" noChangeAspect="1"/>
          </p:cNvPicPr>
          <p:nvPr>
            <p:ph idx="1"/>
          </p:nvPr>
        </p:nvPicPr>
        <p:blipFill>
          <a:blip r:embed="rId2" r:link="rId3"/>
          <a:stretch>
            <a:fillRect/>
          </a:stretch>
        </p:blipFill>
        <p:spPr>
          <a:xfrm>
            <a:off x="1237478" y="1260089"/>
            <a:ext cx="9940273" cy="4970137"/>
          </a:xfrm>
        </p:spPr>
      </p:pic>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a:xfrm>
            <a:off x="905106" y="0"/>
            <a:ext cx="10515600" cy="1325563"/>
          </a:xfrm>
        </p:spPr>
        <p:txBody>
          <a:bodyPr/>
          <a:lstStyle/>
          <a:p>
            <a:r>
              <a:rPr lang="en-US" dirty="0">
                <a:solidFill>
                  <a:schemeClr val="bg1"/>
                </a:solidFill>
              </a:rPr>
              <a:t>Inc</a:t>
            </a:r>
            <a:r>
              <a:rPr lang="en-US" dirty="0"/>
              <a:t>ome Inequality: </a:t>
            </a:r>
            <a:r>
              <a:rPr lang="en-US"/>
              <a:t>Chris Herrington</a:t>
            </a:r>
            <a:endParaRPr lang="en-US" dirty="0"/>
          </a:p>
        </p:txBody>
      </p:sp>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48</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9368927" y="2690870"/>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777489" y="3628042"/>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a:cxnSpLocks/>
          </p:cNvCxnSpPr>
          <p:nvPr/>
        </p:nvCxnSpPr>
        <p:spPr>
          <a:xfrm>
            <a:off x="9979755" y="2272312"/>
            <a:ext cx="664596" cy="786625"/>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9734575" y="3058937"/>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3457487" y="1843487"/>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4473566" y="3058937"/>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4124011" y="1652596"/>
            <a:ext cx="2392065" cy="430887"/>
          </a:xfrm>
          <a:prstGeom prst="rect">
            <a:avLst/>
          </a:prstGeom>
          <a:noFill/>
        </p:spPr>
        <p:txBody>
          <a:bodyPr wrap="none" rtlCol="0">
            <a:spAutoFit/>
          </a:bodyPr>
          <a:lstStyle/>
          <a:p>
            <a:r>
              <a:rPr lang="en-US" sz="2200" dirty="0">
                <a:solidFill>
                  <a:srgbClr val="0C4C88"/>
                </a:solidFill>
              </a:rPr>
              <a:t>Stock Market Crash</a:t>
            </a:r>
          </a:p>
        </p:txBody>
      </p:sp>
    </p:spTree>
    <p:extLst>
      <p:ext uri="{BB962C8B-B14F-4D97-AF65-F5344CB8AC3E}">
        <p14:creationId xmlns:p14="http://schemas.microsoft.com/office/powerpoint/2010/main" val="3283825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70363" y="9719"/>
            <a:ext cx="10515600" cy="1325563"/>
          </a:xfrm>
        </p:spPr>
        <p:txBody>
          <a:bodyPr/>
          <a:lstStyle/>
          <a:p>
            <a:r>
              <a:rPr lang="en-US">
                <a:solidFill>
                  <a:schemeClr val="bg1"/>
                </a:solidFill>
              </a:rPr>
              <a:t>You</a:t>
            </a:r>
            <a:r>
              <a:rPr lang="en-US">
                <a:solidFill>
                  <a:schemeClr val="accent5">
                    <a:lumMod val="50000"/>
                  </a:schemeClr>
                </a:solidFill>
              </a:rPr>
              <a:t>r Turn!</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423952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there potential for beneficial, financial innovations using the underlying technology?</a:t>
            </a:r>
          </a:p>
          <a:p>
            <a:r>
              <a:rPr lang="en-US" dirty="0"/>
              <a:t>But, 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6818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digital money (viz. data on a computer) where account ownership is confidential and where record keeping is decentralized over a multitude of computers</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403297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may be.</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352038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8</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10186640" y="2604001"/>
            <a:ext cx="1622501" cy="830997"/>
          </a:xfrm>
          <a:prstGeom prst="rect">
            <a:avLst/>
          </a:prstGeom>
          <a:noFill/>
        </p:spPr>
        <p:txBody>
          <a:bodyPr wrap="square" rtlCol="0">
            <a:spAutoFit/>
          </a:bodyPr>
          <a:lstStyle/>
          <a:p>
            <a:r>
              <a:rPr lang="en-US" sz="2400" dirty="0"/>
              <a:t>$19,300, at noon today</a:t>
            </a:r>
          </a:p>
        </p:txBody>
      </p:sp>
      <p:sp>
        <p:nvSpPr>
          <p:cNvPr id="10" name="TextBox 9">
            <a:extLst>
              <a:ext uri="{FF2B5EF4-FFF2-40B4-BE49-F238E27FC236}">
                <a16:creationId xmlns:a16="http://schemas.microsoft.com/office/drawing/2014/main" id="{DE25FDF2-55A1-8347-5B62-2B11B43269BD}"/>
              </a:ext>
            </a:extLst>
          </p:cNvPr>
          <p:cNvSpPr txBox="1"/>
          <p:nvPr/>
        </p:nvSpPr>
        <p:spPr>
          <a:xfrm>
            <a:off x="3975410" y="308838"/>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5" name="Picture 4">
            <a:extLst>
              <a:ext uri="{FF2B5EF4-FFF2-40B4-BE49-F238E27FC236}">
                <a16:creationId xmlns:a16="http://schemas.microsoft.com/office/drawing/2014/main" id="{2105E2F1-8D6A-A2F4-AEDB-91F88173BFB6}"/>
              </a:ext>
            </a:extLst>
          </p:cNvPr>
          <p:cNvPicPr>
            <a:picLocks noChangeAspect="1"/>
          </p:cNvPicPr>
          <p:nvPr/>
        </p:nvPicPr>
        <p:blipFill>
          <a:blip r:embed="rId2"/>
          <a:stretch>
            <a:fillRect/>
          </a:stretch>
        </p:blipFill>
        <p:spPr>
          <a:xfrm>
            <a:off x="0" y="1115122"/>
            <a:ext cx="9740590" cy="4913484"/>
          </a:xfrm>
          <a:prstGeom prst="rect">
            <a:avLst/>
          </a:prstGeom>
        </p:spPr>
      </p:pic>
    </p:spTree>
    <p:extLst>
      <p:ext uri="{BB962C8B-B14F-4D97-AF65-F5344CB8AC3E}">
        <p14:creationId xmlns:p14="http://schemas.microsoft.com/office/powerpoint/2010/main" val="415805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a:xfrm>
            <a:off x="699302" y="0"/>
            <a:ext cx="10515600" cy="1325563"/>
          </a:xfrm>
        </p:spPr>
        <p:txBody>
          <a:bodyPr/>
          <a:lstStyle/>
          <a:p>
            <a:r>
              <a:rPr lang="en-US" dirty="0">
                <a:solidFill>
                  <a:schemeClr val="bg1"/>
                </a:solidFill>
              </a:rPr>
              <a:t>One</a:t>
            </a:r>
            <a:r>
              <a:rPr lang="en-US" dirty="0"/>
              <a:t> of the </a:t>
            </a:r>
            <a:r>
              <a:rPr lang="en-US"/>
              <a:t>Over 60,000 </a:t>
            </a:r>
            <a:r>
              <a:rPr lang="en-US" dirty="0"/>
              <a:t>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9</a:t>
            </a:fld>
            <a:endParaRPr lang="en-GB" dirty="0"/>
          </a:p>
        </p:txBody>
      </p:sp>
      <p:sp>
        <p:nvSpPr>
          <p:cNvPr id="5" name="AutoShape 2" descr="Coinstar Kiosk">
            <a:extLst>
              <a:ext uri="{FF2B5EF4-FFF2-40B4-BE49-F238E27FC236}">
                <a16:creationId xmlns:a16="http://schemas.microsoft.com/office/drawing/2014/main" id="{EA1B33B6-35BE-9817-64BA-37A8D598C8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oinstar Kiosk">
            <a:extLst>
              <a:ext uri="{FF2B5EF4-FFF2-40B4-BE49-F238E27FC236}">
                <a16:creationId xmlns:a16="http://schemas.microsoft.com/office/drawing/2014/main" id="{9AB120E9-A197-63FB-E588-A13D4EEAFC2E}"/>
              </a:ext>
            </a:extLst>
          </p:cNvPr>
          <p:cNvSpPr>
            <a:spLocks noChangeAspect="1" noChangeArrowheads="1"/>
          </p:cNvSpPr>
          <p:nvPr/>
        </p:nvSpPr>
        <p:spPr bwMode="auto">
          <a:xfrm>
            <a:off x="6095999" y="3428999"/>
            <a:ext cx="1601165" cy="16011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Coinstar Kiosk">
            <a:extLst>
              <a:ext uri="{FF2B5EF4-FFF2-40B4-BE49-F238E27FC236}">
                <a16:creationId xmlns:a16="http://schemas.microsoft.com/office/drawing/2014/main" id="{8761FAC6-56C3-5F71-21F0-1821E96741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Coinhub Bitcoin ATM in Tampa, FL | Buy Bitcoin – $25,000 Daily! | Coinhub  Bitcoin ATM: Find A Bitcoin ATM — $25,000 Daily Limits">
            <a:extLst>
              <a:ext uri="{FF2B5EF4-FFF2-40B4-BE49-F238E27FC236}">
                <a16:creationId xmlns:a16="http://schemas.microsoft.com/office/drawing/2014/main" id="{41EACDB5-5F74-3E03-82A9-5CDB02AEF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098" y="2086456"/>
            <a:ext cx="2563414" cy="3277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5B5ACB0-39FA-7776-FC7E-5A3C427DA9A7}"/>
              </a:ext>
            </a:extLst>
          </p:cNvPr>
          <p:cNvPicPr>
            <a:picLocks noChangeAspect="1"/>
          </p:cNvPicPr>
          <p:nvPr/>
        </p:nvPicPr>
        <p:blipFill>
          <a:blip r:embed="rId4"/>
          <a:stretch>
            <a:fillRect/>
          </a:stretch>
        </p:blipFill>
        <p:spPr>
          <a:xfrm>
            <a:off x="3964221" y="2346217"/>
            <a:ext cx="7918361" cy="3200400"/>
          </a:xfrm>
          <a:prstGeom prst="rect">
            <a:avLst/>
          </a:prstGeom>
        </p:spPr>
      </p:pic>
    </p:spTree>
    <p:extLst>
      <p:ext uri="{BB962C8B-B14F-4D97-AF65-F5344CB8AC3E}">
        <p14:creationId xmlns:p14="http://schemas.microsoft.com/office/powerpoint/2010/main" val="401463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95220</TotalTime>
  <Words>3593</Words>
  <Application>Microsoft Macintosh PowerPoint</Application>
  <PresentationFormat>Widescreen</PresentationFormat>
  <Paragraphs>374</Paragraphs>
  <Slides>49</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Courier New</vt:lpstr>
      <vt:lpstr>fell</vt:lpstr>
      <vt:lpstr>Garamond</vt:lpstr>
      <vt:lpstr>nyt-cheltenham</vt:lpstr>
      <vt:lpstr>Showcard Gothic</vt:lpstr>
      <vt:lpstr>Times New Roman</vt:lpstr>
      <vt:lpstr>Times roman</vt:lpstr>
      <vt:lpstr>Custom Design</vt:lpstr>
      <vt:lpstr>PowerPoint Presentation</vt:lpstr>
      <vt:lpstr> Available NEED Topics Include:</vt:lpstr>
      <vt:lpstr> Course Outline</vt:lpstr>
      <vt:lpstr>PowerPoint Presentation</vt:lpstr>
      <vt:lpstr>Outline of the Talk</vt:lpstr>
      <vt:lpstr>But First, What is Bitcoin?</vt:lpstr>
      <vt:lpstr>Bitcoin Has Started a Revolution in Finance</vt:lpstr>
      <vt:lpstr>Bitcoins: What   Is   All the Excitement About?</vt:lpstr>
      <vt:lpstr>One of the Over 60,000 Bitcoin ATMs</vt:lpstr>
      <vt:lpstr>Give Me a Break?</vt:lpstr>
      <vt:lpstr>An Origin Story Worthy of a Pulp Novel!</vt:lpstr>
      <vt:lpstr>The Possible Economic Role for Bitcoin</vt:lpstr>
      <vt:lpstr>Facts about Cryptocurrencies (as of 10/20, noon)</vt:lpstr>
      <vt:lpstr>Underlying Technology of Bitcoin</vt:lpstr>
      <vt:lpstr>So, how does it work?</vt:lpstr>
      <vt:lpstr>Proof of Work: Bitcoin “Mining”</vt:lpstr>
      <vt:lpstr>Bitcoin Mine</vt:lpstr>
      <vt:lpstr>Question #1:  Is Bitcoin serving an economic role</vt:lpstr>
      <vt:lpstr>The Merge:  Ethereum and Proof of Stake</vt:lpstr>
      <vt:lpstr>What Role Does Bitcoin (or Ether) Play?</vt:lpstr>
      <vt:lpstr>Illegal Activity and Bitcoinhe</vt:lpstr>
      <vt:lpstr>But What about as an Financial Investment?</vt:lpstr>
      <vt:lpstr>How Do Economist Think About Investments?</vt:lpstr>
      <vt:lpstr>Does Voting Ever Get it “Wrong?”</vt:lpstr>
      <vt:lpstr>Question #2:  The Value of the New Technology?</vt:lpstr>
      <vt:lpstr>Smart Contracts on the Blockchain</vt:lpstr>
      <vt:lpstr>DeFi and Smart Contracts</vt:lpstr>
      <vt:lpstr>Clearly, Not Good News for Defi</vt:lpstr>
      <vt:lpstr>Mark Zuckerberg &amp; Stablecoins</vt:lpstr>
      <vt:lpstr>Tether Stablecoin:  Reserve Backed?</vt:lpstr>
      <vt:lpstr>“Breaking the Buck?”</vt:lpstr>
      <vt:lpstr>Algorithmic Stablecoin</vt:lpstr>
      <vt:lpstr>Luna’s Price This Year</vt:lpstr>
      <vt:lpstr>Terra’s Price</vt:lpstr>
      <vt:lpstr>It Is Still the Wild West!</vt:lpstr>
      <vt:lpstr>“Clean Up the Mess on Aisle 3”</vt:lpstr>
      <vt:lpstr>1930s Regulation in the 21st Century</vt:lpstr>
      <vt:lpstr>Feb, 14, 2022, NYTimes Headline</vt:lpstr>
      <vt:lpstr>What is Good Regulation?</vt:lpstr>
      <vt:lpstr>Biden Framework for Regulating Crypto (9/16)</vt:lpstr>
      <vt:lpstr>Do We Need More Than (Good) Regulation?</vt:lpstr>
      <vt:lpstr>CBDCs and Other Central Bank Liabilities</vt:lpstr>
      <vt:lpstr>The Devil Is In the Details</vt:lpstr>
      <vt:lpstr>Who should design our payment system?</vt:lpstr>
      <vt:lpstr>Glossary</vt:lpstr>
      <vt:lpstr>Resources to Learn More</vt:lpstr>
      <vt:lpstr>Glossary (Cont.)</vt:lpstr>
      <vt:lpstr>Income Inequality: Chris Herrington</vt:lpstr>
      <vt:lpstr>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888</cp:revision>
  <cp:lastPrinted>2022-03-01T02:48:20Z</cp:lastPrinted>
  <dcterms:created xsi:type="dcterms:W3CDTF">2017-05-03T22:30:38Z</dcterms:created>
  <dcterms:modified xsi:type="dcterms:W3CDTF">2022-10-20T18:35:10Z</dcterms:modified>
</cp:coreProperties>
</file>