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5"/>
  </p:notesMasterIdLst>
  <p:handoutMasterIdLst>
    <p:handoutMasterId r:id="rId66"/>
  </p:handoutMasterIdLst>
  <p:sldIdLst>
    <p:sldId id="1026" r:id="rId2"/>
    <p:sldId id="4169" r:id="rId3"/>
    <p:sldId id="4084" r:id="rId4"/>
    <p:sldId id="4085" r:id="rId5"/>
    <p:sldId id="4107" r:id="rId6"/>
    <p:sldId id="4108" r:id="rId7"/>
    <p:sldId id="4109" r:id="rId8"/>
    <p:sldId id="4180" r:id="rId9"/>
    <p:sldId id="4178" r:id="rId10"/>
    <p:sldId id="4179" r:id="rId11"/>
    <p:sldId id="4170" r:id="rId12"/>
    <p:sldId id="4101" r:id="rId13"/>
    <p:sldId id="4157" r:id="rId14"/>
    <p:sldId id="4113" r:id="rId15"/>
    <p:sldId id="4114" r:id="rId16"/>
    <p:sldId id="4171" r:id="rId17"/>
    <p:sldId id="4172" r:id="rId18"/>
    <p:sldId id="4173" r:id="rId19"/>
    <p:sldId id="4118" r:id="rId20"/>
    <p:sldId id="4150" r:id="rId21"/>
    <p:sldId id="4174" r:id="rId22"/>
    <p:sldId id="4120" r:id="rId23"/>
    <p:sldId id="4133" r:id="rId24"/>
    <p:sldId id="4176" r:id="rId25"/>
    <p:sldId id="4122" r:id="rId26"/>
    <p:sldId id="4124" r:id="rId27"/>
    <p:sldId id="4177" r:id="rId28"/>
    <p:sldId id="4125" r:id="rId29"/>
    <p:sldId id="4126" r:id="rId30"/>
    <p:sldId id="4127" r:id="rId31"/>
    <p:sldId id="4128" r:id="rId32"/>
    <p:sldId id="4168" r:id="rId33"/>
    <p:sldId id="4166" r:id="rId34"/>
    <p:sldId id="1196" r:id="rId35"/>
    <p:sldId id="4155" r:id="rId36"/>
    <p:sldId id="4130" r:id="rId37"/>
    <p:sldId id="4167" r:id="rId38"/>
    <p:sldId id="4153" r:id="rId39"/>
    <p:sldId id="4154" r:id="rId40"/>
    <p:sldId id="4132" r:id="rId41"/>
    <p:sldId id="4131" r:id="rId42"/>
    <p:sldId id="4135" r:id="rId43"/>
    <p:sldId id="4136" r:id="rId44"/>
    <p:sldId id="4138" r:id="rId45"/>
    <p:sldId id="4134" r:id="rId46"/>
    <p:sldId id="4140" r:id="rId47"/>
    <p:sldId id="4139" r:id="rId48"/>
    <p:sldId id="4141" r:id="rId49"/>
    <p:sldId id="4142" r:id="rId50"/>
    <p:sldId id="4143" r:id="rId51"/>
    <p:sldId id="4144" r:id="rId52"/>
    <p:sldId id="4146" r:id="rId53"/>
    <p:sldId id="4147" r:id="rId54"/>
    <p:sldId id="1027" r:id="rId55"/>
    <p:sldId id="4163" r:id="rId56"/>
    <p:sldId id="4164" r:id="rId57"/>
    <p:sldId id="4165" r:id="rId58"/>
    <p:sldId id="4149" r:id="rId59"/>
    <p:sldId id="4159" r:id="rId60"/>
    <p:sldId id="4162" r:id="rId61"/>
    <p:sldId id="4161" r:id="rId62"/>
    <p:sldId id="4160" r:id="rId63"/>
    <p:sldId id="4158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Allison Roehling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74830" autoAdjust="0"/>
  </p:normalViewPr>
  <p:slideViewPr>
    <p:cSldViewPr snapToGrid="0" snapToObjects="1">
      <p:cViewPr varScale="1">
        <p:scale>
          <a:sx n="78" d="100"/>
          <a:sy n="78" d="100"/>
        </p:scale>
        <p:origin x="176" y="9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200" d="100"/>
        <a:sy n="200" d="100"/>
      </p:scale>
      <p:origin x="0" y="-59316"/>
    </p:cViewPr>
  </p:sorterViewPr>
  <p:notesViewPr>
    <p:cSldViewPr snapToGrid="0" snapToObjects="1">
      <p:cViewPr varScale="1">
        <p:scale>
          <a:sx n="46" d="100"/>
          <a:sy n="46" d="100"/>
        </p:scale>
        <p:origin x="280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5C0618-5241-E801-D980-AE31DA7492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AFC0C-B23A-8350-5298-B08617753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1403B-4009-4223-B82C-AD0ACA78DA25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F0BA0-8ABF-6E9F-8CF7-8FD7C5BF75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B7A1F-98B9-17C3-7D61-FEC5BCCEB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89697-68B0-47BD-839C-558D384D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3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 Buffet paraphrasing Benjamin Graham. Payments mean dividends or coupon payments. Even, gold has some intrinsic value as the ultimate </a:t>
            </a:r>
            <a:r>
              <a:rPr lang="en-US" dirty="0" err="1"/>
              <a:t>insuarbne</a:t>
            </a:r>
            <a:endParaRPr lang="en-US" dirty="0"/>
          </a:p>
          <a:p>
            <a:endParaRPr lang="en-US" dirty="0"/>
          </a:p>
          <a:p>
            <a:r>
              <a:rPr lang="en-US" dirty="0"/>
              <a:t>Graham: Intelligent Investor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4BD5-010C-4CBB-A256-98F1F85EEA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7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Pets.com</a:t>
            </a:r>
            <a:r>
              <a:rPr lang="en-US" dirty="0"/>
              <a:t> sock puppet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Cryptographic protection is a tougher call and depends on your views of privacy rights, as well as what information is being kept private (e.g., medical records versus financial transactions) Supply Chains (Walmart IBM)</a:t>
            </a:r>
          </a:p>
          <a:p>
            <a:pPr lvl="1"/>
            <a:r>
              <a:rPr lang="en-US" dirty="0"/>
              <a:t>Smart Contracts (Xbox royalties)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Recently, these numbers have come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2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Started in Kenya in 2007 and now available in 10 countries.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Buy M-</a:t>
            </a:r>
            <a:r>
              <a:rPr lang="en-US" dirty="0" err="1"/>
              <a:t>Pesa</a:t>
            </a:r>
            <a:r>
              <a:rPr lang="en-US" dirty="0"/>
              <a:t> credits from “agents” (local shop) which can be transferred to others with an M-</a:t>
            </a:r>
            <a:r>
              <a:rPr lang="en-US" dirty="0" err="1"/>
              <a:t>Pesa</a:t>
            </a:r>
            <a:r>
              <a:rPr lang="en-US" dirty="0"/>
              <a:t> account via cellphone.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96 percent of Kenyan households have a mobile account.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M-</a:t>
            </a:r>
            <a:r>
              <a:rPr lang="en-US" dirty="0" err="1"/>
              <a:t>pesa</a:t>
            </a:r>
            <a:r>
              <a:rPr lang="en-US" dirty="0"/>
              <a:t> is a digital currency, but not a crypto currency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5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200" i="1" dirty="0">
                <a:solidFill>
                  <a:schemeClr val="tx1"/>
                </a:solidFill>
                <a:latin typeface="Times roman"/>
              </a:rPr>
              <a:t> Bloomberg </a:t>
            </a:r>
            <a:r>
              <a:rPr lang="en-US" sz="1200" b="0" i="1" dirty="0">
                <a:solidFill>
                  <a:schemeClr val="tx1"/>
                </a:solidFill>
                <a:latin typeface="Times roman"/>
              </a:rPr>
              <a:t>7/27/2021: “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Tether and the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-backed Diem token were a main focus of a recent meeting of U.S. regulators held on the financial risks posed by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roman"/>
              </a:rPr>
              <a:t>stablecoins</a:t>
            </a:r>
            <a:r>
              <a:rPr lang="en-US" sz="1200" b="0" dirty="0">
                <a:solidFill>
                  <a:schemeClr val="tx1"/>
                </a:solidFill>
                <a:latin typeface="Times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2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Reserve Primary Fund broke the buck on 9/16/2008. Market cap $60 billion; lowest price 97 cents!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9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200" i="1" dirty="0">
                <a:solidFill>
                  <a:schemeClr val="tx1"/>
                </a:solidFill>
                <a:latin typeface="Times roman"/>
              </a:rPr>
              <a:t> Bloomberg </a:t>
            </a:r>
            <a:r>
              <a:rPr lang="en-US" sz="1200" b="0" i="1" dirty="0">
                <a:solidFill>
                  <a:schemeClr val="tx1"/>
                </a:solidFill>
                <a:latin typeface="Times roman"/>
              </a:rPr>
              <a:t>7/27/2021: “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Tether and the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-backed Diem token were a main focus of a recent meeting of U.S. regulators held on the financial risks posed by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roman"/>
              </a:rPr>
              <a:t>stablecoins</a:t>
            </a:r>
            <a:r>
              <a:rPr lang="en-US" sz="1200" b="0" dirty="0">
                <a:solidFill>
                  <a:schemeClr val="tx1"/>
                </a:solidFill>
                <a:latin typeface="Times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2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Collapse of Terra/Luna erased $60billion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99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Wiped out $60 billion in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last spoke in March Bitcoin was $40k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71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Collapse of Terra/Luna erased $60billion</a:t>
            </a:r>
          </a:p>
          <a:p>
            <a:endParaRPr lang="en-US" dirty="0"/>
          </a:p>
          <a:p>
            <a:r>
              <a:rPr lang="en-US" dirty="0"/>
              <a:t>If Luna has no value, terra doesn’t either.</a:t>
            </a:r>
          </a:p>
          <a:p>
            <a:endParaRPr lang="en-US" dirty="0"/>
          </a:p>
          <a:p>
            <a:r>
              <a:rPr lang="en-US" dirty="0"/>
              <a:t>The cryptocurrency has no clothes!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11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on CBDC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4BD5-010C-4CBB-A256-98F1F85EEA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8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BlockFi</a:t>
            </a:r>
            <a:r>
              <a:rPr lang="en-US" dirty="0"/>
              <a:t> – deposit bitcoin and they pay interest and lend out your deposits</a:t>
            </a:r>
          </a:p>
          <a:p>
            <a:endParaRPr lang="en-US" dirty="0"/>
          </a:p>
          <a:p>
            <a:r>
              <a:rPr lang="en-US" dirty="0"/>
              <a:t>THAT’S a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92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crypto community happy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29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Fed and most Central Banks presently have two financial liabilities: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Currency.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Bank Reserves.</a:t>
            </a:r>
          </a:p>
          <a:p>
            <a:r>
              <a:rPr lang="en-US" dirty="0"/>
              <a:t>Bank Reserves are Balances that Commercial Banks hold at the Fed and that are used in check clearing. They are already 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9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MIT Boston Fed experiment. But pretty conservative vision. CBDC offered to consumers through insured institutions, i.e., banks.  Electronic cash like checks.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6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Vitalek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, age 27 cofounder </a:t>
            </a:r>
            <a:r>
              <a:rPr lang="en-US"/>
              <a:t>of Ethereum at age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8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BTC at $20,000, implies 35 billion per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 South </a:t>
            </a:r>
            <a:r>
              <a:rPr lang="en-US"/>
              <a:t>Commons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 Santelli 2/19/2009 </a:t>
            </a:r>
            <a:r>
              <a:rPr lang="en-US" dirty="0" err="1"/>
              <a:t>Teaparty</a:t>
            </a:r>
            <a:r>
              <a:rPr lang="en-US" dirty="0"/>
              <a:t> 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Presently, Bitcoin mining requires 150-200 terawatt-hours per year, more than Thailand with a carbon </a:t>
            </a:r>
            <a:r>
              <a:rPr lang="en-US" dirty="0" err="1"/>
              <a:t>footprinttof</a:t>
            </a:r>
            <a:r>
              <a:rPr lang="en-US" dirty="0"/>
              <a:t> the Czech </a:t>
            </a:r>
            <a:r>
              <a:rPr lang="en-US" dirty="0" err="1"/>
              <a:t>Republicenergy</a:t>
            </a:r>
            <a:r>
              <a:rPr lang="en-US" dirty="0"/>
              <a:t> consumption (although less than is used in gold mining). (Note there are other consensus mechanisms that do not use as much energy.)</a:t>
            </a:r>
          </a:p>
          <a:p>
            <a:r>
              <a:rPr lang="en-US" dirty="0"/>
              <a:t>In addition, computer hardware quickly becomes obsolete and is dumped.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Trading of banned goods; </a:t>
            </a:r>
            <a:r>
              <a:rPr lang="en-US" dirty="0" err="1"/>
              <a:t>e.g</a:t>
            </a:r>
            <a:r>
              <a:rPr lang="en-US" dirty="0"/>
              <a:t>, Silk Road</a:t>
            </a:r>
          </a:p>
          <a:p>
            <a:pPr lvl="1"/>
            <a:r>
              <a:rPr lang="en-US" dirty="0"/>
              <a:t>Ransomware Payments.</a:t>
            </a:r>
          </a:p>
          <a:p>
            <a:pPr lvl="1"/>
            <a:r>
              <a:rPr lang="en-US" dirty="0"/>
              <a:t>Money Laundering.</a:t>
            </a:r>
          </a:p>
          <a:p>
            <a:pPr lvl="1"/>
            <a:r>
              <a:rPr lang="en-US" dirty="0"/>
              <a:t>Tax Evasion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1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4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g.ny.gov/press-release/2021/attorney-general-james-ends-virtual-currency-trading-platform-bitfinexs-illega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3isgoinggreat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tableCoinReport_Nov1_508.pdf" TargetMode="External"/><Relationship Id="rId2" Type="http://schemas.openxmlformats.org/officeDocument/2006/relationships/hyperlink" Target="https://youtu.be/o3NuHb7V1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deralreserve.gov/publications/files/money-and-payments-20220120.pdf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bitcoi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Emory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June-August,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97419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3371-9DD8-6247-B77A-E960AF2E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Val</a:t>
            </a:r>
            <a:r>
              <a:rPr lang="en-US" dirty="0"/>
              <a:t>ue of Gold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63863-0350-D84D-B55C-7B137864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7F3A-9B8F-B042-939B-34D32782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EC6BB-19CB-0A4A-9572-686BBE08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199310"/>
            <a:ext cx="7658100" cy="49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3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DCB0-C862-B131-6632-1A1CFDDF3544}"/>
              </a:ext>
            </a:extLst>
          </p:cNvPr>
          <p:cNvSpPr txBox="1"/>
          <p:nvPr/>
        </p:nvSpPr>
        <p:spPr>
          <a:xfrm>
            <a:off x="10186640" y="2604001"/>
            <a:ext cx="1622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$23,400, 0n 8/17, 10:30 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5FDF2-55A1-8347-5B62-2B11B43269BD}"/>
              </a:ext>
            </a:extLst>
          </p:cNvPr>
          <p:cNvSpPr txBox="1"/>
          <p:nvPr/>
        </p:nvSpPr>
        <p:spPr>
          <a:xfrm>
            <a:off x="3881626" y="308838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6204F-CD93-4B20-5C53-A057C7AFA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401"/>
            <a:ext cx="9601200" cy="46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</a:t>
            </a:r>
            <a:r>
              <a:rPr lang="en-US" dirty="0"/>
              <a:t> of the Over 50,000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C0BD4-EA88-BA43-A068-6D3673C54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1857654"/>
            <a:ext cx="2590800" cy="345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E09EC-8092-DE49-9C27-9F3770C6951B}"/>
              </a:ext>
            </a:extLst>
          </p:cNvPr>
          <p:cNvSpPr txBox="1"/>
          <p:nvPr/>
        </p:nvSpPr>
        <p:spPr>
          <a:xfrm>
            <a:off x="5542547" y="5626838"/>
            <a:ext cx="4439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Big Mouth Ben Convenience Store</a:t>
            </a:r>
          </a:p>
          <a:p>
            <a:pPr algn="ctr"/>
            <a:r>
              <a:rPr lang="en-US" sz="2400" dirty="0"/>
              <a:t>Atlanta, GA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6991E-EBCC-774C-ADB9-D00BFC248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021" y="1857654"/>
            <a:ext cx="5895474" cy="34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6151-A314-EF65-7DDF-4D95299C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too Far?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FC1-BF1C-D851-0603-4D95CB46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10ECD-D11A-88D1-620F-1FB713E4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6418"/>
            <a:ext cx="9326880" cy="52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The Mysterious Satoshi Nakamoto:</a:t>
            </a:r>
          </a:p>
          <a:p>
            <a:pPr lvl="1"/>
            <a:r>
              <a:rPr lang="en-US" sz="2600" dirty="0"/>
              <a:t>Lehman Brothers Bankruptcy, 9/2008</a:t>
            </a:r>
          </a:p>
          <a:p>
            <a:pPr lvl="1"/>
            <a:r>
              <a:rPr lang="en-US" sz="2600" dirty="0"/>
              <a:t>Halloween 2008: a white paper is published on the Internet laying out the idea and design for Bitcoin. The author (or authors) used Satoshi Nakamoto as a pseudonym.</a:t>
            </a:r>
          </a:p>
          <a:p>
            <a:pPr lvl="1"/>
            <a:r>
              <a:rPr lang="en-US" sz="2600" dirty="0"/>
              <a:t>January 2009: Satoshi releases the first version of the Bitcoin software.</a:t>
            </a:r>
          </a:p>
          <a:p>
            <a:pPr lvl="1"/>
            <a:r>
              <a:rPr lang="en-US" sz="2600" dirty="0"/>
              <a:t>2009-2010: Satoshi releases new versions of the software and is actively involved in Internet Chatter about Bitcoin.</a:t>
            </a:r>
          </a:p>
          <a:p>
            <a:pPr lvl="1"/>
            <a:r>
              <a:rPr lang="en-US" sz="2600" dirty="0"/>
              <a:t>April 2011: Satoshi ceases all known and/or verified communications.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dirty="0"/>
              <a:t>To this date the identity or identities of Satoshi are unknown.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2" y="24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Satoshi’s Vision: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More, prosaically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security.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 (3 percent).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 Capital One hackers access personal information of 106 m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US adults have little or no banking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8/17)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9737"/>
            <a:ext cx="10515600" cy="532048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Bitcoin was the first and is the largest in terms of market cap (total value of all bitcoins) of about $450 billion.</a:t>
            </a:r>
          </a:p>
          <a:p>
            <a:pPr>
              <a:spcAft>
                <a:spcPts val="1000"/>
              </a:spcAft>
            </a:pPr>
            <a:r>
              <a:rPr lang="en-US" dirty="0"/>
              <a:t>Ether is in second place with a market cap of about $220 billion.</a:t>
            </a:r>
          </a:p>
          <a:p>
            <a:pPr>
              <a:spcAft>
                <a:spcPts val="1000"/>
              </a:spcAft>
            </a:pPr>
            <a:r>
              <a:rPr lang="en-US" dirty="0"/>
              <a:t>Presently, 11,500 different varieties with a total market cap of about $1.2 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Market cap of:</a:t>
            </a:r>
          </a:p>
          <a:p>
            <a:pPr lvl="1">
              <a:spcAft>
                <a:spcPts val="1000"/>
              </a:spcAft>
            </a:pPr>
            <a:r>
              <a:rPr lang="en-US" sz="2600" dirty="0"/>
              <a:t>domestically listed US companies is about $40 trillion.</a:t>
            </a:r>
          </a:p>
          <a:p>
            <a:pPr lvl="1">
              <a:spcAft>
                <a:spcPts val="1000"/>
              </a:spcAft>
            </a:pPr>
            <a:r>
              <a:rPr lang="en-US" sz="2600" dirty="0"/>
              <a:t>the NYSE is about $25 trillion.</a:t>
            </a:r>
            <a:endParaRPr lang="en-US" sz="1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8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Distributed Ledger, Block Chain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protocol that provides a “consensus” mechanism on the validity of new transactions.</a:t>
            </a:r>
          </a:p>
          <a:p>
            <a:pPr marL="0" indent="0">
              <a:buNone/>
            </a:pPr>
            <a:r>
              <a:rPr lang="en-US" dirty="0"/>
              <a:t>Payments based on trust, without a “trusted third party.” (</a:t>
            </a:r>
            <a:r>
              <a:rPr lang="en-US" dirty="0" err="1"/>
              <a:t>i.e</a:t>
            </a:r>
            <a:r>
              <a:rPr lang="en-US" dirty="0"/>
              <a:t>, a bank or the Fed).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Jack, the owner of a bitcoin is given a public number or key and a private encrypted key.</a:t>
            </a:r>
          </a:p>
          <a:p>
            <a:r>
              <a:rPr lang="en-US" dirty="0"/>
              <a:t>Jack can trade his bitcoin with Jill by using Jill’s public key and verifying the transaction with his private key.</a:t>
            </a:r>
          </a:p>
          <a:p>
            <a:r>
              <a:rPr lang="en-US" dirty="0"/>
              <a:t>The new transaction is then posted on a number of different computers and can be read by anyone.</a:t>
            </a:r>
          </a:p>
          <a:p>
            <a:r>
              <a:rPr lang="en-US" dirty="0"/>
              <a:t>The clearing of the transaction is done with public database or distributed ledger called a blockchain through a process know as bitcoin mining.</a:t>
            </a:r>
          </a:p>
          <a:p>
            <a:r>
              <a:rPr lang="en-US" dirty="0"/>
              <a:t>First, Bitcoin Miners gather about 3,000 new transactions into a “block.”</a:t>
            </a:r>
          </a:p>
          <a:p>
            <a:r>
              <a:rPr lang="en-US" dirty="0"/>
              <a:t>Bitcoin “miners” then engage in an elaborate computational competition to determine who adds the new transactions to the blockchain.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8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Min</a:t>
            </a:r>
            <a:r>
              <a:rPr lang="en-US" sz="3800" dirty="0"/>
              <a:t>ing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5366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Bitcoin Miners gather about 3,000 new transactions into a “block.”</a:t>
            </a:r>
          </a:p>
          <a:p>
            <a:r>
              <a:rPr lang="en-US" dirty="0"/>
              <a:t> The miners’ competition involves generating long, random numbers (“hashing”) until finding one with a precise set of attributes.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1 in 200 million trillion (or 200 quadrillion)</a:t>
            </a:r>
          </a:p>
          <a:p>
            <a:pPr>
              <a:spcAft>
                <a:spcPts val="1000"/>
              </a:spcAft>
            </a:pPr>
            <a:r>
              <a:rPr lang="en-US" dirty="0"/>
              <a:t>The winning miner then adds the new block to the previous block in the blockchain. The total process takes about 10 minutes.</a:t>
            </a:r>
          </a:p>
          <a:p>
            <a:pPr>
              <a:spcAft>
                <a:spcPts val="1000"/>
              </a:spcAft>
            </a:pPr>
            <a:r>
              <a:rPr lang="en-US" dirty="0"/>
              <a:t>The incentive for miners is that the winner of the competition gets rewarded new bitcoins and transaction fees.</a:t>
            </a:r>
          </a:p>
          <a:p>
            <a:pPr>
              <a:spcAft>
                <a:spcPts val="1000"/>
              </a:spcAft>
            </a:pPr>
            <a:r>
              <a:rPr lang="en-US" dirty="0"/>
              <a:t>However, the miner will not get the reward unless other miners subsequently add new blocks to the first miner’s block.</a:t>
            </a:r>
          </a:p>
          <a:p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824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0A3-73C3-C778-CF9C-32A2D4B8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/>
              <a:t>oin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6400-1C81-C6B0-FBFA-6BCB0A9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1026" name="Picture 2" descr="A greener approach to crypto mining | PaymentsSource | American Banker">
            <a:extLst>
              <a:ext uri="{FF2B5EF4-FFF2-40B4-BE49-F238E27FC236}">
                <a16:creationId xmlns:a16="http://schemas.microsoft.com/office/drawing/2014/main" id="{DF380E9E-9507-02F3-5FA9-EBECA6827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2" y="149189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6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29-CD8C-4151-89D2-123B04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8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Que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stion #1: Is Bitcoin serving an economic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88BB-65CE-4133-92AA-E18FE7F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118124"/>
            <a:ext cx="7658793" cy="51121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Bitcoin is not and cannot be widely used to make transactions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Price Instability.</a:t>
            </a:r>
          </a:p>
          <a:p>
            <a:r>
              <a:rPr lang="en-US" dirty="0"/>
              <a:t>Transactions costs.</a:t>
            </a:r>
          </a:p>
          <a:p>
            <a:r>
              <a:rPr lang="en-US" dirty="0"/>
              <a:t>Cash ATM vs. Bitcoin ATM.</a:t>
            </a:r>
          </a:p>
          <a:p>
            <a:pPr lvl="1"/>
            <a:r>
              <a:rPr lang="en-US" dirty="0"/>
              <a:t>Transaction vs asset purchase (?).</a:t>
            </a:r>
          </a:p>
          <a:p>
            <a:pPr lvl="1"/>
            <a:r>
              <a:rPr lang="en-US" dirty="0"/>
              <a:t>Not necessarily buying bitcoin…</a:t>
            </a:r>
          </a:p>
          <a:p>
            <a:r>
              <a:rPr lang="en-US" dirty="0"/>
              <a:t>And, the network is costly.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Resources used in mining.</a:t>
            </a:r>
          </a:p>
          <a:p>
            <a:pPr marL="914400" lvl="2" indent="0">
              <a:buNone/>
            </a:pPr>
            <a:r>
              <a:rPr lang="en-US" dirty="0"/>
              <a:t>- Energy use equivalent to Thailand.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Environmental Costs.</a:t>
            </a:r>
          </a:p>
          <a:p>
            <a:pPr marL="914400" lvl="2" indent="0">
              <a:buNone/>
            </a:pPr>
            <a:r>
              <a:rPr lang="en-US" dirty="0"/>
              <a:t>- Disposal of obsolete equipment.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EAD-001A-4BB0-95A2-3BB7B6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F9DD4-D725-4551-B566-CE790448B726}"/>
              </a:ext>
            </a:extLst>
          </p:cNvPr>
          <p:cNvGrpSpPr/>
          <p:nvPr/>
        </p:nvGrpSpPr>
        <p:grpSpPr>
          <a:xfrm>
            <a:off x="7200575" y="1688996"/>
            <a:ext cx="5775197" cy="4748790"/>
            <a:chOff x="7200575" y="1688996"/>
            <a:chExt cx="5775197" cy="474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C3A61-A172-4ACC-B8C5-008D2A5FECCE}"/>
                </a:ext>
              </a:extLst>
            </p:cNvPr>
            <p:cNvSpPr txBox="1"/>
            <p:nvPr/>
          </p:nvSpPr>
          <p:spPr>
            <a:xfrm>
              <a:off x="7200575" y="6006899"/>
              <a:ext cx="57751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BIS, </a:t>
              </a:r>
              <a:r>
                <a:rPr lang="en-US" sz="2200" i="1" dirty="0"/>
                <a:t>Annual Report 2018, </a:t>
              </a:r>
              <a:r>
                <a:rPr lang="en-US" sz="2200" dirty="0"/>
                <a:t>Chapter V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38EA9-F5F2-472C-93AB-D6EFF393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570" y="1688996"/>
              <a:ext cx="3076405" cy="420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3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AC1F-12CF-4FE7-92BB-AFFBC77D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331C-E7D0-4DD2-BE9C-4B03E2AA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it plays the same role as $100 bills: </a:t>
            </a:r>
          </a:p>
          <a:p>
            <a:pPr lvl="1"/>
            <a:r>
              <a:rPr lang="en-US" dirty="0"/>
              <a:t>32.8% of all bills in circulation (more than the number of $1 bills) </a:t>
            </a:r>
          </a:p>
          <a:p>
            <a:pPr lvl="1"/>
            <a:r>
              <a:rPr lang="en-US" dirty="0"/>
              <a:t>80.2% of the value of all bills.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Illegal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83DE-E1DE-429C-9306-309FB160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Ille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gal Activity and Bitcoin (Good News? No)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6C11C-A974-4DE1-8E5F-5989571E9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6" y="1325563"/>
            <a:ext cx="11961954" cy="46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92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 Financial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hard to argue with the fact that Bitcoin had provided outsized returns for many, albeit very volatile.</a:t>
            </a:r>
          </a:p>
          <a:p>
            <a:r>
              <a:rPr lang="en-US" dirty="0"/>
              <a:t>Financial Assets are Promises by the Issuer</a:t>
            </a:r>
          </a:p>
          <a:p>
            <a:pPr lvl="1"/>
            <a:r>
              <a:rPr lang="en-US" dirty="0"/>
              <a:t>Bond – payment of coupons and repayment of principal in the future.</a:t>
            </a:r>
          </a:p>
          <a:p>
            <a:pPr lvl="1"/>
            <a:r>
              <a:rPr lang="en-US" dirty="0"/>
              <a:t>Stock – payment of dividends in the future; voting rights.</a:t>
            </a:r>
          </a:p>
          <a:p>
            <a:pPr lvl="1"/>
            <a:r>
              <a:rPr lang="en-US" dirty="0"/>
              <a:t>Options or Futures – payments of money conditional on future info.</a:t>
            </a:r>
          </a:p>
          <a:p>
            <a:pPr lvl="1"/>
            <a:r>
              <a:rPr lang="en-US" dirty="0"/>
              <a:t>Currency – promise that it will be acceptable for payments in the future with stable value.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“fundamental value” of a financial assets is the value of those promises.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does Bitcoin promise?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 me, purely speculative investment.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2758-E9AD-4426-AA1A-E3556BD0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Economist Think About Investments?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28CAA-EC06-42CC-B515-51584778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Good Starting Place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“I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 the short term the stock market behaves like a voting machine, but in the long term it acts like a weighing machine.”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What is being weighed is prospective payments from the security, or other intrinsic value, i.e. its fundamental value.</a:t>
            </a:r>
          </a:p>
          <a:p>
            <a:pPr marL="0" indent="0">
              <a:buNone/>
            </a:pPr>
            <a:endParaRPr lang="en-US" i="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Bitcoin?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- Buying because you hope that somebody will pay more 	  	  for it than you paid. No intrinsic or fundamental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66F6A-6FA6-4E6D-8934-BAD94C6F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51156-9025-ED43-95FB-61DE1E0D99D7}"/>
              </a:ext>
            </a:extLst>
          </p:cNvPr>
          <p:cNvSpPr txBox="1"/>
          <p:nvPr/>
        </p:nvSpPr>
        <p:spPr>
          <a:xfrm>
            <a:off x="4779535" y="2811206"/>
            <a:ext cx="620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Warren Buffet, paraphrasing Benjamin Graham</a:t>
            </a:r>
          </a:p>
        </p:txBody>
      </p:sp>
    </p:spTree>
    <p:extLst>
      <p:ext uri="{BB962C8B-B14F-4D97-AF65-F5344CB8AC3E}">
        <p14:creationId xmlns:p14="http://schemas.microsoft.com/office/powerpoint/2010/main" val="21898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10E7-589F-41C6-844C-C13FF640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It’s</a:t>
            </a:r>
            <a:r>
              <a:rPr lang="en-US" dirty="0"/>
              <a:t> Not Just 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D83559-5EE8-4977-B4FB-ACF1245E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714" y="1283362"/>
            <a:ext cx="5859273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C3733-A473-4D6A-B870-1612AAA0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1B3DC-0A6A-4CFF-8267-D149282AEA0D}"/>
              </a:ext>
            </a:extLst>
          </p:cNvPr>
          <p:cNvSpPr txBox="1"/>
          <p:nvPr/>
        </p:nvSpPr>
        <p:spPr>
          <a:xfrm>
            <a:off x="590107" y="1892595"/>
            <a:ext cx="5417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IGM Forum Question: Private, unbacked crypto assets serve no economic purpose.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5AF5F-D101-4750-A7DA-8F10DFB5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3" y="3896648"/>
            <a:ext cx="5669280" cy="1771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40D764-B81C-7C6B-AA37-66DF40478DFB}"/>
              </a:ext>
            </a:extLst>
          </p:cNvPr>
          <p:cNvSpPr txBox="1"/>
          <p:nvPr/>
        </p:nvSpPr>
        <p:spPr>
          <a:xfrm>
            <a:off x="6438111" y="6045560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https://www.igmchicago.org/surveys/crypto-assets-2/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F2C-9779-FE86-F447-1796EF7C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Doe</a:t>
            </a:r>
            <a:r>
              <a:rPr lang="en-US" sz="3800" dirty="0"/>
              <a:t>s Voting Ever Get it “Wrong?”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022E72-3FB4-CBBA-E32D-4879F3EF59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4752" y="1802043"/>
            <a:ext cx="5943600" cy="42976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15C94-AA94-6FD7-E295-E2D8A970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C6F4C-794D-FFFC-64AC-EAAB812CBF1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7763"/>
            <a:ext cx="5943600" cy="4206240"/>
          </a:xfrm>
          <a:prstGeom prst="rect">
            <a:avLst/>
          </a:prstGeom>
        </p:spPr>
      </p:pic>
      <p:pic>
        <p:nvPicPr>
          <p:cNvPr id="1028" name="Picture 4" descr="Pets.com">
            <a:extLst>
              <a:ext uri="{FF2B5EF4-FFF2-40B4-BE49-F238E27FC236}">
                <a16:creationId xmlns:a16="http://schemas.microsoft.com/office/drawing/2014/main" id="{AB985E19-8E85-CE7A-CAFA-C6B077E8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95" y="1847763"/>
            <a:ext cx="2803018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964-6E42-4BED-818A-EA4A1E1F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Que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stion #2: The Value of the New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86C0-054F-4C15-BB94-03CE15A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Throw the baby out with the bathwater!</a:t>
            </a:r>
          </a:p>
          <a:p>
            <a:r>
              <a:rPr lang="en-US" dirty="0"/>
              <a:t>The value of cryptographically protected digital-tokens is nuanced.</a:t>
            </a:r>
          </a:p>
          <a:p>
            <a:pPr lvl="1"/>
            <a:r>
              <a:rPr lang="en-US" dirty="0"/>
              <a:t>Tax avoidance? Illegal activity?  Not only…..</a:t>
            </a:r>
          </a:p>
          <a:p>
            <a:r>
              <a:rPr lang="en-US" dirty="0"/>
              <a:t>Blockchain technologies have significant promise some of which is already being realized.</a:t>
            </a:r>
          </a:p>
          <a:p>
            <a:pPr lvl="1"/>
            <a:r>
              <a:rPr lang="en-US" dirty="0"/>
              <a:t>Private blockchains, Walmart and its produce suppliers.</a:t>
            </a:r>
          </a:p>
          <a:p>
            <a:pPr lvl="2"/>
            <a:r>
              <a:rPr lang="en-US" dirty="0"/>
              <a:t>Medical records?</a:t>
            </a:r>
          </a:p>
          <a:p>
            <a:pPr lvl="1"/>
            <a:r>
              <a:rPr lang="en-US" dirty="0"/>
              <a:t>Public Blockchains, Ethereum and 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B653-D1DB-4C5F-98EA-DB280BF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A3337-2CC2-4D86-8463-FD386D0A1570}"/>
              </a:ext>
            </a:extLst>
          </p:cNvPr>
          <p:cNvSpPr txBox="1"/>
          <p:nvPr/>
        </p:nvSpPr>
        <p:spPr>
          <a:xfrm>
            <a:off x="6757442" y="5922068"/>
            <a:ext cx="599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See: Mehta N,. </a:t>
            </a:r>
            <a:r>
              <a:rPr lang="en-US" sz="2400" dirty="0" err="1"/>
              <a:t>Agashe</a:t>
            </a:r>
            <a:r>
              <a:rPr lang="en-US" sz="2400" dirty="0"/>
              <a:t> A., P. </a:t>
            </a:r>
            <a:r>
              <a:rPr lang="en-US" sz="2400" dirty="0" err="1"/>
              <a:t>Detroja</a:t>
            </a:r>
            <a:r>
              <a:rPr lang="en-US" sz="2400" dirty="0"/>
              <a:t> </a:t>
            </a:r>
            <a:r>
              <a:rPr lang="en-US" sz="2400" i="1" dirty="0"/>
              <a:t>Blockchain Bubble or Revolution, </a:t>
            </a:r>
            <a:r>
              <a:rPr lang="en-US" sz="24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7378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FACD-C783-4356-8471-F53F388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art Contracts on the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D215-DADC-417C-8017-9B565209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Smart Contract is a computer code that resides on the block chain and is executed based on incoming information.</a:t>
            </a:r>
          </a:p>
          <a:p>
            <a:r>
              <a:rPr lang="en-US" dirty="0"/>
              <a:t>Example, Parametric Hurricane Insurance via the Blockchain:</a:t>
            </a:r>
          </a:p>
          <a:p>
            <a:pPr lvl="1"/>
            <a:r>
              <a:rPr lang="en-US" dirty="0"/>
              <a:t>Computer program on Ethereum continuously monitors Charleston Executive Airport wind speed for 1 year.</a:t>
            </a:r>
          </a:p>
          <a:p>
            <a:pPr lvl="1"/>
            <a:r>
              <a:rPr lang="en-US" dirty="0"/>
              <a:t>If the windspeed is greater than 150 miles per hour, immediately transfers 100 bitcoin to the Seabrook Island Property Association.</a:t>
            </a:r>
          </a:p>
          <a:p>
            <a:pPr lvl="1"/>
            <a:r>
              <a:rPr lang="en-US" dirty="0"/>
              <a:t>If the windspeed is less than 150 miles per hour, but more than 125 miles per hour, immediately transfers 75 bitcoin; etc.</a:t>
            </a:r>
          </a:p>
          <a:p>
            <a:r>
              <a:rPr lang="en-US" dirty="0"/>
              <a:t>Smart Contracts are Automatic, Immediate, Irreversible and Uncontestable.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20F4-72E6-4557-A1EC-18C41443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930666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(6/30): 	US Economic Update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(7/7): 	The U.S. 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(7/14): 	Climate Change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(7/21): 	Economic Inequality (Christopher Herrington, VCU)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(7/28):	Autonomous Vehicles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(8/4):	The Black-White Wealth Gap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7 (8/11):	Discriminatory Policies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8 (8/18):	Cryptocurrencies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05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A039-A6CC-4A53-A055-E6B29CD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8" y="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DeF</a:t>
            </a:r>
            <a:r>
              <a:rPr lang="en-US" dirty="0" err="1"/>
              <a:t>i</a:t>
            </a:r>
            <a:r>
              <a:rPr lang="en-US" dirty="0"/>
              <a:t> and Smart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9952-C047-4B3A-AA61-96DF9EAE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109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Broad Category of </a:t>
            </a:r>
            <a:r>
              <a:rPr lang="en-US" i="1" dirty="0"/>
              <a:t>Decentralized </a:t>
            </a:r>
            <a:r>
              <a:rPr lang="en-US" dirty="0"/>
              <a:t>Financial Services (</a:t>
            </a:r>
            <a:r>
              <a:rPr lang="en-US" dirty="0" err="1"/>
              <a:t>DeFi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Crypto exchanges, online lending platforms, crypto derivatives, insurance, startup finance, etc.</a:t>
            </a:r>
          </a:p>
          <a:p>
            <a:pPr lvl="1"/>
            <a:r>
              <a:rPr lang="en-US" dirty="0"/>
              <a:t>Explosion over time: $1b in 2019; $15b in 2020; $100b as of 12/2021 (DefiPulse.com). [Recently, it has fallen]</a:t>
            </a:r>
          </a:p>
          <a:p>
            <a:r>
              <a:rPr lang="en-US" dirty="0"/>
              <a:t>Smart Contracts are executed mostly on the Ethereum blockchain. No brokers, financial intermediaries, traders, and </a:t>
            </a:r>
            <a:r>
              <a:rPr lang="en-US" i="1" u="sng" dirty="0"/>
              <a:t>little regulation</a:t>
            </a:r>
            <a:r>
              <a:rPr lang="en-US" u="sng" dirty="0"/>
              <a:t>.</a:t>
            </a:r>
          </a:p>
          <a:p>
            <a:r>
              <a:rPr lang="en-US" dirty="0"/>
              <a:t>I personally have not seen the “killer application” of DEFI.</a:t>
            </a:r>
          </a:p>
          <a:p>
            <a:pPr marL="0" indent="0">
              <a:buNone/>
            </a:pPr>
            <a:r>
              <a:rPr lang="en-US" dirty="0"/>
              <a:t>Note on the insurance example, that bitcoin isn’t a great means of payment because of price volatility.</a:t>
            </a:r>
          </a:p>
          <a:p>
            <a:pPr marL="0" indent="0">
              <a:buNone/>
            </a:pPr>
            <a:r>
              <a:rPr lang="en-US" b="0" dirty="0"/>
              <a:t>	- Trading weather uncertainty for payment uncertainty.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8672F-33AB-4128-9A4E-3E430174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5634-09CA-452C-AFE9-8E8408D3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21" y="32429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about Digital Payments for Consumers?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7687-DE10-4321-AAE8-F462DA5B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pays for their lattes with cash? We already have digital payments, but what about the needs of the unbanked?</a:t>
            </a:r>
          </a:p>
          <a:p>
            <a:r>
              <a:rPr lang="en-US" dirty="0"/>
              <a:t>The US and the developed world are far behind Africa: Mobile, as in cellphone money, the M-</a:t>
            </a:r>
            <a:r>
              <a:rPr lang="en-US" dirty="0" err="1"/>
              <a:t>Pesa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Grameen Foundation:</a:t>
            </a:r>
          </a:p>
          <a:p>
            <a:pPr marL="0" indent="0" algn="ctr">
              <a:buNone/>
            </a:pPr>
            <a:r>
              <a:rPr lang="en-US" dirty="0"/>
              <a:t>Making Cash Digital is the Key to Possibility</a:t>
            </a:r>
          </a:p>
          <a:p>
            <a:pPr marL="0" indent="0" algn="ctr">
              <a:buNone/>
            </a:pPr>
            <a:r>
              <a:rPr lang="en-US" sz="2400" b="0" dirty="0"/>
              <a:t>When Poor Women Control their own money, it no longer controls them.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92AEF-FE99-497F-B101-1281E364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6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A7ED-F56B-4B30-8742-950CF94A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ail versus Wholesale Digital Payments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3042-903C-4F0D-9655-0C4A4B7E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32" y="1570730"/>
            <a:ext cx="10515600" cy="4351338"/>
          </a:xfrm>
        </p:spPr>
        <p:txBody>
          <a:bodyPr/>
          <a:lstStyle/>
          <a:p>
            <a:r>
              <a:rPr lang="en-US" dirty="0"/>
              <a:t>Retail: M-</a:t>
            </a:r>
            <a:r>
              <a:rPr lang="en-US" dirty="0" err="1"/>
              <a:t>pesa</a:t>
            </a:r>
            <a:endParaRPr lang="en-US" dirty="0"/>
          </a:p>
          <a:p>
            <a:r>
              <a:rPr lang="en-US" dirty="0"/>
              <a:t>Wholesale: Cryptocurrency for DEFI transactions.</a:t>
            </a:r>
          </a:p>
          <a:p>
            <a:pPr marL="0" indent="0">
              <a:buNone/>
            </a:pPr>
            <a:r>
              <a:rPr lang="en-US" dirty="0"/>
              <a:t>Bitcoin doesn’t work for either because of transactions costs and price volatility.</a:t>
            </a:r>
          </a:p>
          <a:p>
            <a:r>
              <a:rPr lang="en-US" dirty="0"/>
              <a:t>But, to tap into the potential benefits of DEFI we need a safe and secure </a:t>
            </a:r>
            <a:r>
              <a:rPr lang="en-US" i="1" dirty="0"/>
              <a:t>crypto medium of exchange</a:t>
            </a:r>
            <a:r>
              <a:rPr lang="en-US" dirty="0"/>
              <a:t> to facilitate DEFI transactions, at least wholesale transactions.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617B9-7416-4E9F-BA60-4ABC6020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5DDA-2507-7C6A-0D9E-486E741A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er </a:t>
            </a:r>
            <a:r>
              <a:rPr lang="en-US" dirty="0" err="1"/>
              <a:t>Stablecoins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C0FCE-B832-6C9B-285A-8ED2DC9CE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Stablecoin</a:t>
            </a:r>
            <a:r>
              <a:rPr lang="en-US" dirty="0"/>
              <a:t> a cryptocurrency whose value is pegged to a fiat currency like the dollar.</a:t>
            </a:r>
            <a:br>
              <a:rPr lang="en-US" dirty="0"/>
            </a:br>
            <a:endParaRPr lang="en-US" dirty="0"/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dirty="0"/>
              <a:t>Reserve-Backed </a:t>
            </a:r>
            <a:r>
              <a:rPr lang="en-US" dirty="0" err="1"/>
              <a:t>stablecoin</a:t>
            </a:r>
            <a:r>
              <a:rPr lang="en-US" dirty="0"/>
              <a:t>, think Money Market Mutual Fund.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Algorithmic </a:t>
            </a:r>
            <a:r>
              <a:rPr lang="en-US" dirty="0" err="1"/>
              <a:t>stablecoin</a:t>
            </a:r>
            <a:r>
              <a:rPr lang="en-US" dirty="0"/>
              <a:t>, think castles in the air.</a:t>
            </a:r>
          </a:p>
          <a:p>
            <a:pPr marL="914400" lvl="2" indent="0">
              <a:buNone/>
            </a:pPr>
            <a:r>
              <a:rPr lang="en-US" dirty="0"/>
              <a:t>- No foundation.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A988B-4B43-00B1-CD74-72C72577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87" y="6050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her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Stablecoin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Reserve Backed?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Coin That Could Wreck Crypto” (</a:t>
            </a:r>
            <a:r>
              <a:rPr lang="en-US" i="1" dirty="0"/>
              <a:t>NYTIMES</a:t>
            </a:r>
            <a:r>
              <a:rPr lang="en-US" dirty="0"/>
              <a:t>, 6/17): “</a:t>
            </a:r>
            <a:r>
              <a:rPr lang="en-US" b="0" dirty="0"/>
              <a:t>In 2021, New York’s attorney general fined Tether $18.5 million and </a:t>
            </a:r>
            <a:r>
              <a:rPr lang="en-US" b="0" dirty="0">
                <a:hlinkClick r:id="rId3"/>
              </a:rPr>
              <a:t>said</a:t>
            </a:r>
            <a:r>
              <a:rPr lang="en-US" b="0" dirty="0"/>
              <a:t> the company had lied about its reserves, calling it ‘a </a:t>
            </a:r>
            <a:r>
              <a:rPr lang="en-US" b="0" dirty="0" err="1"/>
              <a:t>stablecoin</a:t>
            </a:r>
            <a:r>
              <a:rPr lang="en-US" b="0" dirty="0"/>
              <a:t> without stability.’”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Market cap of $68 billion; daily volume of $50 billion.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could go wrong?</a:t>
            </a:r>
          </a:p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2F03-0C29-2377-706E-288152BC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“Br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eak</a:t>
            </a:r>
            <a:r>
              <a:rPr lang="en-US" dirty="0"/>
              <a:t>ing the Buck?” Tether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5B937-671A-5C99-E363-C0B66A80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F5E909-F46E-6268-5BAB-E58D6819A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5387" y="1325563"/>
            <a:ext cx="10800121" cy="48758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0F3CBF-FEEC-103E-33B1-BB30C6832F33}"/>
              </a:ext>
            </a:extLst>
          </p:cNvPr>
          <p:cNvSpPr txBox="1"/>
          <p:nvPr/>
        </p:nvSpPr>
        <p:spPr>
          <a:xfrm>
            <a:off x="5468815" y="2708031"/>
            <a:ext cx="53406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Parallel with: Primary Reserve Fund MMF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Fed stepped in to insure MMF shares.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Also: low value of $0.97.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Also: market cap of $60 billion.</a:t>
            </a:r>
          </a:p>
        </p:txBody>
      </p:sp>
    </p:spTree>
    <p:extLst>
      <p:ext uri="{BB962C8B-B14F-4D97-AF65-F5344CB8AC3E}">
        <p14:creationId xmlns:p14="http://schemas.microsoft.com/office/powerpoint/2010/main" val="332180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62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rk Zuckerberg to the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en-US" dirty="0"/>
              <a:t>Enter Facebook and Diem: Proposed blockchain enabled </a:t>
            </a:r>
            <a:r>
              <a:rPr lang="en-US" dirty="0" err="1"/>
              <a:t>stablecoin</a:t>
            </a:r>
            <a:r>
              <a:rPr lang="en-US" dirty="0"/>
              <a:t>, where all Facebook users would have diem wallets.</a:t>
            </a:r>
          </a:p>
          <a:p>
            <a:pPr>
              <a:spcAft>
                <a:spcPts val="1500"/>
              </a:spcAft>
            </a:pPr>
            <a:r>
              <a:rPr lang="en-US" dirty="0"/>
              <a:t>Regulators lodged lots of objections: Should a potentially ubiquitous private currency be run by one company?</a:t>
            </a:r>
          </a:p>
          <a:p>
            <a:pPr>
              <a:spcAft>
                <a:spcPts val="1500"/>
              </a:spcAft>
            </a:pPr>
            <a:r>
              <a:rPr lang="en-US" dirty="0"/>
              <a:t>What could go wrong?</a:t>
            </a:r>
          </a:p>
          <a:p>
            <a:r>
              <a:rPr lang="en-US" dirty="0"/>
              <a:t>Meta (Facebook) dropped out of the Diem project on 1/31/2022.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5FB8-1482-BA3C-02ED-395C3094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Alg</a:t>
            </a:r>
            <a:r>
              <a:rPr lang="en-US" dirty="0"/>
              <a:t>orithmic </a:t>
            </a:r>
            <a:r>
              <a:rPr lang="en-US" dirty="0" err="1"/>
              <a:t>Stablecoin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3564-012F-E1BF-F1FB-435C4101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1570730"/>
            <a:ext cx="1130258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Create a regular cryptocurrency and call it say, </a:t>
            </a:r>
            <a:r>
              <a:rPr lang="en-US" dirty="0" err="1"/>
              <a:t>luna</a:t>
            </a:r>
            <a:r>
              <a:rPr lang="en-US" dirty="0"/>
              <a:t>.</a:t>
            </a:r>
          </a:p>
          <a:p>
            <a:r>
              <a:rPr lang="en-US" dirty="0"/>
              <a:t>If it has value, create a </a:t>
            </a:r>
            <a:r>
              <a:rPr lang="en-US" dirty="0" err="1"/>
              <a:t>stablecoin</a:t>
            </a:r>
            <a:r>
              <a:rPr lang="en-US" dirty="0"/>
              <a:t> and call it say, terra, that is tied to </a:t>
            </a:r>
            <a:r>
              <a:rPr lang="en-US" dirty="0" err="1"/>
              <a:t>luna</a:t>
            </a:r>
            <a:r>
              <a:rPr lang="en-US" dirty="0"/>
              <a:t>.</a:t>
            </a:r>
          </a:p>
          <a:p>
            <a:r>
              <a:rPr lang="en-US" dirty="0" err="1"/>
              <a:t>Smartcontract</a:t>
            </a:r>
            <a:r>
              <a:rPr lang="en-US" dirty="0"/>
              <a:t> allows you to exchange terra into $1 worth or </a:t>
            </a:r>
            <a:r>
              <a:rPr lang="en-US" dirty="0" err="1"/>
              <a:t>luna</a:t>
            </a:r>
            <a:r>
              <a:rPr lang="en-US" dirty="0"/>
              <a:t>, or vice versa</a:t>
            </a:r>
          </a:p>
          <a:p>
            <a:r>
              <a:rPr lang="en-US" dirty="0"/>
              <a:t>Luna = $10, terra = $1, trade 1 </a:t>
            </a:r>
            <a:r>
              <a:rPr lang="en-US" dirty="0" err="1"/>
              <a:t>luna</a:t>
            </a:r>
            <a:r>
              <a:rPr lang="en-US" dirty="0"/>
              <a:t> for 10 terra</a:t>
            </a:r>
          </a:p>
          <a:p>
            <a:r>
              <a:rPr lang="en-US" dirty="0"/>
              <a:t>Luna = $1, terra =$1, trade 1 </a:t>
            </a:r>
            <a:r>
              <a:rPr lang="en-US" dirty="0" err="1"/>
              <a:t>luna</a:t>
            </a:r>
            <a:r>
              <a:rPr lang="en-US" dirty="0"/>
              <a:t> for 1 terra and vice versa</a:t>
            </a:r>
          </a:p>
          <a:p>
            <a:r>
              <a:rPr lang="en-US" dirty="0"/>
              <a:t>Terra price drops to $0.80, buy terra with </a:t>
            </a:r>
            <a:r>
              <a:rPr lang="en-US" dirty="0" err="1"/>
              <a:t>luna</a:t>
            </a:r>
            <a:endParaRPr lang="en-US" dirty="0"/>
          </a:p>
          <a:p>
            <a:pPr lvl="1"/>
            <a:r>
              <a:rPr lang="en-US" dirty="0"/>
              <a:t>Increased demand for terra increases its price.</a:t>
            </a:r>
          </a:p>
          <a:p>
            <a:r>
              <a:rPr lang="en-US" dirty="0"/>
              <a:t>Terra price rises to $1.20, buy </a:t>
            </a:r>
            <a:r>
              <a:rPr lang="en-US" dirty="0" err="1"/>
              <a:t>luna</a:t>
            </a:r>
            <a:r>
              <a:rPr lang="en-US" dirty="0"/>
              <a:t> with terra</a:t>
            </a:r>
          </a:p>
          <a:p>
            <a:pPr lvl="1"/>
            <a:r>
              <a:rPr lang="en-US" dirty="0"/>
              <a:t>Reduced demand for terra lowers its price.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could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40391-42DD-A383-1A16-3CA8DE05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1A94-5F32-17CC-8484-E7ED0272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Lun</a:t>
            </a:r>
            <a:r>
              <a:rPr lang="en-US" dirty="0"/>
              <a:t>a’s Price This Year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07AB0C-4C9A-CCDD-7547-993E235D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051" y="1537614"/>
            <a:ext cx="10406098" cy="4480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C9BD5-2D7A-0112-1835-B96CED1D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D75E8-90CE-FF07-3E11-AF023394C1A8}"/>
              </a:ext>
            </a:extLst>
          </p:cNvPr>
          <p:cNvSpPr txBox="1"/>
          <p:nvPr/>
        </p:nvSpPr>
        <p:spPr>
          <a:xfrm>
            <a:off x="8212873" y="6018174"/>
            <a:ext cx="290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https://coinmarketcap.com/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74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1983-1E18-D94F-9872-5FECB3B4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Ter</a:t>
            </a:r>
            <a:r>
              <a:rPr lang="en-US" dirty="0"/>
              <a:t>ra’s Price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ADD4DA-B186-82F8-567B-B5890157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1232" y="1679013"/>
            <a:ext cx="8848725" cy="381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0441A-08DB-E203-2F37-81343E22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1ED66-F1C5-7D95-92E2-D1234A42BF8A}"/>
              </a:ext>
            </a:extLst>
          </p:cNvPr>
          <p:cNvSpPr txBox="1"/>
          <p:nvPr/>
        </p:nvSpPr>
        <p:spPr>
          <a:xfrm>
            <a:off x="3384395" y="3093359"/>
            <a:ext cx="47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howcard Gothic" panose="04020904020102020604" pitchFamily="82" charset="0"/>
              </a:rPr>
              <a:t>Death </a:t>
            </a:r>
            <a:r>
              <a:rPr lang="en-US" sz="2800" dirty="0" err="1">
                <a:latin typeface="Showcard Gothic" panose="04020904020102020604" pitchFamily="82" charset="0"/>
              </a:rPr>
              <a:t>SpiRal</a:t>
            </a:r>
            <a:r>
              <a:rPr lang="en-US" sz="2800" dirty="0">
                <a:latin typeface="Showcard Gothic" panose="04020904020102020604" pitchFamily="82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7857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on NEED’s website( </a:t>
            </a:r>
            <a:r>
              <a:rPr lang="en-US" sz="2800" dirty="0">
                <a:hlinkClick r:id="rId2"/>
              </a:rPr>
              <a:t>www.NEEDelegation.org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68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707B-FC0C-4BB2-8F55-70A2285C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319"/>
            <a:ext cx="10515600" cy="1325563"/>
          </a:xfrm>
        </p:spPr>
        <p:txBody>
          <a:bodyPr/>
          <a:lstStyle/>
          <a:p>
            <a:r>
              <a:rPr lang="en-US" i="0" dirty="0">
                <a:solidFill>
                  <a:schemeClr val="bg1"/>
                </a:solidFill>
                <a:effectLst/>
                <a:latin typeface="Proxima N W01 Reg"/>
              </a:rPr>
              <a:t>“Cr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  <a:t>yptocurrency is the Wild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roxima N W01 Reg"/>
              </a:rPr>
              <a:t>W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  <a:t>est of our</a:t>
            </a:r>
            <a:b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</a:b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  <a:t> Financial System” Sen. E. Warren of Mass 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8508-9239-4EFC-8DE5-C606C83F3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Pick Your Own Adventure: (</a:t>
            </a:r>
            <a:r>
              <a:rPr lang="en-US" dirty="0">
                <a:hlinkClick r:id="rId2"/>
              </a:rPr>
              <a:t>https://web3isgoinggreat.com/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A3503-E73A-4FBD-94FD-A72F8A46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66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2420-370C-4BD1-88D9-D1A4D74F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“Cl</a:t>
            </a:r>
            <a:r>
              <a:rPr lang="en-US" dirty="0"/>
              <a:t>ean Up the Mess on Aisle 3”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61B3-400D-4C32-86B3-BDB6085A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Gary Gensler, Chair of the SEC quote from a </a:t>
            </a:r>
            <a:r>
              <a:rPr lang="en-US" i="1" dirty="0"/>
              <a:t>WP </a:t>
            </a:r>
            <a:r>
              <a:rPr lang="en-US" dirty="0"/>
              <a:t>interview.</a:t>
            </a:r>
          </a:p>
          <a:p>
            <a:r>
              <a:rPr lang="en-US" dirty="0" err="1"/>
              <a:t>Rostin</a:t>
            </a:r>
            <a:r>
              <a:rPr lang="en-US" dirty="0"/>
              <a:t> Benham, Chair of the CFTC</a:t>
            </a:r>
          </a:p>
          <a:p>
            <a:r>
              <a:rPr lang="en-US" dirty="0"/>
              <a:t>Janet Yellen at Treasury.</a:t>
            </a:r>
          </a:p>
          <a:p>
            <a:r>
              <a:rPr lang="en-US" dirty="0"/>
              <a:t>They will act, but they would need Congressional legislation, too: Cash markets in cryptocurrencies are viewed as commodities and are unregulated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87583-1D1D-4F82-A7B2-D875F9CD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7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5FB1-CADC-4D11-9BC2-B87FB2D9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4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Good Regulation?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0A9F-AA7C-4A68-90F9-CE7CAC963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Principles Are Easy;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Eliminate fraud, abuse and manipulation.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 not let markets be dominated by a small number of powerful firms.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 startups with new innovations to displace incumbent firms.</a:t>
            </a:r>
          </a:p>
          <a:p>
            <a:pPr marL="914400" lvl="2" indent="0">
              <a:buNone/>
            </a:pPr>
            <a:r>
              <a:rPr lang="en-US" dirty="0"/>
              <a:t>- Regulations should not prevent this.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Legislation and Implementation: Not So Easy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89606-6F90-49BD-AB5A-9C6E709A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6FAA-4DD9-4670-AAB2-67A5D176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6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193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0s Regulation in the 21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Century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84BF-8BD8-4725-9C7E-156AAD7D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Bank: An institution that accepts deposits and makes loans for a profit.</a:t>
            </a:r>
          </a:p>
          <a:p>
            <a:pPr lvl="1"/>
            <a:r>
              <a:rPr lang="en-US" dirty="0" err="1"/>
              <a:t>Stablecoins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Money Market Mutual Funds?</a:t>
            </a:r>
          </a:p>
          <a:p>
            <a:r>
              <a:rPr lang="en-US" dirty="0"/>
              <a:t>Investment Contract subject to security laws (Howey Test):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Investment of Money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Common Enterprise (pooling of funds)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Expectation of profit from effort others.</a:t>
            </a:r>
          </a:p>
          <a:p>
            <a:pPr lvl="1"/>
            <a:r>
              <a:rPr lang="en-US" dirty="0" err="1"/>
              <a:t>BlockFI</a:t>
            </a:r>
            <a:r>
              <a:rPr lang="en-US" dirty="0"/>
              <a:t> and crypto Lending?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2E3C7-3F66-41EE-B142-68EED3F0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43F0-F213-4C50-9F6B-DBE7A6AB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14, 2022,</a:t>
            </a:r>
            <a:r>
              <a:rPr lang="en-US" dirty="0"/>
              <a:t> </a:t>
            </a:r>
            <a:r>
              <a:rPr lang="en-US" i="1" dirty="0"/>
              <a:t>NYTimes </a:t>
            </a:r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AA49-E71D-41A3-82B4-518048F3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BlockFi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, a crypto firm, reaches a $100 million settlement for failing to register loan products.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yt-cheltenham"/>
              </a:rPr>
              <a:t>Cannot offer existing accounts to US residents.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BlockFi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 is working work with the SEC to develop an account that meets US security laws.</a:t>
            </a:r>
          </a:p>
          <a:p>
            <a:pPr marL="514350" indent="-514350">
              <a:buFont typeface="+mj-lt"/>
              <a:buAutoNum type="arabicPeriod"/>
            </a:pPr>
            <a:endParaRPr lang="en-US" sz="3200" b="1" i="0" dirty="0">
              <a:solidFill>
                <a:schemeClr val="accent5">
                  <a:lumMod val="50000"/>
                </a:schemeClr>
              </a:solidFill>
              <a:effectLst/>
              <a:latin typeface="nyt-cheltenha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B7874-B8CB-46D7-8615-028DC4CD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4936-A270-46DA-9073-826AD6B7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Cle</a:t>
            </a:r>
            <a:r>
              <a:rPr lang="en-US" dirty="0"/>
              <a:t>arly, Not Good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B4425-945B-4798-AA61-457DF511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838091-0CC0-4D72-9080-63D49149B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15" y="915411"/>
            <a:ext cx="8039570" cy="52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99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C7A3-EFAC-4C85-8CED-B8E1AA5B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</a:t>
            </a:r>
            <a:r>
              <a:rPr lang="en-US" dirty="0"/>
              <a:t>ee Recent US Government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7A66-FBD2-4211-A6F6-335BCAB1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Presidential Working Group on Financial Markets on Stable Coins and CBDC, 11/2021.</a:t>
            </a:r>
          </a:p>
          <a:p>
            <a:r>
              <a:rPr lang="en-US" dirty="0"/>
              <a:t>Federal Reserve Discussion Paper on CBDCs, 1/2022</a:t>
            </a:r>
          </a:p>
          <a:p>
            <a:r>
              <a:rPr lang="en-US" dirty="0"/>
              <a:t>Executive Order of the President, 3/09/2022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(a) fraud; (b) stability; (c) illicit activity; (e) equitable access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(d) “We must reinforce United States leadership in the global financial system and in technological and economic competitiveness.”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(f) support responsible innovation;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(g) explore Central Bank Digital Dollar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60B53-AF26-46FB-996F-1AC72D99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3090-A011-43AA-9278-6912A60B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We Need More Than (Good) Regulation?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6D80-9B79-4ED2-885B-B994B56BB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Bank for International Settlement (BIS) and a number of central banks are exploring how the development of Central Bank Digital Currency (CBDC) can: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“contribute to an open, safe and competitive monetary environment that supports innovation and serves the public interest.”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E0E9-BB40-4BDE-B356-D3F38040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959AF-F3E7-438B-A000-91C74CE6F3B7}"/>
              </a:ext>
            </a:extLst>
          </p:cNvPr>
          <p:cNvSpPr txBox="1"/>
          <p:nvPr/>
        </p:nvSpPr>
        <p:spPr>
          <a:xfrm>
            <a:off x="7434943" y="6412788"/>
            <a:ext cx="4276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 of quotes, BIS </a:t>
            </a:r>
            <a:r>
              <a:rPr lang="en-US" i="1" dirty="0"/>
              <a:t>Annual Report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8460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0F0F-92DA-4676-96F0-F34FE38E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CBD</a:t>
            </a:r>
            <a:r>
              <a:rPr lang="en-US" sz="3800" dirty="0">
                <a:solidFill>
                  <a:schemeClr val="accent5">
                    <a:lumMod val="50000"/>
                  </a:schemeClr>
                </a:solidFill>
              </a:rPr>
              <a:t>Cs and Other Central Bank 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BAE7-32D3-41F0-AD5F-71D38C5CA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21"/>
            <a:ext cx="10515600" cy="4351338"/>
          </a:xfrm>
        </p:spPr>
        <p:txBody>
          <a:bodyPr/>
          <a:lstStyle/>
          <a:p>
            <a:r>
              <a:rPr lang="en-US" dirty="0"/>
              <a:t>The Fed and most Central Banks presently already have digital money! </a:t>
            </a:r>
          </a:p>
          <a:p>
            <a:r>
              <a:rPr lang="en-US" dirty="0"/>
              <a:t>CBDCs would permit wider access to the Fed’s digital assets to other financial institutions and possibly to the public.</a:t>
            </a:r>
          </a:p>
          <a:p>
            <a:r>
              <a:rPr lang="en-US" dirty="0"/>
              <a:t>In addition, CBDCs could be designed for rapid settlement, finality, privacy and security (perhaps using blockchain technology).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73738-589C-4A3B-A551-CD463F81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9813-3B93-4666-8AFC-C41CF561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Devil Is In the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76B0-0A22-4133-93DA-B8708FC0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FF9349-68D3-2CD6-323F-2E966E66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51" y="87727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1ABD3-2903-43E2-9726-51214A0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 100 countries as diverse as Sweden, Ecuador and China have begun experiments with CBDCs.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Where’s the Fed?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CDD41-1C34-476D-826D-84B8521B4F13}"/>
              </a:ext>
            </a:extLst>
          </p:cNvPr>
          <p:cNvSpPr txBox="1"/>
          <p:nvPr/>
        </p:nvSpPr>
        <p:spPr>
          <a:xfrm>
            <a:off x="7669306" y="6441567"/>
            <a:ext cx="73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E. Prasad, </a:t>
            </a:r>
            <a:r>
              <a:rPr lang="en-US" i="1" dirty="0"/>
              <a:t>The Future of Money</a:t>
            </a:r>
            <a:endParaRPr lang="en-US" dirty="0"/>
          </a:p>
        </p:txBody>
      </p:sp>
      <p:pic>
        <p:nvPicPr>
          <p:cNvPr id="1028" name="Picture 4" descr="China's bid for digital-yuan sphere raises red flags at G-7 - Nikkei Asia">
            <a:extLst>
              <a:ext uri="{FF2B5EF4-FFF2-40B4-BE49-F238E27FC236}">
                <a16:creationId xmlns:a16="http://schemas.microsoft.com/office/drawing/2014/main" id="{45A321D8-4A1D-47AC-BF10-E0C2831D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57" y="2710262"/>
            <a:ext cx="506186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&amp; The Future of Money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151183"/>
            <a:ext cx="9144000" cy="1833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OLLI – Emory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August 18,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Jon </a:t>
            </a:r>
            <a:r>
              <a:rPr lang="en-US" sz="4400" dirty="0" err="1">
                <a:solidFill>
                  <a:schemeClr val="tx2"/>
                </a:solidFill>
              </a:rPr>
              <a:t>Haveman</a:t>
            </a:r>
            <a:endParaRPr lang="en-US" sz="4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NEED</a:t>
            </a:r>
          </a:p>
        </p:txBody>
      </p:sp>
      <p:pic>
        <p:nvPicPr>
          <p:cNvPr id="1030" name="Picture 6" descr="Cryptocurrency Prices Today On August 5: Bitcoin, Binance Coin Surge Over 3%">
            <a:extLst>
              <a:ext uri="{FF2B5EF4-FFF2-40B4-BE49-F238E27FC236}">
                <a16:creationId xmlns:a16="http://schemas.microsoft.com/office/drawing/2014/main" id="{FA5396EC-7C96-41E2-9EF2-AB9E692C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48" y="4855542"/>
            <a:ext cx="293215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044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62A7-E05D-4370-B52F-32D0F3DE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should design our payment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47B3-B8B9-4ED0-BAD2-543ED5E4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5A892-FF87-4447-84E8-7BBE409DE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 Zuckerberg | Biography &amp; Facts | Britannica">
            <a:extLst>
              <a:ext uri="{FF2B5EF4-FFF2-40B4-BE49-F238E27FC236}">
                <a16:creationId xmlns:a16="http://schemas.microsoft.com/office/drawing/2014/main" id="{0CACA83A-EFAE-4246-BB40-B56CD40E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229481"/>
            <a:ext cx="7793514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: Chinese President Xi Jinping speaks at the podium during the unveiling of the Communist Party's new Politburo Standing Committee at the Great Hall of the People in Beijing.">
            <a:extLst>
              <a:ext uri="{FF2B5EF4-FFF2-40B4-BE49-F238E27FC236}">
                <a16:creationId xmlns:a16="http://schemas.microsoft.com/office/drawing/2014/main" id="{0F1B7A4E-F084-4EC5-AB22-9275E693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8" y="1229481"/>
            <a:ext cx="7950051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ffer Tengler Investments CIO Nancy Tengler and Wuill Intelligence LLC CEO Danielle DiMartino Booth discuss Chair of the Federal Reserve Jerome Powell's press conference on 'Making Money'">
            <a:extLst>
              <a:ext uri="{FF2B5EF4-FFF2-40B4-BE49-F238E27FC236}">
                <a16:creationId xmlns:a16="http://schemas.microsoft.com/office/drawing/2014/main" id="{06FC3EDF-2B36-473D-855A-FAFEA7D4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1" y="1109586"/>
            <a:ext cx="959104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42E6-DF2C-4AAD-87CE-179CC54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F8EE-2B1D-43A5-A8B8-895F9BA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N. Mehta, et.al.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Blockchain Bubble or Revolution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 Prasad,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The Future of Money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https://youtu.be/o3NuHb7V1IA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Presidential Working Group on Financial Markets, 11/1/21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https://home.treasury.gov/system/files/136/StableCoinReport_Nov1_508.pdf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Federal Reserve White paper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https://www.federalreserve.gov/publications/files/money-and-payments-20220120.pdf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Executive Order:  https://www.whitehouse.gov/briefing-room/statements-releases/2022/03/09/fact-sheet-president-biden-to-sign-executive-order-on-ensuring-responsible-innovation-in-digital-assets/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9804-D41D-4D03-955A-92DC5210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79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38630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Money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currency plus bank checking accounts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paper and coin issued by the government.  Currency is legal tender and must be accepted for all debts. Transactions using currency are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(can’t be undone without the agreement of both parties.)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Payments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used for purchases where no physical money is exchanged. Examples include many online banking payments, credit card payments, PayPal.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Virtual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is a form of money that exists solely in digital form, such as a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token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(i.e., as data on a computer).  Examples: cryptocurrencies, central bank digital currencies and virtual currencies used in online gaming.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Cryptographic identity protection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 people two account numbers, or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public and one private.  Public record keeping is done using the public key and transactions are authorized using the private key.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where the owner’s identity is protected using cryptographic encryption and where record keeping is done with a public blockchain, e.g., Bitcoin.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Stablecoin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cryptocurrency with a stable value of $1, somewhat like a money market mutual fund.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4924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ledger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database for recording transactions or other information, where the information or ledger is shared on a network of many computers simultaneously.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distributed ledgers where new transactions (new blocks) are added to the chain sequentially when a consensus of the network agrees that the transactions are valid.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 (</a:t>
            </a:r>
            <a:r>
              <a:rPr lang="en-US" sz="20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peer-to-peer financial activity conducted through public blockchains and smart contracts.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lang="en-US" sz="2000" dirty="0">
                <a:solidFill>
                  <a:srgbClr val="11111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computer programs that execute automatically based on external conditions.  Example, travel insurance that pays off automatically when a flight is cancelled.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 Digital Currency (CBDC)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issued by a central bank.  Different central banks are experimenting with various forms of CBDCs, including some using blockchain technology, electronic wallets and cryptography.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211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61DB-E613-4AE4-23E9-CCB0DE05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sensus Mechanism</a:t>
            </a:r>
            <a:r>
              <a:rPr lang="en-US" dirty="0">
                <a:solidFill>
                  <a:srgbClr val="FF0000"/>
                </a:solidFill>
              </a:rPr>
              <a:t>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000CF-E65F-B7D1-0AAC-DF6CF57A9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Consensus mechanism requires: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Many nodes competing to add a new block.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Economic incentive to add valid new block.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Mechanism to ensure validity of the new block.</a:t>
            </a:r>
          </a:p>
          <a:p>
            <a:r>
              <a:rPr lang="en-US" dirty="0"/>
              <a:t>Proof of Work (POW):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Many miners with free entry competing to solve random number problem.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the new block is accepted (future blocks are added), miner gets a reward in bitcoin and transaction fees.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Subsequent miners won’t add to the block if they don’t believe it is valid.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DA0BB-38F5-4309-9403-C6B3C8F5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4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5AD6-B2C5-7DC0-8FD7-9822BF04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of of Stake (POS)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EFA2-C3AE-E957-D993-A1BFD2BE1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POS:  A Better Way?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Potential Block Creators place cryptocurrency in specialized wallets that are locked while they are acting as blockchain validators.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Validators are selected randomly, where the odds of being selected are proportional to the value of the currency “staked” in the wallet.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rest of the process of validation is similar: transaction fees only paid if subsequent blocks are added, but!!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If an invalid block is discovered the staked deposit is forfeited.</a:t>
            </a:r>
          </a:p>
          <a:p>
            <a:r>
              <a:rPr lang="en-US" dirty="0"/>
              <a:t>POW competition over computer power and energy usage.</a:t>
            </a:r>
          </a:p>
          <a:p>
            <a:r>
              <a:rPr lang="en-US" dirty="0"/>
              <a:t>POS competition over staked deposits (no computer power or energy usage involved).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0B25-E358-168C-898F-7CA04DF9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073E-E826-45D5-0024-F413F122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0069-7895-71BF-32AB-8226BEA77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Invented in 2012 by Peercoin, a small crypto currency.</a:t>
            </a:r>
          </a:p>
          <a:p>
            <a:r>
              <a:rPr lang="en-US" dirty="0"/>
              <a:t>POS has been implemented by </a:t>
            </a:r>
            <a:r>
              <a:rPr lang="en-US" dirty="0" err="1"/>
              <a:t>Cardano</a:t>
            </a:r>
            <a:r>
              <a:rPr lang="en-US" dirty="0"/>
              <a:t>, Solana and </a:t>
            </a:r>
            <a:r>
              <a:rPr lang="en-US" dirty="0" err="1"/>
              <a:t>Polkadot</a:t>
            </a:r>
            <a:r>
              <a:rPr lang="en-US" dirty="0"/>
              <a:t>: numbers 8, 9 and 11 in terms of market cap.</a:t>
            </a:r>
          </a:p>
          <a:p>
            <a:r>
              <a:rPr lang="en-US" dirty="0"/>
              <a:t>Ethereum was supposed to implement POS in May of 2020, but has delayed. Recently announcing it would implement POS in September.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EFC9A-D585-A03E-3A78-8CD3C369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4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8B33-EA45-0E81-83FA-E3353297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ncidence?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A5724-8387-E1F6-85E8-24651EE9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2EF792-5DC0-5F1B-54D9-0A7D95C11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4769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16550224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B6B3-F92A-F455-5D12-603DCF72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01EA8-5A30-38D0-5373-45D1B031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11C7AB-99C1-7CF2-E530-2A719121C7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2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FEED-377B-4C55-9A5B-A44C33AD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47F8-C9B1-4595-9F5E-427119940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 Facts about Bitcoin</a:t>
            </a:r>
          </a:p>
          <a:p>
            <a:r>
              <a:rPr lang="en-US" dirty="0"/>
              <a:t>A little bit on the underlying technology of bitcoin.</a:t>
            </a:r>
          </a:p>
          <a:p>
            <a:r>
              <a:rPr lang="en-US" dirty="0"/>
              <a:t>Economist evaluation of 2 Key Questions: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Bitcoin serving a legitimate economic role?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there potential for beneficial, financial innovations using the underlying technology?</a:t>
            </a:r>
          </a:p>
          <a:p>
            <a:r>
              <a:rPr lang="en-US" dirty="0"/>
              <a:t>But, in order to tap that potential, we need: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Legislation to provide “good” regulation of crypto markets.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Federal Reserve needs to follow other central banks in creating a safe and secure, digital means of payment: Central Bank Digital Currency (CBDC)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5F64-034E-42CE-8ED2-AD2BA1C9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96B9-F8E1-32BB-3F7D-CD2CC174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8B4DA-047C-DCFC-3C86-4266E8A4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0ED01D3-98AB-B091-E8EE-8636725718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70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1DFC-79EA-E8DF-403B-1E73D265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912F8-0719-480D-C91E-D3CC7561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0030C35-EED8-0517-43EF-069A8A7586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253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C733-6B65-2572-C41C-44D5EC92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B6602-3815-30D7-1827-5013C1F1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F14FAD1-8D7B-150F-56E8-BF0AD2BB4F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41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FF78-3330-2288-C431-044FE732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F533AA-AA08-AC06-639E-DECD37A5F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681" y="1500623"/>
            <a:ext cx="6720840" cy="4480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F2E59-D6EF-BC33-E8ED-B7FA2C0E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F0675-580A-B3E7-BE09-39D154990AC7}"/>
              </a:ext>
            </a:extLst>
          </p:cNvPr>
          <p:cNvSpPr txBox="1"/>
          <p:nvPr/>
        </p:nvSpPr>
        <p:spPr>
          <a:xfrm>
            <a:off x="6249329" y="5981183"/>
            <a:ext cx="540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https://digiconomist.net/bitcoin-energy-consumption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First, What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is the first cryptocurrency and was invented in 2008.</a:t>
            </a:r>
          </a:p>
          <a:p>
            <a:r>
              <a:rPr lang="en-US" dirty="0"/>
              <a:t>Cryptocurrencies are a form of digital money: </a:t>
            </a:r>
          </a:p>
          <a:p>
            <a:pPr lvl="1"/>
            <a:r>
              <a:rPr lang="en-US" dirty="0"/>
              <a:t>I.e., data on a computer,</a:t>
            </a:r>
          </a:p>
          <a:p>
            <a:pPr lvl="1"/>
            <a:r>
              <a:rPr lang="en-US" dirty="0"/>
              <a:t>Where account ownership is confidential, and</a:t>
            </a:r>
          </a:p>
          <a:p>
            <a:pPr lvl="1"/>
            <a:r>
              <a:rPr lang="en-US" dirty="0"/>
              <a:t>Record keeping is decentralized over a multitude of computers.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importantly,…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0110-87E6-489C-B249-D3AB381A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/>
              <a:t>oin Has Started a Revolution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054A-4199-4292-B98B-FCFE13ED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spcAft>
                <a:spcPts val="2000"/>
              </a:spcAft>
              <a:buFont typeface="+mj-lt"/>
              <a:buAutoNum type="arabicPeriod"/>
            </a:pPr>
            <a:r>
              <a:rPr lang="en-US" dirty="0"/>
              <a:t>The way we buy and sell things, our “payments system;”  the way we save, borrow and invest; the role of banks and other financial firms are rapidly changing.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my view, Bitcoin will </a:t>
            </a:r>
            <a:r>
              <a:rPr lang="en-US" i="1" dirty="0"/>
              <a:t>NOT</a:t>
            </a:r>
            <a:r>
              <a:rPr lang="en-US" dirty="0"/>
              <a:t> be an important player in these developments,  but the technologies underlying Bitcoin may 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3D93-99DC-46E1-8267-0A8BE33C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733CF-EE99-F54A-BE1C-7107776C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Val</a:t>
            </a:r>
            <a:r>
              <a:rPr lang="en-US" dirty="0"/>
              <a:t>ue of Bitcoin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783E124-CA10-9B4A-8D04-97C1CAEE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325563"/>
            <a:ext cx="9809326" cy="490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8D6F0-C4B6-E540-A2C9-614089E8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E8FBC-C6C2-6E5C-CC0F-86C63F5CE480}"/>
              </a:ext>
            </a:extLst>
          </p:cNvPr>
          <p:cNvSpPr txBox="1"/>
          <p:nvPr/>
        </p:nvSpPr>
        <p:spPr>
          <a:xfrm>
            <a:off x="8159262" y="2063262"/>
            <a:ext cx="220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Peaked: over $60,000</a:t>
            </a:r>
          </a:p>
        </p:txBody>
      </p:sp>
    </p:spTree>
    <p:extLst>
      <p:ext uri="{BB962C8B-B14F-4D97-AF65-F5344CB8AC3E}">
        <p14:creationId xmlns:p14="http://schemas.microsoft.com/office/powerpoint/2010/main" val="1475073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95978</TotalTime>
  <Words>4383</Words>
  <Application>Microsoft Macintosh PowerPoint</Application>
  <PresentationFormat>Widescreen</PresentationFormat>
  <Paragraphs>494</Paragraphs>
  <Slides>63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Calibri</vt:lpstr>
      <vt:lpstr>Courier New</vt:lpstr>
      <vt:lpstr>fell</vt:lpstr>
      <vt:lpstr>Garamond</vt:lpstr>
      <vt:lpstr>nyt-cheltenham</vt:lpstr>
      <vt:lpstr>Proxima N W01 Reg</vt:lpstr>
      <vt:lpstr>Showcard Gothic</vt:lpstr>
      <vt:lpstr>Times New Roman</vt:lpstr>
      <vt:lpstr>Times roman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 of the Talk</vt:lpstr>
      <vt:lpstr>But First, What is Bitcoin?</vt:lpstr>
      <vt:lpstr>Bitcoin Has Started a Revolution in Finance</vt:lpstr>
      <vt:lpstr>Value of Bitcoin</vt:lpstr>
      <vt:lpstr>Value of Gold</vt:lpstr>
      <vt:lpstr>Bitcoins: What   Is   All the Excitement About?</vt:lpstr>
      <vt:lpstr>One of the Over 50,000 Bitcoin ATMs</vt:lpstr>
      <vt:lpstr>Going too Far?</vt:lpstr>
      <vt:lpstr>An Origin Story Worthy of a Pulp Novel!</vt:lpstr>
      <vt:lpstr>The Possible Economic Role for Bitcoin</vt:lpstr>
      <vt:lpstr>Facts about Cryptocurrencies (as of 8/17)</vt:lpstr>
      <vt:lpstr>Underlying Technology of Bitcoin</vt:lpstr>
      <vt:lpstr>So, how does it work?</vt:lpstr>
      <vt:lpstr>Mining for Bitcoin</vt:lpstr>
      <vt:lpstr>Bitcoin Mine</vt:lpstr>
      <vt:lpstr>Question #1: Is Bitcoin serving an economic role?</vt:lpstr>
      <vt:lpstr>What Role Does Bitcoin Play?</vt:lpstr>
      <vt:lpstr>Illegal Activity and Bitcoin (Good News? No)</vt:lpstr>
      <vt:lpstr>But What about as a Financial Investment?</vt:lpstr>
      <vt:lpstr>How Do Economist Think About Investments?</vt:lpstr>
      <vt:lpstr>It’s Not Just Me</vt:lpstr>
      <vt:lpstr>Does Voting Ever Get it “Wrong?”</vt:lpstr>
      <vt:lpstr>Question #2: The Value of the New Technology?</vt:lpstr>
      <vt:lpstr>Smart Contracts on the Blockchain</vt:lpstr>
      <vt:lpstr>DeFi and Smart Contracts</vt:lpstr>
      <vt:lpstr>But What about Digital Payments for Consumers?</vt:lpstr>
      <vt:lpstr>Retail versus Wholesale Digital Payments</vt:lpstr>
      <vt:lpstr>Enter Stablecoins</vt:lpstr>
      <vt:lpstr>Tether Stablecoin: Reserve Backed?</vt:lpstr>
      <vt:lpstr>“Breaking the Buck?” Tether</vt:lpstr>
      <vt:lpstr>Mark Zuckerberg to the Rescue</vt:lpstr>
      <vt:lpstr>Algorithmic Stablecoin</vt:lpstr>
      <vt:lpstr>Luna’s Price This Year</vt:lpstr>
      <vt:lpstr>Terra’s Price</vt:lpstr>
      <vt:lpstr>“Cryptocurrency is the Wild West of our  Financial System” Sen. E. Warren of Mass </vt:lpstr>
      <vt:lpstr>“Clean Up the Mess on Aisle 3”</vt:lpstr>
      <vt:lpstr>What is Good Regulation?</vt:lpstr>
      <vt:lpstr>1930s Regulation in the 21st Century</vt:lpstr>
      <vt:lpstr>Feb, 14, 2022, NYTimes Headline</vt:lpstr>
      <vt:lpstr>Clearly, Not Good News</vt:lpstr>
      <vt:lpstr>Three Recent US Government Reports</vt:lpstr>
      <vt:lpstr>Do We Need More Than (Good) Regulation?</vt:lpstr>
      <vt:lpstr>CBDCs and Other Central Bank Liabilities</vt:lpstr>
      <vt:lpstr>The Devil Is In the Details</vt:lpstr>
      <vt:lpstr>Who should design our payment system?</vt:lpstr>
      <vt:lpstr>Resources to Learn More</vt:lpstr>
      <vt:lpstr>Glossary</vt:lpstr>
      <vt:lpstr>Glossary (Cont.)</vt:lpstr>
      <vt:lpstr> Thank you!</vt:lpstr>
      <vt:lpstr>Consensus Mechanisms</vt:lpstr>
      <vt:lpstr>Proof of Stake (POS)</vt:lpstr>
      <vt:lpstr>History of POS</vt:lpstr>
      <vt:lpstr>Coincidence?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857</cp:revision>
  <cp:lastPrinted>2022-03-01T02:48:20Z</cp:lastPrinted>
  <dcterms:created xsi:type="dcterms:W3CDTF">2017-05-03T22:30:38Z</dcterms:created>
  <dcterms:modified xsi:type="dcterms:W3CDTF">2022-08-18T16:59:20Z</dcterms:modified>
</cp:coreProperties>
</file>