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1026" r:id="rId2"/>
    <p:sldId id="1088" r:id="rId3"/>
    <p:sldId id="4084" r:id="rId4"/>
    <p:sldId id="4107" r:id="rId5"/>
    <p:sldId id="4108" r:id="rId6"/>
    <p:sldId id="4109" r:id="rId7"/>
    <p:sldId id="4110" r:id="rId8"/>
    <p:sldId id="4111" r:id="rId9"/>
    <p:sldId id="4323" r:id="rId10"/>
    <p:sldId id="4157" r:id="rId11"/>
    <p:sldId id="4113" r:id="rId12"/>
    <p:sldId id="4114" r:id="rId13"/>
    <p:sldId id="4115" r:id="rId14"/>
    <p:sldId id="4116" r:id="rId15"/>
    <p:sldId id="4172" r:id="rId16"/>
    <p:sldId id="4173" r:id="rId17"/>
    <p:sldId id="4174" r:id="rId18"/>
    <p:sldId id="4175" r:id="rId19"/>
    <p:sldId id="4313" r:id="rId20"/>
    <p:sldId id="4314" r:id="rId21"/>
    <p:sldId id="4133" r:id="rId22"/>
    <p:sldId id="4315" r:id="rId23"/>
    <p:sldId id="4122" r:id="rId24"/>
    <p:sldId id="4317" r:id="rId25"/>
    <p:sldId id="4125" r:id="rId26"/>
    <p:sldId id="4126" r:id="rId27"/>
    <p:sldId id="4127" r:id="rId28"/>
    <p:sldId id="4134" r:id="rId29"/>
    <p:sldId id="4324" r:id="rId30"/>
    <p:sldId id="1196" r:id="rId31"/>
    <p:sldId id="4155" r:id="rId32"/>
    <p:sldId id="4167" r:id="rId33"/>
    <p:sldId id="4153" r:id="rId34"/>
    <p:sldId id="4154" r:id="rId35"/>
    <p:sldId id="4316" r:id="rId36"/>
    <p:sldId id="4131" r:id="rId37"/>
    <p:sldId id="4136" r:id="rId38"/>
    <p:sldId id="4138" r:id="rId39"/>
    <p:sldId id="4135" r:id="rId40"/>
    <p:sldId id="4318" r:id="rId41"/>
    <p:sldId id="4139" r:id="rId42"/>
    <p:sldId id="4141" r:id="rId43"/>
    <p:sldId id="4142" r:id="rId44"/>
    <p:sldId id="4143" r:id="rId45"/>
    <p:sldId id="4146" r:id="rId46"/>
    <p:sldId id="4144" r:id="rId47"/>
    <p:sldId id="4147" r:id="rId48"/>
    <p:sldId id="413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1429"/>
  </p:normalViewPr>
  <p:slideViewPr>
    <p:cSldViewPr snapToGrid="0" snapToObjects="1">
      <p:cViewPr varScale="1">
        <p:scale>
          <a:sx n="111" d="100"/>
          <a:sy n="111" d="100"/>
        </p:scale>
        <p:origin x="248"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i="0" dirty="0">
                <a:effectLst/>
                <a:latin typeface="Roboto" panose="02000000000000000000" pitchFamily="2" charset="0"/>
              </a:rPr>
              <a:t>2500 Erwin Rd, Durham, NC 27705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36</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23</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Duke University</a:t>
            </a:r>
          </a:p>
          <a:p>
            <a:pPr>
              <a:lnSpc>
                <a:spcPct val="100000"/>
              </a:lnSpc>
              <a:spcBef>
                <a:spcPts val="0"/>
              </a:spcBef>
            </a:pPr>
            <a:r>
              <a:rPr lang="en-US" sz="3100" dirty="0">
                <a:solidFill>
                  <a:schemeClr val="tx2"/>
                </a:solidFill>
              </a:rPr>
              <a:t>September-October,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10/20, noon)</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$390 billion.</a:t>
            </a:r>
          </a:p>
          <a:p>
            <a:r>
              <a:rPr lang="en-US" dirty="0"/>
              <a:t>Ethereum is in second place with a market cap of about $190 billion.</a:t>
            </a:r>
          </a:p>
          <a:p>
            <a:r>
              <a:rPr lang="en-US" dirty="0"/>
              <a:t>Presently, 11,500 different varieties with a total market cap of about $1.1 trillion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18</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6033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1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(9/19): 	US Economy (Geoffrey </a:t>
            </a:r>
            <a:r>
              <a:rPr lang="en-US" dirty="0" err="1"/>
              <a:t>Woglom</a:t>
            </a:r>
            <a:r>
              <a:rPr lang="en-US" dirty="0"/>
              <a:t>, Amherst College)</a:t>
            </a:r>
          </a:p>
          <a:p>
            <a:pPr lvl="1">
              <a:spcAft>
                <a:spcPts val="1000"/>
              </a:spcAft>
            </a:pPr>
            <a:r>
              <a:rPr lang="en-US" dirty="0"/>
              <a:t>Week 2 (10/3): 	Trade and Globalization (Alan Deardorff, Univ. of Michigan)</a:t>
            </a:r>
          </a:p>
          <a:p>
            <a:pPr lvl="1">
              <a:spcAft>
                <a:spcPts val="1000"/>
              </a:spcAft>
            </a:pPr>
            <a:r>
              <a:rPr lang="en-US" dirty="0"/>
              <a:t>Week 3 (10/10): Economics of Immigration (Roger White, Whittier College)</a:t>
            </a:r>
          </a:p>
          <a:p>
            <a:pPr lvl="1">
              <a:spcAft>
                <a:spcPts val="1000"/>
              </a:spcAft>
            </a:pPr>
            <a:r>
              <a:rPr lang="en-US" dirty="0"/>
              <a:t>Week 4 (10/17): Autonomous Vehicles (Jon </a:t>
            </a:r>
            <a:r>
              <a:rPr lang="en-US" dirty="0" err="1"/>
              <a:t>Haveman</a:t>
            </a:r>
            <a:r>
              <a:rPr lang="en-US" dirty="0"/>
              <a:t>, NEED)</a:t>
            </a:r>
          </a:p>
          <a:p>
            <a:pPr lvl="1">
              <a:spcAft>
                <a:spcPts val="1000"/>
              </a:spcAft>
            </a:pPr>
            <a:r>
              <a:rPr lang="en-US" dirty="0"/>
              <a:t>Week 5 (10/24):	Trade Deficit and Exchange Rates (Alan Deardorff)</a:t>
            </a:r>
          </a:p>
          <a:p>
            <a:pPr lvl="1">
              <a:spcAft>
                <a:spcPts val="1000"/>
              </a:spcAft>
            </a:pPr>
            <a:r>
              <a:rPr lang="en-US" b="1" dirty="0"/>
              <a:t>Week 6 (10/31): Cryptocurrencies (Geoffrey </a:t>
            </a:r>
            <a:r>
              <a:rPr lang="en-US" b="1" dirty="0" err="1"/>
              <a:t>Woglom</a:t>
            </a:r>
            <a:r>
              <a:rPr lang="en-US" b="1"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fontScale="92500" lnSpcReduction="10000"/>
          </a:bodyPr>
          <a:lstStyle/>
          <a:p>
            <a:r>
              <a:rPr lang="en-US" dirty="0"/>
              <a:t>Create a regular cryptocurrency  and call it say, </a:t>
            </a:r>
            <a:r>
              <a:rPr lang="en-US" dirty="0" err="1"/>
              <a:t>luna</a:t>
            </a:r>
            <a:r>
              <a:rPr lang="en-US" dirty="0"/>
              <a:t>. If it  has value:</a:t>
            </a:r>
          </a:p>
          <a:p>
            <a:r>
              <a:rPr lang="en-US" dirty="0"/>
              <a:t>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terra and get $1 of </a:t>
            </a:r>
            <a:r>
              <a:rPr lang="en-US" dirty="0" err="1"/>
              <a:t>luna</a:t>
            </a:r>
            <a:r>
              <a:rPr lang="en-US" dirty="0"/>
              <a:t> - Increased demand for terra increases its price.</a:t>
            </a:r>
          </a:p>
          <a:p>
            <a:r>
              <a:rPr lang="en-US" dirty="0"/>
              <a:t>Terra price rises to $1.20, sell terra and buy $1.20 of </a:t>
            </a:r>
            <a:r>
              <a:rPr lang="en-US" dirty="0" err="1"/>
              <a:t>luna</a:t>
            </a:r>
            <a:r>
              <a:rPr lang="en-US" dirty="0"/>
              <a:t> - 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56400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is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October 31, 2022</a:t>
            </a:r>
          </a:p>
        </p:txBody>
      </p:sp>
    </p:spTree>
    <p:extLst>
      <p:ext uri="{BB962C8B-B14F-4D97-AF65-F5344CB8AC3E}">
        <p14:creationId xmlns:p14="http://schemas.microsoft.com/office/powerpoint/2010/main" val="1278335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297492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28827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171021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pPr marL="0" indent="0">
              <a:buNone/>
            </a:pPr>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17338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740317" cy="830997"/>
          </a:xfrm>
          <a:prstGeom prst="rect">
            <a:avLst/>
          </a:prstGeom>
          <a:noFill/>
        </p:spPr>
        <p:txBody>
          <a:bodyPr wrap="square" rtlCol="0">
            <a:spAutoFit/>
          </a:bodyPr>
          <a:lstStyle/>
          <a:p>
            <a:r>
              <a:rPr lang="en-US" sz="2400" dirty="0"/>
              <a:t>$20,400, at 12:30 today</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4599CF2D-08BF-7868-5819-B36068A33B8C}"/>
              </a:ext>
            </a:extLst>
          </p:cNvPr>
          <p:cNvPicPr>
            <a:picLocks noChangeAspect="1"/>
          </p:cNvPicPr>
          <p:nvPr/>
        </p:nvPicPr>
        <p:blipFill>
          <a:blip r:embed="rId2"/>
          <a:stretch>
            <a:fillRect/>
          </a:stretch>
        </p:blipFill>
        <p:spPr>
          <a:xfrm>
            <a:off x="0" y="1325562"/>
            <a:ext cx="9961848" cy="4697046"/>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74405" y="-35404"/>
            <a:ext cx="10515600" cy="1325563"/>
          </a:xfrm>
        </p:spPr>
        <p:txBody>
          <a:bodyPr/>
          <a:lstStyle/>
          <a:p>
            <a:r>
              <a:rPr lang="en-US" dirty="0">
                <a:solidFill>
                  <a:schemeClr val="bg1"/>
                </a:solidFill>
              </a:rPr>
              <a:t>One</a:t>
            </a:r>
            <a:r>
              <a:rPr lang="en-US" dirty="0"/>
              <a:t> of the Over 60,000 Bitcoin ATMs</a:t>
            </a:r>
          </a:p>
        </p:txBody>
      </p:sp>
      <p:pic>
        <p:nvPicPr>
          <p:cNvPr id="6" name="Content Placeholder 5">
            <a:extLst>
              <a:ext uri="{FF2B5EF4-FFF2-40B4-BE49-F238E27FC236}">
                <a16:creationId xmlns:a16="http://schemas.microsoft.com/office/drawing/2014/main" id="{E1091A85-52E7-63AF-E894-E086ED436BDE}"/>
              </a:ext>
            </a:extLst>
          </p:cNvPr>
          <p:cNvPicPr>
            <a:picLocks noGrp="1" noChangeAspect="1"/>
          </p:cNvPicPr>
          <p:nvPr>
            <p:ph idx="1"/>
          </p:nvPr>
        </p:nvPicPr>
        <p:blipFill>
          <a:blip r:embed="rId3"/>
          <a:stretch>
            <a:fillRect/>
          </a:stretch>
        </p:blipFill>
        <p:spPr>
          <a:xfrm>
            <a:off x="5008047" y="1707746"/>
            <a:ext cx="6101448" cy="4023360"/>
          </a:xfrm>
        </p:spPr>
      </p:pic>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1026" name="Picture 2">
            <a:extLst>
              <a:ext uri="{FF2B5EF4-FFF2-40B4-BE49-F238E27FC236}">
                <a16:creationId xmlns:a16="http://schemas.microsoft.com/office/drawing/2014/main" id="{92B681AC-78AA-09B9-FB15-683828007A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07" t="861" r="26383"/>
          <a:stretch/>
        </p:blipFill>
        <p:spPr bwMode="auto">
          <a:xfrm>
            <a:off x="1481471" y="1651630"/>
            <a:ext cx="2468880" cy="445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21333</TotalTime>
  <Words>3566</Words>
  <Application>Microsoft Macintosh PowerPoint</Application>
  <PresentationFormat>Widescreen</PresentationFormat>
  <Paragraphs>362</Paragraphs>
  <Slides>48</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Calibri</vt:lpstr>
      <vt:lpstr>Courier New</vt:lpstr>
      <vt:lpstr>fell</vt:lpstr>
      <vt:lpstr>Garamond</vt:lpstr>
      <vt:lpstr>nyt-cheltenham</vt:lpstr>
      <vt:lpstr>Roboto</vt:lpstr>
      <vt:lpstr>Showcard Gothic</vt:lpstr>
      <vt:lpstr>Times New Roman</vt:lpstr>
      <vt:lpstr>Times roman</vt:lpstr>
      <vt:lpstr>Wingdings</vt:lpstr>
      <vt:lpstr>Custom Design</vt:lpstr>
      <vt:lpstr>PowerPoint Presentation</vt:lpstr>
      <vt:lpstr> Available NEED Topics Include:</vt:lpstr>
      <vt:lpstr> Course Outline</vt:lpstr>
      <vt:lpstr>PowerPoint Presentation</vt:lpstr>
      <vt:lpstr>Outline of the Talk</vt:lpstr>
      <vt:lpstr>But First, What is Bitcoin?</vt:lpstr>
      <vt:lpstr>Bitcoin Has Started a Revolution in Finance</vt:lpstr>
      <vt:lpstr>Bitcoins: What   Is   All the Excitement About?</vt:lpstr>
      <vt:lpstr>One of the Over 60,000 Bitcoin ATMs</vt:lpstr>
      <vt:lpstr>Give Me a Break?</vt:lpstr>
      <vt:lpstr>An Origin Story Worthy of a Pulp Novel!</vt:lpstr>
      <vt:lpstr>The Possible Economic Role for Bitcoin</vt:lpstr>
      <vt:lpstr>Facts about Cryptocurrencies (as of 10/20, noon)</vt:lpstr>
      <vt:lpstr>Underlying Technology of Bitcoin</vt:lpstr>
      <vt:lpstr>So, how does it work?</vt:lpstr>
      <vt:lpstr>Proof of Work: Bitcoin “Mining”</vt:lpstr>
      <vt:lpstr>Bitcoin Mine</vt:lpstr>
      <vt:lpstr>Question #1:  Is Bitcoin serving an economic role</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“Breaking the Buck?”</vt:lpstr>
      <vt:lpstr>Algorithmic Stablecoin</vt:lpstr>
      <vt:lpstr>Luna’s Price This Year</vt:lpstr>
      <vt:lpstr>Terra’s Price</vt:lpstr>
      <vt:lpstr>It Is Still the Wild West!</vt:lpstr>
      <vt:lpstr>“Clean Up the Mess on Aisle 3”</vt:lpstr>
      <vt:lpstr>1930s Regulation in the 21st Century</vt:lpstr>
      <vt:lpstr>Feb, 14, 2022, NYTimes Headline</vt:lpstr>
      <vt:lpstr>What is Good Regulation?</vt:lpstr>
      <vt:lpstr>Biden Framework for Regulating Crypto (9/16)</vt:lpstr>
      <vt:lpstr>Do We Need More Than (Good) Regulation?</vt:lpstr>
      <vt:lpstr>CBDCs and Other Central Bank Liabilities</vt:lpstr>
      <vt:lpstr>The Devil Is In the Details</vt:lpstr>
      <vt:lpstr>Who should design our payment system?</vt:lpstr>
      <vt:lpstr>Glossary</vt:lpstr>
      <vt:lpstr>Resources to Learn More</vt:lpstr>
      <vt:lpstr>Glossary (Cont.)</vt:lpstr>
      <vt:lpstr>Submitting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290</cp:revision>
  <cp:lastPrinted>2022-04-12T21:06:47Z</cp:lastPrinted>
  <dcterms:created xsi:type="dcterms:W3CDTF">2017-05-03T22:30:38Z</dcterms:created>
  <dcterms:modified xsi:type="dcterms:W3CDTF">2022-10-31T20:30:38Z</dcterms:modified>
</cp:coreProperties>
</file>