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8"/>
  </p:notesMasterIdLst>
  <p:handoutMasterIdLst>
    <p:handoutMasterId r:id="rId49"/>
  </p:handoutMasterIdLst>
  <p:sldIdLst>
    <p:sldId id="4306" r:id="rId2"/>
    <p:sldId id="4307" r:id="rId3"/>
    <p:sldId id="4311" r:id="rId4"/>
    <p:sldId id="4085" r:id="rId5"/>
    <p:sldId id="4169" r:id="rId6"/>
    <p:sldId id="4108" r:id="rId7"/>
    <p:sldId id="4109" r:id="rId8"/>
    <p:sldId id="4110" r:id="rId9"/>
    <p:sldId id="4111" r:id="rId10"/>
    <p:sldId id="4101" r:id="rId11"/>
    <p:sldId id="4157" r:id="rId12"/>
    <p:sldId id="4115" r:id="rId13"/>
    <p:sldId id="4113" r:id="rId14"/>
    <p:sldId id="4114" r:id="rId15"/>
    <p:sldId id="4116" r:id="rId16"/>
    <p:sldId id="4117" r:id="rId17"/>
    <p:sldId id="4118" r:id="rId18"/>
    <p:sldId id="4150" r:id="rId19"/>
    <p:sldId id="4119" r:id="rId20"/>
    <p:sldId id="4313" r:id="rId21"/>
    <p:sldId id="4120" r:id="rId22"/>
    <p:sldId id="4133" r:id="rId23"/>
    <p:sldId id="4121" r:id="rId24"/>
    <p:sldId id="4122" r:id="rId25"/>
    <p:sldId id="4170" r:id="rId26"/>
    <p:sldId id="4125" r:id="rId27"/>
    <p:sldId id="4126" r:id="rId28"/>
    <p:sldId id="4167" r:id="rId29"/>
    <p:sldId id="4153" r:id="rId30"/>
    <p:sldId id="4154" r:id="rId31"/>
    <p:sldId id="1196" r:id="rId32"/>
    <p:sldId id="4155" r:id="rId33"/>
    <p:sldId id="4132" r:id="rId34"/>
    <p:sldId id="4135" r:id="rId35"/>
    <p:sldId id="4136" r:id="rId36"/>
    <p:sldId id="4140" r:id="rId37"/>
    <p:sldId id="4139" r:id="rId38"/>
    <p:sldId id="4141" r:id="rId39"/>
    <p:sldId id="4142" r:id="rId40"/>
    <p:sldId id="4143" r:id="rId41"/>
    <p:sldId id="4144" r:id="rId42"/>
    <p:sldId id="4146" r:id="rId43"/>
    <p:sldId id="4147" r:id="rId44"/>
    <p:sldId id="4312" r:id="rId45"/>
    <p:sldId id="4070" r:id="rId46"/>
    <p:sldId id="414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95352" autoAdjust="0"/>
  </p:normalViewPr>
  <p:slideViewPr>
    <p:cSldViewPr snapToGrid="0" snapToObjects="1">
      <p:cViewPr varScale="1">
        <p:scale>
          <a:sx n="100" d="100"/>
          <a:sy n="100" d="100"/>
        </p:scale>
        <p:origin x="168" y="544"/>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10/3/22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last spoke in March </a:t>
            </a:r>
            <a:r>
              <a:rPr lang="en-US"/>
              <a:t>Bitcoin was $40k</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74568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24</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97434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6018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99520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9660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427942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Roboto" panose="02000000000000000000" pitchFamily="2" charset="0"/>
              </a:rPr>
              <a:t>1924 W Alondra Blvd, Compton, CA</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37988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California State University, Dominguez Hills</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5096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1032" name="Picture 8" descr="Bitcoin Depot Surpasses 5,000 Crypto ATMs and Solidifies Position as  Largest Crypto ATM Network in North">
            <a:extLst>
              <a:ext uri="{FF2B5EF4-FFF2-40B4-BE49-F238E27FC236}">
                <a16:creationId xmlns:a16="http://schemas.microsoft.com/office/drawing/2014/main" id="{2298C2CA-FBDF-FCB0-F7D4-5D8D3748F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934" y="1258096"/>
            <a:ext cx="2362479" cy="4754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06B5C5-89B9-DCB9-3DD9-68EAD616C19C}"/>
              </a:ext>
            </a:extLst>
          </p:cNvPr>
          <p:cNvPicPr>
            <a:picLocks noChangeAspect="1"/>
          </p:cNvPicPr>
          <p:nvPr/>
        </p:nvPicPr>
        <p:blipFill>
          <a:blip r:embed="rId4"/>
          <a:stretch>
            <a:fillRect/>
          </a:stretch>
        </p:blipFill>
        <p:spPr>
          <a:xfrm>
            <a:off x="4514738" y="1857654"/>
            <a:ext cx="5737800" cy="3840480"/>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10/3)</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$372 billion.</a:t>
            </a:r>
          </a:p>
          <a:p>
            <a:r>
              <a:rPr lang="en-US" dirty="0"/>
              <a:t>Ethereum is in second place with a market cap of about $160 billion.</a:t>
            </a:r>
          </a:p>
          <a:p>
            <a:r>
              <a:rPr lang="en-US" dirty="0"/>
              <a:t>Presently, 11,500 different varieties with a total market cap of about $975 billion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 (2020).</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a:t>
            </a:r>
            <a:r>
              <a:rPr lang="en-US" dirty="0" err="1"/>
              <a:t>securit</a:t>
            </a:r>
            <a:endParaRPr lang="en-US" dirty="0"/>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5591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2135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6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19</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24807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62291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9519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lnSpcReduction="10000"/>
          </a:bodyPr>
          <a:lstStyle/>
          <a:p>
            <a:r>
              <a:rPr lang="en-US" dirty="0"/>
              <a:t>It is hard to argue with the fact that Bitcoin had provided outsized returns for many, albeit very volatile.</a:t>
            </a:r>
          </a:p>
          <a:p>
            <a:r>
              <a:rPr lang="en-US" dirty="0"/>
              <a:t>Financial Assets are Promises by the Issuer</a:t>
            </a:r>
          </a:p>
          <a:p>
            <a:pPr lvl="1"/>
            <a:r>
              <a:rPr lang="en-US" dirty="0"/>
              <a:t>Bond – payment of coupons and repayment of principal in the future</a:t>
            </a:r>
          </a:p>
          <a:p>
            <a:pPr lvl="1"/>
            <a:r>
              <a:rPr lang="en-US" dirty="0"/>
              <a:t>Stock – payment of dividends in the future; voting rights</a:t>
            </a:r>
          </a:p>
          <a:p>
            <a:pPr lvl="1"/>
            <a:r>
              <a:rPr lang="en-US" dirty="0"/>
              <a:t>Options or Futures  – payments of money conditional on future info.</a:t>
            </a:r>
          </a:p>
          <a:p>
            <a:pPr lvl="1"/>
            <a:r>
              <a:rPr lang="en-US" dirty="0"/>
              <a:t>Currency  – promise that it will be acceptable for payments in the future with stable value</a:t>
            </a:r>
          </a:p>
          <a:p>
            <a:r>
              <a:rPr lang="en-US" dirty="0">
                <a:solidFill>
                  <a:schemeClr val="accent5">
                    <a:lumMod val="50000"/>
                  </a:schemeClr>
                </a:solidFill>
              </a:rPr>
              <a:t>The “fundamental value” of a financial assets is the value of those promises.</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5904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fontScale="92500"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a:p>
            <a:r>
              <a:rPr lang="en-US" dirty="0"/>
              <a:t>DEFI, but note bitcoin is not good in my insurance example</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a:bodyPr>
          <a:lstStyle/>
          <a:p>
            <a:r>
              <a:rPr lang="en-US" dirty="0"/>
              <a:t>Create a regular cryptocurrency  and call it say, </a:t>
            </a:r>
            <a:r>
              <a:rPr lang="en-US" dirty="0" err="1"/>
              <a:t>luna</a:t>
            </a:r>
            <a:r>
              <a:rPr lang="en-US" dirty="0"/>
              <a:t>.</a:t>
            </a:r>
          </a:p>
          <a:p>
            <a:r>
              <a:rPr lang="en-US" dirty="0"/>
              <a:t>If it has value, create a </a:t>
            </a:r>
            <a:r>
              <a:rPr lang="en-US" dirty="0" err="1"/>
              <a:t>stablecoin</a:t>
            </a:r>
            <a:r>
              <a:rPr lang="en-US" dirty="0"/>
              <a:t> and call it say, terra, that is tied to </a:t>
            </a:r>
            <a:r>
              <a:rPr lang="en-US" dirty="0" err="1"/>
              <a:t>luna</a:t>
            </a:r>
            <a:r>
              <a:rPr lang="en-US" dirty="0"/>
              <a:t>.</a:t>
            </a:r>
          </a:p>
          <a:p>
            <a:r>
              <a:rPr lang="en-US" dirty="0"/>
              <a:t>You can always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a:t>
            </a:r>
            <a:r>
              <a:rPr lang="en-US" dirty="0" err="1"/>
              <a:t>luna</a:t>
            </a:r>
            <a:r>
              <a:rPr lang="en-US" dirty="0"/>
              <a:t> with terra</a:t>
            </a:r>
          </a:p>
          <a:p>
            <a:r>
              <a:rPr lang="en-US" dirty="0"/>
              <a:t>Terra price rises to $1.20, buy terra with </a:t>
            </a:r>
            <a:r>
              <a:rPr lang="en-US" dirty="0" err="1"/>
              <a:t>luna</a:t>
            </a:r>
            <a:endParaRPr lang="en-US" dirty="0"/>
          </a:p>
          <a:p>
            <a:pPr marL="0" indent="0">
              <a:buNone/>
            </a:pPr>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6875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333521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(9/19): 	Economic Update (Jon </a:t>
            </a:r>
            <a:r>
              <a:rPr lang="en-US" dirty="0" err="1"/>
              <a:t>Haveman</a:t>
            </a:r>
            <a:r>
              <a:rPr lang="en-US" dirty="0"/>
              <a:t>, NEED)</a:t>
            </a:r>
          </a:p>
          <a:p>
            <a:pPr lvl="1">
              <a:spcAft>
                <a:spcPts val="1000"/>
              </a:spcAft>
            </a:pPr>
            <a:r>
              <a:rPr lang="en-US" dirty="0"/>
              <a:t>Week 2 (9/26): 	Trade and Globalization (Alan Deardorff, University of Michigan)</a:t>
            </a:r>
          </a:p>
          <a:p>
            <a:pPr lvl="1">
              <a:spcAft>
                <a:spcPts val="1000"/>
              </a:spcAft>
            </a:pPr>
            <a:r>
              <a:rPr lang="en-US" b="1" dirty="0"/>
              <a:t>Week 3 (10/3): 	Cryptocurrencies (Geoffrey </a:t>
            </a:r>
            <a:r>
              <a:rPr lang="en-US" b="1" dirty="0" err="1"/>
              <a:t>Woglom</a:t>
            </a:r>
            <a:r>
              <a:rPr lang="en-US" b="1" dirty="0"/>
              <a:t>, Amherst College)</a:t>
            </a:r>
          </a:p>
          <a:p>
            <a:pPr lvl="1">
              <a:spcAft>
                <a:spcPts val="1000"/>
              </a:spcAft>
            </a:pPr>
            <a:r>
              <a:rPr lang="en-US" dirty="0"/>
              <a:t>Week 4 (10/10):	The Federal Debt (Ryan Herzog, Gonzaga University)</a:t>
            </a:r>
          </a:p>
          <a:p>
            <a:pPr lvl="1">
              <a:spcAft>
                <a:spcPts val="1000"/>
              </a:spcAft>
            </a:pPr>
            <a:r>
              <a:rPr lang="en-US" dirty="0"/>
              <a:t>Week 5 (10/17):	Economic Inequality (Ryan Herzog, Gonzaga University)</a:t>
            </a:r>
          </a:p>
          <a:p>
            <a:pPr lvl="1">
              <a:spcAft>
                <a:spcPts val="1000"/>
              </a:spcAft>
            </a:pPr>
            <a:r>
              <a:rPr lang="en-US" dirty="0"/>
              <a:t>Week 6 (10/24):	Trade Deficit and Exchange Rates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991061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27939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6762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92500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7596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endParaRPr lang="en-US" dirty="0"/>
          </a:p>
          <a:p>
            <a:r>
              <a:rPr lang="en-US" dirty="0"/>
              <a:t>Slides will be available on NEED’s website( </a:t>
            </a:r>
            <a:r>
              <a:rPr lang="en-US" sz="2800" dirty="0">
                <a:hlinkClick r:id="rId2"/>
              </a:rPr>
              <a:t>www.NEEDelegation.org</a:t>
            </a:r>
            <a:r>
              <a:rPr lang="en-US" sz="2800"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415062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288279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297492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292100" indent="-285750">
              <a:lnSpc>
                <a:spcPct val="104000"/>
              </a:lnSpc>
              <a:spcBef>
                <a:spcPts val="0"/>
              </a:spcBef>
              <a:spcAft>
                <a:spcPts val="830"/>
              </a:spcAft>
            </a:pPr>
            <a:r>
              <a:rPr lang="en-US" sz="2000" b="1"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Proof of Work</a:t>
            </a:r>
            <a:r>
              <a:rPr lang="en-US" sz="2000"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 </a:t>
            </a:r>
            <a:r>
              <a:rPr lang="en-US" sz="2000"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(POW) is a contest where miners use massive computing power to generate random numbers.  The winning miner is the one who generates a number which meets precise characteristics.  The more computing power (i.e., the more “work”), the greater the chance of winning the competition.  Bitcoin and most crypto currencies use POW. </a:t>
            </a:r>
          </a:p>
          <a:p>
            <a:pPr marL="292100" indent="-285750">
              <a:lnSpc>
                <a:spcPct val="104000"/>
              </a:lnSpc>
              <a:spcBef>
                <a:spcPts val="0"/>
              </a:spcBef>
              <a:spcAft>
                <a:spcPts val="830"/>
              </a:spcAft>
            </a:pPr>
            <a:r>
              <a:rPr lang="en-US" sz="2000" b="1"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Proof of Stake</a:t>
            </a:r>
            <a:r>
              <a:rPr lang="en-US" sz="2000"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 </a:t>
            </a:r>
            <a:r>
              <a:rPr lang="en-US" sz="2000"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(POS) is more of a lottery contest among “validators”  (who play the same role as miners in POW).  The validators get lottery tickets by tying up (or “staking) crypto currencies on the blockchain network.  The more currency staked, the greater the chance of winning the lottery.  POS has not been used by many crypto currencies, but Ethereum switched to POS on September 14, and many people are holding their breath.</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171021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indent="0">
              <a:lnSpc>
                <a:spcPct val="107000"/>
              </a:lnSpc>
              <a:spcBef>
                <a:spcPts val="0"/>
              </a:spcBef>
              <a:spcAft>
                <a:spcPts val="800"/>
              </a:spcAft>
              <a:buNone/>
            </a:pPr>
            <a:endPar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304460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Ryan Herzog</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45</a:t>
            </a:fld>
            <a:endParaRPr lang="en-GB" dirty="0"/>
          </a:p>
        </p:txBody>
      </p:sp>
    </p:spTree>
    <p:extLst>
      <p:ext uri="{BB962C8B-B14F-4D97-AF65-F5344CB8AC3E}">
        <p14:creationId xmlns:p14="http://schemas.microsoft.com/office/powerpoint/2010/main" val="2073051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23952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OLLI-CSU Dominguez Hills</a:t>
            </a:r>
          </a:p>
          <a:p>
            <a:pPr>
              <a:lnSpc>
                <a:spcPct val="100000"/>
              </a:lnSpc>
              <a:spcBef>
                <a:spcPts val="0"/>
              </a:spcBef>
            </a:pPr>
            <a:r>
              <a:rPr lang="en-US" sz="4100" dirty="0">
                <a:solidFill>
                  <a:schemeClr val="tx2"/>
                </a:solidFill>
              </a:rPr>
              <a:t>October 3,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1494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Prospects for regulation of the crypto space and a Fed digital dollar.</a:t>
            </a:r>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1200329"/>
          </a:xfrm>
          <a:prstGeom prst="rect">
            <a:avLst/>
          </a:prstGeom>
          <a:noFill/>
        </p:spPr>
        <p:txBody>
          <a:bodyPr wrap="square" rtlCol="0">
            <a:spAutoFit/>
          </a:bodyPr>
          <a:lstStyle/>
          <a:p>
            <a:r>
              <a:rPr lang="en-US" sz="2400" dirty="0"/>
              <a:t>$25,200, 0n 10/3, 12, PM</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5" name="Picture 4">
            <a:extLst>
              <a:ext uri="{FF2B5EF4-FFF2-40B4-BE49-F238E27FC236}">
                <a16:creationId xmlns:a16="http://schemas.microsoft.com/office/drawing/2014/main" id="{D6E9541E-25EB-2649-6A14-F8E1380CC823}"/>
              </a:ext>
            </a:extLst>
          </p:cNvPr>
          <p:cNvPicPr>
            <a:picLocks noChangeAspect="1"/>
          </p:cNvPicPr>
          <p:nvPr/>
        </p:nvPicPr>
        <p:blipFill>
          <a:blip r:embed="rId3"/>
          <a:stretch>
            <a:fillRect/>
          </a:stretch>
        </p:blipFill>
        <p:spPr>
          <a:xfrm>
            <a:off x="0" y="1325562"/>
            <a:ext cx="10052824" cy="4697046"/>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94821</TotalTime>
  <Words>3423</Words>
  <Application>Microsoft Macintosh PowerPoint</Application>
  <PresentationFormat>Widescreen</PresentationFormat>
  <Paragraphs>353</Paragraphs>
  <Slides>46</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Courier New</vt:lpstr>
      <vt:lpstr>fell</vt:lpstr>
      <vt:lpstr>Garamond</vt:lpstr>
      <vt:lpstr>Proxima N W01 Reg</vt:lpstr>
      <vt:lpstr>Roboto</vt:lpstr>
      <vt:lpstr>Showcard Gothic</vt:lpstr>
      <vt:lpstr>Times New Roman</vt:lpstr>
      <vt:lpstr>Times roman</vt:lpstr>
      <vt:lpstr>Custom Design</vt:lpstr>
      <vt:lpstr>PowerPoint Presentation</vt:lpstr>
      <vt:lpstr> Available NEED Topics Include:</vt:lpstr>
      <vt:lpstr> Course Outline</vt:lpstr>
      <vt:lpstr>Submitting Questions</vt:lpstr>
      <vt:lpstr>PowerPoint Presentation</vt:lpstr>
      <vt:lpstr>Outline of the Talk</vt:lpstr>
      <vt:lpstr>But First, What is Bitcoin?</vt:lpstr>
      <vt:lpstr>Bitcoin Has Started a Revolution in Finance</vt:lpstr>
      <vt:lpstr>Bitcoins: What   Is   All the Excitement About?</vt:lpstr>
      <vt:lpstr>One of the Over 50,000 Bitcoin ATMs</vt:lpstr>
      <vt:lpstr>Give Me a Break?</vt:lpstr>
      <vt:lpstr>Facts about Cryptocurrencies (as of 10/3)</vt:lpstr>
      <vt:lpstr>An Origin Story Worthy of a Pulp Novel!</vt:lpstr>
      <vt:lpstr>The Possible Economic Role for Bitcoin</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Algorithmic Stablecoin</vt:lpstr>
      <vt:lpstr>Luna’s Price This Year</vt:lpstr>
      <vt:lpstr>Terra’s Price</vt:lpstr>
      <vt:lpstr>Tether Stablecoin:  Reserve Backed?</vt:lpstr>
      <vt:lpstr>“Breaking the Buck?”</vt:lpstr>
      <vt:lpstr>“Cryptocurrency is the Wild West of our  Financial System”  Sen. E. Warren of Mass </vt:lpstr>
      <vt:lpstr>What is Good Regulation?</vt:lpstr>
      <vt:lpstr>1930s Regulation in the 21st Century</vt:lpstr>
      <vt:lpstr>Biden Framework for Regulating Crypto</vt:lpstr>
      <vt:lpstr>Do We Need More Than (Good) Regulation?</vt:lpstr>
      <vt:lpstr>CBDCs and Other Central Bank Liabilities</vt:lpstr>
      <vt:lpstr>The Devil Is In the Details</vt:lpstr>
      <vt:lpstr>Who should design our payment system?</vt:lpstr>
      <vt:lpstr>Resources to Learn More</vt:lpstr>
      <vt:lpstr>Glossary</vt:lpstr>
      <vt:lpstr>Glossary (Cont.)</vt:lpstr>
      <vt:lpstr>Glossary (Cont.)</vt:lpstr>
      <vt:lpstr>The Federal Debt: Ryan Herzog</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888</cp:revision>
  <cp:lastPrinted>2022-03-01T02:48:20Z</cp:lastPrinted>
  <dcterms:created xsi:type="dcterms:W3CDTF">2017-05-03T22:30:38Z</dcterms:created>
  <dcterms:modified xsi:type="dcterms:W3CDTF">2022-10-04T02:16:07Z</dcterms:modified>
</cp:coreProperties>
</file>