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61"/>
  </p:notesMasterIdLst>
  <p:handoutMasterIdLst>
    <p:handoutMasterId r:id="rId62"/>
  </p:handoutMasterIdLst>
  <p:sldIdLst>
    <p:sldId id="4107" r:id="rId2"/>
    <p:sldId id="4320" r:id="rId3"/>
    <p:sldId id="4171" r:id="rId4"/>
    <p:sldId id="4108" r:id="rId5"/>
    <p:sldId id="4109" r:id="rId6"/>
    <p:sldId id="4110" r:id="rId7"/>
    <p:sldId id="4111" r:id="rId8"/>
    <p:sldId id="4101" r:id="rId9"/>
    <p:sldId id="4170" r:id="rId10"/>
    <p:sldId id="4157" r:id="rId11"/>
    <p:sldId id="4113" r:id="rId12"/>
    <p:sldId id="4114" r:id="rId13"/>
    <p:sldId id="4115" r:id="rId14"/>
    <p:sldId id="4116" r:id="rId15"/>
    <p:sldId id="4172" r:id="rId16"/>
    <p:sldId id="4173" r:id="rId17"/>
    <p:sldId id="4174" r:id="rId18"/>
    <p:sldId id="4175" r:id="rId19"/>
    <p:sldId id="4313" r:id="rId20"/>
    <p:sldId id="4314" r:id="rId21"/>
    <p:sldId id="4133" r:id="rId22"/>
    <p:sldId id="4315" r:id="rId23"/>
    <p:sldId id="4122" r:id="rId24"/>
    <p:sldId id="4317" r:id="rId25"/>
    <p:sldId id="4125" r:id="rId26"/>
    <p:sldId id="4126" r:id="rId27"/>
    <p:sldId id="4127" r:id="rId28"/>
    <p:sldId id="4134" r:id="rId29"/>
    <p:sldId id="4130" r:id="rId30"/>
    <p:sldId id="1196" r:id="rId31"/>
    <p:sldId id="4155" r:id="rId32"/>
    <p:sldId id="4167" r:id="rId33"/>
    <p:sldId id="4153" r:id="rId34"/>
    <p:sldId id="4154" r:id="rId35"/>
    <p:sldId id="4316" r:id="rId36"/>
    <p:sldId id="4131" r:id="rId37"/>
    <p:sldId id="4136" r:id="rId38"/>
    <p:sldId id="4138" r:id="rId39"/>
    <p:sldId id="4135" r:id="rId40"/>
    <p:sldId id="4318" r:id="rId41"/>
    <p:sldId id="4139" r:id="rId42"/>
    <p:sldId id="4141" r:id="rId43"/>
    <p:sldId id="4142" r:id="rId44"/>
    <p:sldId id="4143" r:id="rId45"/>
    <p:sldId id="4145" r:id="rId46"/>
    <p:sldId id="4319" r:id="rId47"/>
    <p:sldId id="4144" r:id="rId48"/>
    <p:sldId id="4146" r:id="rId49"/>
    <p:sldId id="4147" r:id="rId50"/>
    <p:sldId id="4163" r:id="rId51"/>
    <p:sldId id="4164" r:id="rId52"/>
    <p:sldId id="4165" r:id="rId53"/>
    <p:sldId id="4149" r:id="rId54"/>
    <p:sldId id="4159" r:id="rId55"/>
    <p:sldId id="4162" r:id="rId56"/>
    <p:sldId id="4161" r:id="rId57"/>
    <p:sldId id="4160" r:id="rId58"/>
    <p:sldId id="4158" r:id="rId59"/>
    <p:sldId id="4169"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Allison Roehling" initials="A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05" autoAdjust="0"/>
    <p:restoredTop sz="95352" autoAdjust="0"/>
  </p:normalViewPr>
  <p:slideViewPr>
    <p:cSldViewPr snapToGrid="0" snapToObjects="1">
      <p:cViewPr varScale="1">
        <p:scale>
          <a:sx n="100" d="100"/>
          <a:sy n="100" d="100"/>
        </p:scale>
        <p:origin x="168" y="544"/>
      </p:cViewPr>
      <p:guideLst>
        <p:guide orient="horz" pos="2160"/>
        <p:guide pos="3840"/>
      </p:guideLst>
    </p:cSldViewPr>
  </p:slideViewPr>
  <p:notesTextViewPr>
    <p:cViewPr>
      <p:scale>
        <a:sx n="3" d="2"/>
        <a:sy n="3" d="2"/>
      </p:scale>
      <p:origin x="0" y="0"/>
    </p:cViewPr>
  </p:notesTextViewPr>
  <p:sorterViewPr>
    <p:cViewPr varScale="1">
      <p:scale>
        <a:sx n="200" d="100"/>
        <a:sy n="200" d="100"/>
      </p:scale>
      <p:origin x="0" y="-59316"/>
    </p:cViewPr>
  </p:sorterViewPr>
  <p:notesViewPr>
    <p:cSldViewPr snapToGrid="0" snapToObjects="1">
      <p:cViewPr varScale="1">
        <p:scale>
          <a:sx n="46" d="100"/>
          <a:sy n="46" d="100"/>
        </p:scale>
        <p:origin x="2800"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5C0618-5241-E801-D980-AE31DA7492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A9AFC0C-B23A-8350-5298-B08617753F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D1403B-4009-4223-B82C-AD0ACA78DA25}" type="datetimeFigureOut">
              <a:rPr lang="en-US" smtClean="0"/>
              <a:t>10/14/22</a:t>
            </a:fld>
            <a:endParaRPr lang="en-US"/>
          </a:p>
        </p:txBody>
      </p:sp>
      <p:sp>
        <p:nvSpPr>
          <p:cNvPr id="4" name="Footer Placeholder 3">
            <a:extLst>
              <a:ext uri="{FF2B5EF4-FFF2-40B4-BE49-F238E27FC236}">
                <a16:creationId xmlns:a16="http://schemas.microsoft.com/office/drawing/2014/main" id="{7C9F0BA0-8ABF-6E9F-8CF7-8FD7C5BF75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EB7A1F-98B9-17C3-7D61-FEC5BCCEB0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B89697-68B0-47BD-839C-558D384DE944}" type="slidenum">
              <a:rPr lang="en-US" smtClean="0"/>
              <a:t>‹#›</a:t>
            </a:fld>
            <a:endParaRPr lang="en-US"/>
          </a:p>
        </p:txBody>
      </p:sp>
    </p:spTree>
    <p:extLst>
      <p:ext uri="{BB962C8B-B14F-4D97-AF65-F5344CB8AC3E}">
        <p14:creationId xmlns:p14="http://schemas.microsoft.com/office/powerpoint/2010/main" val="3538469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660 Merrill Road</a:t>
            </a:r>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146101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Buffet paraphrasing Benjamin Graham.  Payments mean dividends or coupon payments. Even, gold has some intrinsic value as the ultimate </a:t>
            </a:r>
            <a:r>
              <a:rPr lang="en-US" dirty="0" err="1"/>
              <a:t>insuarbne</a:t>
            </a:r>
            <a:endParaRPr lang="en-US" dirty="0"/>
          </a:p>
        </p:txBody>
      </p:sp>
      <p:sp>
        <p:nvSpPr>
          <p:cNvPr id="4" name="Slide Number Placeholder 3"/>
          <p:cNvSpPr>
            <a:spLocks noGrp="1"/>
          </p:cNvSpPr>
          <p:nvPr>
            <p:ph type="sldNum" sz="quarter" idx="5"/>
          </p:nvPr>
        </p:nvSpPr>
        <p:spPr/>
        <p:txBody>
          <a:bodyPr/>
          <a:lstStyle/>
          <a:p>
            <a:fld id="{FCDF4BD5-010C-4CBB-A256-98F1F85EEAF8}" type="slidenum">
              <a:rPr lang="en-US" smtClean="0"/>
              <a:t>23</a:t>
            </a:fld>
            <a:endParaRPr lang="en-US"/>
          </a:p>
        </p:txBody>
      </p:sp>
    </p:spTree>
    <p:extLst>
      <p:ext uri="{BB962C8B-B14F-4D97-AF65-F5344CB8AC3E}">
        <p14:creationId xmlns:p14="http://schemas.microsoft.com/office/powerpoint/2010/main" val="3508767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Cryptographic protection is a tougher call and depends on your views of privacy rights, as well as what information is being kept private (e.g., medical records versus financial transactions) Supply Chains (Walmart IBM)</a:t>
            </a:r>
          </a:p>
          <a:p>
            <a:pPr lvl="1"/>
            <a:r>
              <a:rPr lang="en-US" dirty="0"/>
              <a:t>Smart Contracts (Xbox royalties)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424468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these numbers have come down</a:t>
            </a:r>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4093592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Reserve Primary Fund broke the buck on 9/16/2008.  Market cap $60 billion; lowest price 97 cents!</a:t>
            </a:r>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2691119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2165499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Wiped out $60 billion in value</a:t>
            </a:r>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23248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2857611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on CBDC</a:t>
            </a:r>
          </a:p>
        </p:txBody>
      </p:sp>
      <p:sp>
        <p:nvSpPr>
          <p:cNvPr id="4" name="Slide Number Placeholder 3"/>
          <p:cNvSpPr>
            <a:spLocks noGrp="1"/>
          </p:cNvSpPr>
          <p:nvPr>
            <p:ph type="sldNum" sz="quarter" idx="5"/>
          </p:nvPr>
        </p:nvSpPr>
        <p:spPr/>
        <p:txBody>
          <a:bodyPr/>
          <a:lstStyle/>
          <a:p>
            <a:fld id="{FCDF4BD5-010C-4CBB-A256-98F1F85EEAF8}" type="slidenum">
              <a:rPr lang="en-US" smtClean="0"/>
              <a:t>36</a:t>
            </a:fld>
            <a:endParaRPr lang="en-US"/>
          </a:p>
        </p:txBody>
      </p:sp>
    </p:spTree>
    <p:extLst>
      <p:ext uri="{BB962C8B-B14F-4D97-AF65-F5344CB8AC3E}">
        <p14:creationId xmlns:p14="http://schemas.microsoft.com/office/powerpoint/2010/main" val="1984488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1074 Main Street</a:t>
            </a:r>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4148442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and most Central Banks presently have two financial liabilities:</a:t>
            </a:r>
          </a:p>
          <a:p>
            <a:pPr marL="914400" lvl="1" indent="-457200">
              <a:buFont typeface="+mj-lt"/>
              <a:buAutoNum type="arabicPeriod"/>
            </a:pPr>
            <a:r>
              <a:rPr lang="en-US" dirty="0"/>
              <a:t>Currency.</a:t>
            </a:r>
          </a:p>
          <a:p>
            <a:pPr marL="914400" lvl="1" indent="-457200">
              <a:buFont typeface="+mj-lt"/>
              <a:buAutoNum type="arabicPeriod"/>
            </a:pPr>
            <a:r>
              <a:rPr lang="en-US" dirty="0"/>
              <a:t>Bank Reserves.</a:t>
            </a:r>
          </a:p>
          <a:p>
            <a:r>
              <a:rPr lang="en-US" dirty="0"/>
              <a:t>Bank Reserves are Balances that Commercial Banks hold at the Fed and that are used in check clearing.  They are already di</a:t>
            </a:r>
          </a:p>
        </p:txBody>
      </p:sp>
      <p:sp>
        <p:nvSpPr>
          <p:cNvPr id="4" name="Slide Number Placeholder 3"/>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2756149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 Boston Fed experiment.  But pretty conservative vision.  CBDC offered to consumers through insured institutions, i.e., banks.  Electronic cash like checks.</a:t>
            </a:r>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1140396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Vitalek</a:t>
            </a:r>
            <a:r>
              <a:rPr lang="en-US" dirty="0"/>
              <a:t> </a:t>
            </a:r>
            <a:r>
              <a:rPr lang="en-US" dirty="0" err="1"/>
              <a:t>Buterin</a:t>
            </a:r>
            <a:r>
              <a:rPr lang="en-US" dirty="0"/>
              <a:t>, age 27 cofounder </a:t>
            </a:r>
            <a:r>
              <a:rPr lang="en-US"/>
              <a:t>of Ethereum at age 20</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2917508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BTC at $20,000, implies 35 billion per day</a:t>
            </a:r>
          </a:p>
        </p:txBody>
      </p:sp>
      <p:sp>
        <p:nvSpPr>
          <p:cNvPr id="4" name="Slide Number Placeholder 3"/>
          <p:cNvSpPr>
            <a:spLocks noGrp="1"/>
          </p:cNvSpPr>
          <p:nvPr>
            <p:ph type="sldNum" sz="quarter" idx="5"/>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3020335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 Santelli 2/19/2009 </a:t>
            </a:r>
            <a:r>
              <a:rPr lang="en-US" dirty="0" err="1"/>
              <a:t>Teaparty</a:t>
            </a:r>
            <a:r>
              <a:rPr lang="en-US" dirty="0"/>
              <a:t> Rant</a:t>
            </a:r>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592458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5">
                    <a:lumMod val="50000"/>
                  </a:schemeClr>
                </a:solidFill>
              </a:rPr>
              <a:t>Satoshi, Bitcoin is “</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r>
              <a:rPr lang="en-US" dirty="0">
                <a:solidFill>
                  <a:schemeClr val="accent5">
                    <a:lumMod val="50000"/>
                  </a:schemeClr>
                </a:solidFill>
                <a:latin typeface="fell"/>
              </a:rPr>
              <a:t>So, </a:t>
            </a:r>
            <a:r>
              <a:rPr lang="en-US" dirty="0" err="1">
                <a:solidFill>
                  <a:schemeClr val="accent5">
                    <a:lumMod val="50000"/>
                  </a:schemeClr>
                </a:solidFill>
                <a:latin typeface="fell"/>
              </a:rPr>
              <a:t>Natoshi’s</a:t>
            </a:r>
            <a:r>
              <a:rPr lang="en-US" dirty="0">
                <a:solidFill>
                  <a:schemeClr val="accent5">
                    <a:lumMod val="50000"/>
                  </a:schemeClr>
                </a:solidFill>
                <a:latin typeface="fell"/>
              </a:rPr>
              <a:t> goal was to improve money, in a way that did not depend banks or governments!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4243072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distributed Ledger</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326926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Presently, Bitcoin mining requires 150-200 terawatt-hours per year, more than Thailand with a carbon </a:t>
            </a:r>
            <a:r>
              <a:rPr lang="en-US" dirty="0" err="1"/>
              <a:t>footprinttof</a:t>
            </a:r>
            <a:r>
              <a:rPr lang="en-US" dirty="0"/>
              <a:t> the Czech </a:t>
            </a:r>
            <a:r>
              <a:rPr lang="en-US" dirty="0" err="1"/>
              <a:t>Republicenergy</a:t>
            </a:r>
            <a:r>
              <a:rPr lang="en-US" dirty="0"/>
              <a:t> consumption (although less than is used in gold mining). (Note there are other consensus mechanisms that do not use as much energy.)</a:t>
            </a:r>
          </a:p>
          <a:p>
            <a:r>
              <a:rPr lang="en-US" dirty="0"/>
              <a:t>In addition, computer hardware quickly becomes obsolete and is dumped.</a:t>
            </a:r>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3656090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Merge occurred on September 15th</a:t>
            </a:r>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538232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2641035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a:t>Promised future payments such as dividends for stocks or coupon payments for bonds.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payments.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2379882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oingecko.com/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ag.ny.gov/press-release/2021/attorney-general-james-ends-virtual-currency-trading-platform-bitfinexs-illega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eb3isgoinggreat.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home.treasury.gov/system/files/136/StableCoinReport_Nov1_508.pdf" TargetMode="External"/><Relationship Id="rId2" Type="http://schemas.openxmlformats.org/officeDocument/2006/relationships/hyperlink" Target="https://youtu.be/o3NuHb7V1IA" TargetMode="External"/><Relationship Id="rId1" Type="http://schemas.openxmlformats.org/officeDocument/2006/relationships/slideLayout" Target="../slideLayouts/slideLayout2.xml"/><Relationship Id="rId4" Type="http://schemas.openxmlformats.org/officeDocument/2006/relationships/hyperlink" Target="https://www.federalreserve.gov/publications/files/money-and-payments-20220120.pdf"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133601"/>
            <a:ext cx="10219508" cy="1585172"/>
          </a:xfrm>
        </p:spPr>
        <p:txBody>
          <a:bodyPr anchor="ctr" anchorCtr="0">
            <a:noAutofit/>
          </a:bodyPr>
          <a:lstStyle/>
          <a:p>
            <a:pPr>
              <a:lnSpc>
                <a:spcPct val="100000"/>
              </a:lnSpc>
              <a:spcBef>
                <a:spcPts val="0"/>
              </a:spcBef>
            </a:pPr>
            <a:r>
              <a:rPr lang="en-US" sz="4800" b="1" dirty="0"/>
              <a:t>Cryptocurrencies &amp; The Future of Money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1</a:t>
            </a:fld>
            <a:endParaRPr lang="en-US" dirty="0"/>
          </a:p>
        </p:txBody>
      </p:sp>
      <p:pic>
        <p:nvPicPr>
          <p:cNvPr id="1030" name="Picture 6" descr="Cryptocurrency Prices Today On August 5: Bitcoin, Binance Coin Surge Over 3%">
            <a:extLst>
              <a:ext uri="{FF2B5EF4-FFF2-40B4-BE49-F238E27FC236}">
                <a16:creationId xmlns:a16="http://schemas.microsoft.com/office/drawing/2014/main" id="{FA5396EC-7C96-41E2-9EF2-AB9E692C9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448" y="4855542"/>
            <a:ext cx="2932155" cy="20526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44673A0-175A-4075-9896-09EF1D92727A}"/>
              </a:ext>
            </a:extLst>
          </p:cNvPr>
          <p:cNvGrpSpPr>
            <a:grpSpLocks noChangeAspect="1"/>
          </p:cNvGrpSpPr>
          <p:nvPr/>
        </p:nvGrpSpPr>
        <p:grpSpPr>
          <a:xfrm>
            <a:off x="470186" y="112657"/>
            <a:ext cx="2060329" cy="2103120"/>
            <a:chOff x="607985" y="-509240"/>
            <a:chExt cx="5464366" cy="5579010"/>
          </a:xfrm>
        </p:grpSpPr>
        <p:pic>
          <p:nvPicPr>
            <p:cNvPr id="13" name="Picture 12">
              <a:extLst>
                <a:ext uri="{FF2B5EF4-FFF2-40B4-BE49-F238E27FC236}">
                  <a16:creationId xmlns:a16="http://schemas.microsoft.com/office/drawing/2014/main" id="{726F53BD-43F1-4D9D-8B93-4AAEFAE107F3}"/>
                </a:ext>
              </a:extLst>
            </p:cNvPr>
            <p:cNvPicPr>
              <a:picLocks noChangeAspect="1"/>
            </p:cNvPicPr>
            <p:nvPr/>
          </p:nvPicPr>
          <p:blipFill>
            <a:blip r:embed="rId3"/>
            <a:stretch>
              <a:fillRect/>
            </a:stretch>
          </p:blipFill>
          <p:spPr>
            <a:xfrm>
              <a:off x="607985" y="-509240"/>
              <a:ext cx="5464366" cy="4213952"/>
            </a:xfrm>
            <a:prstGeom prst="rect">
              <a:avLst/>
            </a:prstGeom>
          </p:spPr>
        </p:pic>
        <p:pic>
          <p:nvPicPr>
            <p:cNvPr id="15" name="Picture 14">
              <a:extLst>
                <a:ext uri="{FF2B5EF4-FFF2-40B4-BE49-F238E27FC236}">
                  <a16:creationId xmlns:a16="http://schemas.microsoft.com/office/drawing/2014/main" id="{B43E7E5F-5A11-4E46-9D50-C30107AED4A0}"/>
                </a:ext>
              </a:extLst>
            </p:cNvPr>
            <p:cNvPicPr>
              <a:picLocks noChangeAspect="1"/>
            </p:cNvPicPr>
            <p:nvPr/>
          </p:nvPicPr>
          <p:blipFill>
            <a:blip r:embed="rId4"/>
            <a:stretch>
              <a:fillRect/>
            </a:stretch>
          </p:blipFill>
          <p:spPr>
            <a:xfrm>
              <a:off x="1136794" y="3676136"/>
              <a:ext cx="4406747" cy="1393634"/>
            </a:xfrm>
            <a:prstGeom prst="rect">
              <a:avLst/>
            </a:prstGeom>
          </p:spPr>
        </p:pic>
      </p:grpSp>
      <p:sp>
        <p:nvSpPr>
          <p:cNvPr id="4" name="Subtitle 2">
            <a:extLst>
              <a:ext uri="{FF2B5EF4-FFF2-40B4-BE49-F238E27FC236}">
                <a16:creationId xmlns:a16="http://schemas.microsoft.com/office/drawing/2014/main" id="{CCDF0521-5229-7D41-A5EF-1078667579EC}"/>
              </a:ext>
            </a:extLst>
          </p:cNvPr>
          <p:cNvSpPr txBox="1">
            <a:spLocks/>
          </p:cNvSpPr>
          <p:nvPr/>
        </p:nvSpPr>
        <p:spPr>
          <a:xfrm>
            <a:off x="1547649" y="3566728"/>
            <a:ext cx="9144000"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a:solidFill>
                  <a:schemeClr val="tx2"/>
                </a:solidFill>
              </a:rPr>
              <a:t>October </a:t>
            </a:r>
            <a:r>
              <a:rPr lang="en-US" sz="2200" dirty="0">
                <a:solidFill>
                  <a:schemeClr val="tx2"/>
                </a:solidFill>
              </a:rPr>
              <a:t>13, 2022</a:t>
            </a:r>
          </a:p>
        </p:txBody>
      </p:sp>
    </p:spTree>
    <p:extLst>
      <p:ext uri="{BB962C8B-B14F-4D97-AF65-F5344CB8AC3E}">
        <p14:creationId xmlns:p14="http://schemas.microsoft.com/office/powerpoint/2010/main" val="1278335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6151-A314-EF65-7DDF-4D95299C97DF}"/>
              </a:ext>
            </a:extLst>
          </p:cNvPr>
          <p:cNvSpPr>
            <a:spLocks noGrp="1"/>
          </p:cNvSpPr>
          <p:nvPr>
            <p:ph type="title"/>
          </p:nvPr>
        </p:nvSpPr>
        <p:spPr/>
        <p:txBody>
          <a:bodyPr/>
          <a:lstStyle/>
          <a:p>
            <a:r>
              <a:rPr lang="en-US" dirty="0">
                <a:solidFill>
                  <a:schemeClr val="bg1"/>
                </a:solidFill>
              </a:rPr>
              <a:t>Giv</a:t>
            </a:r>
            <a:r>
              <a:rPr lang="en-US" dirty="0">
                <a:solidFill>
                  <a:schemeClr val="accent5">
                    <a:lumMod val="50000"/>
                  </a:schemeClr>
                </a:solidFill>
              </a:rPr>
              <a:t>e Me a Break?</a:t>
            </a:r>
          </a:p>
        </p:txBody>
      </p:sp>
      <p:sp>
        <p:nvSpPr>
          <p:cNvPr id="4" name="Slide Number Placeholder 3">
            <a:extLst>
              <a:ext uri="{FF2B5EF4-FFF2-40B4-BE49-F238E27FC236}">
                <a16:creationId xmlns:a16="http://schemas.microsoft.com/office/drawing/2014/main" id="{76E53FC1-BF1C-D851-0603-4D95CB4657AC}"/>
              </a:ext>
            </a:extLst>
          </p:cNvPr>
          <p:cNvSpPr>
            <a:spLocks noGrp="1"/>
          </p:cNvSpPr>
          <p:nvPr>
            <p:ph type="sldNum" sz="quarter" idx="12"/>
          </p:nvPr>
        </p:nvSpPr>
        <p:spPr/>
        <p:txBody>
          <a:bodyPr/>
          <a:lstStyle/>
          <a:p>
            <a:fld id="{D9F085D5-EC86-4F6A-B501-C1359CB39116}" type="slidenum">
              <a:rPr lang="en-GB" smtClean="0"/>
              <a:t>10</a:t>
            </a:fld>
            <a:endParaRPr lang="en-GB"/>
          </a:p>
        </p:txBody>
      </p:sp>
      <p:pic>
        <p:nvPicPr>
          <p:cNvPr id="6" name="Picture 5">
            <a:extLst>
              <a:ext uri="{FF2B5EF4-FFF2-40B4-BE49-F238E27FC236}">
                <a16:creationId xmlns:a16="http://schemas.microsoft.com/office/drawing/2014/main" id="{0B510ECD-D11A-88D1-620F-1FB713E4F692}"/>
              </a:ext>
            </a:extLst>
          </p:cNvPr>
          <p:cNvPicPr>
            <a:picLocks noChangeAspect="1"/>
          </p:cNvPicPr>
          <p:nvPr/>
        </p:nvPicPr>
        <p:blipFill>
          <a:blip r:embed="rId2"/>
          <a:stretch>
            <a:fillRect/>
          </a:stretch>
        </p:blipFill>
        <p:spPr>
          <a:xfrm>
            <a:off x="838200" y="1166418"/>
            <a:ext cx="9326880" cy="5246370"/>
          </a:xfrm>
          <a:prstGeom prst="rect">
            <a:avLst/>
          </a:prstGeom>
        </p:spPr>
      </p:pic>
    </p:spTree>
    <p:extLst>
      <p:ext uri="{BB962C8B-B14F-4D97-AF65-F5344CB8AC3E}">
        <p14:creationId xmlns:p14="http://schemas.microsoft.com/office/powerpoint/2010/main" val="370161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838200" y="26156"/>
            <a:ext cx="10515600" cy="1325563"/>
          </a:xfrm>
        </p:spPr>
        <p:txBody>
          <a:bodyPr/>
          <a:lstStyle/>
          <a:p>
            <a:r>
              <a:rPr lang="en-US" dirty="0">
                <a:solidFill>
                  <a:schemeClr val="bg1"/>
                </a:solidFill>
              </a:rPr>
              <a:t>An</a:t>
            </a:r>
            <a:r>
              <a:rPr lang="en-US" dirty="0"/>
              <a:t> Origin Story Worthy of a Pulp Novel!</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p:txBody>
          <a:bodyPr>
            <a:normAutofit lnSpcReduction="10000"/>
          </a:bodyPr>
          <a:lstStyle/>
          <a:p>
            <a:endParaRPr lang="en-US" dirty="0"/>
          </a:p>
          <a:p>
            <a:r>
              <a:rPr lang="en-US" dirty="0"/>
              <a:t>The Mysterious Satoshi Nakamoto:</a:t>
            </a:r>
          </a:p>
          <a:p>
            <a:pPr lvl="1"/>
            <a:r>
              <a:rPr lang="en-US" sz="2600" dirty="0"/>
              <a:t>Lehman Brothers Bankruptcy, 9/2008</a:t>
            </a:r>
          </a:p>
          <a:p>
            <a:pPr lvl="1"/>
            <a:r>
              <a:rPr lang="en-US" sz="2600" dirty="0"/>
              <a:t>Halloween 2008: a white paper is published on the Internet laying out the idea and design for Bitcoin.  The author (or authors) used Satoshi Nakamoto as a pseudonym.</a:t>
            </a:r>
          </a:p>
          <a:p>
            <a:pPr lvl="1"/>
            <a:r>
              <a:rPr lang="en-US" sz="2600" dirty="0"/>
              <a:t>January 2009:   Satoshi releases the first version of the Bitcoin software.</a:t>
            </a:r>
          </a:p>
          <a:p>
            <a:pPr lvl="1"/>
            <a:r>
              <a:rPr lang="en-US" sz="2600" dirty="0"/>
              <a:t>2009-2010:  Satoshi releases new versions of the software and is actively involved in Internet Chatter about Bitcoin.</a:t>
            </a:r>
          </a:p>
          <a:p>
            <a:pPr lvl="1"/>
            <a:r>
              <a:rPr lang="en-US" sz="2600" dirty="0"/>
              <a:t>April 2011:  Satoshi ceases all known and/or verified communications.</a:t>
            </a:r>
          </a:p>
          <a:p>
            <a:r>
              <a:rPr lang="en-US" dirty="0"/>
              <a:t>To this date the identity or identities of Satoshi are unknown.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191028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838200" y="-25255"/>
            <a:ext cx="10515600" cy="1325563"/>
          </a:xfrm>
        </p:spPr>
        <p:txBody>
          <a:bodyPr/>
          <a:lstStyle/>
          <a:p>
            <a:r>
              <a:rPr lang="en-US" dirty="0">
                <a:solidFill>
                  <a:schemeClr val="bg1"/>
                </a:solidFill>
              </a:rPr>
              <a:t>The</a:t>
            </a:r>
            <a:r>
              <a:rPr lang="en-US" dirty="0">
                <a:solidFill>
                  <a:schemeClr val="accent5">
                    <a:lumMod val="50000"/>
                  </a:schemeClr>
                </a:solidFill>
              </a:rPr>
              <a:t> Possible Economic Role for Bitcoin</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a:xfrm>
            <a:off x="838200" y="1893451"/>
            <a:ext cx="10515600" cy="4351338"/>
          </a:xfrm>
        </p:spPr>
        <p:txBody>
          <a:bodyPr>
            <a:normAutofit fontScale="92500" lnSpcReduction="20000"/>
          </a:bodyPr>
          <a:lstStyle/>
          <a:p>
            <a:pPr marL="0" indent="0">
              <a:buNone/>
            </a:pPr>
            <a:r>
              <a:rPr lang="en-US" dirty="0"/>
              <a:t>Satoshi’s Vision: </a:t>
            </a:r>
            <a:r>
              <a:rPr lang="en-US" dirty="0">
                <a:solidFill>
                  <a:schemeClr val="accent5">
                    <a:lumMod val="50000"/>
                  </a:schemeClr>
                </a:solidFill>
              </a:rPr>
              <a:t>“</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endParaRPr lang="en-US" dirty="0"/>
          </a:p>
          <a:p>
            <a:pPr marL="0" indent="0">
              <a:buNone/>
            </a:pPr>
            <a:r>
              <a:rPr lang="en-US" dirty="0"/>
              <a:t>More, prosaically</a:t>
            </a:r>
          </a:p>
          <a:p>
            <a:pPr marL="514350" indent="-514350">
              <a:buFont typeface="+mj-lt"/>
              <a:buAutoNum type="arabicPeriod"/>
            </a:pPr>
            <a:r>
              <a:rPr lang="en-US" dirty="0"/>
              <a:t>Facilitate payments at lower costs with speed and security</a:t>
            </a:r>
          </a:p>
          <a:p>
            <a:pPr marL="971550" lvl="1" indent="-514350">
              <a:buFont typeface="+mj-lt"/>
              <a:buAutoNum type="arabicPeriod"/>
            </a:pPr>
            <a:r>
              <a:rPr lang="en-US" dirty="0"/>
              <a:t>E.g., Credit Card Fees (3 percent).</a:t>
            </a:r>
          </a:p>
          <a:p>
            <a:pPr marL="971550" lvl="1" indent="-514350">
              <a:buFont typeface="+mj-lt"/>
              <a:buAutoNum type="arabicPeriod"/>
            </a:pPr>
            <a:r>
              <a:rPr lang="en-US" dirty="0"/>
              <a:t>Merchant doesn’t get paid for at least 2 days.</a:t>
            </a:r>
          </a:p>
          <a:p>
            <a:pPr marL="971550" lvl="1" indent="-514350">
              <a:buFont typeface="+mj-lt"/>
              <a:buAutoNum type="arabicPeriod"/>
            </a:pPr>
            <a:r>
              <a:rPr lang="en-US" dirty="0"/>
              <a:t>More importantly, cross-border transactions costs were $1.9 trillion in 2018.</a:t>
            </a:r>
          </a:p>
          <a:p>
            <a:pPr marL="971550" lvl="1" indent="-514350">
              <a:buFont typeface="+mj-lt"/>
              <a:buAutoNum type="arabicPeriod"/>
            </a:pPr>
            <a:r>
              <a:rPr lang="en-US" dirty="0"/>
              <a:t>2019 Capital One hackers access personal information of 106 m users</a:t>
            </a:r>
          </a:p>
          <a:p>
            <a:pPr marL="514350" indent="-514350">
              <a:buFont typeface="+mj-lt"/>
              <a:buAutoNum type="arabicPeriod"/>
            </a:pPr>
            <a:r>
              <a:rPr lang="en-US" dirty="0"/>
              <a:t>Meet the needs of previously unbanked.</a:t>
            </a:r>
          </a:p>
          <a:p>
            <a:pPr marL="971550" lvl="1" indent="-514350">
              <a:buFont typeface="+mj-lt"/>
              <a:buAutoNum type="arabicPeriod"/>
            </a:pPr>
            <a:r>
              <a:rPr lang="en-US" dirty="0"/>
              <a:t>Particularly a problem in the Developing World, but</a:t>
            </a:r>
          </a:p>
          <a:p>
            <a:pPr marL="971550" lvl="1" indent="-514350">
              <a:buFont typeface="+mj-lt"/>
              <a:buAutoNum type="arabicPeriod"/>
            </a:pPr>
            <a:r>
              <a:rPr lang="en-US" dirty="0"/>
              <a:t>Fed estimates that 50 million US adults have little or no banking relationships.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18683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10/13)</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r>
              <a:rPr lang="en-US" dirty="0"/>
              <a:t>Bitcoin was the first and is the largest in terms of market cap (total value of all bitcoins) of about $353 billion.</a:t>
            </a:r>
          </a:p>
          <a:p>
            <a:r>
              <a:rPr lang="en-US" dirty="0"/>
              <a:t>Ethereum is in second place with a market cap of about $148 billion.</a:t>
            </a:r>
          </a:p>
          <a:p>
            <a:r>
              <a:rPr lang="en-US" dirty="0"/>
              <a:t>Presently, 11,500 different varieties with a total market cap of about $930 billion </a:t>
            </a:r>
            <a:r>
              <a:rPr lang="en-US" sz="2200" b="0" dirty="0"/>
              <a:t>(</a:t>
            </a:r>
            <a:r>
              <a:rPr lang="en-US" sz="2200" b="0" dirty="0">
                <a:hlinkClick r:id="rId2"/>
              </a:rPr>
              <a:t>https://www.coingecko.com/en</a:t>
            </a:r>
            <a:r>
              <a:rPr lang="en-US" sz="2200" b="0" dirty="0"/>
              <a:t>)</a:t>
            </a:r>
          </a:p>
          <a:p>
            <a:r>
              <a:rPr lang="en-US" sz="3000" dirty="0"/>
              <a:t>Market cap of domestically listed US companies is about $40 trillion.</a:t>
            </a:r>
          </a:p>
          <a:p>
            <a:endParaRPr lang="en-US" sz="2200" b="0" dirty="0"/>
          </a:p>
          <a:p>
            <a:endParaRPr lang="en-US" sz="2200" b="0" dirty="0"/>
          </a:p>
          <a:p>
            <a:endParaRPr lang="en-US" sz="2200" b="0" dirty="0"/>
          </a:p>
          <a:p>
            <a:endParaRPr lang="en-US" sz="2200" b="0" dirty="0"/>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21421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D84-DC21-49B0-A13D-8F456BE9F585}"/>
              </a:ext>
            </a:extLst>
          </p:cNvPr>
          <p:cNvSpPr>
            <a:spLocks noGrp="1"/>
          </p:cNvSpPr>
          <p:nvPr>
            <p:ph type="title"/>
          </p:nvPr>
        </p:nvSpPr>
        <p:spPr/>
        <p:txBody>
          <a:bodyPr/>
          <a:lstStyle/>
          <a:p>
            <a:r>
              <a:rPr lang="en-US" dirty="0">
                <a:solidFill>
                  <a:schemeClr val="bg1"/>
                </a:solidFill>
              </a:rPr>
              <a:t>Un</a:t>
            </a:r>
            <a:r>
              <a:rPr lang="en-US" dirty="0"/>
              <a:t>derlying Technology of Bitcoin</a:t>
            </a:r>
          </a:p>
        </p:txBody>
      </p:sp>
      <p:sp>
        <p:nvSpPr>
          <p:cNvPr id="3" name="Content Placeholder 2">
            <a:extLst>
              <a:ext uri="{FF2B5EF4-FFF2-40B4-BE49-F238E27FC236}">
                <a16:creationId xmlns:a16="http://schemas.microsoft.com/office/drawing/2014/main" id="{70BF53DF-5D27-4BBC-A89C-972037CA5113}"/>
              </a:ext>
            </a:extLst>
          </p:cNvPr>
          <p:cNvSpPr>
            <a:spLocks noGrp="1"/>
          </p:cNvSpPr>
          <p:nvPr>
            <p:ph idx="1"/>
          </p:nvPr>
        </p:nvSpPr>
        <p:spPr/>
        <p:txBody>
          <a:bodyPr/>
          <a:lstStyle/>
          <a:p>
            <a:pPr marL="514350" indent="-514350">
              <a:buFont typeface="+mj-lt"/>
              <a:buAutoNum type="arabicPeriod"/>
            </a:pPr>
            <a:r>
              <a:rPr lang="en-US" dirty="0"/>
              <a:t>Digital Token (exists only as data on a computer) whose ownership is cryptographically protected.</a:t>
            </a:r>
          </a:p>
          <a:p>
            <a:pPr marL="514350" indent="-514350">
              <a:buFont typeface="+mj-lt"/>
              <a:buAutoNum type="arabicPeriod"/>
            </a:pPr>
            <a:r>
              <a:rPr lang="en-US" dirty="0"/>
              <a:t>Distributed Ledger, Block Chain Technology.</a:t>
            </a:r>
          </a:p>
          <a:p>
            <a:pPr marL="514350" indent="-514350">
              <a:buFont typeface="+mj-lt"/>
              <a:buAutoNum type="arabicPeriod"/>
            </a:pPr>
            <a:r>
              <a:rPr lang="en-US" dirty="0"/>
              <a:t>Software protocol the provides a “consensus” mechanism on the validity of new transactions.</a:t>
            </a:r>
          </a:p>
          <a:p>
            <a:pPr marL="0" indent="0">
              <a:buNone/>
            </a:pPr>
            <a:r>
              <a:rPr lang="en-US" dirty="0"/>
              <a:t>Payments based on trust, without a “trusted third party.”  (</a:t>
            </a:r>
            <a:r>
              <a:rPr lang="en-US" dirty="0" err="1"/>
              <a:t>i.e</a:t>
            </a:r>
            <a:r>
              <a:rPr lang="en-US" dirty="0"/>
              <a:t>, a bank or the Fed).</a:t>
            </a:r>
          </a:p>
        </p:txBody>
      </p:sp>
      <p:sp>
        <p:nvSpPr>
          <p:cNvPr id="4" name="Slide Number Placeholder 3">
            <a:extLst>
              <a:ext uri="{FF2B5EF4-FFF2-40B4-BE49-F238E27FC236}">
                <a16:creationId xmlns:a16="http://schemas.microsoft.com/office/drawing/2014/main" id="{C85D1FA2-3F62-495F-A378-B75965FCB80E}"/>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14769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p:txBody>
          <a:bodyPr>
            <a:normAutofit fontScale="92500" lnSpcReduction="20000"/>
          </a:bodyPr>
          <a:lstStyle/>
          <a:p>
            <a:r>
              <a:rPr lang="en-US" dirty="0"/>
              <a:t>Jack, the owner of a bitcoin is given a public number or key and a private encrypted key.</a:t>
            </a:r>
          </a:p>
          <a:p>
            <a:r>
              <a:rPr lang="en-US" dirty="0"/>
              <a:t>Jack can trade his bitcoin with Jill by using Jill’s public key and verifying the transaction with his private key.</a:t>
            </a:r>
          </a:p>
          <a:p>
            <a:r>
              <a:rPr lang="en-US" dirty="0"/>
              <a:t>The new transaction is then posted on a </a:t>
            </a:r>
            <a:r>
              <a:rPr lang="en-US" dirty="0" err="1"/>
              <a:t>a</a:t>
            </a:r>
            <a:r>
              <a:rPr lang="en-US" dirty="0"/>
              <a:t> number of different computers and can be read by anyone.</a:t>
            </a:r>
          </a:p>
          <a:p>
            <a:r>
              <a:rPr lang="en-US" dirty="0"/>
              <a:t>The clearing of the transaction is done with public database or distributed ledger called a blockchain through a process know as bitcoin mining.</a:t>
            </a:r>
          </a:p>
          <a:p>
            <a:r>
              <a:rPr lang="en-US" dirty="0"/>
              <a:t>First, Bitcoin Miners gather about 3000 new transactions into a “block.”</a:t>
            </a:r>
          </a:p>
          <a:p>
            <a:r>
              <a:rPr lang="en-US" dirty="0"/>
              <a:t>The next step is to provide a decentralized mechanism to add the new block to the block chain and agree that the transactions are valid</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234179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p:txBody>
          <a:bodyPr/>
          <a:lstStyle/>
          <a:p>
            <a:r>
              <a:rPr lang="en-US" dirty="0">
                <a:solidFill>
                  <a:schemeClr val="bg1"/>
                </a:solidFill>
              </a:rPr>
              <a:t>Pro</a:t>
            </a:r>
            <a:r>
              <a:rPr lang="en-US" dirty="0">
                <a:solidFill>
                  <a:schemeClr val="accent5">
                    <a:lumMod val="50000"/>
                  </a:schemeClr>
                </a:solidFill>
              </a:rPr>
              <a:t>of of Work:</a:t>
            </a:r>
            <a:r>
              <a:rPr lang="en-US" dirty="0"/>
              <a:t> Bitcoin “Mining”</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p:txBody>
          <a:bodyPr>
            <a:normAutofit fontScale="92500" lnSpcReduction="20000"/>
          </a:bodyPr>
          <a:lstStyle/>
          <a:p>
            <a:r>
              <a:rPr lang="en-US" dirty="0"/>
              <a:t>The miners’ competition involves generating long, random numbers (“hashing”) until one of the numbers fits a precise set of attributes.</a:t>
            </a:r>
          </a:p>
          <a:p>
            <a:r>
              <a:rPr lang="en-US" dirty="0"/>
              <a:t>Presently, miners produce on the order of 200 million trillion random numbers per second.</a:t>
            </a:r>
          </a:p>
          <a:p>
            <a:r>
              <a:rPr lang="en-US" dirty="0"/>
              <a:t>The winning miner then adds the new block to the previous block in the blockchain.  The total process takes about 10 minutes</a:t>
            </a:r>
          </a:p>
          <a:p>
            <a:r>
              <a:rPr lang="en-US" dirty="0"/>
              <a:t>The incentive for miners is that the winner of the competition gets compensated with new bitcoins and transaction fees.</a:t>
            </a:r>
          </a:p>
          <a:p>
            <a:r>
              <a:rPr lang="en-US" dirty="0"/>
              <a:t>However, the miner will not get the reward unless other miners subsequently add new blocks to the first miner’s block.</a:t>
            </a:r>
          </a:p>
          <a:p>
            <a:r>
              <a:rPr lang="en-US" dirty="0"/>
              <a:t>In this way transactions are added to the chain via a “consensus” of miners.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65288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80A3-73C3-C778-CF9C-32A2D4B8AFD3}"/>
              </a:ext>
            </a:extLst>
          </p:cNvPr>
          <p:cNvSpPr>
            <a:spLocks noGrp="1"/>
          </p:cNvSpPr>
          <p:nvPr>
            <p:ph type="title"/>
          </p:nvPr>
        </p:nvSpPr>
        <p:spPr/>
        <p:txBody>
          <a:bodyPr/>
          <a:lstStyle/>
          <a:p>
            <a:r>
              <a:rPr lang="en-US" dirty="0">
                <a:solidFill>
                  <a:schemeClr val="bg1"/>
                </a:solidFill>
              </a:rPr>
              <a:t>Bit</a:t>
            </a:r>
            <a:r>
              <a:rPr lang="en-US" dirty="0"/>
              <a:t>coin Mine</a:t>
            </a:r>
          </a:p>
        </p:txBody>
      </p:sp>
      <p:sp>
        <p:nvSpPr>
          <p:cNvPr id="4" name="Slide Number Placeholder 3">
            <a:extLst>
              <a:ext uri="{FF2B5EF4-FFF2-40B4-BE49-F238E27FC236}">
                <a16:creationId xmlns:a16="http://schemas.microsoft.com/office/drawing/2014/main" id="{687E6400-1C81-C6B0-FBFA-6BCB0A99BD17}"/>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1026" name="Picture 2" descr="A greener approach to crypto mining | PaymentsSource | American Banker">
            <a:extLst>
              <a:ext uri="{FF2B5EF4-FFF2-40B4-BE49-F238E27FC236}">
                <a16:creationId xmlns:a16="http://schemas.microsoft.com/office/drawing/2014/main" id="{DF380E9E-9507-02F3-5FA9-EBECA6827D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6882" y="1491894"/>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376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16280" y="0"/>
            <a:ext cx="10515600" cy="1325563"/>
          </a:xfrm>
        </p:spPr>
        <p:txBody>
          <a:bodyPr/>
          <a:lstStyle/>
          <a:p>
            <a:r>
              <a:rPr lang="en-US" dirty="0">
                <a:solidFill>
                  <a:schemeClr val="bg1"/>
                </a:solidFill>
              </a:rPr>
              <a:t>Que</a:t>
            </a:r>
            <a:r>
              <a:rPr lang="en-US"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normAutofit/>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And, the network is costly</a:t>
            </a:r>
          </a:p>
          <a:p>
            <a:pPr marL="971550" lvl="1" indent="-514350">
              <a:buFont typeface="+mj-lt"/>
              <a:buAutoNum type="arabicPeriod"/>
            </a:pPr>
            <a:r>
              <a:rPr lang="en-US" dirty="0"/>
              <a:t>Resources used in mining</a:t>
            </a:r>
          </a:p>
          <a:p>
            <a:pPr marL="971550" lvl="1" indent="-514350">
              <a:buFont typeface="+mj-lt"/>
              <a:buAutoNum type="arabicPeriod"/>
            </a:pPr>
            <a:r>
              <a:rPr lang="en-US" dirty="0"/>
              <a:t>Environmental Costs</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18</a:t>
            </a:fld>
            <a:endParaRPr lang="en-GB"/>
          </a:p>
        </p:txBody>
      </p:sp>
      <p:grpSp>
        <p:nvGrpSpPr>
          <p:cNvPr id="9" name="Group 8">
            <a:extLst>
              <a:ext uri="{FF2B5EF4-FFF2-40B4-BE49-F238E27FC236}">
                <a16:creationId xmlns:a16="http://schemas.microsoft.com/office/drawing/2014/main" id="{19BF9DD4-D725-4551-B566-CE790448B726}"/>
              </a:ext>
            </a:extLst>
          </p:cNvPr>
          <p:cNvGrpSpPr/>
          <p:nvPr/>
        </p:nvGrpSpPr>
        <p:grpSpPr>
          <a:xfrm>
            <a:off x="7200575" y="1688996"/>
            <a:ext cx="5775197" cy="4748790"/>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3"/>
            <a:stretch>
              <a:fillRect/>
            </a:stretch>
          </p:blipFill>
          <p:spPr>
            <a:xfrm>
              <a:off x="8558570" y="1688996"/>
              <a:ext cx="3076405" cy="4206240"/>
            </a:xfrm>
            <a:prstGeom prst="rect">
              <a:avLst/>
            </a:prstGeom>
          </p:spPr>
        </p:pic>
      </p:grpSp>
    </p:spTree>
    <p:extLst>
      <p:ext uri="{BB962C8B-B14F-4D97-AF65-F5344CB8AC3E}">
        <p14:creationId xmlns:p14="http://schemas.microsoft.com/office/powerpoint/2010/main" val="13153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82B4-4C97-3F0F-8DC8-BF8B32404E3F}"/>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Merge:  Ethereum and Proof of Stake</a:t>
            </a:r>
          </a:p>
        </p:txBody>
      </p:sp>
      <p:sp>
        <p:nvSpPr>
          <p:cNvPr id="3" name="Content Placeholder 2">
            <a:extLst>
              <a:ext uri="{FF2B5EF4-FFF2-40B4-BE49-F238E27FC236}">
                <a16:creationId xmlns:a16="http://schemas.microsoft.com/office/drawing/2014/main" id="{B41C60B9-D0AA-BD82-E622-53DF9CD88841}"/>
              </a:ext>
            </a:extLst>
          </p:cNvPr>
          <p:cNvSpPr>
            <a:spLocks noGrp="1"/>
          </p:cNvSpPr>
          <p:nvPr>
            <p:ph idx="1"/>
          </p:nvPr>
        </p:nvSpPr>
        <p:spPr/>
        <p:txBody>
          <a:bodyPr/>
          <a:lstStyle/>
          <a:p>
            <a:r>
              <a:rPr lang="en-US" dirty="0"/>
              <a:t>Potential Block Creators place cryptocurrency in specialized wallets that are locked while they are acting as blockchain “validators”  (as opposed to “miners”).</a:t>
            </a:r>
          </a:p>
          <a:p>
            <a:r>
              <a:rPr lang="en-US" dirty="0"/>
              <a:t>Validators are selected randomly, where the odds of being selected are proportional to the value of the currency “staked” in the wallet.</a:t>
            </a:r>
          </a:p>
          <a:p>
            <a:r>
              <a:rPr lang="en-US" dirty="0"/>
              <a:t>The rest of the process of validation is similar: transaction fees only paid if subsequent blocks are added, but!!</a:t>
            </a:r>
          </a:p>
          <a:p>
            <a:r>
              <a:rPr lang="en-US" dirty="0"/>
              <a:t>If an invalid block is discovered the staked  deposit is forfeited.</a:t>
            </a:r>
          </a:p>
          <a:p>
            <a:endParaRPr lang="en-US" dirty="0"/>
          </a:p>
        </p:txBody>
      </p:sp>
      <p:sp>
        <p:nvSpPr>
          <p:cNvPr id="4" name="Slide Number Placeholder 3">
            <a:extLst>
              <a:ext uri="{FF2B5EF4-FFF2-40B4-BE49-F238E27FC236}">
                <a16:creationId xmlns:a16="http://schemas.microsoft.com/office/drawing/2014/main" id="{5E27D16D-4C1C-88A0-6373-E600C8122B2E}"/>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55278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0BEC4-B4F8-7CF2-AD2C-7C6F8885EB2E}"/>
              </a:ext>
            </a:extLst>
          </p:cNvPr>
          <p:cNvSpPr>
            <a:spLocks noGrp="1"/>
          </p:cNvSpPr>
          <p:nvPr>
            <p:ph type="title"/>
          </p:nvPr>
        </p:nvSpPr>
        <p:spPr/>
        <p:txBody>
          <a:bodyPr/>
          <a:lstStyle/>
          <a:p>
            <a:r>
              <a:rPr lang="en-US" dirty="0">
                <a:solidFill>
                  <a:schemeClr val="bg1"/>
                </a:solidFill>
              </a:rPr>
              <a:t>Wh</a:t>
            </a:r>
            <a:r>
              <a:rPr lang="en-US" dirty="0"/>
              <a:t>ere is 8:30 on the Chart &amp; Why?</a:t>
            </a:r>
          </a:p>
        </p:txBody>
      </p:sp>
      <p:pic>
        <p:nvPicPr>
          <p:cNvPr id="6" name="Content Placeholder 5">
            <a:extLst>
              <a:ext uri="{FF2B5EF4-FFF2-40B4-BE49-F238E27FC236}">
                <a16:creationId xmlns:a16="http://schemas.microsoft.com/office/drawing/2014/main" id="{6F2C2AAE-D22E-2794-F118-1227BFBD02BA}"/>
              </a:ext>
            </a:extLst>
          </p:cNvPr>
          <p:cNvPicPr>
            <a:picLocks noGrp="1" noChangeAspect="1"/>
          </p:cNvPicPr>
          <p:nvPr>
            <p:ph idx="1"/>
          </p:nvPr>
        </p:nvPicPr>
        <p:blipFill>
          <a:blip r:embed="rId2"/>
          <a:stretch>
            <a:fillRect/>
          </a:stretch>
        </p:blipFill>
        <p:spPr>
          <a:xfrm>
            <a:off x="982322" y="1570038"/>
            <a:ext cx="10227355" cy="4351337"/>
          </a:xfrm>
        </p:spPr>
      </p:pic>
      <p:sp>
        <p:nvSpPr>
          <p:cNvPr id="4" name="Slide Number Placeholder 3">
            <a:extLst>
              <a:ext uri="{FF2B5EF4-FFF2-40B4-BE49-F238E27FC236}">
                <a16:creationId xmlns:a16="http://schemas.microsoft.com/office/drawing/2014/main" id="{702EE150-9298-24E9-4F7D-87F68C44B62E}"/>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41403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p:txBody>
          <a:bodyPr/>
          <a:lstStyle/>
          <a:p>
            <a:r>
              <a:rPr lang="en-US" dirty="0">
                <a:solidFill>
                  <a:schemeClr val="bg1"/>
                </a:solidFill>
              </a:rPr>
              <a:t>Wh</a:t>
            </a:r>
            <a:r>
              <a:rPr lang="en-US" dirty="0"/>
              <a:t>at Role Does Bitcoin (or Ether)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some it plays the same role as $100 bills:  32.8% of all bills in circulation (more than the number of $1 bills)</a:t>
            </a:r>
          </a:p>
          <a:p>
            <a:r>
              <a:rPr lang="en-US" dirty="0"/>
              <a:t>Illegal Activity</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126255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21D5-690F-4EA6-AE17-E90F2EC9E78B}"/>
              </a:ext>
            </a:extLst>
          </p:cNvPr>
          <p:cNvSpPr>
            <a:spLocks noGrp="1"/>
          </p:cNvSpPr>
          <p:nvPr>
            <p:ph type="title"/>
          </p:nvPr>
        </p:nvSpPr>
        <p:spPr/>
        <p:txBody>
          <a:bodyPr/>
          <a:lstStyle/>
          <a:p>
            <a:r>
              <a:rPr lang="en-US" dirty="0">
                <a:solidFill>
                  <a:schemeClr val="bg1"/>
                </a:solidFill>
              </a:rPr>
              <a:t>Ille</a:t>
            </a:r>
            <a:r>
              <a:rPr lang="en-US" dirty="0">
                <a:solidFill>
                  <a:schemeClr val="accent5">
                    <a:lumMod val="50000"/>
                  </a:schemeClr>
                </a:solidFill>
              </a:rPr>
              <a:t>gal Activity and </a:t>
            </a:r>
            <a:r>
              <a:rPr lang="en-US" dirty="0" err="1">
                <a:solidFill>
                  <a:schemeClr val="accent5">
                    <a:lumMod val="50000"/>
                  </a:schemeClr>
                </a:solidFill>
              </a:rPr>
              <a:t>Bitcoin</a:t>
            </a:r>
            <a:r>
              <a:rPr lang="en-US" dirty="0" err="1">
                <a:solidFill>
                  <a:schemeClr val="bg1"/>
                </a:solidFill>
              </a:rPr>
              <a:t>he</a:t>
            </a:r>
            <a:endParaRPr lang="en-US" dirty="0"/>
          </a:p>
        </p:txBody>
      </p:sp>
      <p:sp>
        <p:nvSpPr>
          <p:cNvPr id="4" name="Slide Number Placeholder 3">
            <a:extLst>
              <a:ext uri="{FF2B5EF4-FFF2-40B4-BE49-F238E27FC236}">
                <a16:creationId xmlns:a16="http://schemas.microsoft.com/office/drawing/2014/main" id="{FEE74F53-6077-4D1E-8B3E-4487B94B543F}"/>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1026" name="Picture 2">
            <a:extLst>
              <a:ext uri="{FF2B5EF4-FFF2-40B4-BE49-F238E27FC236}">
                <a16:creationId xmlns:a16="http://schemas.microsoft.com/office/drawing/2014/main" id="{55E6C11C-A974-4DE1-8E5F-5989571E97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835944"/>
            <a:ext cx="97536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592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p:txBody>
          <a:bodyPr/>
          <a:lstStyle/>
          <a:p>
            <a:r>
              <a:rPr lang="en-US" dirty="0">
                <a:solidFill>
                  <a:schemeClr val="bg1"/>
                </a:solidFill>
              </a:rPr>
              <a:t>But</a:t>
            </a:r>
            <a:r>
              <a:rPr lang="en-US" dirty="0"/>
              <a:t> What about as an Financial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normAutofit/>
          </a:bodyPr>
          <a:lstStyle/>
          <a:p>
            <a:r>
              <a:rPr lang="en-US" dirty="0"/>
              <a:t>It is hard to argue with the fact that Bitcoin had provided outsized returns for many, albeit very volatile.</a:t>
            </a:r>
          </a:p>
          <a:p>
            <a:r>
              <a:rPr lang="en-US" dirty="0"/>
              <a:t>Financial Assets are Promises by the Issuer</a:t>
            </a:r>
          </a:p>
          <a:p>
            <a:r>
              <a:rPr lang="en-US" dirty="0">
                <a:solidFill>
                  <a:schemeClr val="accent5">
                    <a:lumMod val="50000"/>
                  </a:schemeClr>
                </a:solidFill>
              </a:rPr>
              <a:t>The “fundamental value” of a financial assets is the value of those promises based on the time value of money and the risk that the promises will not be kept.</a:t>
            </a:r>
          </a:p>
          <a:p>
            <a:r>
              <a:rPr lang="en-US" dirty="0">
                <a:solidFill>
                  <a:schemeClr val="accent5">
                    <a:lumMod val="50000"/>
                  </a:schemeClr>
                </a:solidFill>
              </a:rPr>
              <a:t>What does Bitcoin promise?</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64336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2758-E9AD-4426-AA1A-E3556BD0FE6B}"/>
              </a:ext>
            </a:extLst>
          </p:cNvPr>
          <p:cNvSpPr>
            <a:spLocks noGrp="1"/>
          </p:cNvSpPr>
          <p:nvPr>
            <p:ph type="title"/>
          </p:nvPr>
        </p:nvSpPr>
        <p:spPr/>
        <p:txBody>
          <a:bodyPr/>
          <a:lstStyle/>
          <a:p>
            <a:r>
              <a:rPr lang="en-US" dirty="0">
                <a:solidFill>
                  <a:schemeClr val="bg1"/>
                </a:solidFill>
              </a:rPr>
              <a:t>Ho</a:t>
            </a:r>
            <a:r>
              <a:rPr lang="en-US" dirty="0"/>
              <a:t>w Do Economist Think About Investments?</a:t>
            </a:r>
          </a:p>
        </p:txBody>
      </p:sp>
      <p:sp>
        <p:nvSpPr>
          <p:cNvPr id="3" name="Content Placeholder 2">
            <a:extLst>
              <a:ext uri="{FF2B5EF4-FFF2-40B4-BE49-F238E27FC236}">
                <a16:creationId xmlns:a16="http://schemas.microsoft.com/office/drawing/2014/main" id="{27E28CAA-EC06-42CC-B515-51584778253A}"/>
              </a:ext>
            </a:extLst>
          </p:cNvPr>
          <p:cNvSpPr>
            <a:spLocks noGrp="1"/>
          </p:cNvSpPr>
          <p:nvPr>
            <p:ph idx="1"/>
          </p:nvPr>
        </p:nvSpPr>
        <p:spPr/>
        <p:txBody>
          <a:bodyPr/>
          <a:lstStyle/>
          <a:p>
            <a:r>
              <a:rPr lang="en-US" dirty="0"/>
              <a:t>Good Starting Place</a:t>
            </a:r>
          </a:p>
          <a:p>
            <a:pPr marL="0" indent="0">
              <a:buNone/>
            </a:pPr>
            <a:r>
              <a:rPr lang="en-US" dirty="0">
                <a:solidFill>
                  <a:schemeClr val="accent5">
                    <a:lumMod val="50000"/>
                  </a:schemeClr>
                </a:solidFill>
                <a:latin typeface="Arial" panose="020B0604020202020204" pitchFamily="34" charset="0"/>
              </a:rPr>
              <a:t>“I</a:t>
            </a:r>
            <a:r>
              <a:rPr lang="en-US" i="0" dirty="0">
                <a:solidFill>
                  <a:schemeClr val="accent5">
                    <a:lumMod val="50000"/>
                  </a:schemeClr>
                </a:solidFill>
                <a:effectLst/>
                <a:latin typeface="Arial" panose="020B0604020202020204" pitchFamily="34" charset="0"/>
              </a:rPr>
              <a:t>n the short term the stock market behaves like a voting machine, but in the long term it acts like a weighing machine.”</a:t>
            </a:r>
          </a:p>
          <a:p>
            <a:pPr marL="0" indent="0">
              <a:buNone/>
            </a:pPr>
            <a:r>
              <a:rPr lang="en-US" dirty="0">
                <a:solidFill>
                  <a:schemeClr val="accent5">
                    <a:lumMod val="50000"/>
                  </a:schemeClr>
                </a:solidFill>
                <a:latin typeface="Arial" panose="020B0604020202020204" pitchFamily="34" charset="0"/>
              </a:rPr>
              <a:t>What is being weighed is prospective payments from the security, or other intrinsic value, i.e. its fundamental value.</a:t>
            </a:r>
          </a:p>
          <a:p>
            <a:pPr marL="0" indent="0">
              <a:buNone/>
            </a:pPr>
            <a:r>
              <a:rPr lang="en-US" i="0" dirty="0">
                <a:solidFill>
                  <a:schemeClr val="accent5">
                    <a:lumMod val="50000"/>
                  </a:schemeClr>
                </a:solidFill>
                <a:effectLst/>
                <a:latin typeface="Arial" panose="020B0604020202020204" pitchFamily="34" charset="0"/>
              </a:rPr>
              <a:t>Bitcoin?</a:t>
            </a:r>
          </a:p>
          <a:p>
            <a:pPr marL="0" indent="0">
              <a:buNone/>
            </a:pP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4E666F6A-6FA6-4E6D-8934-BAD94C6FD183}"/>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218984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2F2C-9779-FE86-F447-1796EF7C468E}"/>
              </a:ext>
            </a:extLst>
          </p:cNvPr>
          <p:cNvSpPr>
            <a:spLocks noGrp="1"/>
          </p:cNvSpPr>
          <p:nvPr>
            <p:ph type="title"/>
          </p:nvPr>
        </p:nvSpPr>
        <p:spPr/>
        <p:txBody>
          <a:bodyPr/>
          <a:lstStyle/>
          <a:p>
            <a:r>
              <a:rPr lang="en-US" dirty="0">
                <a:solidFill>
                  <a:schemeClr val="bg1"/>
                </a:solidFill>
              </a:rPr>
              <a:t>Do</a:t>
            </a:r>
            <a:r>
              <a:rPr lang="en-US" dirty="0"/>
              <a:t>es Voting Ever Get it “Wrong?”</a:t>
            </a:r>
          </a:p>
        </p:txBody>
      </p:sp>
      <p:sp>
        <p:nvSpPr>
          <p:cNvPr id="4" name="Slide Number Placeholder 3">
            <a:extLst>
              <a:ext uri="{FF2B5EF4-FFF2-40B4-BE49-F238E27FC236}">
                <a16:creationId xmlns:a16="http://schemas.microsoft.com/office/drawing/2014/main" id="{EC615C94-AA94-6FD7-E295-E2D8A970DDD8}"/>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8" name="Picture 7">
            <a:extLst>
              <a:ext uri="{FF2B5EF4-FFF2-40B4-BE49-F238E27FC236}">
                <a16:creationId xmlns:a16="http://schemas.microsoft.com/office/drawing/2014/main" id="{14BC6F4C-794D-FFFC-64AC-EAAB812CBF17}"/>
              </a:ext>
            </a:extLst>
          </p:cNvPr>
          <p:cNvPicPr>
            <a:picLocks/>
          </p:cNvPicPr>
          <p:nvPr/>
        </p:nvPicPr>
        <p:blipFill>
          <a:blip r:embed="rId2"/>
          <a:stretch>
            <a:fillRect/>
          </a:stretch>
        </p:blipFill>
        <p:spPr>
          <a:xfrm>
            <a:off x="0" y="1847763"/>
            <a:ext cx="5943600" cy="4206240"/>
          </a:xfrm>
          <a:prstGeom prst="rect">
            <a:avLst/>
          </a:prstGeom>
        </p:spPr>
      </p:pic>
      <p:pic>
        <p:nvPicPr>
          <p:cNvPr id="1028" name="Picture 4" descr="Pets.com">
            <a:extLst>
              <a:ext uri="{FF2B5EF4-FFF2-40B4-BE49-F238E27FC236}">
                <a16:creationId xmlns:a16="http://schemas.microsoft.com/office/drawing/2014/main" id="{AB985E19-8E85-CE7A-CAFA-C6B077E8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395" y="1847763"/>
            <a:ext cx="2803018" cy="3749040"/>
          </a:xfrm>
          <a:prstGeom prst="rect">
            <a:avLst/>
          </a:prstGeom>
          <a:noFill/>
          <a:extLst>
            <a:ext uri="{909E8E84-426E-40DD-AFC4-6F175D3DCCD1}">
              <a14:hiddenFill xmlns:a14="http://schemas.microsoft.com/office/drawing/2010/main">
                <a:solidFill>
                  <a:srgbClr val="FFFFFF"/>
                </a:solidFill>
              </a14:hiddenFill>
            </a:ext>
          </a:extLst>
        </p:spPr>
      </p:pic>
      <p:pic>
        <p:nvPicPr>
          <p:cNvPr id="7" name="FRED Graph Chart" descr="FRED Graph">
            <a:extLst>
              <a:ext uri="{FF2B5EF4-FFF2-40B4-BE49-F238E27FC236}">
                <a16:creationId xmlns:a16="http://schemas.microsoft.com/office/drawing/2014/main" id="{ED1C55CF-B100-8D3D-E803-14C7C76E5350}"/>
              </a:ext>
            </a:extLst>
          </p:cNvPr>
          <p:cNvPicPr>
            <a:picLocks noGrp="1" noChangeAspect="1"/>
          </p:cNvPicPr>
          <p:nvPr>
            <p:ph idx="1"/>
          </p:nvPr>
        </p:nvPicPr>
        <p:blipFill>
          <a:blip r:embed="rId4"/>
          <a:stretch>
            <a:fillRect/>
          </a:stretch>
        </p:blipFill>
        <p:spPr>
          <a:xfrm>
            <a:off x="5943600" y="1878889"/>
            <a:ext cx="6155473" cy="4206241"/>
          </a:xfrm>
          <a:prstGeom prst="rect">
            <a:avLst/>
          </a:prstGeom>
        </p:spPr>
      </p:pic>
    </p:spTree>
    <p:extLst>
      <p:ext uri="{BB962C8B-B14F-4D97-AF65-F5344CB8AC3E}">
        <p14:creationId xmlns:p14="http://schemas.microsoft.com/office/powerpoint/2010/main" val="227656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1028"/>
                                        </p:tgtEl>
                                        <p:attrNameLst>
                                          <p:attrName>ppt_x</p:attrName>
                                        </p:attrNameLst>
                                      </p:cBhvr>
                                      <p:tavLst>
                                        <p:tav tm="0">
                                          <p:val>
                                            <p:strVal val="ppt_x"/>
                                          </p:val>
                                        </p:tav>
                                        <p:tav tm="100000">
                                          <p:val>
                                            <p:strVal val="ppt_x"/>
                                          </p:val>
                                        </p:tav>
                                      </p:tavLst>
                                    </p:anim>
                                    <p:anim calcmode="lin" valueType="num">
                                      <p:cBhvr additive="base">
                                        <p:cTn id="11" dur="500"/>
                                        <p:tgtEl>
                                          <p:spTgt spid="1028"/>
                                        </p:tgtEl>
                                        <p:attrNameLst>
                                          <p:attrName>ppt_y</p:attrName>
                                        </p:attrNameLst>
                                      </p:cBhvr>
                                      <p:tavLst>
                                        <p:tav tm="0">
                                          <p:val>
                                            <p:strVal val="ppt_y"/>
                                          </p:val>
                                        </p:tav>
                                        <p:tav tm="100000">
                                          <p:val>
                                            <p:strVal val="1+ppt_h/2"/>
                                          </p:val>
                                        </p:tav>
                                      </p:tavLst>
                                    </p:anim>
                                    <p:set>
                                      <p:cBhvr>
                                        <p:cTn id="12" dur="1" fill="hold">
                                          <p:stCondLst>
                                            <p:cond delay="499"/>
                                          </p:stCondLst>
                                        </p:cTn>
                                        <p:tgtEl>
                                          <p:spTgt spid="10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estion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p:txBody>
          <a:bodyPr>
            <a:normAutofit/>
          </a:bodyPr>
          <a:lstStyle/>
          <a:p>
            <a:r>
              <a:rPr lang="en-US" dirty="0"/>
              <a:t>Don’t Throw the baby out with the bathwater!</a:t>
            </a:r>
          </a:p>
          <a:p>
            <a:r>
              <a:rPr lang="en-US" dirty="0"/>
              <a:t>The value cryptographically protected digital-tokens is nuanced:</a:t>
            </a:r>
          </a:p>
          <a:p>
            <a:r>
              <a:rPr lang="en-US" dirty="0"/>
              <a:t>Blockchain technologies have significant promise some of which is already being realized.</a:t>
            </a:r>
          </a:p>
          <a:p>
            <a:pPr lvl="1"/>
            <a:r>
              <a:rPr lang="en-US" dirty="0"/>
              <a:t>Private blockchains, Walmart and its produce suppliers</a:t>
            </a:r>
          </a:p>
          <a:p>
            <a:pPr lvl="1"/>
            <a:r>
              <a:rPr lang="en-US" dirty="0"/>
              <a:t>Public Blockchains, Ethereum and smart contracts</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5902036" y="5506569"/>
            <a:ext cx="5995555" cy="830997"/>
          </a:xfrm>
          <a:prstGeom prst="rect">
            <a:avLst/>
          </a:prstGeom>
          <a:noFill/>
        </p:spPr>
        <p:txBody>
          <a:bodyPr wrap="square" rtlCol="0">
            <a:spAutoFit/>
          </a:bodyPr>
          <a:lstStyle/>
          <a:p>
            <a:r>
              <a:rPr lang="en-US" sz="2400" dirty="0"/>
              <a:t>See: Mehta N,. </a:t>
            </a:r>
            <a:r>
              <a:rPr lang="en-US" sz="2400" dirty="0" err="1"/>
              <a:t>Agashe</a:t>
            </a:r>
            <a:r>
              <a:rPr lang="en-US" sz="2400" dirty="0"/>
              <a:t> A., P. </a:t>
            </a:r>
            <a:r>
              <a:rPr lang="en-US" sz="2400" dirty="0" err="1"/>
              <a:t>Detroja</a:t>
            </a:r>
            <a:r>
              <a:rPr lang="en-US" sz="2400" dirty="0"/>
              <a:t>  </a:t>
            </a:r>
            <a:r>
              <a:rPr lang="en-US" sz="2400" i="1" dirty="0"/>
              <a:t>Blockchain Bubble or Revolution, </a:t>
            </a:r>
            <a:r>
              <a:rPr lang="en-US" sz="2400" dirty="0"/>
              <a:t>2021</a:t>
            </a:r>
          </a:p>
        </p:txBody>
      </p:sp>
    </p:spTree>
    <p:extLst>
      <p:ext uri="{BB962C8B-B14F-4D97-AF65-F5344CB8AC3E}">
        <p14:creationId xmlns:p14="http://schemas.microsoft.com/office/powerpoint/2010/main" val="273784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FACD-C783-4356-8471-F53F388F49E0}"/>
              </a:ext>
            </a:extLst>
          </p:cNvPr>
          <p:cNvSpPr>
            <a:spLocks noGrp="1"/>
          </p:cNvSpPr>
          <p:nvPr>
            <p:ph type="title"/>
          </p:nvPr>
        </p:nvSpPr>
        <p:spPr/>
        <p:txBody>
          <a:bodyPr/>
          <a:lstStyle/>
          <a:p>
            <a:r>
              <a:rPr lang="en-US" dirty="0">
                <a:solidFill>
                  <a:schemeClr val="bg1"/>
                </a:solidFill>
              </a:rPr>
              <a:t>Sm</a:t>
            </a:r>
            <a:r>
              <a:rPr lang="en-US" dirty="0">
                <a:solidFill>
                  <a:schemeClr val="accent5">
                    <a:lumMod val="50000"/>
                  </a:schemeClr>
                </a:solidFill>
              </a:rPr>
              <a:t>art Contracts on the Blockchain</a:t>
            </a:r>
          </a:p>
        </p:txBody>
      </p:sp>
      <p:sp>
        <p:nvSpPr>
          <p:cNvPr id="3" name="Content Placeholder 2">
            <a:extLst>
              <a:ext uri="{FF2B5EF4-FFF2-40B4-BE49-F238E27FC236}">
                <a16:creationId xmlns:a16="http://schemas.microsoft.com/office/drawing/2014/main" id="{5AB4D215-DADC-417C-8017-9B565209F3C6}"/>
              </a:ext>
            </a:extLst>
          </p:cNvPr>
          <p:cNvSpPr>
            <a:spLocks noGrp="1"/>
          </p:cNvSpPr>
          <p:nvPr>
            <p:ph idx="1"/>
          </p:nvPr>
        </p:nvSpPr>
        <p:spPr/>
        <p:txBody>
          <a:bodyPr>
            <a:normAutofit lnSpcReduction="10000"/>
          </a:bodyPr>
          <a:lstStyle/>
          <a:p>
            <a:r>
              <a:rPr lang="en-US" dirty="0"/>
              <a:t>A Smart Contract is a computer code that resides on the block chain and is executed based on incoming information.</a:t>
            </a:r>
          </a:p>
          <a:p>
            <a:r>
              <a:rPr lang="en-US" dirty="0"/>
              <a:t>Example, Parametric Hurricane Insurance via the Blockchain:</a:t>
            </a:r>
          </a:p>
          <a:p>
            <a:pPr lvl="1"/>
            <a:r>
              <a:rPr lang="en-US" dirty="0"/>
              <a:t>Computer program on Ethereum continuously monitors Charleston Executive Airport wind speed for 1 year.</a:t>
            </a:r>
          </a:p>
          <a:p>
            <a:pPr lvl="1"/>
            <a:r>
              <a:rPr lang="en-US" dirty="0"/>
              <a:t>If the windspeed is greater than 150 miles per hour, immediately transfers 100 bitcoin to the Seabrook Island Property Association.</a:t>
            </a:r>
          </a:p>
          <a:p>
            <a:pPr lvl="1"/>
            <a:r>
              <a:rPr lang="en-US" dirty="0"/>
              <a:t>If the windspeed is less than 150 miles per hour, but more than 125 miles per hour, immediately transfers 75 bitcoin; etc.</a:t>
            </a:r>
          </a:p>
          <a:p>
            <a:r>
              <a:rPr lang="en-US" dirty="0"/>
              <a:t>Smart Contracts are Automatic, Immediate, Irreversible and Uncontestable. </a:t>
            </a:r>
          </a:p>
        </p:txBody>
      </p:sp>
      <p:sp>
        <p:nvSpPr>
          <p:cNvPr id="4" name="Slide Number Placeholder 3">
            <a:extLst>
              <a:ext uri="{FF2B5EF4-FFF2-40B4-BE49-F238E27FC236}">
                <a16:creationId xmlns:a16="http://schemas.microsoft.com/office/drawing/2014/main" id="{C99B20F4-72E6-4557-A1EC-18C41443EDAE}"/>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94536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A039-A6CC-4A53-A055-E6B29CD3899E}"/>
              </a:ext>
            </a:extLst>
          </p:cNvPr>
          <p:cNvSpPr>
            <a:spLocks noGrp="1"/>
          </p:cNvSpPr>
          <p:nvPr>
            <p:ph type="title"/>
          </p:nvPr>
        </p:nvSpPr>
        <p:spPr/>
        <p:txBody>
          <a:bodyPr/>
          <a:lstStyle/>
          <a:p>
            <a:r>
              <a:rPr lang="en-US" dirty="0" err="1">
                <a:solidFill>
                  <a:schemeClr val="bg1"/>
                </a:solidFill>
              </a:rPr>
              <a:t>De</a:t>
            </a:r>
            <a:r>
              <a:rPr lang="en-US" dirty="0" err="1"/>
              <a:t>Fi</a:t>
            </a:r>
            <a:r>
              <a:rPr lang="en-US" dirty="0"/>
              <a:t> and Smart Contracts</a:t>
            </a:r>
          </a:p>
        </p:txBody>
      </p:sp>
      <p:sp>
        <p:nvSpPr>
          <p:cNvPr id="3" name="Content Placeholder 2">
            <a:extLst>
              <a:ext uri="{FF2B5EF4-FFF2-40B4-BE49-F238E27FC236}">
                <a16:creationId xmlns:a16="http://schemas.microsoft.com/office/drawing/2014/main" id="{0DE29952-C047-4B3A-AA61-96DF9EAED13F}"/>
              </a:ext>
            </a:extLst>
          </p:cNvPr>
          <p:cNvSpPr>
            <a:spLocks noGrp="1"/>
          </p:cNvSpPr>
          <p:nvPr>
            <p:ph idx="1"/>
          </p:nvPr>
        </p:nvSpPr>
        <p:spPr>
          <a:xfrm>
            <a:off x="1011936" y="1602225"/>
            <a:ext cx="10515600" cy="4351338"/>
          </a:xfrm>
        </p:spPr>
        <p:txBody>
          <a:bodyPr/>
          <a:lstStyle/>
          <a:p>
            <a:r>
              <a:rPr lang="en-US" dirty="0"/>
              <a:t>Broad Category of </a:t>
            </a:r>
            <a:r>
              <a:rPr lang="en-US" i="1" dirty="0"/>
              <a:t>Decentralized </a:t>
            </a:r>
            <a:r>
              <a:rPr lang="en-US" dirty="0"/>
              <a:t>Financial Services</a:t>
            </a:r>
          </a:p>
          <a:p>
            <a:pPr lvl="1"/>
            <a:r>
              <a:rPr lang="en-US" dirty="0"/>
              <a:t>Crypto exchanges, online lending platforms, crypto derivatives, insurance, startup finance, etc.</a:t>
            </a:r>
          </a:p>
          <a:p>
            <a:pPr lvl="1"/>
            <a:r>
              <a:rPr lang="en-US" dirty="0"/>
              <a:t>Explosion over time:  $1b in 2019; $15b in 2020; $100b as of 12/2021 (DefiPulse.com). [Recently, it has fallen]</a:t>
            </a:r>
          </a:p>
          <a:p>
            <a:r>
              <a:rPr lang="en-US" dirty="0"/>
              <a:t>Smart Contracts are executed mostly on the Ethereum blockchain. No brokers, financial intermediaries, traders, and </a:t>
            </a:r>
            <a:r>
              <a:rPr lang="en-US" i="1" dirty="0"/>
              <a:t>little regulation</a:t>
            </a:r>
            <a:r>
              <a:rPr lang="en-US" dirty="0"/>
              <a:t>.</a:t>
            </a:r>
          </a:p>
          <a:p>
            <a:r>
              <a:rPr lang="en-US" dirty="0"/>
              <a:t>I personally have not seen the “killer application” of DEFI</a:t>
            </a:r>
          </a:p>
          <a:p>
            <a:pPr marL="0" indent="0">
              <a:buNone/>
            </a:pPr>
            <a:r>
              <a:rPr lang="en-US" dirty="0"/>
              <a:t>Note in my insurance example, that bitcoin isn’t a great means of payment because of price volatility.  </a:t>
            </a:r>
          </a:p>
        </p:txBody>
      </p:sp>
      <p:sp>
        <p:nvSpPr>
          <p:cNvPr id="4" name="Slide Number Placeholder 3">
            <a:extLst>
              <a:ext uri="{FF2B5EF4-FFF2-40B4-BE49-F238E27FC236}">
                <a16:creationId xmlns:a16="http://schemas.microsoft.com/office/drawing/2014/main" id="{27D8672F-33AB-4128-9A4E-3E430174BC18}"/>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306859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4936-A270-46DA-9073-826AD6B75ECF}"/>
              </a:ext>
            </a:extLst>
          </p:cNvPr>
          <p:cNvSpPr>
            <a:spLocks noGrp="1"/>
          </p:cNvSpPr>
          <p:nvPr>
            <p:ph type="title"/>
          </p:nvPr>
        </p:nvSpPr>
        <p:spPr/>
        <p:txBody>
          <a:bodyPr/>
          <a:lstStyle/>
          <a:p>
            <a:r>
              <a:rPr lang="en-US" dirty="0">
                <a:solidFill>
                  <a:schemeClr val="bg1"/>
                </a:solidFill>
              </a:rPr>
              <a:t>Cle</a:t>
            </a:r>
            <a:r>
              <a:rPr lang="en-US" dirty="0"/>
              <a:t>arly, Not Good News for Defi</a:t>
            </a:r>
          </a:p>
        </p:txBody>
      </p:sp>
      <p:sp>
        <p:nvSpPr>
          <p:cNvPr id="4" name="Slide Number Placeholder 3">
            <a:extLst>
              <a:ext uri="{FF2B5EF4-FFF2-40B4-BE49-F238E27FC236}">
                <a16:creationId xmlns:a16="http://schemas.microsoft.com/office/drawing/2014/main" id="{84FB4425-945B-4798-AA61-457DF5117DC8}"/>
              </a:ext>
            </a:extLst>
          </p:cNvPr>
          <p:cNvSpPr>
            <a:spLocks noGrp="1"/>
          </p:cNvSpPr>
          <p:nvPr>
            <p:ph type="sldNum" sz="quarter" idx="12"/>
          </p:nvPr>
        </p:nvSpPr>
        <p:spPr/>
        <p:txBody>
          <a:bodyPr/>
          <a:lstStyle/>
          <a:p>
            <a:fld id="{D9F085D5-EC86-4F6A-B501-C1359CB39116}" type="slidenum">
              <a:rPr lang="en-GB" smtClean="0"/>
              <a:t>28</a:t>
            </a:fld>
            <a:endParaRPr lang="en-GB"/>
          </a:p>
        </p:txBody>
      </p:sp>
      <p:pic>
        <p:nvPicPr>
          <p:cNvPr id="2050" name="Picture 2">
            <a:extLst>
              <a:ext uri="{FF2B5EF4-FFF2-40B4-BE49-F238E27FC236}">
                <a16:creationId xmlns:a16="http://schemas.microsoft.com/office/drawing/2014/main" id="{0B838091-0CC0-4D72-9080-63D49149B0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3521" y="1570038"/>
            <a:ext cx="6680313"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016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14622"/>
            <a:ext cx="10515600" cy="1325563"/>
          </a:xfrm>
        </p:spPr>
        <p:txBody>
          <a:bodyPr/>
          <a:lstStyle/>
          <a:p>
            <a:r>
              <a:rPr lang="en-US" dirty="0">
                <a:solidFill>
                  <a:schemeClr val="bg1"/>
                </a:solidFill>
              </a:rPr>
              <a:t>Ma</a:t>
            </a:r>
            <a:r>
              <a:rPr lang="en-US" dirty="0">
                <a:solidFill>
                  <a:schemeClr val="accent5">
                    <a:lumMod val="50000"/>
                  </a:schemeClr>
                </a:solidFill>
              </a:rPr>
              <a:t>rk Zuckerberg &amp; </a:t>
            </a:r>
            <a:r>
              <a:rPr lang="en-US" dirty="0" err="1">
                <a:solidFill>
                  <a:schemeClr val="accent5">
                    <a:lumMod val="50000"/>
                  </a:schemeClr>
                </a:solidFill>
              </a:rPr>
              <a:t>Stablecoins</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Enter Facebook and Diem in 2019:  Proposed blockchain enabled </a:t>
            </a:r>
            <a:r>
              <a:rPr lang="en-US" dirty="0" err="1"/>
              <a:t>stablecoin</a:t>
            </a:r>
            <a:r>
              <a:rPr lang="en-US" dirty="0"/>
              <a:t>, where all Facebook users would have diem wallets.</a:t>
            </a:r>
          </a:p>
          <a:p>
            <a:r>
              <a:rPr lang="en-US" dirty="0"/>
              <a:t>Regulators lodged lots of objections:  Should a potentially ubiquitous private currency be run by one company?</a:t>
            </a:r>
          </a:p>
          <a:p>
            <a:r>
              <a:rPr lang="en-US" dirty="0"/>
              <a:t>What could go wrong?</a:t>
            </a:r>
          </a:p>
          <a:p>
            <a:r>
              <a:rPr lang="en-US" dirty="0"/>
              <a:t>Meta (Facebook) dropped out of the Diem project on 1/31/2022.</a:t>
            </a:r>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194883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2307-32BF-FDC4-A0AA-7053F8439EA8}"/>
              </a:ext>
            </a:extLst>
          </p:cNvPr>
          <p:cNvSpPr>
            <a:spLocks noGrp="1"/>
          </p:cNvSpPr>
          <p:nvPr>
            <p:ph type="title"/>
          </p:nvPr>
        </p:nvSpPr>
        <p:spPr/>
        <p:txBody>
          <a:bodyPr/>
          <a:lstStyle/>
          <a:p>
            <a:r>
              <a:rPr lang="en-US" dirty="0">
                <a:solidFill>
                  <a:schemeClr val="bg1"/>
                </a:solidFill>
              </a:rPr>
              <a:t>Fro</a:t>
            </a:r>
            <a:r>
              <a:rPr lang="en-US" dirty="0"/>
              <a:t>m Last Class:  Judging Financial Innovations</a:t>
            </a:r>
          </a:p>
        </p:txBody>
      </p:sp>
      <p:sp>
        <p:nvSpPr>
          <p:cNvPr id="3" name="Content Placeholder 2">
            <a:extLst>
              <a:ext uri="{FF2B5EF4-FFF2-40B4-BE49-F238E27FC236}">
                <a16:creationId xmlns:a16="http://schemas.microsoft.com/office/drawing/2014/main" id="{DA784E3C-7785-CD08-86FD-3880A72EEA91}"/>
              </a:ext>
            </a:extLst>
          </p:cNvPr>
          <p:cNvSpPr>
            <a:spLocks noGrp="1"/>
          </p:cNvSpPr>
          <p:nvPr>
            <p:ph idx="1"/>
          </p:nvPr>
        </p:nvSpPr>
        <p:spPr/>
        <p:txBody>
          <a:bodyPr/>
          <a:lstStyle/>
          <a:p>
            <a:r>
              <a:rPr lang="en-US" dirty="0"/>
              <a:t>Possible economic roles: improving the efficiency of</a:t>
            </a:r>
          </a:p>
          <a:p>
            <a:pPr marL="971550" lvl="1" indent="-514350">
              <a:buFont typeface="+mj-lt"/>
              <a:buAutoNum type="arabicPeriod"/>
            </a:pPr>
            <a:r>
              <a:rPr lang="en-US" dirty="0"/>
              <a:t>Payments system.</a:t>
            </a:r>
          </a:p>
          <a:p>
            <a:pPr marL="971550" lvl="1" indent="-514350">
              <a:buFont typeface="+mj-lt"/>
              <a:buAutoNum type="arabicPeriod"/>
            </a:pPr>
            <a:r>
              <a:rPr lang="en-US" dirty="0"/>
              <a:t>Saving and investment.</a:t>
            </a:r>
          </a:p>
          <a:p>
            <a:pPr marL="971550" lvl="1" indent="-514350">
              <a:buFont typeface="+mj-lt"/>
              <a:buAutoNum type="arabicPeriod"/>
            </a:pPr>
            <a:r>
              <a:rPr lang="en-US" dirty="0"/>
              <a:t>Managing risk.</a:t>
            </a:r>
          </a:p>
          <a:p>
            <a:r>
              <a:rPr lang="en-US" dirty="0"/>
              <a:t>Regulation is needed to:</a:t>
            </a:r>
          </a:p>
          <a:p>
            <a:pPr marL="914400" lvl="1" indent="-457200">
              <a:buFont typeface="+mj-lt"/>
              <a:buAutoNum type="arabicPeriod"/>
            </a:pPr>
            <a:r>
              <a:rPr lang="en-US" dirty="0"/>
              <a:t>Prevent fraud and other abuses.</a:t>
            </a:r>
          </a:p>
          <a:p>
            <a:pPr marL="914400" lvl="1" indent="-457200">
              <a:buFont typeface="+mj-lt"/>
              <a:buAutoNum type="arabicPeriod"/>
            </a:pPr>
            <a:r>
              <a:rPr lang="en-US" dirty="0"/>
              <a:t>Maintain financial stability.</a:t>
            </a:r>
          </a:p>
        </p:txBody>
      </p:sp>
      <p:sp>
        <p:nvSpPr>
          <p:cNvPr id="4" name="Slide Number Placeholder 3">
            <a:extLst>
              <a:ext uri="{FF2B5EF4-FFF2-40B4-BE49-F238E27FC236}">
                <a16:creationId xmlns:a16="http://schemas.microsoft.com/office/drawing/2014/main" id="{147A7E0D-1A3C-CBE3-A068-F314E37CC532}"/>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06797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60501"/>
            <a:ext cx="10515600" cy="1325563"/>
          </a:xfrm>
        </p:spPr>
        <p:txBody>
          <a:bodyPr/>
          <a:lstStyle/>
          <a:p>
            <a:r>
              <a:rPr lang="en-US" dirty="0">
                <a:solidFill>
                  <a:schemeClr val="bg1"/>
                </a:solidFill>
              </a:rPr>
              <a:t>Tet</a:t>
            </a:r>
            <a:r>
              <a:rPr lang="en-US" dirty="0">
                <a:solidFill>
                  <a:schemeClr val="accent5">
                    <a:lumMod val="50000"/>
                  </a:schemeClr>
                </a:solidFill>
              </a:rPr>
              <a:t>her </a:t>
            </a:r>
            <a:r>
              <a:rPr lang="en-US" dirty="0" err="1">
                <a:solidFill>
                  <a:schemeClr val="accent5">
                    <a:lumMod val="50000"/>
                  </a:schemeClr>
                </a:solidFill>
              </a:rPr>
              <a:t>Stablecoin</a:t>
            </a:r>
            <a:r>
              <a:rPr lang="en-US" dirty="0">
                <a:solidFill>
                  <a:schemeClr val="accent5">
                    <a:lumMod val="50000"/>
                  </a:schemeClr>
                </a:solidFill>
              </a:rPr>
              <a:t>:  Reserve Backed?</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“The Coin That Could Wreck Crypto” (</a:t>
            </a:r>
            <a:r>
              <a:rPr lang="en-US" i="1" dirty="0"/>
              <a:t>NYTIMES</a:t>
            </a:r>
            <a:r>
              <a:rPr lang="en-US" dirty="0"/>
              <a:t>, 6/17):  “</a:t>
            </a:r>
            <a:r>
              <a:rPr lang="en-US" b="0" dirty="0"/>
              <a:t>In 2021, New York’s attorney general fined Tether $18.5 million and </a:t>
            </a:r>
            <a:r>
              <a:rPr lang="en-US" b="0" dirty="0">
                <a:hlinkClick r:id="rId3"/>
              </a:rPr>
              <a:t>said</a:t>
            </a:r>
            <a:r>
              <a:rPr lang="en-US" b="0" dirty="0"/>
              <a:t> the company had lied about its reserves, calling it ‘a </a:t>
            </a:r>
            <a:r>
              <a:rPr lang="en-US" b="0" dirty="0" err="1"/>
              <a:t>stablecoin</a:t>
            </a:r>
            <a:r>
              <a:rPr lang="en-US" b="0" dirty="0"/>
              <a:t> without stability.’”</a:t>
            </a:r>
          </a:p>
          <a:p>
            <a:r>
              <a:rPr lang="en-US" dirty="0">
                <a:solidFill>
                  <a:schemeClr val="accent5">
                    <a:lumMod val="50000"/>
                  </a:schemeClr>
                </a:solidFill>
              </a:rPr>
              <a:t>Market cap of $68 billion;  daily volume of $50 billion.</a:t>
            </a:r>
          </a:p>
          <a:p>
            <a:r>
              <a:rPr lang="en-US" dirty="0">
                <a:solidFill>
                  <a:schemeClr val="accent5">
                    <a:lumMod val="50000"/>
                  </a:schemeClr>
                </a:solidFill>
              </a:rPr>
              <a:t>What could go wrong?</a:t>
            </a:r>
          </a:p>
          <a:p>
            <a:endParaRPr lang="en-US" i="1" dirty="0"/>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1195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2F03-0C29-2377-706E-288152BCFEB1}"/>
              </a:ext>
            </a:extLst>
          </p:cNvPr>
          <p:cNvSpPr>
            <a:spLocks noGrp="1"/>
          </p:cNvSpPr>
          <p:nvPr>
            <p:ph type="title"/>
          </p:nvPr>
        </p:nvSpPr>
        <p:spPr/>
        <p:txBody>
          <a:bodyPr/>
          <a:lstStyle/>
          <a:p>
            <a:r>
              <a:rPr lang="en-US" dirty="0">
                <a:solidFill>
                  <a:schemeClr val="bg1"/>
                </a:solidFill>
              </a:rPr>
              <a:t>“Br</a:t>
            </a:r>
            <a:r>
              <a:rPr lang="en-US" dirty="0">
                <a:solidFill>
                  <a:schemeClr val="accent5">
                    <a:lumMod val="50000"/>
                  </a:schemeClr>
                </a:solidFill>
              </a:rPr>
              <a:t>eak</a:t>
            </a:r>
            <a:r>
              <a:rPr lang="en-US" dirty="0"/>
              <a:t>ing the Buck?”</a:t>
            </a:r>
          </a:p>
        </p:txBody>
      </p:sp>
      <p:sp>
        <p:nvSpPr>
          <p:cNvPr id="4" name="Slide Number Placeholder 3">
            <a:extLst>
              <a:ext uri="{FF2B5EF4-FFF2-40B4-BE49-F238E27FC236}">
                <a16:creationId xmlns:a16="http://schemas.microsoft.com/office/drawing/2014/main" id="{68B5B937-671A-5C99-E363-C0B66A802DBB}"/>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7" name="Content Placeholder 6">
            <a:extLst>
              <a:ext uri="{FF2B5EF4-FFF2-40B4-BE49-F238E27FC236}">
                <a16:creationId xmlns:a16="http://schemas.microsoft.com/office/drawing/2014/main" id="{15F5E909-F46E-6268-5BAB-E58D6819ADE0}"/>
              </a:ext>
            </a:extLst>
          </p:cNvPr>
          <p:cNvPicPr>
            <a:picLocks noGrp="1" noChangeAspect="1"/>
          </p:cNvPicPr>
          <p:nvPr>
            <p:ph idx="1"/>
          </p:nvPr>
        </p:nvPicPr>
        <p:blipFill>
          <a:blip r:embed="rId3"/>
          <a:stretch>
            <a:fillRect/>
          </a:stretch>
        </p:blipFill>
        <p:spPr>
          <a:xfrm>
            <a:off x="1276897" y="1570038"/>
            <a:ext cx="8709207" cy="3931920"/>
          </a:xfrm>
        </p:spPr>
      </p:pic>
    </p:spTree>
    <p:extLst>
      <p:ext uri="{BB962C8B-B14F-4D97-AF65-F5344CB8AC3E}">
        <p14:creationId xmlns:p14="http://schemas.microsoft.com/office/powerpoint/2010/main" val="332180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5FB8-1482-BA3C-02ED-395C3094AB0D}"/>
              </a:ext>
            </a:extLst>
          </p:cNvPr>
          <p:cNvSpPr>
            <a:spLocks noGrp="1"/>
          </p:cNvSpPr>
          <p:nvPr>
            <p:ph type="title"/>
          </p:nvPr>
        </p:nvSpPr>
        <p:spPr/>
        <p:txBody>
          <a:bodyPr/>
          <a:lstStyle/>
          <a:p>
            <a:r>
              <a:rPr lang="en-US" dirty="0">
                <a:solidFill>
                  <a:schemeClr val="bg1"/>
                </a:solidFill>
              </a:rPr>
              <a:t>Alg</a:t>
            </a:r>
            <a:r>
              <a:rPr lang="en-US" dirty="0"/>
              <a:t>orithmic </a:t>
            </a:r>
            <a:r>
              <a:rPr lang="en-US" dirty="0" err="1"/>
              <a:t>Stablecoin</a:t>
            </a:r>
            <a:endParaRPr lang="en-US" dirty="0"/>
          </a:p>
        </p:txBody>
      </p:sp>
      <p:sp>
        <p:nvSpPr>
          <p:cNvPr id="3" name="Content Placeholder 2">
            <a:extLst>
              <a:ext uri="{FF2B5EF4-FFF2-40B4-BE49-F238E27FC236}">
                <a16:creationId xmlns:a16="http://schemas.microsoft.com/office/drawing/2014/main" id="{670F3564-012F-E1BF-F1FB-435C4101AD7D}"/>
              </a:ext>
            </a:extLst>
          </p:cNvPr>
          <p:cNvSpPr>
            <a:spLocks noGrp="1"/>
          </p:cNvSpPr>
          <p:nvPr>
            <p:ph idx="1"/>
          </p:nvPr>
        </p:nvSpPr>
        <p:spPr>
          <a:xfrm>
            <a:off x="419725" y="1570730"/>
            <a:ext cx="11302583" cy="4351338"/>
          </a:xfrm>
        </p:spPr>
        <p:txBody>
          <a:bodyPr>
            <a:normAutofit fontScale="92500" lnSpcReduction="10000"/>
          </a:bodyPr>
          <a:lstStyle/>
          <a:p>
            <a:r>
              <a:rPr lang="en-US" dirty="0"/>
              <a:t>Create a regular cryptocurrency  and call it say, </a:t>
            </a:r>
            <a:r>
              <a:rPr lang="en-US" dirty="0" err="1"/>
              <a:t>luna</a:t>
            </a:r>
            <a:r>
              <a:rPr lang="en-US" dirty="0"/>
              <a:t>. If it  has value:</a:t>
            </a:r>
          </a:p>
          <a:p>
            <a:r>
              <a:rPr lang="en-US" dirty="0"/>
              <a:t>Create a </a:t>
            </a:r>
            <a:r>
              <a:rPr lang="en-US" dirty="0" err="1"/>
              <a:t>stablecoin</a:t>
            </a:r>
            <a:r>
              <a:rPr lang="en-US" dirty="0"/>
              <a:t> and call it say, terra, that is tied to </a:t>
            </a:r>
            <a:r>
              <a:rPr lang="en-US" dirty="0" err="1"/>
              <a:t>luna</a:t>
            </a:r>
            <a:r>
              <a:rPr lang="en-US" dirty="0"/>
              <a:t>.</a:t>
            </a:r>
          </a:p>
          <a:p>
            <a:r>
              <a:rPr lang="en-US" dirty="0" err="1"/>
              <a:t>Smartcontract</a:t>
            </a:r>
            <a:r>
              <a:rPr lang="en-US" dirty="0"/>
              <a:t> allows you to exchange terra into $1 worth or </a:t>
            </a:r>
            <a:r>
              <a:rPr lang="en-US" dirty="0" err="1"/>
              <a:t>luna</a:t>
            </a:r>
            <a:r>
              <a:rPr lang="en-US" dirty="0"/>
              <a:t>, or vice versa</a:t>
            </a:r>
          </a:p>
          <a:p>
            <a:r>
              <a:rPr lang="en-US" dirty="0"/>
              <a:t>Luna = $10, terra = $1, trade 1 </a:t>
            </a:r>
            <a:r>
              <a:rPr lang="en-US" dirty="0" err="1"/>
              <a:t>luna</a:t>
            </a:r>
            <a:r>
              <a:rPr lang="en-US" dirty="0"/>
              <a:t> for 10 terra</a:t>
            </a:r>
          </a:p>
          <a:p>
            <a:r>
              <a:rPr lang="en-US" dirty="0"/>
              <a:t>Luna = $1, terra =$1, trade 1 </a:t>
            </a:r>
            <a:r>
              <a:rPr lang="en-US" dirty="0" err="1"/>
              <a:t>luna</a:t>
            </a:r>
            <a:r>
              <a:rPr lang="en-US" dirty="0"/>
              <a:t> for 1 terra and vice versa</a:t>
            </a:r>
          </a:p>
          <a:p>
            <a:r>
              <a:rPr lang="en-US" dirty="0"/>
              <a:t>Terra price drops to $0.80, buy terra and get $1 of </a:t>
            </a:r>
            <a:r>
              <a:rPr lang="en-US" dirty="0" err="1"/>
              <a:t>luna</a:t>
            </a:r>
            <a:r>
              <a:rPr lang="en-US" dirty="0"/>
              <a:t> - Increased demand for terra increases its price.</a:t>
            </a:r>
          </a:p>
          <a:p>
            <a:r>
              <a:rPr lang="en-US" dirty="0"/>
              <a:t>Terra price rises to $1.20, sell terra and buy $1.20 of </a:t>
            </a:r>
            <a:r>
              <a:rPr lang="en-US" dirty="0" err="1"/>
              <a:t>luna</a:t>
            </a:r>
            <a:r>
              <a:rPr lang="en-US" dirty="0"/>
              <a:t> - Reduced demand for terra lowers its price.</a:t>
            </a:r>
          </a:p>
          <a:p>
            <a:r>
              <a:rPr lang="en-US" dirty="0"/>
              <a:t>What could go wrong?</a:t>
            </a:r>
          </a:p>
        </p:txBody>
      </p:sp>
      <p:sp>
        <p:nvSpPr>
          <p:cNvPr id="4" name="Slide Number Placeholder 3">
            <a:extLst>
              <a:ext uri="{FF2B5EF4-FFF2-40B4-BE49-F238E27FC236}">
                <a16:creationId xmlns:a16="http://schemas.microsoft.com/office/drawing/2014/main" id="{F8040391-42DD-A383-1A16-3CA8DE059B9C}"/>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338267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1A94-5F32-17CC-8484-E7ED02724153}"/>
              </a:ext>
            </a:extLst>
          </p:cNvPr>
          <p:cNvSpPr>
            <a:spLocks noGrp="1"/>
          </p:cNvSpPr>
          <p:nvPr>
            <p:ph type="title"/>
          </p:nvPr>
        </p:nvSpPr>
        <p:spPr>
          <a:xfrm>
            <a:off x="793595" y="0"/>
            <a:ext cx="10515600" cy="1325563"/>
          </a:xfrm>
        </p:spPr>
        <p:txBody>
          <a:bodyPr/>
          <a:lstStyle/>
          <a:p>
            <a:r>
              <a:rPr lang="en-US" dirty="0">
                <a:solidFill>
                  <a:schemeClr val="bg1"/>
                </a:solidFill>
              </a:rPr>
              <a:t>Lun</a:t>
            </a:r>
            <a:r>
              <a:rPr lang="en-US" dirty="0"/>
              <a:t>a’s Price This Year</a:t>
            </a:r>
          </a:p>
        </p:txBody>
      </p:sp>
      <p:pic>
        <p:nvPicPr>
          <p:cNvPr id="6" name="Content Placeholder 5">
            <a:extLst>
              <a:ext uri="{FF2B5EF4-FFF2-40B4-BE49-F238E27FC236}">
                <a16:creationId xmlns:a16="http://schemas.microsoft.com/office/drawing/2014/main" id="{7107AB0C-4C9A-CCDD-7547-993E235DF01E}"/>
              </a:ext>
            </a:extLst>
          </p:cNvPr>
          <p:cNvPicPr>
            <a:picLocks noGrp="1" noChangeAspect="1"/>
          </p:cNvPicPr>
          <p:nvPr>
            <p:ph idx="1"/>
          </p:nvPr>
        </p:nvPicPr>
        <p:blipFill>
          <a:blip r:embed="rId3"/>
          <a:stretch>
            <a:fillRect/>
          </a:stretch>
        </p:blipFill>
        <p:spPr>
          <a:xfrm>
            <a:off x="707051" y="1537614"/>
            <a:ext cx="10406098" cy="4480560"/>
          </a:xfrm>
        </p:spPr>
      </p:pic>
      <p:sp>
        <p:nvSpPr>
          <p:cNvPr id="4" name="Slide Number Placeholder 3">
            <a:extLst>
              <a:ext uri="{FF2B5EF4-FFF2-40B4-BE49-F238E27FC236}">
                <a16:creationId xmlns:a16="http://schemas.microsoft.com/office/drawing/2014/main" id="{3D2C9BD5-2D7A-0112-1835-B96CED1D5C71}"/>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7" name="TextBox 6">
            <a:extLst>
              <a:ext uri="{FF2B5EF4-FFF2-40B4-BE49-F238E27FC236}">
                <a16:creationId xmlns:a16="http://schemas.microsoft.com/office/drawing/2014/main" id="{56DD75E8-90CE-FF07-3E11-AF023394C1A8}"/>
              </a:ext>
            </a:extLst>
          </p:cNvPr>
          <p:cNvSpPr txBox="1"/>
          <p:nvPr/>
        </p:nvSpPr>
        <p:spPr>
          <a:xfrm>
            <a:off x="8212873" y="6018174"/>
            <a:ext cx="2900276" cy="369332"/>
          </a:xfrm>
          <a:prstGeom prst="rect">
            <a:avLst/>
          </a:prstGeom>
          <a:noFill/>
        </p:spPr>
        <p:txBody>
          <a:bodyPr wrap="square" rtlCol="0">
            <a:spAutoFit/>
          </a:bodyPr>
          <a:lstStyle/>
          <a:p>
            <a:r>
              <a:rPr lang="en-US"/>
              <a:t>https://coinmarketcap.com/</a:t>
            </a:r>
            <a:endParaRPr lang="en-US" dirty="0"/>
          </a:p>
        </p:txBody>
      </p:sp>
    </p:spTree>
    <p:extLst>
      <p:ext uri="{BB962C8B-B14F-4D97-AF65-F5344CB8AC3E}">
        <p14:creationId xmlns:p14="http://schemas.microsoft.com/office/powerpoint/2010/main" val="1951974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1983-1E18-D94F-9872-5FECB3B4A905}"/>
              </a:ext>
            </a:extLst>
          </p:cNvPr>
          <p:cNvSpPr>
            <a:spLocks noGrp="1"/>
          </p:cNvSpPr>
          <p:nvPr>
            <p:ph type="title"/>
          </p:nvPr>
        </p:nvSpPr>
        <p:spPr/>
        <p:txBody>
          <a:bodyPr/>
          <a:lstStyle/>
          <a:p>
            <a:r>
              <a:rPr lang="en-US" dirty="0">
                <a:solidFill>
                  <a:schemeClr val="bg1"/>
                </a:solidFill>
              </a:rPr>
              <a:t>Ter</a:t>
            </a:r>
            <a:r>
              <a:rPr lang="en-US" dirty="0"/>
              <a:t>ra’s Price</a:t>
            </a:r>
          </a:p>
        </p:txBody>
      </p:sp>
      <p:pic>
        <p:nvPicPr>
          <p:cNvPr id="6" name="Content Placeholder 5">
            <a:extLst>
              <a:ext uri="{FF2B5EF4-FFF2-40B4-BE49-F238E27FC236}">
                <a16:creationId xmlns:a16="http://schemas.microsoft.com/office/drawing/2014/main" id="{3CADD4DA-B186-82F8-567B-B58901572B8C}"/>
              </a:ext>
            </a:extLst>
          </p:cNvPr>
          <p:cNvPicPr>
            <a:picLocks noGrp="1" noChangeAspect="1"/>
          </p:cNvPicPr>
          <p:nvPr>
            <p:ph idx="1"/>
          </p:nvPr>
        </p:nvPicPr>
        <p:blipFill>
          <a:blip r:embed="rId3"/>
          <a:stretch>
            <a:fillRect/>
          </a:stretch>
        </p:blipFill>
        <p:spPr>
          <a:xfrm>
            <a:off x="941232" y="1679013"/>
            <a:ext cx="8848725" cy="3810000"/>
          </a:xfrm>
        </p:spPr>
      </p:pic>
      <p:sp>
        <p:nvSpPr>
          <p:cNvPr id="4" name="Slide Number Placeholder 3">
            <a:extLst>
              <a:ext uri="{FF2B5EF4-FFF2-40B4-BE49-F238E27FC236}">
                <a16:creationId xmlns:a16="http://schemas.microsoft.com/office/drawing/2014/main" id="{92B0441A-08DB-E203-2F37-81343E22E74B}"/>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7" name="TextBox 6">
            <a:extLst>
              <a:ext uri="{FF2B5EF4-FFF2-40B4-BE49-F238E27FC236}">
                <a16:creationId xmlns:a16="http://schemas.microsoft.com/office/drawing/2014/main" id="{75B1ED66-F1C5-7D95-92E2-D1234A42BF8A}"/>
              </a:ext>
            </a:extLst>
          </p:cNvPr>
          <p:cNvSpPr txBox="1"/>
          <p:nvPr/>
        </p:nvSpPr>
        <p:spPr>
          <a:xfrm>
            <a:off x="3384395" y="3093359"/>
            <a:ext cx="4728117" cy="523220"/>
          </a:xfrm>
          <a:prstGeom prst="rect">
            <a:avLst/>
          </a:prstGeom>
          <a:noFill/>
        </p:spPr>
        <p:txBody>
          <a:bodyPr wrap="square" rtlCol="0">
            <a:spAutoFit/>
          </a:bodyPr>
          <a:lstStyle/>
          <a:p>
            <a:r>
              <a:rPr lang="en-US" sz="2800" dirty="0">
                <a:latin typeface="Showcard Gothic" panose="04020904020102020604" pitchFamily="82" charset="0"/>
              </a:rPr>
              <a:t>Death </a:t>
            </a:r>
            <a:r>
              <a:rPr lang="en-US" sz="2800" dirty="0" err="1">
                <a:latin typeface="Showcard Gothic" panose="04020904020102020604" pitchFamily="82" charset="0"/>
              </a:rPr>
              <a:t>SpiRal</a:t>
            </a:r>
            <a:r>
              <a:rPr lang="en-US" sz="2800" dirty="0">
                <a:latin typeface="Showcard Gothic" panose="04020904020102020604" pitchFamily="82" charset="0"/>
              </a:rPr>
              <a:t>!!!</a:t>
            </a:r>
          </a:p>
        </p:txBody>
      </p:sp>
    </p:spTree>
    <p:extLst>
      <p:ext uri="{BB962C8B-B14F-4D97-AF65-F5344CB8AC3E}">
        <p14:creationId xmlns:p14="http://schemas.microsoft.com/office/powerpoint/2010/main" val="378572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627FA-8594-B98E-8E08-CD1BA8EBD802}"/>
              </a:ext>
            </a:extLst>
          </p:cNvPr>
          <p:cNvSpPr>
            <a:spLocks noGrp="1"/>
          </p:cNvSpPr>
          <p:nvPr>
            <p:ph type="title"/>
          </p:nvPr>
        </p:nvSpPr>
        <p:spPr/>
        <p:txBody>
          <a:bodyPr/>
          <a:lstStyle/>
          <a:p>
            <a:r>
              <a:rPr lang="en-US" dirty="0">
                <a:solidFill>
                  <a:schemeClr val="bg1"/>
                </a:solidFill>
              </a:rPr>
              <a:t>It I</a:t>
            </a:r>
            <a:r>
              <a:rPr lang="en-US" dirty="0">
                <a:solidFill>
                  <a:schemeClr val="accent5">
                    <a:lumMod val="50000"/>
                  </a:schemeClr>
                </a:solidFill>
              </a:rPr>
              <a:t>s Still the Wild West!</a:t>
            </a:r>
          </a:p>
        </p:txBody>
      </p:sp>
      <p:sp>
        <p:nvSpPr>
          <p:cNvPr id="3" name="Content Placeholder 2">
            <a:extLst>
              <a:ext uri="{FF2B5EF4-FFF2-40B4-BE49-F238E27FC236}">
                <a16:creationId xmlns:a16="http://schemas.microsoft.com/office/drawing/2014/main" id="{C831782D-62E8-2ECA-F57C-BE7845C8B330}"/>
              </a:ext>
            </a:extLst>
          </p:cNvPr>
          <p:cNvSpPr>
            <a:spLocks noGrp="1"/>
          </p:cNvSpPr>
          <p:nvPr>
            <p:ph idx="1"/>
          </p:nvPr>
        </p:nvSpPr>
        <p:spPr/>
        <p:txBody>
          <a:bodyPr/>
          <a:lstStyle/>
          <a:p>
            <a:r>
              <a:rPr lang="en-US" dirty="0">
                <a:hlinkClick r:id="rId2"/>
              </a:rPr>
              <a:t>Web3 is Going Great!</a:t>
            </a:r>
            <a:endParaRPr lang="en-US" dirty="0"/>
          </a:p>
        </p:txBody>
      </p:sp>
      <p:sp>
        <p:nvSpPr>
          <p:cNvPr id="4" name="Slide Number Placeholder 3">
            <a:extLst>
              <a:ext uri="{FF2B5EF4-FFF2-40B4-BE49-F238E27FC236}">
                <a16:creationId xmlns:a16="http://schemas.microsoft.com/office/drawing/2014/main" id="{F3783FEA-7A1A-EC8C-206C-24CE95E4FABF}"/>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564006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2420-370C-4BD1-88D9-D1A4D74F859D}"/>
              </a:ext>
            </a:extLst>
          </p:cNvPr>
          <p:cNvSpPr>
            <a:spLocks noGrp="1"/>
          </p:cNvSpPr>
          <p:nvPr>
            <p:ph type="title"/>
          </p:nvPr>
        </p:nvSpPr>
        <p:spPr/>
        <p:txBody>
          <a:bodyPr/>
          <a:lstStyle/>
          <a:p>
            <a:r>
              <a:rPr lang="en-US" dirty="0">
                <a:solidFill>
                  <a:schemeClr val="bg1"/>
                </a:solidFill>
              </a:rPr>
              <a:t>“Cl</a:t>
            </a:r>
            <a:r>
              <a:rPr lang="en-US" dirty="0"/>
              <a:t>ean Up the Mess on Aisle 3”</a:t>
            </a:r>
          </a:p>
        </p:txBody>
      </p:sp>
      <p:sp>
        <p:nvSpPr>
          <p:cNvPr id="3" name="Content Placeholder 2">
            <a:extLst>
              <a:ext uri="{FF2B5EF4-FFF2-40B4-BE49-F238E27FC236}">
                <a16:creationId xmlns:a16="http://schemas.microsoft.com/office/drawing/2014/main" id="{27EF61B3-400D-4C32-86B3-BDB6085A32EB}"/>
              </a:ext>
            </a:extLst>
          </p:cNvPr>
          <p:cNvSpPr>
            <a:spLocks noGrp="1"/>
          </p:cNvSpPr>
          <p:nvPr>
            <p:ph idx="1"/>
          </p:nvPr>
        </p:nvSpPr>
        <p:spPr/>
        <p:txBody>
          <a:bodyPr/>
          <a:lstStyle/>
          <a:p>
            <a:r>
              <a:rPr lang="en-US" dirty="0"/>
              <a:t>Gary Gensler, Chair of the SEC quote from a </a:t>
            </a:r>
            <a:r>
              <a:rPr lang="en-US" i="1" dirty="0"/>
              <a:t>WP </a:t>
            </a:r>
            <a:r>
              <a:rPr lang="en-US" dirty="0"/>
              <a:t>interview.</a:t>
            </a:r>
          </a:p>
          <a:p>
            <a:r>
              <a:rPr lang="en-US" dirty="0" err="1"/>
              <a:t>Rostin</a:t>
            </a:r>
            <a:r>
              <a:rPr lang="en-US" dirty="0"/>
              <a:t> Benham, Chair of the CFTC</a:t>
            </a:r>
          </a:p>
          <a:p>
            <a:r>
              <a:rPr lang="en-US" dirty="0"/>
              <a:t>Janet Yellen at Treasury.</a:t>
            </a:r>
          </a:p>
          <a:p>
            <a:r>
              <a:rPr lang="en-US" dirty="0"/>
              <a:t>They will act, but they would need Congressional legislation, too:  Cash markets in cryptocurrencies are viewed as commodities and are unregulated</a:t>
            </a:r>
          </a:p>
          <a:p>
            <a:endParaRPr lang="en-US" dirty="0"/>
          </a:p>
        </p:txBody>
      </p:sp>
      <p:sp>
        <p:nvSpPr>
          <p:cNvPr id="4" name="Slide Number Placeholder 3">
            <a:extLst>
              <a:ext uri="{FF2B5EF4-FFF2-40B4-BE49-F238E27FC236}">
                <a16:creationId xmlns:a16="http://schemas.microsoft.com/office/drawing/2014/main" id="{EAA87583-1D1D-4F82-A7B2-D875F9CD5C46}"/>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363170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6FAA-4DD9-4670-AAB2-67A5D176E3F0}"/>
              </a:ext>
            </a:extLst>
          </p:cNvPr>
          <p:cNvSpPr>
            <a:spLocks noGrp="1"/>
          </p:cNvSpPr>
          <p:nvPr>
            <p:ph type="title"/>
          </p:nvPr>
        </p:nvSpPr>
        <p:spPr/>
        <p:txBody>
          <a:bodyPr/>
          <a:lstStyle/>
          <a:p>
            <a:r>
              <a:rPr lang="en-US" dirty="0">
                <a:solidFill>
                  <a:schemeClr val="bg1"/>
                </a:solidFill>
              </a:rPr>
              <a:t>193</a:t>
            </a:r>
            <a:r>
              <a:rPr lang="en-US" dirty="0">
                <a:solidFill>
                  <a:schemeClr val="accent5">
                    <a:lumMod val="50000"/>
                  </a:schemeClr>
                </a:solidFill>
              </a:rPr>
              <a:t>0s Regulation in the 21</a:t>
            </a:r>
            <a:r>
              <a:rPr lang="en-US" baseline="30000" dirty="0">
                <a:solidFill>
                  <a:schemeClr val="accent5">
                    <a:lumMod val="50000"/>
                  </a:schemeClr>
                </a:solidFill>
              </a:rPr>
              <a:t>st</a:t>
            </a:r>
            <a:r>
              <a:rPr lang="en-US" dirty="0">
                <a:solidFill>
                  <a:schemeClr val="accent5">
                    <a:lumMod val="50000"/>
                  </a:schemeClr>
                </a:solidFill>
              </a:rPr>
              <a:t> Century</a:t>
            </a:r>
            <a:endParaRPr lang="en-US" dirty="0">
              <a:solidFill>
                <a:schemeClr val="bg1"/>
              </a:solidFill>
            </a:endParaRPr>
          </a:p>
        </p:txBody>
      </p:sp>
      <p:sp>
        <p:nvSpPr>
          <p:cNvPr id="3" name="Content Placeholder 2">
            <a:extLst>
              <a:ext uri="{FF2B5EF4-FFF2-40B4-BE49-F238E27FC236}">
                <a16:creationId xmlns:a16="http://schemas.microsoft.com/office/drawing/2014/main" id="{D42C84BF-8BD8-4725-9C7E-156AAD7D8567}"/>
              </a:ext>
            </a:extLst>
          </p:cNvPr>
          <p:cNvSpPr>
            <a:spLocks noGrp="1"/>
          </p:cNvSpPr>
          <p:nvPr>
            <p:ph idx="1"/>
          </p:nvPr>
        </p:nvSpPr>
        <p:spPr/>
        <p:txBody>
          <a:bodyPr/>
          <a:lstStyle/>
          <a:p>
            <a:r>
              <a:rPr lang="en-US" dirty="0"/>
              <a:t>Bank:  An institution that accepts deposits and makes loans for a profit.</a:t>
            </a:r>
          </a:p>
          <a:p>
            <a:pPr lvl="1"/>
            <a:r>
              <a:rPr lang="en-US" dirty="0" err="1"/>
              <a:t>Stablecoins</a:t>
            </a:r>
            <a:r>
              <a:rPr lang="en-US" dirty="0"/>
              <a:t>?</a:t>
            </a:r>
          </a:p>
          <a:p>
            <a:r>
              <a:rPr lang="en-US" dirty="0"/>
              <a:t>Investment Contract subject to security laws (Howey Test):</a:t>
            </a:r>
          </a:p>
          <a:p>
            <a:pPr marL="914400" lvl="1" indent="-457200">
              <a:buFont typeface="+mj-lt"/>
              <a:buAutoNum type="arabicPeriod"/>
            </a:pPr>
            <a:r>
              <a:rPr lang="en-US" dirty="0"/>
              <a:t>Investment of Money</a:t>
            </a:r>
          </a:p>
          <a:p>
            <a:pPr marL="914400" lvl="1" indent="-457200">
              <a:buFont typeface="+mj-lt"/>
              <a:buAutoNum type="arabicPeriod"/>
            </a:pPr>
            <a:r>
              <a:rPr lang="en-US" dirty="0"/>
              <a:t>Common Enterprise (pooling of funds)</a:t>
            </a:r>
          </a:p>
          <a:p>
            <a:pPr marL="914400" lvl="1" indent="-457200">
              <a:buFont typeface="+mj-lt"/>
              <a:buAutoNum type="arabicPeriod"/>
            </a:pPr>
            <a:r>
              <a:rPr lang="en-US" dirty="0"/>
              <a:t>Expectation of profit from effort others.</a:t>
            </a:r>
          </a:p>
          <a:p>
            <a:pPr lvl="1"/>
            <a:r>
              <a:rPr lang="en-US" dirty="0" err="1"/>
              <a:t>BlockFI</a:t>
            </a:r>
            <a:r>
              <a:rPr lang="en-US" dirty="0"/>
              <a:t> and crypto Lending</a:t>
            </a:r>
          </a:p>
        </p:txBody>
      </p:sp>
      <p:sp>
        <p:nvSpPr>
          <p:cNvPr id="4" name="Slide Number Placeholder 3">
            <a:extLst>
              <a:ext uri="{FF2B5EF4-FFF2-40B4-BE49-F238E27FC236}">
                <a16:creationId xmlns:a16="http://schemas.microsoft.com/office/drawing/2014/main" id="{3AD2E3C7-3F66-41EE-B142-68EED3F0D725}"/>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59959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43F0-F213-4C50-9F6B-DBE7A6AB3DD5}"/>
              </a:ext>
            </a:extLst>
          </p:cNvPr>
          <p:cNvSpPr>
            <a:spLocks noGrp="1"/>
          </p:cNvSpPr>
          <p:nvPr>
            <p:ph type="title"/>
          </p:nvPr>
        </p:nvSpPr>
        <p:spPr/>
        <p:txBody>
          <a:bodyPr/>
          <a:lstStyle/>
          <a:p>
            <a:r>
              <a:rPr lang="en-US" dirty="0">
                <a:solidFill>
                  <a:schemeClr val="bg1"/>
                </a:solidFill>
              </a:rPr>
              <a:t>Feb</a:t>
            </a:r>
            <a:r>
              <a:rPr lang="en-US" dirty="0">
                <a:solidFill>
                  <a:schemeClr val="accent5">
                    <a:lumMod val="50000"/>
                  </a:schemeClr>
                </a:solidFill>
              </a:rPr>
              <a:t>, 14, 2022,</a:t>
            </a:r>
            <a:r>
              <a:rPr lang="en-US" dirty="0"/>
              <a:t> </a:t>
            </a:r>
            <a:r>
              <a:rPr lang="en-US" i="1" dirty="0"/>
              <a:t>NYTimes </a:t>
            </a:r>
            <a:r>
              <a:rPr lang="en-US" dirty="0"/>
              <a:t>Headline</a:t>
            </a:r>
          </a:p>
        </p:txBody>
      </p:sp>
      <p:sp>
        <p:nvSpPr>
          <p:cNvPr id="3" name="Content Placeholder 2">
            <a:extLst>
              <a:ext uri="{FF2B5EF4-FFF2-40B4-BE49-F238E27FC236}">
                <a16:creationId xmlns:a16="http://schemas.microsoft.com/office/drawing/2014/main" id="{D42CAA49-E71D-41A3-82B4-518048F39B47}"/>
              </a:ext>
            </a:extLst>
          </p:cNvPr>
          <p:cNvSpPr>
            <a:spLocks noGrp="1"/>
          </p:cNvSpPr>
          <p:nvPr>
            <p:ph idx="1"/>
          </p:nvPr>
        </p:nvSpPr>
        <p:spPr/>
        <p:txBody>
          <a:bodyPr/>
          <a:lstStyle/>
          <a:p>
            <a:pPr marL="0" indent="0">
              <a:buNone/>
            </a:pP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a crypto firm, reaches a $100 million settlement for failing to register loan products.</a:t>
            </a:r>
          </a:p>
          <a:p>
            <a:pPr marL="514350" indent="-514350">
              <a:buFont typeface="+mj-lt"/>
              <a:buAutoNum type="arabicPeriod"/>
            </a:pPr>
            <a:r>
              <a:rPr lang="en-US" sz="3200" dirty="0">
                <a:solidFill>
                  <a:schemeClr val="accent5">
                    <a:lumMod val="50000"/>
                  </a:schemeClr>
                </a:solidFill>
                <a:latin typeface="nyt-cheltenham"/>
              </a:rPr>
              <a:t>Cannot offer existing accounts to US residents.</a:t>
            </a:r>
          </a:p>
          <a:p>
            <a:pPr marL="514350" indent="-514350">
              <a:buFont typeface="+mj-lt"/>
              <a:buAutoNum type="arabicPeriod"/>
            </a:pP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is working work with the SEC to develop an account that meets US security laws.</a:t>
            </a:r>
          </a:p>
          <a:p>
            <a:pPr marL="514350" indent="-514350">
              <a:buFont typeface="+mj-lt"/>
              <a:buAutoNum type="arabicPeriod"/>
            </a:pPr>
            <a:endParaRPr lang="en-US" sz="3200" b="1" i="0" dirty="0">
              <a:solidFill>
                <a:schemeClr val="accent5">
                  <a:lumMod val="50000"/>
                </a:schemeClr>
              </a:solidFill>
              <a:effectLst/>
              <a:latin typeface="nyt-cheltenham"/>
            </a:endParaRPr>
          </a:p>
          <a:p>
            <a:endParaRPr lang="en-US" dirty="0"/>
          </a:p>
        </p:txBody>
      </p:sp>
      <p:sp>
        <p:nvSpPr>
          <p:cNvPr id="4" name="Slide Number Placeholder 3">
            <a:extLst>
              <a:ext uri="{FF2B5EF4-FFF2-40B4-BE49-F238E27FC236}">
                <a16:creationId xmlns:a16="http://schemas.microsoft.com/office/drawing/2014/main" id="{080B7874-B8CB-46D7-8615-028DC4CDF85E}"/>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6121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5FB1-CADC-4D11-9BC2-B87FB2D97E9A}"/>
              </a:ext>
            </a:extLst>
          </p:cNvPr>
          <p:cNvSpPr>
            <a:spLocks noGrp="1"/>
          </p:cNvSpPr>
          <p:nvPr>
            <p:ph type="title"/>
          </p:nvPr>
        </p:nvSpPr>
        <p:spPr/>
        <p:txBody>
          <a:bodyPr/>
          <a:lstStyle/>
          <a:p>
            <a:r>
              <a:rPr lang="en-US" dirty="0">
                <a:solidFill>
                  <a:schemeClr val="bg1"/>
                </a:solidFill>
              </a:rPr>
              <a:t>Wh</a:t>
            </a:r>
            <a:r>
              <a:rPr lang="en-US" dirty="0"/>
              <a:t>at is Good Regulation?</a:t>
            </a:r>
          </a:p>
        </p:txBody>
      </p:sp>
      <p:sp>
        <p:nvSpPr>
          <p:cNvPr id="3" name="Content Placeholder 2">
            <a:extLst>
              <a:ext uri="{FF2B5EF4-FFF2-40B4-BE49-F238E27FC236}">
                <a16:creationId xmlns:a16="http://schemas.microsoft.com/office/drawing/2014/main" id="{3A4C0A9F-AA7C-4A68-90F9-CE7CAC963127}"/>
              </a:ext>
            </a:extLst>
          </p:cNvPr>
          <p:cNvSpPr>
            <a:spLocks noGrp="1"/>
          </p:cNvSpPr>
          <p:nvPr>
            <p:ph idx="1"/>
          </p:nvPr>
        </p:nvSpPr>
        <p:spPr/>
        <p:txBody>
          <a:bodyPr/>
          <a:lstStyle/>
          <a:p>
            <a:r>
              <a:rPr lang="en-US" dirty="0"/>
              <a:t>The Principles Are Easy;</a:t>
            </a:r>
          </a:p>
          <a:p>
            <a:pPr marL="971550" lvl="1" indent="-514350">
              <a:buFont typeface="+mj-lt"/>
              <a:buAutoNum type="arabicPeriod"/>
            </a:pPr>
            <a:r>
              <a:rPr lang="en-US" dirty="0"/>
              <a:t>Eliminate fraud, abuse and manipulation.</a:t>
            </a:r>
          </a:p>
          <a:p>
            <a:pPr marL="971550" lvl="1" indent="-514350">
              <a:buFont typeface="+mj-lt"/>
              <a:buAutoNum type="arabicPeriod"/>
            </a:pPr>
            <a:r>
              <a:rPr lang="en-US" dirty="0"/>
              <a:t>Do not let markets be dominated by a small number of powerful firms.</a:t>
            </a:r>
          </a:p>
          <a:p>
            <a:pPr marL="971550" lvl="1" indent="-514350">
              <a:buFont typeface="+mj-lt"/>
              <a:buAutoNum type="arabicPeriod"/>
            </a:pPr>
            <a:r>
              <a:rPr lang="en-US" dirty="0"/>
              <a:t>Allow startups with new innovations to displace incumbent firms.</a:t>
            </a:r>
          </a:p>
          <a:p>
            <a:pPr marL="971550" lvl="1" indent="-514350">
              <a:buFont typeface="+mj-lt"/>
              <a:buAutoNum type="arabicPeriod"/>
            </a:pPr>
            <a:r>
              <a:rPr lang="en-US" dirty="0"/>
              <a:t>Minimize risk of a financial crisis.</a:t>
            </a:r>
          </a:p>
          <a:p>
            <a:r>
              <a:rPr lang="en-US" dirty="0">
                <a:solidFill>
                  <a:schemeClr val="accent5">
                    <a:lumMod val="50000"/>
                  </a:schemeClr>
                </a:solidFill>
              </a:rPr>
              <a:t>Legislation and Implementation:  Not So Easy</a:t>
            </a:r>
          </a:p>
        </p:txBody>
      </p:sp>
      <p:sp>
        <p:nvSpPr>
          <p:cNvPr id="4" name="Slide Number Placeholder 3">
            <a:extLst>
              <a:ext uri="{FF2B5EF4-FFF2-40B4-BE49-F238E27FC236}">
                <a16:creationId xmlns:a16="http://schemas.microsoft.com/office/drawing/2014/main" id="{88589606-6F90-49BD-AB5A-9C6E709AB8EB}"/>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404300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FEED-377B-4C55-9A5B-A44C33ADCB83}"/>
              </a:ext>
            </a:extLst>
          </p:cNvPr>
          <p:cNvSpPr>
            <a:spLocks noGrp="1"/>
          </p:cNvSpPr>
          <p:nvPr>
            <p:ph type="title"/>
          </p:nvPr>
        </p:nvSpPr>
        <p:spPr/>
        <p:txBody>
          <a:bodyPr/>
          <a:lstStyle/>
          <a:p>
            <a:r>
              <a:rPr lang="en-US" dirty="0">
                <a:solidFill>
                  <a:schemeClr val="bg1"/>
                </a:solidFill>
              </a:rPr>
              <a:t>Ou</a:t>
            </a:r>
            <a:r>
              <a:rPr lang="en-US" dirty="0"/>
              <a:t>tline of the Talk</a:t>
            </a:r>
          </a:p>
        </p:txBody>
      </p:sp>
      <p:sp>
        <p:nvSpPr>
          <p:cNvPr id="3" name="Content Placeholder 2">
            <a:extLst>
              <a:ext uri="{FF2B5EF4-FFF2-40B4-BE49-F238E27FC236}">
                <a16:creationId xmlns:a16="http://schemas.microsoft.com/office/drawing/2014/main" id="{59FC47F8-C9B1-4595-9F5E-427119940350}"/>
              </a:ext>
            </a:extLst>
          </p:cNvPr>
          <p:cNvSpPr>
            <a:spLocks noGrp="1"/>
          </p:cNvSpPr>
          <p:nvPr>
            <p:ph idx="1"/>
          </p:nvPr>
        </p:nvSpPr>
        <p:spPr/>
        <p:txBody>
          <a:bodyPr/>
          <a:lstStyle/>
          <a:p>
            <a:r>
              <a:rPr lang="en-US" dirty="0"/>
              <a:t>Fun Facts about Bitcoin</a:t>
            </a:r>
          </a:p>
          <a:p>
            <a:r>
              <a:rPr lang="en-US" dirty="0"/>
              <a:t>A little bit on the underlying technology of bitcoin.</a:t>
            </a:r>
          </a:p>
          <a:p>
            <a:r>
              <a:rPr lang="en-US" dirty="0"/>
              <a:t>Economist evaluation of 2 Key Questions</a:t>
            </a:r>
          </a:p>
          <a:p>
            <a:pPr marL="971550" lvl="1" indent="-514350">
              <a:buFont typeface="+mj-lt"/>
              <a:buAutoNum type="arabicPeriod"/>
            </a:pPr>
            <a:r>
              <a:rPr lang="en-US" dirty="0"/>
              <a:t>Is Bitcoin serving a legitimate economic role?</a:t>
            </a:r>
          </a:p>
          <a:p>
            <a:pPr marL="971550" lvl="1" indent="-514350">
              <a:buFont typeface="+mj-lt"/>
              <a:buAutoNum type="arabicPeriod"/>
            </a:pPr>
            <a:r>
              <a:rPr lang="en-US" dirty="0"/>
              <a:t>Is there potential for beneficial, financial innovations using the underlying technology?</a:t>
            </a:r>
          </a:p>
          <a:p>
            <a:r>
              <a:rPr lang="en-US" dirty="0"/>
              <a:t>But, in order to tap that potential, we need:</a:t>
            </a:r>
          </a:p>
          <a:p>
            <a:pPr marL="914400" lvl="1" indent="-457200">
              <a:buFont typeface="+mj-lt"/>
              <a:buAutoNum type="arabicPeriod"/>
            </a:pPr>
            <a:r>
              <a:rPr lang="en-US" dirty="0"/>
              <a:t>Legislation to provide “good” regulation of crypto markets.</a:t>
            </a:r>
          </a:p>
          <a:p>
            <a:pPr marL="914400" lvl="1" indent="-457200">
              <a:buFont typeface="+mj-lt"/>
              <a:buAutoNum type="arabicPeriod"/>
            </a:pPr>
            <a:r>
              <a:rPr lang="en-US" dirty="0"/>
              <a:t>The Federal Reserve needs to follow other central banks in creating a safe and secure, digital means of payment:  Central Bank Digital Currency (CBDC)</a:t>
            </a:r>
          </a:p>
          <a:p>
            <a:endParaRPr lang="en-US" dirty="0"/>
          </a:p>
        </p:txBody>
      </p:sp>
      <p:sp>
        <p:nvSpPr>
          <p:cNvPr id="4" name="Slide Number Placeholder 3">
            <a:extLst>
              <a:ext uri="{FF2B5EF4-FFF2-40B4-BE49-F238E27FC236}">
                <a16:creationId xmlns:a16="http://schemas.microsoft.com/office/drawing/2014/main" id="{60D25F64-034E-42CE-8ED2-AD2BA1C95715}"/>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26818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0C7A3-EFAC-4C85-8CED-B8E1AA5BD5D7}"/>
              </a:ext>
            </a:extLst>
          </p:cNvPr>
          <p:cNvSpPr>
            <a:spLocks noGrp="1"/>
          </p:cNvSpPr>
          <p:nvPr>
            <p:ph type="title"/>
          </p:nvPr>
        </p:nvSpPr>
        <p:spPr/>
        <p:txBody>
          <a:bodyPr/>
          <a:lstStyle/>
          <a:p>
            <a:r>
              <a:rPr lang="en-US" dirty="0">
                <a:solidFill>
                  <a:schemeClr val="bg1"/>
                </a:solidFill>
              </a:rPr>
              <a:t>Bid</a:t>
            </a:r>
            <a:r>
              <a:rPr lang="en-US" dirty="0">
                <a:solidFill>
                  <a:schemeClr val="accent5">
                    <a:lumMod val="50000"/>
                  </a:schemeClr>
                </a:solidFill>
              </a:rPr>
              <a:t>en Framework for Regulating Crypto (9/16)</a:t>
            </a:r>
            <a:endParaRPr lang="en-US" dirty="0"/>
          </a:p>
        </p:txBody>
      </p:sp>
      <p:sp>
        <p:nvSpPr>
          <p:cNvPr id="3" name="Content Placeholder 2">
            <a:extLst>
              <a:ext uri="{FF2B5EF4-FFF2-40B4-BE49-F238E27FC236}">
                <a16:creationId xmlns:a16="http://schemas.microsoft.com/office/drawing/2014/main" id="{6F147A66-FBD2-4211-A6F6-335BCAB1548C}"/>
              </a:ext>
            </a:extLst>
          </p:cNvPr>
          <p:cNvSpPr>
            <a:spLocks noGrp="1"/>
          </p:cNvSpPr>
          <p:nvPr>
            <p:ph idx="1"/>
          </p:nvPr>
        </p:nvSpPr>
        <p:spPr>
          <a:xfrm>
            <a:off x="486937" y="1737998"/>
            <a:ext cx="10515600" cy="4351338"/>
          </a:xfrm>
        </p:spPr>
        <p:txBody>
          <a:bodyPr>
            <a:normAutofit/>
          </a:bodyPr>
          <a:lstStyle/>
          <a:p>
            <a:pPr marL="514350" indent="-514350">
              <a:buFont typeface="+mj-lt"/>
              <a:buAutoNum type="arabicPeriod"/>
            </a:pPr>
            <a:r>
              <a:rPr lang="en-US" dirty="0"/>
              <a:t>Protect Consumers, Investors, and Business.</a:t>
            </a:r>
          </a:p>
          <a:p>
            <a:pPr marL="514350" indent="-514350">
              <a:buFont typeface="+mj-lt"/>
              <a:buAutoNum type="arabicPeriod"/>
            </a:pPr>
            <a:r>
              <a:rPr lang="en-US" dirty="0"/>
              <a:t>Promote Access to Safe Financial Services.</a:t>
            </a:r>
          </a:p>
          <a:p>
            <a:pPr marL="514350" indent="-514350">
              <a:buFont typeface="+mj-lt"/>
              <a:buAutoNum type="arabicPeriod"/>
            </a:pPr>
            <a:r>
              <a:rPr lang="en-US" dirty="0"/>
              <a:t>Fostering Financial Stability.</a:t>
            </a:r>
          </a:p>
          <a:p>
            <a:pPr marL="514350" indent="-514350">
              <a:buFont typeface="+mj-lt"/>
              <a:buAutoNum type="arabicPeriod"/>
            </a:pPr>
            <a:r>
              <a:rPr lang="en-US" dirty="0"/>
              <a:t>Advancing Responsible Innovation.</a:t>
            </a:r>
          </a:p>
          <a:p>
            <a:pPr marL="514350" indent="-514350">
              <a:buFont typeface="+mj-lt"/>
              <a:buAutoNum type="arabicPeriod"/>
            </a:pPr>
            <a:r>
              <a:rPr lang="en-US" dirty="0"/>
              <a:t>Reinforcing our Global Financial Leadership.</a:t>
            </a:r>
          </a:p>
          <a:p>
            <a:pPr marL="514350" indent="-514350">
              <a:buFont typeface="+mj-lt"/>
              <a:buAutoNum type="arabicPeriod"/>
            </a:pPr>
            <a:r>
              <a:rPr lang="en-US" dirty="0"/>
              <a:t>Fighting Illicit Finance.</a:t>
            </a:r>
          </a:p>
          <a:p>
            <a:pPr marL="514350" indent="-514350">
              <a:buFont typeface="+mj-lt"/>
              <a:buAutoNum type="arabicPeriod"/>
            </a:pPr>
            <a:r>
              <a:rPr lang="en-US" dirty="0"/>
              <a:t>Exploring a U.S. Central Bank Digital Currency (CBDC)</a:t>
            </a:r>
          </a:p>
          <a:p>
            <a:endParaRPr lang="en-US" dirty="0"/>
          </a:p>
        </p:txBody>
      </p:sp>
      <p:sp>
        <p:nvSpPr>
          <p:cNvPr id="4" name="Slide Number Placeholder 3">
            <a:extLst>
              <a:ext uri="{FF2B5EF4-FFF2-40B4-BE49-F238E27FC236}">
                <a16:creationId xmlns:a16="http://schemas.microsoft.com/office/drawing/2014/main" id="{FD760B53-AF26-46FB-996F-1AC72D996EC5}"/>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215136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762000" y="0"/>
            <a:ext cx="10515600" cy="1325563"/>
          </a:xfrm>
        </p:spPr>
        <p:txBody>
          <a:bodyPr/>
          <a:lstStyle/>
          <a:p>
            <a:r>
              <a:rPr lang="en-US" dirty="0">
                <a:solidFill>
                  <a:schemeClr val="bg1"/>
                </a:solidFill>
              </a:rPr>
              <a:t>Do</a:t>
            </a:r>
            <a:r>
              <a:rPr lang="en-US" dirty="0">
                <a:solidFill>
                  <a:schemeClr val="accent5">
                    <a:lumMod val="50000"/>
                  </a:schemeClr>
                </a:solidFill>
              </a:rPr>
              <a:t> We Need More Than (Good) Regulation?</a:t>
            </a: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p:txBody>
          <a:bodyPr>
            <a:normAutofit/>
          </a:bodyPr>
          <a:lstStyle/>
          <a:p>
            <a:r>
              <a:rPr lang="en-US"/>
              <a:t>The Bank </a:t>
            </a:r>
            <a:r>
              <a:rPr lang="en-US" dirty="0"/>
              <a:t>for International Settlement (BIS) and a number of central banks are exploring how the development of Central Bank Digital Currency (CBDC) “contribute to an open, safe and competitive monetary environment that supports innovation and serves the public interest.”</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84601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0F0F-92DA-4676-96F0-F34FE38EB49D}"/>
              </a:ext>
            </a:extLst>
          </p:cNvPr>
          <p:cNvSpPr>
            <a:spLocks noGrp="1"/>
          </p:cNvSpPr>
          <p:nvPr>
            <p:ph type="title"/>
          </p:nvPr>
        </p:nvSpPr>
        <p:spPr/>
        <p:txBody>
          <a:bodyPr/>
          <a:lstStyle/>
          <a:p>
            <a:r>
              <a:rPr lang="en-US" dirty="0">
                <a:solidFill>
                  <a:schemeClr val="bg1"/>
                </a:solidFill>
              </a:rPr>
              <a:t>CB</a:t>
            </a:r>
            <a:r>
              <a:rPr lang="en-US" dirty="0">
                <a:solidFill>
                  <a:schemeClr val="accent5">
                    <a:lumMod val="50000"/>
                  </a:schemeClr>
                </a:solidFill>
              </a:rPr>
              <a:t>DCs and Other Central Bank Liabilities</a:t>
            </a:r>
          </a:p>
        </p:txBody>
      </p:sp>
      <p:sp>
        <p:nvSpPr>
          <p:cNvPr id="3" name="Content Placeholder 2">
            <a:extLst>
              <a:ext uri="{FF2B5EF4-FFF2-40B4-BE49-F238E27FC236}">
                <a16:creationId xmlns:a16="http://schemas.microsoft.com/office/drawing/2014/main" id="{B9D1BAE7-32D3-41F0-AD5F-71D38C5CA125}"/>
              </a:ext>
            </a:extLst>
          </p:cNvPr>
          <p:cNvSpPr>
            <a:spLocks noGrp="1"/>
          </p:cNvSpPr>
          <p:nvPr>
            <p:ph idx="1"/>
          </p:nvPr>
        </p:nvSpPr>
        <p:spPr/>
        <p:txBody>
          <a:bodyPr/>
          <a:lstStyle/>
          <a:p>
            <a:r>
              <a:rPr lang="en-US" dirty="0"/>
              <a:t>The Fed and most Central Banks presently already have digital money! </a:t>
            </a:r>
          </a:p>
          <a:p>
            <a:r>
              <a:rPr lang="en-US" dirty="0"/>
              <a:t>CBDCs would permit wider access to the Fed’s digital assets to other financial institutions and possibly to the public</a:t>
            </a:r>
          </a:p>
          <a:p>
            <a:r>
              <a:rPr lang="en-US" dirty="0"/>
              <a:t>In addition, CBDCs could be designed for rapid settlement, finality, privacy and security (perhaps using blockchain technology)</a:t>
            </a:r>
          </a:p>
        </p:txBody>
      </p:sp>
      <p:sp>
        <p:nvSpPr>
          <p:cNvPr id="4" name="Slide Number Placeholder 3">
            <a:extLst>
              <a:ext uri="{FF2B5EF4-FFF2-40B4-BE49-F238E27FC236}">
                <a16:creationId xmlns:a16="http://schemas.microsoft.com/office/drawing/2014/main" id="{73E73738-589C-4A3B-A551-CD463F815F2F}"/>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54900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6" name="Picture 4">
            <a:extLst>
              <a:ext uri="{FF2B5EF4-FFF2-40B4-BE49-F238E27FC236}">
                <a16:creationId xmlns:a16="http://schemas.microsoft.com/office/drawing/2014/main" id="{81FF9349-68D3-2CD6-323F-2E966E669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651" y="877274"/>
            <a:ext cx="5372100" cy="53721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38200" y="1800229"/>
            <a:ext cx="10515600" cy="4351338"/>
          </a:xfrm>
        </p:spPr>
        <p:txBody>
          <a:bodyPr>
            <a:normAutofit lnSpcReduction="10000"/>
          </a:bodyPr>
          <a:lstStyle/>
          <a:p>
            <a:r>
              <a:rPr lang="en-US" dirty="0"/>
              <a:t>Many countries as diverse as Sweden, Ecuador and China have begun experiments with CBDCs.</a:t>
            </a:r>
          </a:p>
          <a:p>
            <a:endParaRPr lang="en-US" dirty="0"/>
          </a:p>
          <a:p>
            <a:endParaRPr lang="en-US" dirty="0"/>
          </a:p>
          <a:p>
            <a:endParaRPr lang="en-US" dirty="0"/>
          </a:p>
          <a:p>
            <a:endParaRPr lang="en-US" dirty="0"/>
          </a:p>
          <a:p>
            <a:endParaRPr lang="en-US" dirty="0"/>
          </a:p>
          <a:p>
            <a:endParaRPr lang="en-US" dirty="0"/>
          </a:p>
          <a:p>
            <a:r>
              <a:rPr lang="en-US" dirty="0"/>
              <a:t>Where’s the Fed?</a:t>
            </a:r>
          </a:p>
        </p:txBody>
      </p:sp>
      <p:sp>
        <p:nvSpPr>
          <p:cNvPr id="3" name="TextBox 2">
            <a:extLst>
              <a:ext uri="{FF2B5EF4-FFF2-40B4-BE49-F238E27FC236}">
                <a16:creationId xmlns:a16="http://schemas.microsoft.com/office/drawing/2014/main" id="{F0ECDD41-1C34-476D-826D-84B8521B4F13}"/>
              </a:ext>
            </a:extLst>
          </p:cNvPr>
          <p:cNvSpPr txBox="1"/>
          <p:nvPr/>
        </p:nvSpPr>
        <p:spPr>
          <a:xfrm>
            <a:off x="4531659" y="5782235"/>
            <a:ext cx="7368988" cy="369332"/>
          </a:xfrm>
          <a:prstGeom prst="rect">
            <a:avLst/>
          </a:prstGeom>
          <a:noFill/>
        </p:spPr>
        <p:txBody>
          <a:bodyPr wrap="square" rtlCol="0">
            <a:spAutoFit/>
          </a:bodyPr>
          <a:lstStyle/>
          <a:p>
            <a:r>
              <a:rPr lang="en-US" dirty="0"/>
              <a:t>Source:  E. Prasad, </a:t>
            </a:r>
            <a:r>
              <a:rPr lang="en-US" i="1" dirty="0"/>
              <a:t>The Future of Money</a:t>
            </a:r>
            <a:endParaRPr lang="en-US" dirty="0"/>
          </a:p>
        </p:txBody>
      </p:sp>
      <p:pic>
        <p:nvPicPr>
          <p:cNvPr id="1028" name="Picture 4" descr="China's bid for digital-yuan sphere raises red flags at G-7 - Nikkei Asia">
            <a:extLst>
              <a:ext uri="{FF2B5EF4-FFF2-40B4-BE49-F238E27FC236}">
                <a16:creationId xmlns:a16="http://schemas.microsoft.com/office/drawing/2014/main" id="{45A321D8-4A1D-47AC-BF10-E0C2831DA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2257" y="2710262"/>
            <a:ext cx="5061861"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8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62A7-E05D-4370-B52F-32D0F3DEF66C}"/>
              </a:ext>
            </a:extLst>
          </p:cNvPr>
          <p:cNvSpPr>
            <a:spLocks noGrp="1"/>
          </p:cNvSpPr>
          <p:nvPr>
            <p:ph type="title"/>
          </p:nvPr>
        </p:nvSpPr>
        <p:spPr/>
        <p:txBody>
          <a:bodyPr/>
          <a:lstStyle/>
          <a:p>
            <a:r>
              <a:rPr lang="en-US" dirty="0">
                <a:solidFill>
                  <a:schemeClr val="bg1"/>
                </a:solidFill>
              </a:rPr>
              <a:t>Wh</a:t>
            </a:r>
            <a:r>
              <a:rPr lang="en-US" dirty="0"/>
              <a:t>o should design our payment system?</a:t>
            </a:r>
          </a:p>
        </p:txBody>
      </p:sp>
      <p:sp>
        <p:nvSpPr>
          <p:cNvPr id="4" name="Slide Number Placeholder 3">
            <a:extLst>
              <a:ext uri="{FF2B5EF4-FFF2-40B4-BE49-F238E27FC236}">
                <a16:creationId xmlns:a16="http://schemas.microsoft.com/office/drawing/2014/main" id="{414E47B3-B8B9-4ED0-BAD2-543ED5E4487A}"/>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1026" name="Picture 2">
            <a:extLst>
              <a:ext uri="{FF2B5EF4-FFF2-40B4-BE49-F238E27FC236}">
                <a16:creationId xmlns:a16="http://schemas.microsoft.com/office/drawing/2014/main" id="{A805A892-FF87-4447-84E8-7BBE409DEB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 Zuckerberg | Biography &amp; Facts | Britannica">
            <a:extLst>
              <a:ext uri="{FF2B5EF4-FFF2-40B4-BE49-F238E27FC236}">
                <a16:creationId xmlns:a16="http://schemas.microsoft.com/office/drawing/2014/main" id="{0CACA83A-EFAE-4246-BB40-B56CD40E1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145" y="1229481"/>
            <a:ext cx="779351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Chinese President Xi Jinping speaks at the podium during the unveiling of the Communist Party's new Politburo Standing Committee at the Great Hall of the People in Beijing.">
            <a:extLst>
              <a:ext uri="{FF2B5EF4-FFF2-40B4-BE49-F238E27FC236}">
                <a16:creationId xmlns:a16="http://schemas.microsoft.com/office/drawing/2014/main" id="{0F1B7A4E-F084-4EC5-AB22-9275E6938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08" y="1229481"/>
            <a:ext cx="7950051" cy="5303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affer Tengler Investments CIO Nancy Tengler and Wuill Intelligence LLC CEO Danielle DiMartino Booth discuss Chair of the Federal Reserve Jerome Powell's press conference on 'Making Money'">
            <a:extLst>
              <a:ext uri="{FF2B5EF4-FFF2-40B4-BE49-F238E27FC236}">
                <a16:creationId xmlns:a16="http://schemas.microsoft.com/office/drawing/2014/main" id="{06FC3EDF-2B36-473D-855A-FAFEA7D48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11" y="1109586"/>
            <a:ext cx="959104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70363" y="9719"/>
            <a:ext cx="10515600" cy="1325563"/>
          </a:xfrm>
        </p:spPr>
        <p:txBody>
          <a:bodyPr/>
          <a:lstStyle/>
          <a:p>
            <a:r>
              <a:rPr lang="en-US">
                <a:solidFill>
                  <a:schemeClr val="bg1"/>
                </a:solidFill>
              </a:rPr>
              <a:t>You</a:t>
            </a:r>
            <a:r>
              <a:rPr lang="en-US">
                <a:solidFill>
                  <a:schemeClr val="accent5">
                    <a:lumMod val="50000"/>
                  </a:schemeClr>
                </a:solidFill>
              </a:rPr>
              <a:t>r Turn!</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4239527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36591-1E3C-A38E-0EA0-D368B26290D1}"/>
              </a:ext>
            </a:extLst>
          </p:cNvPr>
          <p:cNvSpPr>
            <a:spLocks noGrp="1"/>
          </p:cNvSpPr>
          <p:nvPr>
            <p:ph type="title"/>
          </p:nvPr>
        </p:nvSpPr>
        <p:spPr/>
        <p:txBody>
          <a:bodyPr/>
          <a:lstStyle/>
          <a:p>
            <a:r>
              <a:rPr lang="en-US" dirty="0">
                <a:solidFill>
                  <a:schemeClr val="bg1"/>
                </a:solidFill>
              </a:rPr>
              <a:t>Eth</a:t>
            </a:r>
            <a:r>
              <a:rPr lang="en-US" dirty="0"/>
              <a:t>er to Bitcoin ratio</a:t>
            </a:r>
          </a:p>
        </p:txBody>
      </p:sp>
      <p:pic>
        <p:nvPicPr>
          <p:cNvPr id="6" name="Content Placeholder 5">
            <a:extLst>
              <a:ext uri="{FF2B5EF4-FFF2-40B4-BE49-F238E27FC236}">
                <a16:creationId xmlns:a16="http://schemas.microsoft.com/office/drawing/2014/main" id="{DF90BE61-4163-5E1B-1C13-F1392B679460}"/>
              </a:ext>
            </a:extLst>
          </p:cNvPr>
          <p:cNvPicPr>
            <a:picLocks noGrp="1" noChangeAspect="1"/>
          </p:cNvPicPr>
          <p:nvPr>
            <p:ph idx="1"/>
          </p:nvPr>
        </p:nvPicPr>
        <p:blipFill>
          <a:blip r:embed="rId2"/>
          <a:stretch>
            <a:fillRect/>
          </a:stretch>
        </p:blipFill>
        <p:spPr>
          <a:xfrm>
            <a:off x="838200" y="1720013"/>
            <a:ext cx="10515600" cy="4051386"/>
          </a:xfrm>
        </p:spPr>
      </p:pic>
      <p:sp>
        <p:nvSpPr>
          <p:cNvPr id="4" name="Slide Number Placeholder 3">
            <a:extLst>
              <a:ext uri="{FF2B5EF4-FFF2-40B4-BE49-F238E27FC236}">
                <a16:creationId xmlns:a16="http://schemas.microsoft.com/office/drawing/2014/main" id="{4474D047-6240-25D7-4889-3F070DCD46E7}"/>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11827036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42E6-DF2C-4AAD-87CE-179CC5413234}"/>
              </a:ext>
            </a:extLst>
          </p:cNvPr>
          <p:cNvSpPr>
            <a:spLocks noGrp="1"/>
          </p:cNvSpPr>
          <p:nvPr>
            <p:ph type="title"/>
          </p:nvPr>
        </p:nvSpPr>
        <p:spPr/>
        <p:txBody>
          <a:bodyPr/>
          <a:lstStyle/>
          <a:p>
            <a:r>
              <a:rPr lang="en-US" dirty="0">
                <a:solidFill>
                  <a:schemeClr val="bg1"/>
                </a:solidFill>
              </a:rPr>
              <a:t>Res</a:t>
            </a:r>
            <a:r>
              <a:rPr lang="en-US" dirty="0"/>
              <a:t>ources to Learn More</a:t>
            </a:r>
          </a:p>
        </p:txBody>
      </p:sp>
      <p:sp>
        <p:nvSpPr>
          <p:cNvPr id="3" name="Content Placeholder 2">
            <a:extLst>
              <a:ext uri="{FF2B5EF4-FFF2-40B4-BE49-F238E27FC236}">
                <a16:creationId xmlns:a16="http://schemas.microsoft.com/office/drawing/2014/main" id="{67ABF8EE-2B1D-43A5-A8B8-895F9BAAEDF2}"/>
              </a:ext>
            </a:extLst>
          </p:cNvPr>
          <p:cNvSpPr>
            <a:spLocks noGrp="1"/>
          </p:cNvSpPr>
          <p:nvPr>
            <p:ph idx="1"/>
          </p:nvPr>
        </p:nvSpPr>
        <p:spPr/>
        <p:txBody>
          <a:bodyPr>
            <a:normAutofit fontScale="92500" lnSpcReduction="20000"/>
          </a:bodyPr>
          <a:lstStyle/>
          <a:p>
            <a:r>
              <a:rPr lang="en-US" sz="2800" dirty="0">
                <a:solidFill>
                  <a:schemeClr val="accent5">
                    <a:lumMod val="50000"/>
                  </a:schemeClr>
                </a:solidFill>
              </a:rPr>
              <a:t>N. Mehta, et.al. </a:t>
            </a:r>
            <a:r>
              <a:rPr lang="en-US" sz="2800" i="1" dirty="0">
                <a:solidFill>
                  <a:schemeClr val="accent5">
                    <a:lumMod val="50000"/>
                  </a:schemeClr>
                </a:solidFill>
              </a:rPr>
              <a:t>Blockchain Bubble or Revolution</a:t>
            </a:r>
          </a:p>
          <a:p>
            <a:r>
              <a:rPr lang="en-US" sz="2800" dirty="0">
                <a:solidFill>
                  <a:schemeClr val="accent5">
                    <a:lumMod val="50000"/>
                  </a:schemeClr>
                </a:solidFill>
              </a:rPr>
              <a:t>E Prasad, </a:t>
            </a:r>
            <a:r>
              <a:rPr lang="en-US" sz="2800" i="1" dirty="0">
                <a:solidFill>
                  <a:schemeClr val="accent5">
                    <a:lumMod val="50000"/>
                  </a:schemeClr>
                </a:solidFill>
              </a:rPr>
              <a:t>The Future of Money </a:t>
            </a:r>
            <a:r>
              <a:rPr lang="en-US" sz="2800" dirty="0">
                <a:solidFill>
                  <a:schemeClr val="accent5">
                    <a:lumMod val="50000"/>
                  </a:schemeClr>
                </a:solidFill>
              </a:rPr>
              <a:t>(</a:t>
            </a:r>
            <a:r>
              <a:rPr lang="en-US" sz="2800" dirty="0">
                <a:solidFill>
                  <a:schemeClr val="accent5">
                    <a:lumMod val="50000"/>
                  </a:schemeClr>
                </a:solidFill>
                <a:hlinkClick r:id="rId2">
                  <a:extLst>
                    <a:ext uri="{A12FA001-AC4F-418D-AE19-62706E023703}">
                      <ahyp:hlinkClr xmlns:ahyp="http://schemas.microsoft.com/office/drawing/2018/hyperlinkcolor" val="tx"/>
                    </a:ext>
                  </a:extLst>
                </a:hlinkClick>
              </a:rPr>
              <a:t>https://youtu.be/o3NuHb7V1IA</a:t>
            </a:r>
            <a:r>
              <a:rPr lang="en-US" sz="2800" dirty="0">
                <a:solidFill>
                  <a:schemeClr val="accent5">
                    <a:lumMod val="50000"/>
                  </a:schemeClr>
                </a:solidFill>
              </a:rPr>
              <a:t>)</a:t>
            </a:r>
          </a:p>
          <a:p>
            <a:r>
              <a:rPr lang="en-US" sz="2800" dirty="0">
                <a:solidFill>
                  <a:schemeClr val="accent5">
                    <a:lumMod val="50000"/>
                  </a:schemeClr>
                </a:solidFill>
              </a:rPr>
              <a:t>Presidential Working Group on Financial Markets, 11/1/21 (</a:t>
            </a:r>
            <a:r>
              <a:rPr lang="en-US" dirty="0">
                <a:solidFill>
                  <a:schemeClr val="accent5">
                    <a:lumMod val="50000"/>
                  </a:schemeClr>
                </a:solidFill>
                <a:hlinkClick r:id="rId3">
                  <a:extLst>
                    <a:ext uri="{A12FA001-AC4F-418D-AE19-62706E023703}">
                      <ahyp:hlinkClr xmlns:ahyp="http://schemas.microsoft.com/office/drawing/2018/hyperlinkcolor" val="tx"/>
                    </a:ext>
                  </a:extLst>
                </a:hlinkClick>
              </a:rPr>
              <a:t>https://home.treasury.gov/system/files/136/StableCoinReport_Nov1_508.pdf</a:t>
            </a:r>
            <a:r>
              <a:rPr lang="en-US" dirty="0">
                <a:solidFill>
                  <a:schemeClr val="accent5">
                    <a:lumMod val="50000"/>
                  </a:schemeClr>
                </a:solidFill>
              </a:rPr>
              <a:t>)</a:t>
            </a:r>
          </a:p>
          <a:p>
            <a:r>
              <a:rPr lang="en-US" dirty="0">
                <a:solidFill>
                  <a:schemeClr val="accent5">
                    <a:lumMod val="50000"/>
                  </a:schemeClr>
                </a:solidFill>
              </a:rPr>
              <a:t>Federal Reserve White paper</a:t>
            </a:r>
            <a:br>
              <a:rPr lang="en-US" dirty="0">
                <a:solidFill>
                  <a:schemeClr val="accent5">
                    <a:lumMod val="50000"/>
                  </a:schemeClr>
                </a:solidFill>
              </a:rPr>
            </a:br>
            <a:r>
              <a:rPr lang="en-US" dirty="0">
                <a:solidFill>
                  <a:schemeClr val="accent5">
                    <a:lumMod val="50000"/>
                  </a:schemeClr>
                </a:solidFill>
              </a:rPr>
              <a:t>(</a:t>
            </a:r>
            <a:r>
              <a:rPr lang="en-US" dirty="0">
                <a:solidFill>
                  <a:schemeClr val="accent5">
                    <a:lumMod val="50000"/>
                  </a:schemeClr>
                </a:solidFill>
                <a:hlinkClick r:id="rId4">
                  <a:extLst>
                    <a:ext uri="{A12FA001-AC4F-418D-AE19-62706E023703}">
                      <ahyp:hlinkClr xmlns:ahyp="http://schemas.microsoft.com/office/drawing/2018/hyperlinkcolor" val="tx"/>
                    </a:ext>
                  </a:extLst>
                </a:hlinkClick>
              </a:rPr>
              <a:t>https://www.federalreserve.gov/publications/files/money-and-payments-20220120.pdf</a:t>
            </a:r>
            <a:r>
              <a:rPr lang="en-US" dirty="0">
                <a:solidFill>
                  <a:schemeClr val="accent5">
                    <a:lumMod val="50000"/>
                  </a:schemeClr>
                </a:solidFill>
              </a:rPr>
              <a:t>)</a:t>
            </a:r>
          </a:p>
          <a:p>
            <a:r>
              <a:rPr lang="en-US" dirty="0">
                <a:solidFill>
                  <a:schemeClr val="accent5">
                    <a:lumMod val="50000"/>
                  </a:schemeClr>
                </a:solidFill>
              </a:rPr>
              <a:t>Executive Order:  https://www.whitehouse.gov/briefing-room/statements-releases/2022/03/09/fact-sheet-president-biden-to-sign-executive-order-on-ensuring-responsible-innovation-in-digital-assets/</a:t>
            </a:r>
          </a:p>
        </p:txBody>
      </p:sp>
      <p:sp>
        <p:nvSpPr>
          <p:cNvPr id="4" name="Slide Number Placeholder 3">
            <a:extLst>
              <a:ext uri="{FF2B5EF4-FFF2-40B4-BE49-F238E27FC236}">
                <a16:creationId xmlns:a16="http://schemas.microsoft.com/office/drawing/2014/main" id="{0FED9804-D41D-4D03-955A-92DC5210B7F1}"/>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2288279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a:xfrm>
            <a:off x="838200" y="1570730"/>
            <a:ext cx="10515600" cy="4738630"/>
          </a:xfrm>
        </p:spPr>
        <p:txBody>
          <a:bodyPr>
            <a:normAutofit fontScale="70000" lnSpcReduction="20000"/>
          </a:bodyPr>
          <a:lstStyle/>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Traditional Money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currency plus bank checking accounts</a:t>
            </a:r>
            <a:r>
              <a:rPr lang="en-US" sz="2600" dirty="0">
                <a:effectLst/>
                <a:latin typeface="Garamond" panose="02020404030301010803"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paper and coin issued by the government.  Currency is legal tender and must be accepted for all debts. Transactions using currency are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immediate</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and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final</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(can’t be undone without the agreement of both parties.)   </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Payments</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used for purchases where no physical money is exchanged. Examples include many online banking payments, credit card payments, PayPal.</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or Virtual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currency is a form of money that exists solely in digital form, such as a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digital token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(i.e., as data on a computer).  Examples: cryptocurrencies, central bank digital currencies and virtual currencies used in online gaming.</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Cryptographic identity protection</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assigns people two account numbers, or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keys</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one public and one private.  Public record keeping is done using the public key and transactions are authorized using the private key.</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where the owner’s identity is protected using cryptographic encryption and where record keeping is done with a public blockchain, e.g., Bitcoin.</a:t>
            </a:r>
          </a:p>
          <a:p>
            <a:pPr marL="0" marR="0">
              <a:lnSpc>
                <a:spcPct val="107000"/>
              </a:lnSpc>
              <a:spcBef>
                <a:spcPts val="0"/>
              </a:spcBef>
              <a:spcAft>
                <a:spcPts val="800"/>
              </a:spcAft>
            </a:pPr>
            <a:r>
              <a:rPr lang="en-US" sz="2600" b="1" i="1" dirty="0" err="1">
                <a:effectLst/>
                <a:latin typeface="Garamond" panose="02020404030301010803" pitchFamily="18" charset="0"/>
                <a:ea typeface="Calibri" panose="020F0502020204030204" pitchFamily="34" charset="0"/>
                <a:cs typeface="Times New Roman" panose="02020603050405020304" pitchFamily="18" charset="0"/>
              </a:rPr>
              <a:t>Stablecoin</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 cryptocurrency with a stable value of $1, somewhat like a money market mutual fund.</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1297492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 (Cont.)</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p:txBody>
          <a:bodyPr>
            <a:normAutofit/>
          </a:bodyPr>
          <a:lstStyle/>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Distributed ledger</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database for recording transactions or other information, where the information or ledger is shared on a network of many computers simultaneously.</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Blockchains</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distributed ledgers where new transactions (new blocks) are added to the chain sequentially when a consensus of the network agrees that the transactions are valid.</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Decentralized Finance (</a:t>
            </a:r>
            <a:r>
              <a:rPr lang="en-US" sz="2000" b="1" i="1" dirty="0" err="1">
                <a:effectLst/>
                <a:latin typeface="Garamond" panose="02020404030301010803" pitchFamily="18" charset="0"/>
                <a:ea typeface="Calibri" panose="020F0502020204030204" pitchFamily="34" charset="0"/>
                <a:cs typeface="Times New Roman" panose="02020603050405020304" pitchFamily="18" charset="0"/>
              </a:rPr>
              <a:t>DeFi</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peer-to-peer financial activity conducted through public blockchains and smart contracts.</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Smart Contracts</a:t>
            </a:r>
            <a:r>
              <a:rPr lang="en-US" sz="2000" dirty="0">
                <a:solidFill>
                  <a:srgbClr val="111111"/>
                </a:solidFill>
                <a:effectLst/>
                <a:latin typeface="Garamond" panose="02020404030301010803" pitchFamily="18" charset="0"/>
                <a:ea typeface="Calibri" panose="020F0502020204030204" pitchFamily="34" charset="0"/>
                <a:cs typeface="Arial" panose="020B0604020202020204" pitchFamily="34" charset="0"/>
              </a:rPr>
              <a:t> are computer programs that execute automatically based on external conditions.  Example, travel insurance that pays off automatically when a flight is cancelled.</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Central Bank Digital Currency (CBDC)</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issued by a central bank.  Different central banks are experimenting with various forms of CBDCs, including some using blockchain technology, electronic wallets and cryptography.</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3171021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4E70-B4EB-4FA0-B960-4FB4653E5993}"/>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First, What is Bitcoin?</a:t>
            </a:r>
          </a:p>
        </p:txBody>
      </p:sp>
      <p:sp>
        <p:nvSpPr>
          <p:cNvPr id="3" name="Content Placeholder 2">
            <a:extLst>
              <a:ext uri="{FF2B5EF4-FFF2-40B4-BE49-F238E27FC236}">
                <a16:creationId xmlns:a16="http://schemas.microsoft.com/office/drawing/2014/main" id="{723F7E85-D254-4D87-A862-39B33D91056A}"/>
              </a:ext>
            </a:extLst>
          </p:cNvPr>
          <p:cNvSpPr>
            <a:spLocks noGrp="1"/>
          </p:cNvSpPr>
          <p:nvPr>
            <p:ph idx="1"/>
          </p:nvPr>
        </p:nvSpPr>
        <p:spPr/>
        <p:txBody>
          <a:bodyPr/>
          <a:lstStyle/>
          <a:p>
            <a:r>
              <a:rPr lang="en-US" dirty="0"/>
              <a:t>Bitcoin is the first cryptocurrency and was invented in 2008.</a:t>
            </a:r>
          </a:p>
          <a:p>
            <a:r>
              <a:rPr lang="en-US" dirty="0"/>
              <a:t>Cryptocurrencies are a form of digital money (viz. data on a computer) where account ownership is confidential and where record keeping is decentralized over a multitude of computers</a:t>
            </a:r>
          </a:p>
          <a:p>
            <a:r>
              <a:rPr lang="en-US" dirty="0"/>
              <a:t>More importantly,…</a:t>
            </a:r>
          </a:p>
          <a:p>
            <a:endParaRPr lang="en-US" dirty="0"/>
          </a:p>
        </p:txBody>
      </p:sp>
      <p:sp>
        <p:nvSpPr>
          <p:cNvPr id="4" name="Slide Number Placeholder 3">
            <a:extLst>
              <a:ext uri="{FF2B5EF4-FFF2-40B4-BE49-F238E27FC236}">
                <a16:creationId xmlns:a16="http://schemas.microsoft.com/office/drawing/2014/main" id="{9040E37F-B33F-4069-9888-A8934243B2E6}"/>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403297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C61DB-E613-4AE4-23E9-CCB0DE054D12}"/>
              </a:ext>
            </a:extLst>
          </p:cNvPr>
          <p:cNvSpPr>
            <a:spLocks noGrp="1"/>
          </p:cNvSpPr>
          <p:nvPr>
            <p:ph type="title"/>
          </p:nvPr>
        </p:nvSpPr>
        <p:spPr/>
        <p:txBody>
          <a:bodyPr/>
          <a:lstStyle/>
          <a:p>
            <a:r>
              <a:rPr lang="en-US" dirty="0">
                <a:solidFill>
                  <a:schemeClr val="bg1"/>
                </a:solidFill>
              </a:rPr>
              <a:t>Con</a:t>
            </a:r>
            <a:r>
              <a:rPr lang="en-US" dirty="0">
                <a:solidFill>
                  <a:schemeClr val="accent5">
                    <a:lumMod val="50000"/>
                  </a:schemeClr>
                </a:solidFill>
              </a:rPr>
              <a:t>sensus Mechanism</a:t>
            </a:r>
            <a:r>
              <a:rPr lang="en-US" dirty="0">
                <a:solidFill>
                  <a:srgbClr val="FF0000"/>
                </a:solidFill>
              </a:rPr>
              <a:t>s</a:t>
            </a:r>
            <a:endParaRPr lang="en-US" dirty="0"/>
          </a:p>
        </p:txBody>
      </p:sp>
      <p:sp>
        <p:nvSpPr>
          <p:cNvPr id="3" name="Content Placeholder 2">
            <a:extLst>
              <a:ext uri="{FF2B5EF4-FFF2-40B4-BE49-F238E27FC236}">
                <a16:creationId xmlns:a16="http://schemas.microsoft.com/office/drawing/2014/main" id="{65F000CF-E65F-B7D1-0AAC-DF6CF57A9C56}"/>
              </a:ext>
            </a:extLst>
          </p:cNvPr>
          <p:cNvSpPr>
            <a:spLocks noGrp="1"/>
          </p:cNvSpPr>
          <p:nvPr>
            <p:ph idx="1"/>
          </p:nvPr>
        </p:nvSpPr>
        <p:spPr/>
        <p:txBody>
          <a:bodyPr>
            <a:normAutofit/>
          </a:bodyPr>
          <a:lstStyle/>
          <a:p>
            <a:r>
              <a:rPr lang="en-US" dirty="0"/>
              <a:t>Consensus mechanism requires:</a:t>
            </a:r>
          </a:p>
          <a:p>
            <a:pPr marL="914400" lvl="1" indent="-457200">
              <a:buFont typeface="+mj-lt"/>
              <a:buAutoNum type="arabicPeriod"/>
            </a:pPr>
            <a:r>
              <a:rPr lang="en-US" dirty="0"/>
              <a:t>Many nodes competing to add a new block.</a:t>
            </a:r>
          </a:p>
          <a:p>
            <a:pPr marL="914400" lvl="1" indent="-457200">
              <a:buFont typeface="+mj-lt"/>
              <a:buAutoNum type="arabicPeriod"/>
            </a:pPr>
            <a:r>
              <a:rPr lang="en-US" dirty="0"/>
              <a:t>Economic incentive to add valid new block.</a:t>
            </a:r>
          </a:p>
          <a:p>
            <a:pPr marL="914400" lvl="1" indent="-457200">
              <a:buFont typeface="+mj-lt"/>
              <a:buAutoNum type="arabicPeriod"/>
            </a:pPr>
            <a:r>
              <a:rPr lang="en-US" dirty="0"/>
              <a:t>Mechanism to ensure validity of the new block.</a:t>
            </a:r>
          </a:p>
          <a:p>
            <a:r>
              <a:rPr lang="en-US" dirty="0"/>
              <a:t>Proof of Work (POW):</a:t>
            </a:r>
          </a:p>
          <a:p>
            <a:pPr marL="914400" lvl="1" indent="-457200">
              <a:buFont typeface="+mj-lt"/>
              <a:buAutoNum type="arabicPeriod"/>
            </a:pPr>
            <a:r>
              <a:rPr lang="en-US" dirty="0"/>
              <a:t>Many miners with free entry competing to solve random number problem.</a:t>
            </a:r>
          </a:p>
          <a:p>
            <a:pPr marL="914400" lvl="1" indent="-457200">
              <a:buFont typeface="+mj-lt"/>
              <a:buAutoNum type="arabicPeriod"/>
            </a:pPr>
            <a:r>
              <a:rPr lang="en-US" dirty="0"/>
              <a:t>If the new block is accepted (future blocks are added), miner gets a reward in bitcoin and transaction fees.</a:t>
            </a:r>
          </a:p>
          <a:p>
            <a:pPr marL="914400" lvl="1" indent="-457200">
              <a:buFont typeface="+mj-lt"/>
              <a:buAutoNum type="arabicPeriod"/>
            </a:pPr>
            <a:r>
              <a:rPr lang="en-US" dirty="0"/>
              <a:t>Subsequent miners won’t add to the block if they don’t believe it is valid.</a:t>
            </a:r>
          </a:p>
          <a:p>
            <a:pPr marL="457200" lvl="1" indent="0">
              <a:buNone/>
            </a:pPr>
            <a:endParaRPr lang="en-US" dirty="0"/>
          </a:p>
        </p:txBody>
      </p:sp>
      <p:sp>
        <p:nvSpPr>
          <p:cNvPr id="4" name="Slide Number Placeholder 3">
            <a:extLst>
              <a:ext uri="{FF2B5EF4-FFF2-40B4-BE49-F238E27FC236}">
                <a16:creationId xmlns:a16="http://schemas.microsoft.com/office/drawing/2014/main" id="{DC5DA0BB-38F5-4309-9403-C6B3C8F599F4}"/>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388741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95AD6-B2C5-7DC0-8FD7-9822BF046147}"/>
              </a:ext>
            </a:extLst>
          </p:cNvPr>
          <p:cNvSpPr>
            <a:spLocks noGrp="1"/>
          </p:cNvSpPr>
          <p:nvPr>
            <p:ph type="title"/>
          </p:nvPr>
        </p:nvSpPr>
        <p:spPr/>
        <p:txBody>
          <a:bodyPr/>
          <a:lstStyle/>
          <a:p>
            <a:r>
              <a:rPr lang="en-US" dirty="0">
                <a:solidFill>
                  <a:schemeClr val="bg1"/>
                </a:solidFill>
              </a:rPr>
              <a:t>Pro</a:t>
            </a:r>
            <a:r>
              <a:rPr lang="en-US" dirty="0"/>
              <a:t>of of Stake (POS)</a:t>
            </a:r>
          </a:p>
        </p:txBody>
      </p:sp>
      <p:sp>
        <p:nvSpPr>
          <p:cNvPr id="3" name="Content Placeholder 2">
            <a:extLst>
              <a:ext uri="{FF2B5EF4-FFF2-40B4-BE49-F238E27FC236}">
                <a16:creationId xmlns:a16="http://schemas.microsoft.com/office/drawing/2014/main" id="{A79DEFA2-C3AE-E957-D993-A1BFD2BE135F}"/>
              </a:ext>
            </a:extLst>
          </p:cNvPr>
          <p:cNvSpPr>
            <a:spLocks noGrp="1"/>
          </p:cNvSpPr>
          <p:nvPr>
            <p:ph idx="1"/>
          </p:nvPr>
        </p:nvSpPr>
        <p:spPr/>
        <p:txBody>
          <a:bodyPr>
            <a:normAutofit lnSpcReduction="10000"/>
          </a:bodyPr>
          <a:lstStyle/>
          <a:p>
            <a:r>
              <a:rPr lang="en-US" dirty="0"/>
              <a:t>POS:  A Better Way?</a:t>
            </a:r>
          </a:p>
          <a:p>
            <a:pPr marL="971550" lvl="1" indent="-514350">
              <a:buFont typeface="+mj-lt"/>
              <a:buAutoNum type="arabicPeriod"/>
            </a:pPr>
            <a:r>
              <a:rPr lang="en-US" dirty="0"/>
              <a:t>Potential Block Creators place cryptocurrency in specialized wallets that are locked while they are acting as blockchain validators.</a:t>
            </a:r>
          </a:p>
          <a:p>
            <a:pPr marL="971550" lvl="1" indent="-514350">
              <a:buFont typeface="+mj-lt"/>
              <a:buAutoNum type="arabicPeriod"/>
            </a:pPr>
            <a:r>
              <a:rPr lang="en-US" dirty="0"/>
              <a:t>Validators are selected randomly, where the odds of being selected are proportional to the value of the currency “staked” in the wallet.</a:t>
            </a:r>
          </a:p>
          <a:p>
            <a:pPr marL="971550" lvl="1" indent="-514350">
              <a:buFont typeface="+mj-lt"/>
              <a:buAutoNum type="arabicPeriod"/>
            </a:pPr>
            <a:r>
              <a:rPr lang="en-US" dirty="0"/>
              <a:t>The rest of the process of validation tis similar: transaction fees only paid if subsequent blocks are added, but!!</a:t>
            </a:r>
          </a:p>
          <a:p>
            <a:pPr marL="971550" lvl="1" indent="-514350">
              <a:buFont typeface="+mj-lt"/>
              <a:buAutoNum type="arabicPeriod"/>
            </a:pPr>
            <a:r>
              <a:rPr lang="en-US" dirty="0"/>
              <a:t>If an invalid block is discovered the staked  deposit is forfeited.</a:t>
            </a:r>
          </a:p>
          <a:p>
            <a:r>
              <a:rPr lang="en-US" dirty="0"/>
              <a:t>POW competition over computer power and energy usage</a:t>
            </a:r>
          </a:p>
          <a:p>
            <a:r>
              <a:rPr lang="en-US" dirty="0"/>
              <a:t>POS competition over staked deposits (no computer power or energy usage involved</a:t>
            </a:r>
          </a:p>
          <a:p>
            <a:pPr marL="971550" lvl="1" indent="-514350">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61320B25-E358-168C-898F-7CA04DF98A72}"/>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368541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0073E-E826-45D5-0024-F413F1227B1B}"/>
              </a:ext>
            </a:extLst>
          </p:cNvPr>
          <p:cNvSpPr>
            <a:spLocks noGrp="1"/>
          </p:cNvSpPr>
          <p:nvPr>
            <p:ph type="title"/>
          </p:nvPr>
        </p:nvSpPr>
        <p:spPr/>
        <p:txBody>
          <a:bodyPr/>
          <a:lstStyle/>
          <a:p>
            <a:r>
              <a:rPr lang="en-US" dirty="0">
                <a:solidFill>
                  <a:schemeClr val="bg1"/>
                </a:solidFill>
              </a:rPr>
              <a:t>His</a:t>
            </a:r>
            <a:r>
              <a:rPr lang="en-US" dirty="0"/>
              <a:t>tory of POS</a:t>
            </a:r>
          </a:p>
        </p:txBody>
      </p:sp>
      <p:sp>
        <p:nvSpPr>
          <p:cNvPr id="3" name="Content Placeholder 2">
            <a:extLst>
              <a:ext uri="{FF2B5EF4-FFF2-40B4-BE49-F238E27FC236}">
                <a16:creationId xmlns:a16="http://schemas.microsoft.com/office/drawing/2014/main" id="{58FF0069-7895-71BF-32AB-8226BEA77C58}"/>
              </a:ext>
            </a:extLst>
          </p:cNvPr>
          <p:cNvSpPr>
            <a:spLocks noGrp="1"/>
          </p:cNvSpPr>
          <p:nvPr>
            <p:ph idx="1"/>
          </p:nvPr>
        </p:nvSpPr>
        <p:spPr/>
        <p:txBody>
          <a:bodyPr/>
          <a:lstStyle/>
          <a:p>
            <a:r>
              <a:rPr lang="en-US" dirty="0"/>
              <a:t>Invented in 2012 by Peercoin, a small crypto currency.</a:t>
            </a:r>
          </a:p>
          <a:p>
            <a:r>
              <a:rPr lang="en-US" dirty="0"/>
              <a:t>POS has been implemented by </a:t>
            </a:r>
            <a:r>
              <a:rPr lang="en-US" dirty="0" err="1"/>
              <a:t>Cardano</a:t>
            </a:r>
            <a:r>
              <a:rPr lang="en-US" dirty="0"/>
              <a:t>, Solana and </a:t>
            </a:r>
            <a:r>
              <a:rPr lang="en-US" dirty="0" err="1"/>
              <a:t>Polkadot</a:t>
            </a:r>
            <a:r>
              <a:rPr lang="en-US" dirty="0"/>
              <a:t>:  numbers 8, 9 and 11 in terms of market cap.</a:t>
            </a:r>
          </a:p>
          <a:p>
            <a:r>
              <a:rPr lang="en-US" dirty="0"/>
              <a:t>Ethereum was supposed to implement POS in May of 2020, but has delayed.  Recently announcing it would implement POS in September.  </a:t>
            </a:r>
          </a:p>
        </p:txBody>
      </p:sp>
      <p:sp>
        <p:nvSpPr>
          <p:cNvPr id="4" name="Slide Number Placeholder 3">
            <a:extLst>
              <a:ext uri="{FF2B5EF4-FFF2-40B4-BE49-F238E27FC236}">
                <a16:creationId xmlns:a16="http://schemas.microsoft.com/office/drawing/2014/main" id="{DEFEFC9A-D585-A03E-3A78-8CD3C3694166}"/>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384674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8B33-EA45-0E81-83FA-E335329705C3}"/>
              </a:ext>
            </a:extLst>
          </p:cNvPr>
          <p:cNvSpPr>
            <a:spLocks noGrp="1"/>
          </p:cNvSpPr>
          <p:nvPr>
            <p:ph type="title"/>
          </p:nvPr>
        </p:nvSpPr>
        <p:spPr/>
        <p:txBody>
          <a:bodyPr/>
          <a:lstStyle/>
          <a:p>
            <a:r>
              <a:rPr lang="en-US" dirty="0">
                <a:solidFill>
                  <a:schemeClr val="bg1"/>
                </a:solidFill>
              </a:rPr>
              <a:t>Coi</a:t>
            </a:r>
            <a:r>
              <a:rPr lang="en-US" dirty="0">
                <a:solidFill>
                  <a:schemeClr val="accent5">
                    <a:lumMod val="50000"/>
                  </a:schemeClr>
                </a:solidFill>
              </a:rPr>
              <a:t>ncidence?</a:t>
            </a:r>
          </a:p>
        </p:txBody>
      </p:sp>
      <p:sp>
        <p:nvSpPr>
          <p:cNvPr id="4" name="Slide Number Placeholder 3">
            <a:extLst>
              <a:ext uri="{FF2B5EF4-FFF2-40B4-BE49-F238E27FC236}">
                <a16:creationId xmlns:a16="http://schemas.microsoft.com/office/drawing/2014/main" id="{C72A5724-8387-E1F6-85E8-24651EE928EE}"/>
              </a:ext>
            </a:extLst>
          </p:cNvPr>
          <p:cNvSpPr>
            <a:spLocks noGrp="1"/>
          </p:cNvSpPr>
          <p:nvPr>
            <p:ph type="sldNum" sz="quarter" idx="12"/>
          </p:nvPr>
        </p:nvSpPr>
        <p:spPr/>
        <p:txBody>
          <a:bodyPr/>
          <a:lstStyle/>
          <a:p>
            <a:fld id="{D9F085D5-EC86-4F6A-B501-C1359CB39116}" type="slidenum">
              <a:rPr lang="en-GB" smtClean="0"/>
              <a:t>53</a:t>
            </a:fld>
            <a:endParaRPr lang="en-GB"/>
          </a:p>
        </p:txBody>
      </p:sp>
      <p:pic>
        <p:nvPicPr>
          <p:cNvPr id="7" name="Content Placeholder 6">
            <a:extLst>
              <a:ext uri="{FF2B5EF4-FFF2-40B4-BE49-F238E27FC236}">
                <a16:creationId xmlns:a16="http://schemas.microsoft.com/office/drawing/2014/main" id="{E92EF792-5DC0-5F1B-54D9-0A7D95C11AEF}"/>
              </a:ext>
            </a:extLst>
          </p:cNvPr>
          <p:cNvPicPr>
            <a:picLocks noGrp="1" noChangeAspect="1"/>
          </p:cNvPicPr>
          <p:nvPr>
            <p:ph idx="1"/>
          </p:nvPr>
        </p:nvPicPr>
        <p:blipFill>
          <a:blip r:embed="rId2"/>
          <a:stretch>
            <a:fillRect/>
          </a:stretch>
        </p:blipFill>
        <p:spPr>
          <a:xfrm>
            <a:off x="838200" y="1634769"/>
            <a:ext cx="9220200" cy="4286250"/>
          </a:xfrm>
        </p:spPr>
      </p:pic>
    </p:spTree>
    <p:extLst>
      <p:ext uri="{BB962C8B-B14F-4D97-AF65-F5344CB8AC3E}">
        <p14:creationId xmlns:p14="http://schemas.microsoft.com/office/powerpoint/2010/main" val="16550224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DB6B3-F92A-F455-5D12-603DCF723BBF}"/>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CD601EA8-5A30-38D0-5373-45D1B031582A}"/>
              </a:ext>
            </a:extLst>
          </p:cNvPr>
          <p:cNvSpPr>
            <a:spLocks noGrp="1"/>
          </p:cNvSpPr>
          <p:nvPr>
            <p:ph type="sldNum" sz="quarter" idx="12"/>
          </p:nvPr>
        </p:nvSpPr>
        <p:spPr/>
        <p:txBody>
          <a:bodyPr/>
          <a:lstStyle/>
          <a:p>
            <a:fld id="{D9F085D5-EC86-4F6A-B501-C1359CB39116}" type="slidenum">
              <a:rPr lang="en-GB" smtClean="0"/>
              <a:t>54</a:t>
            </a:fld>
            <a:endParaRPr lang="en-GB"/>
          </a:p>
        </p:txBody>
      </p:sp>
      <p:pic>
        <p:nvPicPr>
          <p:cNvPr id="2050" name="Picture 2">
            <a:extLst>
              <a:ext uri="{FF2B5EF4-FFF2-40B4-BE49-F238E27FC236}">
                <a16:creationId xmlns:a16="http://schemas.microsoft.com/office/drawing/2014/main" id="{CF11C7AB-99C1-7CF2-E530-2A719121C7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1277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496B9-F8E1-32BB-3F7D-CD2CC174897D}"/>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49B8B4DA-047C-DCFC-3C86-4266E8A41700}"/>
              </a:ext>
            </a:extLst>
          </p:cNvPr>
          <p:cNvSpPr>
            <a:spLocks noGrp="1"/>
          </p:cNvSpPr>
          <p:nvPr>
            <p:ph type="sldNum" sz="quarter" idx="12"/>
          </p:nvPr>
        </p:nvSpPr>
        <p:spPr/>
        <p:txBody>
          <a:bodyPr/>
          <a:lstStyle/>
          <a:p>
            <a:fld id="{D9F085D5-EC86-4F6A-B501-C1359CB39116}" type="slidenum">
              <a:rPr lang="en-GB" smtClean="0"/>
              <a:t>55</a:t>
            </a:fld>
            <a:endParaRPr lang="en-GB"/>
          </a:p>
        </p:txBody>
      </p:sp>
      <p:pic>
        <p:nvPicPr>
          <p:cNvPr id="5122" name="Picture 2">
            <a:extLst>
              <a:ext uri="{FF2B5EF4-FFF2-40B4-BE49-F238E27FC236}">
                <a16:creationId xmlns:a16="http://schemas.microsoft.com/office/drawing/2014/main" id="{B0ED01D3-98AB-B091-E8EE-8636725718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270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D1DFC-79EA-E8DF-403B-1E73D265886E}"/>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42912F8-0719-480D-C91E-D3CC7561B1FD}"/>
              </a:ext>
            </a:extLst>
          </p:cNvPr>
          <p:cNvSpPr>
            <a:spLocks noGrp="1"/>
          </p:cNvSpPr>
          <p:nvPr>
            <p:ph type="sldNum" sz="quarter" idx="12"/>
          </p:nvPr>
        </p:nvSpPr>
        <p:spPr/>
        <p:txBody>
          <a:bodyPr/>
          <a:lstStyle/>
          <a:p>
            <a:fld id="{D9F085D5-EC86-4F6A-B501-C1359CB39116}" type="slidenum">
              <a:rPr lang="en-GB" smtClean="0"/>
              <a:t>56</a:t>
            </a:fld>
            <a:endParaRPr lang="en-GB"/>
          </a:p>
        </p:txBody>
      </p:sp>
      <p:pic>
        <p:nvPicPr>
          <p:cNvPr id="4098" name="Picture 2">
            <a:extLst>
              <a:ext uri="{FF2B5EF4-FFF2-40B4-BE49-F238E27FC236}">
                <a16:creationId xmlns:a16="http://schemas.microsoft.com/office/drawing/2014/main" id="{E0030C35-EED8-0517-43EF-069A8A7586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925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C733-6B65-2572-C41C-44D5EC92BCD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B54B6602-3815-30D7-1827-5013C1F1D554}"/>
              </a:ext>
            </a:extLst>
          </p:cNvPr>
          <p:cNvSpPr>
            <a:spLocks noGrp="1"/>
          </p:cNvSpPr>
          <p:nvPr>
            <p:ph type="sldNum" sz="quarter" idx="12"/>
          </p:nvPr>
        </p:nvSpPr>
        <p:spPr/>
        <p:txBody>
          <a:bodyPr/>
          <a:lstStyle/>
          <a:p>
            <a:fld id="{D9F085D5-EC86-4F6A-B501-C1359CB39116}" type="slidenum">
              <a:rPr lang="en-GB" smtClean="0"/>
              <a:t>57</a:t>
            </a:fld>
            <a:endParaRPr lang="en-GB"/>
          </a:p>
        </p:txBody>
      </p:sp>
      <p:pic>
        <p:nvPicPr>
          <p:cNvPr id="3076" name="Picture 4">
            <a:extLst>
              <a:ext uri="{FF2B5EF4-FFF2-40B4-BE49-F238E27FC236}">
                <a16:creationId xmlns:a16="http://schemas.microsoft.com/office/drawing/2014/main" id="{1F14FAD1-8D7B-150F-56E8-BF0AD2BB4F4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0413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CFF78-3330-2288-C431-044FE73215E2}"/>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28F533AA-AA08-AC06-639E-DECD37A5F9A0}"/>
              </a:ext>
            </a:extLst>
          </p:cNvPr>
          <p:cNvPicPr>
            <a:picLocks noGrp="1" noChangeAspect="1"/>
          </p:cNvPicPr>
          <p:nvPr>
            <p:ph idx="1"/>
          </p:nvPr>
        </p:nvPicPr>
        <p:blipFill>
          <a:blip r:embed="rId2"/>
          <a:stretch>
            <a:fillRect/>
          </a:stretch>
        </p:blipFill>
        <p:spPr>
          <a:xfrm>
            <a:off x="2145681" y="1500623"/>
            <a:ext cx="6720840" cy="4480560"/>
          </a:xfrm>
        </p:spPr>
      </p:pic>
      <p:sp>
        <p:nvSpPr>
          <p:cNvPr id="4" name="Slide Number Placeholder 3">
            <a:extLst>
              <a:ext uri="{FF2B5EF4-FFF2-40B4-BE49-F238E27FC236}">
                <a16:creationId xmlns:a16="http://schemas.microsoft.com/office/drawing/2014/main" id="{4EAF2E59-D6EF-BC33-E8ED-B7FA2C0E3407}"/>
              </a:ext>
            </a:extLst>
          </p:cNvPr>
          <p:cNvSpPr>
            <a:spLocks noGrp="1"/>
          </p:cNvSpPr>
          <p:nvPr>
            <p:ph type="sldNum" sz="quarter" idx="12"/>
          </p:nvPr>
        </p:nvSpPr>
        <p:spPr/>
        <p:txBody>
          <a:bodyPr/>
          <a:lstStyle/>
          <a:p>
            <a:fld id="{D9F085D5-EC86-4F6A-B501-C1359CB39116}" type="slidenum">
              <a:rPr lang="en-GB" smtClean="0"/>
              <a:t>58</a:t>
            </a:fld>
            <a:endParaRPr lang="en-GB"/>
          </a:p>
        </p:txBody>
      </p:sp>
      <p:sp>
        <p:nvSpPr>
          <p:cNvPr id="7" name="TextBox 6">
            <a:extLst>
              <a:ext uri="{FF2B5EF4-FFF2-40B4-BE49-F238E27FC236}">
                <a16:creationId xmlns:a16="http://schemas.microsoft.com/office/drawing/2014/main" id="{528F0675-580A-B3E7-BE09-39D154990AC7}"/>
              </a:ext>
            </a:extLst>
          </p:cNvPr>
          <p:cNvSpPr txBox="1"/>
          <p:nvPr/>
        </p:nvSpPr>
        <p:spPr>
          <a:xfrm>
            <a:off x="6249329" y="5981183"/>
            <a:ext cx="5408342" cy="369332"/>
          </a:xfrm>
          <a:prstGeom prst="rect">
            <a:avLst/>
          </a:prstGeom>
          <a:noFill/>
        </p:spPr>
        <p:txBody>
          <a:bodyPr wrap="square" rtlCol="0">
            <a:spAutoFit/>
          </a:bodyPr>
          <a:lstStyle/>
          <a:p>
            <a:r>
              <a:rPr lang="en-US"/>
              <a:t>https://digiconomist.net/bitcoin-energy-consumption</a:t>
            </a:r>
            <a:endParaRPr lang="en-US" dirty="0"/>
          </a:p>
        </p:txBody>
      </p:sp>
    </p:spTree>
    <p:extLst>
      <p:ext uri="{BB962C8B-B14F-4D97-AF65-F5344CB8AC3E}">
        <p14:creationId xmlns:p14="http://schemas.microsoft.com/office/powerpoint/2010/main" val="27273846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6CF06-9F91-03B2-7873-9784A84D981B}"/>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F2745443-DE19-F79F-D286-83F4B21D0A71}"/>
              </a:ext>
            </a:extLst>
          </p:cNvPr>
          <p:cNvSpPr>
            <a:spLocks noGrp="1"/>
          </p:cNvSpPr>
          <p:nvPr>
            <p:ph type="sldNum" sz="quarter" idx="12"/>
          </p:nvPr>
        </p:nvSpPr>
        <p:spPr/>
        <p:txBody>
          <a:bodyPr/>
          <a:lstStyle/>
          <a:p>
            <a:fld id="{D9F085D5-EC86-4F6A-B501-C1359CB39116}" type="slidenum">
              <a:rPr lang="en-GB" smtClean="0"/>
              <a:t>59</a:t>
            </a:fld>
            <a:endParaRPr lang="en-GB"/>
          </a:p>
        </p:txBody>
      </p:sp>
      <p:pic>
        <p:nvPicPr>
          <p:cNvPr id="1026" name="Picture 2">
            <a:extLst>
              <a:ext uri="{FF2B5EF4-FFF2-40B4-BE49-F238E27FC236}">
                <a16:creationId xmlns:a16="http://schemas.microsoft.com/office/drawing/2014/main" id="{7A093EAA-F39B-9997-51F1-7BD6287FBE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0861" y="1583334"/>
            <a:ext cx="8063408" cy="438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71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p:txBody>
          <a:bodyPr/>
          <a:lstStyle/>
          <a:p>
            <a:r>
              <a:rPr lang="en-US" dirty="0">
                <a:solidFill>
                  <a:schemeClr val="bg1"/>
                </a:solidFill>
              </a:rPr>
              <a:t>Bit</a:t>
            </a:r>
            <a:r>
              <a:rPr lang="en-US" dirty="0"/>
              <a:t>coin Has Started a Revolution in Finance</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a:xfrm>
            <a:off x="838200" y="1253331"/>
            <a:ext cx="10515600" cy="4351338"/>
          </a:xfrm>
        </p:spPr>
        <p:txBody>
          <a:bodyPr>
            <a:normAutofit/>
          </a:bodyPr>
          <a:lstStyle/>
          <a:p>
            <a:pPr marL="0" indent="0">
              <a:buNone/>
            </a:pPr>
            <a:endParaRPr lang="en-US" dirty="0"/>
          </a:p>
          <a:p>
            <a:pPr marL="514350" indent="-514350">
              <a:buFont typeface="+mj-lt"/>
              <a:buAutoNum type="arabicPeriod"/>
            </a:pPr>
            <a:r>
              <a:rPr lang="en-US" dirty="0"/>
              <a:t>The way we buy and sell things, our “payments system;”  the way we save, borrow and invest; the role of banks and other financial firms are rapidly changing.</a:t>
            </a:r>
          </a:p>
          <a:p>
            <a:pPr marL="514350" indent="-514350">
              <a:buFont typeface="+mj-lt"/>
              <a:buAutoNum type="arabicPeriod"/>
            </a:pPr>
            <a:r>
              <a:rPr lang="en-US" dirty="0"/>
              <a:t>In my view, Bitcoin will </a:t>
            </a:r>
            <a:r>
              <a:rPr lang="en-US" i="1" dirty="0"/>
              <a:t>NOT</a:t>
            </a:r>
            <a:r>
              <a:rPr lang="en-US" dirty="0"/>
              <a:t> be an important player in these developments,  but the technologies underlying Bitcoin may be.</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52038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FECFEF-05E2-4673-ABA0-EE19ACCD46CD}"/>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7" name="Title 1">
            <a:extLst>
              <a:ext uri="{FF2B5EF4-FFF2-40B4-BE49-F238E27FC236}">
                <a16:creationId xmlns:a16="http://schemas.microsoft.com/office/drawing/2014/main" id="{9E6204B2-99B2-4226-9178-EA778323B47E}"/>
              </a:ext>
            </a:extLst>
          </p:cNvPr>
          <p:cNvSpPr>
            <a:spLocks noGrp="1"/>
          </p:cNvSpPr>
          <p:nvPr>
            <p:ph type="title"/>
          </p:nvPr>
        </p:nvSpPr>
        <p:spPr>
          <a:xfrm>
            <a:off x="838200" y="0"/>
            <a:ext cx="10515600" cy="1325563"/>
          </a:xfrm>
        </p:spPr>
        <p:txBody>
          <a:bodyPr/>
          <a:lstStyle/>
          <a:p>
            <a:r>
              <a:rPr lang="en-US" dirty="0">
                <a:solidFill>
                  <a:schemeClr val="bg1"/>
                </a:solidFill>
              </a:rPr>
              <a:t>Bitc</a:t>
            </a:r>
            <a:r>
              <a:rPr lang="en-US" dirty="0">
                <a:solidFill>
                  <a:schemeClr val="accent5">
                    <a:lumMod val="50000"/>
                  </a:schemeClr>
                </a:solidFill>
              </a:rPr>
              <a:t>oins: What   Is   All the Excitement About?</a:t>
            </a:r>
            <a:endParaRPr lang="en-US" dirty="0"/>
          </a:p>
        </p:txBody>
      </p:sp>
      <p:sp>
        <p:nvSpPr>
          <p:cNvPr id="12" name="TextBox 11">
            <a:extLst>
              <a:ext uri="{FF2B5EF4-FFF2-40B4-BE49-F238E27FC236}">
                <a16:creationId xmlns:a16="http://schemas.microsoft.com/office/drawing/2014/main" id="{5794DCB0-C862-B131-6632-1A1CFDDF3544}"/>
              </a:ext>
            </a:extLst>
          </p:cNvPr>
          <p:cNvSpPr txBox="1"/>
          <p:nvPr/>
        </p:nvSpPr>
        <p:spPr>
          <a:xfrm>
            <a:off x="10186640" y="2604001"/>
            <a:ext cx="1622501" cy="1200329"/>
          </a:xfrm>
          <a:prstGeom prst="rect">
            <a:avLst/>
          </a:prstGeom>
          <a:noFill/>
        </p:spPr>
        <p:txBody>
          <a:bodyPr wrap="square" rtlCol="0">
            <a:spAutoFit/>
          </a:bodyPr>
          <a:lstStyle/>
          <a:p>
            <a:r>
              <a:rPr lang="en-US" sz="2400" dirty="0"/>
              <a:t>$18,400, 0n 10/13, 10:30 AM</a:t>
            </a:r>
          </a:p>
        </p:txBody>
      </p:sp>
      <p:sp>
        <p:nvSpPr>
          <p:cNvPr id="10" name="TextBox 9">
            <a:extLst>
              <a:ext uri="{FF2B5EF4-FFF2-40B4-BE49-F238E27FC236}">
                <a16:creationId xmlns:a16="http://schemas.microsoft.com/office/drawing/2014/main" id="{DE25FDF2-55A1-8347-5B62-2B11B43269BD}"/>
              </a:ext>
            </a:extLst>
          </p:cNvPr>
          <p:cNvSpPr txBox="1"/>
          <p:nvPr/>
        </p:nvSpPr>
        <p:spPr>
          <a:xfrm>
            <a:off x="3975410" y="308838"/>
            <a:ext cx="1098395" cy="707886"/>
          </a:xfrm>
          <a:prstGeom prst="rect">
            <a:avLst/>
          </a:prstGeom>
          <a:solidFill>
            <a:schemeClr val="bg1"/>
          </a:solidFill>
        </p:spPr>
        <p:txBody>
          <a:bodyPr wrap="square" rtlCol="0">
            <a:spAutoFit/>
          </a:bodyPr>
          <a:lstStyle/>
          <a:p>
            <a:r>
              <a:rPr lang="en-US" sz="4000" b="1" dirty="0">
                <a:solidFill>
                  <a:srgbClr val="C00000"/>
                </a:solidFill>
              </a:rPr>
              <a:t>Was</a:t>
            </a:r>
          </a:p>
        </p:txBody>
      </p:sp>
      <p:pic>
        <p:nvPicPr>
          <p:cNvPr id="2" name="Google Shape;56;p13">
            <a:extLst>
              <a:ext uri="{FF2B5EF4-FFF2-40B4-BE49-F238E27FC236}">
                <a16:creationId xmlns:a16="http://schemas.microsoft.com/office/drawing/2014/main" id="{13A813F9-4A61-521F-7883-EF5273CFF2C5}"/>
              </a:ext>
            </a:extLst>
          </p:cNvPr>
          <p:cNvPicPr preferRelativeResize="0"/>
          <p:nvPr/>
        </p:nvPicPr>
        <p:blipFill>
          <a:blip r:embed="rId2">
            <a:alphaModFix/>
          </a:blip>
          <a:stretch>
            <a:fillRect/>
          </a:stretch>
        </p:blipFill>
        <p:spPr>
          <a:xfrm>
            <a:off x="337226" y="1536970"/>
            <a:ext cx="9144000" cy="4309433"/>
          </a:xfrm>
          <a:prstGeom prst="rect">
            <a:avLst/>
          </a:prstGeom>
          <a:noFill/>
          <a:ln>
            <a:noFill/>
          </a:ln>
        </p:spPr>
      </p:pic>
    </p:spTree>
    <p:extLst>
      <p:ext uri="{BB962C8B-B14F-4D97-AF65-F5344CB8AC3E}">
        <p14:creationId xmlns:p14="http://schemas.microsoft.com/office/powerpoint/2010/main" val="415805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3C0C-235B-49FC-A67E-7A8BC2A668F0}"/>
              </a:ext>
            </a:extLst>
          </p:cNvPr>
          <p:cNvSpPr>
            <a:spLocks noGrp="1"/>
          </p:cNvSpPr>
          <p:nvPr>
            <p:ph type="title"/>
          </p:nvPr>
        </p:nvSpPr>
        <p:spPr>
          <a:xfrm>
            <a:off x="699302" y="0"/>
            <a:ext cx="10515600" cy="1325563"/>
          </a:xfrm>
        </p:spPr>
        <p:txBody>
          <a:bodyPr/>
          <a:lstStyle/>
          <a:p>
            <a:r>
              <a:rPr lang="en-US" dirty="0">
                <a:solidFill>
                  <a:schemeClr val="bg1"/>
                </a:solidFill>
              </a:rPr>
              <a:t>One</a:t>
            </a:r>
            <a:r>
              <a:rPr lang="en-US" dirty="0"/>
              <a:t> of the Over 50,000 Bitcoin ATMs</a:t>
            </a:r>
          </a:p>
        </p:txBody>
      </p:sp>
      <p:sp>
        <p:nvSpPr>
          <p:cNvPr id="4" name="Slide Number Placeholder 3">
            <a:extLst>
              <a:ext uri="{FF2B5EF4-FFF2-40B4-BE49-F238E27FC236}">
                <a16:creationId xmlns:a16="http://schemas.microsoft.com/office/drawing/2014/main" id="{8FA043FF-2371-4829-A3FE-B19E65FBAD74}"/>
              </a:ext>
            </a:extLst>
          </p:cNvPr>
          <p:cNvSpPr>
            <a:spLocks noGrp="1"/>
          </p:cNvSpPr>
          <p:nvPr>
            <p:ph type="sldNum" sz="quarter" idx="12"/>
          </p:nvPr>
        </p:nvSpPr>
        <p:spPr/>
        <p:txBody>
          <a:bodyPr/>
          <a:lstStyle/>
          <a:p>
            <a:fld id="{D9F085D5-EC86-4F6A-B501-C1359CB39116}" type="slidenum">
              <a:rPr lang="en-GB" smtClean="0"/>
              <a:t>8</a:t>
            </a:fld>
            <a:endParaRPr lang="en-GB" dirty="0"/>
          </a:p>
        </p:txBody>
      </p:sp>
      <p:sp>
        <p:nvSpPr>
          <p:cNvPr id="5" name="AutoShape 2" descr="Coinstar Kiosk">
            <a:extLst>
              <a:ext uri="{FF2B5EF4-FFF2-40B4-BE49-F238E27FC236}">
                <a16:creationId xmlns:a16="http://schemas.microsoft.com/office/drawing/2014/main" id="{EA1B33B6-35BE-9817-64BA-37A8D598C8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Coinstar Kiosk">
            <a:extLst>
              <a:ext uri="{FF2B5EF4-FFF2-40B4-BE49-F238E27FC236}">
                <a16:creationId xmlns:a16="http://schemas.microsoft.com/office/drawing/2014/main" id="{9AB120E9-A197-63FB-E588-A13D4EEAFC2E}"/>
              </a:ext>
            </a:extLst>
          </p:cNvPr>
          <p:cNvSpPr>
            <a:spLocks noChangeAspect="1" noChangeArrowheads="1"/>
          </p:cNvSpPr>
          <p:nvPr/>
        </p:nvSpPr>
        <p:spPr bwMode="auto">
          <a:xfrm>
            <a:off x="6095999" y="3428999"/>
            <a:ext cx="1601165" cy="16011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Coinstar Kiosk">
            <a:extLst>
              <a:ext uri="{FF2B5EF4-FFF2-40B4-BE49-F238E27FC236}">
                <a16:creationId xmlns:a16="http://schemas.microsoft.com/office/drawing/2014/main" id="{8761FAC6-56C3-5F71-21F0-1821E96741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04DB925B-FCA2-6650-6EB7-175FEF364B25}"/>
              </a:ext>
            </a:extLst>
          </p:cNvPr>
          <p:cNvPicPr>
            <a:picLocks noChangeAspect="1"/>
          </p:cNvPicPr>
          <p:nvPr/>
        </p:nvPicPr>
        <p:blipFill>
          <a:blip r:embed="rId3"/>
          <a:stretch>
            <a:fillRect/>
          </a:stretch>
        </p:blipFill>
        <p:spPr>
          <a:xfrm>
            <a:off x="1564096" y="1493520"/>
            <a:ext cx="2227631" cy="4480560"/>
          </a:xfrm>
          <a:prstGeom prst="rect">
            <a:avLst/>
          </a:prstGeom>
        </p:spPr>
      </p:pic>
      <p:pic>
        <p:nvPicPr>
          <p:cNvPr id="11" name="Picture 10">
            <a:extLst>
              <a:ext uri="{FF2B5EF4-FFF2-40B4-BE49-F238E27FC236}">
                <a16:creationId xmlns:a16="http://schemas.microsoft.com/office/drawing/2014/main" id="{CBEC6C28-6F56-53D9-AA5A-32575A544C2D}"/>
              </a:ext>
            </a:extLst>
          </p:cNvPr>
          <p:cNvPicPr>
            <a:picLocks noChangeAspect="1"/>
          </p:cNvPicPr>
          <p:nvPr/>
        </p:nvPicPr>
        <p:blipFill>
          <a:blip r:embed="rId4"/>
          <a:stretch>
            <a:fillRect/>
          </a:stretch>
        </p:blipFill>
        <p:spPr>
          <a:xfrm>
            <a:off x="4182213" y="1799780"/>
            <a:ext cx="6645212" cy="4389120"/>
          </a:xfrm>
          <a:prstGeom prst="rect">
            <a:avLst/>
          </a:prstGeom>
        </p:spPr>
      </p:pic>
    </p:spTree>
    <p:extLst>
      <p:ext uri="{BB962C8B-B14F-4D97-AF65-F5344CB8AC3E}">
        <p14:creationId xmlns:p14="http://schemas.microsoft.com/office/powerpoint/2010/main" val="100576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3C0C-235B-49FC-A67E-7A8BC2A668F0}"/>
              </a:ext>
            </a:extLst>
          </p:cNvPr>
          <p:cNvSpPr>
            <a:spLocks noGrp="1"/>
          </p:cNvSpPr>
          <p:nvPr>
            <p:ph type="title"/>
          </p:nvPr>
        </p:nvSpPr>
        <p:spPr>
          <a:xfrm>
            <a:off x="699302" y="0"/>
            <a:ext cx="10515600" cy="1325563"/>
          </a:xfrm>
        </p:spPr>
        <p:txBody>
          <a:bodyPr/>
          <a:lstStyle/>
          <a:p>
            <a:r>
              <a:rPr lang="en-US" dirty="0">
                <a:solidFill>
                  <a:schemeClr val="bg1"/>
                </a:solidFill>
              </a:rPr>
              <a:t>One</a:t>
            </a:r>
            <a:r>
              <a:rPr lang="en-US" dirty="0"/>
              <a:t> of the Over 50,000 Bitcoin ATMs</a:t>
            </a:r>
          </a:p>
        </p:txBody>
      </p:sp>
      <p:sp>
        <p:nvSpPr>
          <p:cNvPr id="4" name="Slide Number Placeholder 3">
            <a:extLst>
              <a:ext uri="{FF2B5EF4-FFF2-40B4-BE49-F238E27FC236}">
                <a16:creationId xmlns:a16="http://schemas.microsoft.com/office/drawing/2014/main" id="{8FA043FF-2371-4829-A3FE-B19E65FBAD74}"/>
              </a:ext>
            </a:extLst>
          </p:cNvPr>
          <p:cNvSpPr>
            <a:spLocks noGrp="1"/>
          </p:cNvSpPr>
          <p:nvPr>
            <p:ph type="sldNum" sz="quarter" idx="12"/>
          </p:nvPr>
        </p:nvSpPr>
        <p:spPr/>
        <p:txBody>
          <a:bodyPr/>
          <a:lstStyle/>
          <a:p>
            <a:fld id="{D9F085D5-EC86-4F6A-B501-C1359CB39116}" type="slidenum">
              <a:rPr lang="en-GB" smtClean="0"/>
              <a:t>9</a:t>
            </a:fld>
            <a:endParaRPr lang="en-GB" dirty="0"/>
          </a:p>
        </p:txBody>
      </p:sp>
      <p:sp>
        <p:nvSpPr>
          <p:cNvPr id="5" name="AutoShape 2" descr="Coinstar Kiosk">
            <a:extLst>
              <a:ext uri="{FF2B5EF4-FFF2-40B4-BE49-F238E27FC236}">
                <a16:creationId xmlns:a16="http://schemas.microsoft.com/office/drawing/2014/main" id="{EA1B33B6-35BE-9817-64BA-37A8D598C8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Coinstar Kiosk">
            <a:extLst>
              <a:ext uri="{FF2B5EF4-FFF2-40B4-BE49-F238E27FC236}">
                <a16:creationId xmlns:a16="http://schemas.microsoft.com/office/drawing/2014/main" id="{9AB120E9-A197-63FB-E588-A13D4EEAFC2E}"/>
              </a:ext>
            </a:extLst>
          </p:cNvPr>
          <p:cNvSpPr>
            <a:spLocks noChangeAspect="1" noChangeArrowheads="1"/>
          </p:cNvSpPr>
          <p:nvPr/>
        </p:nvSpPr>
        <p:spPr bwMode="auto">
          <a:xfrm>
            <a:off x="6095999" y="3428999"/>
            <a:ext cx="1601165" cy="16011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Coinstar Kiosk">
            <a:extLst>
              <a:ext uri="{FF2B5EF4-FFF2-40B4-BE49-F238E27FC236}">
                <a16:creationId xmlns:a16="http://schemas.microsoft.com/office/drawing/2014/main" id="{8761FAC6-56C3-5F71-21F0-1821E96741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0A772C10-0B8F-AC53-DBC2-CEFC499CDAD2}"/>
              </a:ext>
            </a:extLst>
          </p:cNvPr>
          <p:cNvPicPr>
            <a:picLocks noChangeAspect="1"/>
          </p:cNvPicPr>
          <p:nvPr/>
        </p:nvPicPr>
        <p:blipFill>
          <a:blip r:embed="rId3"/>
          <a:stretch>
            <a:fillRect/>
          </a:stretch>
        </p:blipFill>
        <p:spPr>
          <a:xfrm>
            <a:off x="4573255" y="2026920"/>
            <a:ext cx="6641647" cy="3474720"/>
          </a:xfrm>
          <a:prstGeom prst="rect">
            <a:avLst/>
          </a:prstGeom>
        </p:spPr>
      </p:pic>
      <p:pic>
        <p:nvPicPr>
          <p:cNvPr id="2050" name="Picture 2">
            <a:extLst>
              <a:ext uri="{FF2B5EF4-FFF2-40B4-BE49-F238E27FC236}">
                <a16:creationId xmlns:a16="http://schemas.microsoft.com/office/drawing/2014/main" id="{4A2437F9-E12C-C8E7-F6E1-870C27863B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470" y="1804392"/>
            <a:ext cx="1737360" cy="3858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16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95174</TotalTime>
  <Words>3751</Words>
  <Application>Microsoft Macintosh PowerPoint</Application>
  <PresentationFormat>Widescreen</PresentationFormat>
  <Paragraphs>386</Paragraphs>
  <Slides>59</Slides>
  <Notes>23</Notes>
  <HiddenSlides>14</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Arial</vt:lpstr>
      <vt:lpstr>Calibri</vt:lpstr>
      <vt:lpstr>Courier New</vt:lpstr>
      <vt:lpstr>fell</vt:lpstr>
      <vt:lpstr>Garamond</vt:lpstr>
      <vt:lpstr>nyt-cheltenham</vt:lpstr>
      <vt:lpstr>Showcard Gothic</vt:lpstr>
      <vt:lpstr>Times New Roman</vt:lpstr>
      <vt:lpstr>Times roman</vt:lpstr>
      <vt:lpstr>Custom Design</vt:lpstr>
      <vt:lpstr>PowerPoint Presentation</vt:lpstr>
      <vt:lpstr>Where is 8:30 on the Chart &amp; Why?</vt:lpstr>
      <vt:lpstr>From Last Class:  Judging Financial Innovations</vt:lpstr>
      <vt:lpstr>Outline of the Talk</vt:lpstr>
      <vt:lpstr>But First, What is Bitcoin?</vt:lpstr>
      <vt:lpstr>Bitcoin Has Started a Revolution in Finance</vt:lpstr>
      <vt:lpstr>Bitcoins: What   Is   All the Excitement About?</vt:lpstr>
      <vt:lpstr>One of the Over 50,000 Bitcoin ATMs</vt:lpstr>
      <vt:lpstr>One of the Over 50,000 Bitcoin ATMs</vt:lpstr>
      <vt:lpstr>Give Me a Break?</vt:lpstr>
      <vt:lpstr>An Origin Story Worthy of a Pulp Novel!</vt:lpstr>
      <vt:lpstr>The Possible Economic Role for Bitcoin</vt:lpstr>
      <vt:lpstr>Facts about Cryptocurrencies (as of 10/13)</vt:lpstr>
      <vt:lpstr>Underlying Technology of Bitcoin</vt:lpstr>
      <vt:lpstr>So, how does it work?</vt:lpstr>
      <vt:lpstr>Proof of Work: Bitcoin “Mining”</vt:lpstr>
      <vt:lpstr>Bitcoin Mine</vt:lpstr>
      <vt:lpstr>Question #1:  Is Bitcoin serving an economic role</vt:lpstr>
      <vt:lpstr>The Merge:  Ethereum and Proof of Stake</vt:lpstr>
      <vt:lpstr>What Role Does Bitcoin (or Ether) Play?</vt:lpstr>
      <vt:lpstr>Illegal Activity and Bitcoinhe</vt:lpstr>
      <vt:lpstr>But What about as an Financial Investment?</vt:lpstr>
      <vt:lpstr>How Do Economist Think About Investments?</vt:lpstr>
      <vt:lpstr>Does Voting Ever Get it “Wrong?”</vt:lpstr>
      <vt:lpstr>Question #2:  The Value of the New Technology?</vt:lpstr>
      <vt:lpstr>Smart Contracts on the Blockchain</vt:lpstr>
      <vt:lpstr>DeFi and Smart Contracts</vt:lpstr>
      <vt:lpstr>Clearly, Not Good News for Defi</vt:lpstr>
      <vt:lpstr>Mark Zuckerberg &amp; Stablecoins</vt:lpstr>
      <vt:lpstr>Tether Stablecoin:  Reserve Backed?</vt:lpstr>
      <vt:lpstr>“Breaking the Buck?”</vt:lpstr>
      <vt:lpstr>Algorithmic Stablecoin</vt:lpstr>
      <vt:lpstr>Luna’s Price This Year</vt:lpstr>
      <vt:lpstr>Terra’s Price</vt:lpstr>
      <vt:lpstr>It Is Still the Wild West!</vt:lpstr>
      <vt:lpstr>“Clean Up the Mess on Aisle 3”</vt:lpstr>
      <vt:lpstr>1930s Regulation in the 21st Century</vt:lpstr>
      <vt:lpstr>Feb, 14, 2022, NYTimes Headline</vt:lpstr>
      <vt:lpstr>What is Good Regulation?</vt:lpstr>
      <vt:lpstr>Biden Framework for Regulating Crypto (9/16)</vt:lpstr>
      <vt:lpstr>Do We Need More Than (Good) Regulation?</vt:lpstr>
      <vt:lpstr>CBDCs and Other Central Bank Liabilities</vt:lpstr>
      <vt:lpstr>The Devil Is In the Details</vt:lpstr>
      <vt:lpstr>Who should design our payment system?</vt:lpstr>
      <vt:lpstr>Your Turn!</vt:lpstr>
      <vt:lpstr>Ether to Bitcoin ratio</vt:lpstr>
      <vt:lpstr>Resources to Learn More</vt:lpstr>
      <vt:lpstr>Glossary</vt:lpstr>
      <vt:lpstr>Glossary (Cont.)</vt:lpstr>
      <vt:lpstr>Consensus Mechanisms</vt:lpstr>
      <vt:lpstr>Proof of Stake (POS)</vt:lpstr>
      <vt:lpstr>History of POS</vt:lpstr>
      <vt:lpstr>Coincidence?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881</cp:revision>
  <cp:lastPrinted>2022-03-01T02:48:20Z</cp:lastPrinted>
  <dcterms:created xsi:type="dcterms:W3CDTF">2017-05-03T22:30:38Z</dcterms:created>
  <dcterms:modified xsi:type="dcterms:W3CDTF">2022-10-14T19:47:54Z</dcterms:modified>
</cp:coreProperties>
</file>