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5"/>
  </p:notesMasterIdLst>
  <p:sldIdLst>
    <p:sldId id="4328" r:id="rId2"/>
    <p:sldId id="4171" r:id="rId3"/>
    <p:sldId id="4329" r:id="rId4"/>
    <p:sldId id="4108" r:id="rId5"/>
    <p:sldId id="4109" r:id="rId6"/>
    <p:sldId id="4110" r:id="rId7"/>
    <p:sldId id="4111" r:id="rId8"/>
    <p:sldId id="4323" r:id="rId9"/>
    <p:sldId id="4157" r:id="rId10"/>
    <p:sldId id="4113" r:id="rId11"/>
    <p:sldId id="4114" r:id="rId12"/>
    <p:sldId id="4115" r:id="rId13"/>
    <p:sldId id="4116" r:id="rId14"/>
    <p:sldId id="4172" r:id="rId15"/>
    <p:sldId id="4173" r:id="rId16"/>
    <p:sldId id="4174" r:id="rId17"/>
    <p:sldId id="4175" r:id="rId18"/>
    <p:sldId id="276" r:id="rId19"/>
    <p:sldId id="277" r:id="rId20"/>
    <p:sldId id="4313" r:id="rId21"/>
    <p:sldId id="4314" r:id="rId22"/>
    <p:sldId id="4133" r:id="rId23"/>
    <p:sldId id="4315" r:id="rId24"/>
    <p:sldId id="4122" r:id="rId25"/>
    <p:sldId id="4317" r:id="rId26"/>
    <p:sldId id="4125" r:id="rId27"/>
    <p:sldId id="4126" r:id="rId28"/>
    <p:sldId id="4127" r:id="rId29"/>
    <p:sldId id="4134" r:id="rId30"/>
    <p:sldId id="4324" r:id="rId31"/>
    <p:sldId id="1196" r:id="rId32"/>
    <p:sldId id="4153" r:id="rId33"/>
    <p:sldId id="4154" r:id="rId34"/>
    <p:sldId id="4131" r:id="rId35"/>
    <p:sldId id="4325" r:id="rId36"/>
    <p:sldId id="4327" r:id="rId37"/>
    <p:sldId id="4316" r:id="rId38"/>
    <p:sldId id="4135" r:id="rId39"/>
    <p:sldId id="4318" r:id="rId40"/>
    <p:sldId id="4139" r:id="rId41"/>
    <p:sldId id="4142" r:id="rId42"/>
    <p:sldId id="4143" r:id="rId43"/>
    <p:sldId id="414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05" autoAdjust="0"/>
    <p:restoredTop sz="91408"/>
  </p:normalViewPr>
  <p:slideViewPr>
    <p:cSldViewPr snapToGrid="0" snapToObjects="1">
      <p:cViewPr varScale="1">
        <p:scale>
          <a:sx n="100" d="100"/>
          <a:sy n="100" d="100"/>
        </p:scale>
        <p:origin x="168" y="43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999999"/>
                </a:solidFill>
                <a:effectLst/>
                <a:latin typeface="Lato" panose="020F0502020204030203" pitchFamily="34" charset="0"/>
              </a:rPr>
              <a:t>1074 Main Street</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58939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Crypto Advocates:  Less than 1% share of the total volume of transactions.</a:t>
            </a:r>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7974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24</a:t>
            </a:fld>
            <a:endParaRPr lang="en-US"/>
          </a:p>
        </p:txBody>
      </p:sp>
    </p:spTree>
    <p:extLst>
      <p:ext uri="{BB962C8B-B14F-4D97-AF65-F5344CB8AC3E}">
        <p14:creationId xmlns:p14="http://schemas.microsoft.com/office/powerpoint/2010/main" val="3508767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Wiped out $60 billion in value</a:t>
            </a:r>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3248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2857611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34</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occurred on September 15th</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538232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64103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eb3isgoinggreat.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448" y="4855542"/>
            <a:ext cx="2932155"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
        <p:nvSpPr>
          <p:cNvPr id="4" name="Subtitle 2">
            <a:extLst>
              <a:ext uri="{FF2B5EF4-FFF2-40B4-BE49-F238E27FC236}">
                <a16:creationId xmlns:a16="http://schemas.microsoft.com/office/drawing/2014/main" id="{CCDF0521-5229-7D41-A5EF-1078667579EC}"/>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May, 2023</a:t>
            </a:r>
          </a:p>
        </p:txBody>
      </p:sp>
    </p:spTree>
    <p:extLst>
      <p:ext uri="{BB962C8B-B14F-4D97-AF65-F5344CB8AC3E}">
        <p14:creationId xmlns:p14="http://schemas.microsoft.com/office/powerpoint/2010/main" val="176234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More importantly, cross-border transactions costs were $1.9 trillion in 2018.</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1868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a:xfrm>
            <a:off x="709961" y="0"/>
            <a:ext cx="10515600" cy="1325563"/>
          </a:xfrm>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5/10, 3PM)</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$530 billion.</a:t>
            </a:r>
          </a:p>
          <a:p>
            <a:r>
              <a:rPr lang="en-US" dirty="0"/>
              <a:t>Ethereum is in second place with a market cap of about $220 billion.</a:t>
            </a:r>
          </a:p>
          <a:p>
            <a:r>
              <a:rPr lang="en-US" dirty="0"/>
              <a:t>Presently, 13,000 different varieties with a total market cap of about $1.2 trillion </a:t>
            </a:r>
            <a:r>
              <a:rPr lang="en-US" sz="2200" b="0" dirty="0"/>
              <a:t>(</a:t>
            </a:r>
            <a:r>
              <a:rPr lang="en-US" sz="2200" b="0" dirty="0">
                <a:hlinkClick r:id="rId2"/>
              </a:rPr>
              <a:t>https://www.coingecko.com/en</a:t>
            </a:r>
            <a:r>
              <a:rPr lang="en-US" sz="2200" b="0" dirty="0"/>
              <a:t>)</a:t>
            </a:r>
          </a:p>
          <a:p>
            <a:r>
              <a:rPr lang="en-US" sz="3000" dirty="0"/>
              <a:t>Market cap of domestically listed US companies is about $40 trillion.</a:t>
            </a:r>
          </a:p>
          <a:p>
            <a:pPr marL="0" indent="0">
              <a:buNone/>
            </a:pPr>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2142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new transactions.</a:t>
            </a:r>
          </a:p>
          <a:p>
            <a:pPr marL="0" indent="0">
              <a:buNone/>
            </a:pPr>
            <a:r>
              <a:rPr lang="en-US" dirty="0"/>
              <a:t>Payments based on trust,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2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First, Bitcoin Miners gather about 3000 new transactions into a “block.”</a:t>
            </a:r>
          </a:p>
          <a:p>
            <a:r>
              <a:rPr lang="en-US" dirty="0"/>
              <a:t>The next step is to provide a decentralized mechanism to add the new block to the block chain and agree that the transactions are valid</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34179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Pro</a:t>
            </a:r>
            <a:r>
              <a:rPr lang="en-US" dirty="0">
                <a:solidFill>
                  <a:schemeClr val="accent5">
                    <a:lumMod val="50000"/>
                  </a:schemeClr>
                </a:solidFill>
              </a:rPr>
              <a:t>of of Work:</a:t>
            </a:r>
            <a:r>
              <a:rPr lang="en-US" dirty="0"/>
              <a:t> Bitcoin “Mining”</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20000"/>
          </a:bodyPr>
          <a:lstStyle/>
          <a:p>
            <a:r>
              <a:rPr lang="en-US" dirty="0"/>
              <a:t>The miners’ competition involves generating long, random numbers (“hashing”) until one of the numbers fits a precise set of attributes.</a:t>
            </a:r>
          </a:p>
          <a:p>
            <a:r>
              <a:rPr lang="en-US" dirty="0"/>
              <a:t>Presently, miners produce on the order of 200 million trillion random numbers per second.</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6528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p:txBody>
          <a:bodyPr/>
          <a:lstStyle/>
          <a:p>
            <a:r>
              <a:rPr lang="en-US" dirty="0">
                <a:solidFill>
                  <a:schemeClr val="bg1"/>
                </a:solidFill>
              </a:rPr>
              <a:t>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76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normAutofit/>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And, the network is costly</a:t>
            </a:r>
          </a:p>
          <a:p>
            <a:pPr marL="971550" lvl="1" indent="-514350">
              <a:buFont typeface="+mj-lt"/>
              <a:buAutoNum type="arabicPeriod"/>
            </a:pPr>
            <a:r>
              <a:rPr lang="en-US" dirty="0"/>
              <a:t>Resources used in mining</a:t>
            </a:r>
          </a:p>
          <a:p>
            <a:pPr marL="971550" lvl="1" indent="-514350">
              <a:buFont typeface="+mj-lt"/>
              <a:buAutoNum type="arabicPeriod"/>
            </a:pPr>
            <a:r>
              <a:rPr lang="en-US" dirty="0"/>
              <a:t>Environmental Costs</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17</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
        <p:nvSpPr>
          <p:cNvPr id="8" name="TextBox 7">
            <a:extLst>
              <a:ext uri="{FF2B5EF4-FFF2-40B4-BE49-F238E27FC236}">
                <a16:creationId xmlns:a16="http://schemas.microsoft.com/office/drawing/2014/main" id="{EA6EAAC3-6A07-CC96-E840-821241427BDC}"/>
              </a:ext>
            </a:extLst>
          </p:cNvPr>
          <p:cNvSpPr txBox="1"/>
          <p:nvPr/>
        </p:nvSpPr>
        <p:spPr>
          <a:xfrm>
            <a:off x="3244204" y="3245703"/>
            <a:ext cx="6488406" cy="369332"/>
          </a:xfrm>
          <a:prstGeom prst="rect">
            <a:avLst/>
          </a:prstGeom>
          <a:noFill/>
        </p:spPr>
        <p:txBody>
          <a:bodyPr wrap="square">
            <a:spAutoFit/>
          </a:bodyPr>
          <a:lstStyle/>
          <a:p>
            <a:r>
              <a:rPr lang="en-US" b="0" dirty="0">
                <a:effectLst/>
              </a:rPr>
              <a:t> </a:t>
            </a:r>
            <a:endParaRPr lang="en-US" dirty="0"/>
          </a:p>
        </p:txBody>
      </p:sp>
      <p:pic>
        <p:nvPicPr>
          <p:cNvPr id="10" name="Picture 9">
            <a:extLst>
              <a:ext uri="{FF2B5EF4-FFF2-40B4-BE49-F238E27FC236}">
                <a16:creationId xmlns:a16="http://schemas.microsoft.com/office/drawing/2014/main" id="{600E0BEC-BAF1-6E13-FDA6-2E9C12EFC659}"/>
              </a:ext>
            </a:extLst>
          </p:cNvPr>
          <p:cNvPicPr preferRelativeResize="0">
            <a:picLocks/>
          </p:cNvPicPr>
          <p:nvPr/>
        </p:nvPicPr>
        <p:blipFill>
          <a:blip r:embed="rId4"/>
          <a:stretch>
            <a:fillRect/>
          </a:stretch>
        </p:blipFill>
        <p:spPr>
          <a:xfrm>
            <a:off x="7062868" y="1042826"/>
            <a:ext cx="5120640" cy="5394960"/>
          </a:xfrm>
          <a:prstGeom prst="rect">
            <a:avLst/>
          </a:prstGeom>
        </p:spPr>
      </p:pic>
    </p:spTree>
    <p:extLst>
      <p:ext uri="{BB962C8B-B14F-4D97-AF65-F5344CB8AC3E}">
        <p14:creationId xmlns:p14="http://schemas.microsoft.com/office/powerpoint/2010/main" val="13153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1"/>
          <p:cNvSpPr txBox="1">
            <a:spLocks noGrp="1"/>
          </p:cNvSpPr>
          <p:nvPr>
            <p:ph type="title"/>
          </p:nvPr>
        </p:nvSpPr>
        <p:spPr>
          <a:xfrm>
            <a:off x="73880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Bitc</a:t>
            </a:r>
            <a:r>
              <a:rPr lang="en-US"/>
              <a:t>oin’s Environmental Impact</a:t>
            </a:r>
            <a:endParaRPr/>
          </a:p>
        </p:txBody>
      </p:sp>
      <p:pic>
        <p:nvPicPr>
          <p:cNvPr id="224" name="Google Shape;224;p21" descr="Graphical user interface&#10;&#10;Description automatically generated with medium confidence"/>
          <p:cNvPicPr preferRelativeResize="0">
            <a:picLocks noGrp="1"/>
          </p:cNvPicPr>
          <p:nvPr>
            <p:ph type="body" idx="1"/>
          </p:nvPr>
        </p:nvPicPr>
        <p:blipFill rotWithShape="1">
          <a:blip r:embed="rId3">
            <a:alphaModFix/>
          </a:blip>
          <a:srcRect/>
          <a:stretch/>
        </p:blipFill>
        <p:spPr>
          <a:xfrm>
            <a:off x="738812" y="1325563"/>
            <a:ext cx="11570700" cy="4435800"/>
          </a:xfrm>
          <a:prstGeom prst="rect">
            <a:avLst/>
          </a:prstGeom>
          <a:noFill/>
          <a:ln>
            <a:noFill/>
          </a:ln>
        </p:spPr>
      </p:pic>
      <p:sp>
        <p:nvSpPr>
          <p:cNvPr id="225" name="Google Shape;225;p21"/>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26" name="Google Shape;226;p21"/>
          <p:cNvSpPr txBox="1"/>
          <p:nvPr/>
        </p:nvSpPr>
        <p:spPr>
          <a:xfrm>
            <a:off x="7620929" y="6444654"/>
            <a:ext cx="54083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https://digiconomist.net/bitcoin-energy-consumption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2"/>
          <p:cNvSpPr txBox="1">
            <a:spLocks noGrp="1"/>
          </p:cNvSpPr>
          <p:nvPr>
            <p:ph type="title"/>
          </p:nvPr>
        </p:nvSpPr>
        <p:spPr>
          <a:xfrm>
            <a:off x="73880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Bitc</a:t>
            </a:r>
            <a:r>
              <a:rPr lang="en-US"/>
              <a:t>oin’s Environmental Impact</a:t>
            </a:r>
            <a:endParaRPr/>
          </a:p>
        </p:txBody>
      </p:sp>
      <p:pic>
        <p:nvPicPr>
          <p:cNvPr id="232" name="Google Shape;232;p22"/>
          <p:cNvPicPr preferRelativeResize="0">
            <a:picLocks noGrp="1"/>
          </p:cNvPicPr>
          <p:nvPr>
            <p:ph type="body" idx="1"/>
          </p:nvPr>
        </p:nvPicPr>
        <p:blipFill rotWithShape="1">
          <a:blip r:embed="rId3">
            <a:alphaModFix/>
          </a:blip>
          <a:srcRect/>
          <a:stretch/>
        </p:blipFill>
        <p:spPr>
          <a:xfrm>
            <a:off x="310687" y="1345441"/>
            <a:ext cx="11570625" cy="4435822"/>
          </a:xfrm>
          <a:prstGeom prst="rect">
            <a:avLst/>
          </a:prstGeom>
          <a:noFill/>
          <a:ln>
            <a:noFill/>
          </a:ln>
        </p:spPr>
      </p:pic>
      <p:sp>
        <p:nvSpPr>
          <p:cNvPr id="233" name="Google Shape;233;p22"/>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34" name="Google Shape;234;p22"/>
          <p:cNvSpPr txBox="1"/>
          <p:nvPr/>
        </p:nvSpPr>
        <p:spPr>
          <a:xfrm>
            <a:off x="7620929" y="6444654"/>
            <a:ext cx="54083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https://digiconomist.net/bitcoin-energy-consumption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2307-32BF-FDC4-A0AA-7053F8439EA8}"/>
              </a:ext>
            </a:extLst>
          </p:cNvPr>
          <p:cNvSpPr>
            <a:spLocks noGrp="1"/>
          </p:cNvSpPr>
          <p:nvPr>
            <p:ph type="title"/>
          </p:nvPr>
        </p:nvSpPr>
        <p:spPr>
          <a:xfrm>
            <a:off x="838200" y="238319"/>
            <a:ext cx="10515600" cy="1325563"/>
          </a:xfrm>
        </p:spPr>
        <p:txBody>
          <a:bodyPr/>
          <a:lstStyle/>
          <a:p>
            <a:r>
              <a:rPr lang="en-US" dirty="0">
                <a:solidFill>
                  <a:schemeClr val="bg1"/>
                </a:solidFill>
              </a:rPr>
              <a:t>Fro</a:t>
            </a:r>
            <a:r>
              <a:rPr lang="en-US" dirty="0"/>
              <a:t>m Finance Class:  Judging Financial Innovations</a:t>
            </a:r>
          </a:p>
        </p:txBody>
      </p:sp>
      <p:sp>
        <p:nvSpPr>
          <p:cNvPr id="3" name="Content Placeholder 2">
            <a:extLst>
              <a:ext uri="{FF2B5EF4-FFF2-40B4-BE49-F238E27FC236}">
                <a16:creationId xmlns:a16="http://schemas.microsoft.com/office/drawing/2014/main" id="{DA784E3C-7785-CD08-86FD-3880A72EEA91}"/>
              </a:ext>
            </a:extLst>
          </p:cNvPr>
          <p:cNvSpPr>
            <a:spLocks noGrp="1"/>
          </p:cNvSpPr>
          <p:nvPr>
            <p:ph idx="1"/>
          </p:nvPr>
        </p:nvSpPr>
        <p:spPr/>
        <p:txBody>
          <a:bodyPr/>
          <a:lstStyle/>
          <a:p>
            <a:r>
              <a:rPr lang="en-US" dirty="0"/>
              <a:t>Possible economic roles: improving the efficiency of</a:t>
            </a:r>
          </a:p>
          <a:p>
            <a:pPr marL="971550" lvl="1" indent="-514350">
              <a:buFont typeface="+mj-lt"/>
              <a:buAutoNum type="arabicPeriod"/>
            </a:pPr>
            <a:r>
              <a:rPr lang="en-US" dirty="0"/>
              <a:t>Payments system.</a:t>
            </a:r>
          </a:p>
          <a:p>
            <a:pPr marL="971550" lvl="1" indent="-514350">
              <a:buFont typeface="+mj-lt"/>
              <a:buAutoNum type="arabicPeriod"/>
            </a:pPr>
            <a:r>
              <a:rPr lang="en-US" dirty="0"/>
              <a:t>Saving and investment.</a:t>
            </a:r>
          </a:p>
          <a:p>
            <a:pPr marL="971550" lvl="1" indent="-514350">
              <a:buFont typeface="+mj-lt"/>
              <a:buAutoNum type="arabicPeriod"/>
            </a:pPr>
            <a:r>
              <a:rPr lang="en-US" dirty="0"/>
              <a:t>Managing risk.</a:t>
            </a:r>
          </a:p>
          <a:p>
            <a:r>
              <a:rPr lang="en-US" dirty="0"/>
              <a:t>Regulation is needed to:</a:t>
            </a:r>
          </a:p>
          <a:p>
            <a:pPr marL="914400" lvl="1" indent="-457200">
              <a:buFont typeface="+mj-lt"/>
              <a:buAutoNum type="arabicPeriod"/>
            </a:pPr>
            <a:r>
              <a:rPr lang="en-US" dirty="0"/>
              <a:t>Prevent fraud and other abuses.</a:t>
            </a:r>
          </a:p>
          <a:p>
            <a:pPr marL="914400" lvl="1" indent="-457200">
              <a:buFont typeface="+mj-lt"/>
              <a:buAutoNum type="arabicPeriod"/>
            </a:pPr>
            <a:r>
              <a:rPr lang="en-US" dirty="0"/>
              <a:t>Maintain financial stability.</a:t>
            </a:r>
          </a:p>
          <a:p>
            <a:pPr marL="914400" lvl="1" indent="-457200">
              <a:buFont typeface="+mj-lt"/>
              <a:buAutoNum type="arabicPeriod"/>
            </a:pPr>
            <a:r>
              <a:rPr lang="en-US" dirty="0"/>
              <a:t>Allow useful innovations to flourish</a:t>
            </a:r>
          </a:p>
        </p:txBody>
      </p:sp>
      <p:sp>
        <p:nvSpPr>
          <p:cNvPr id="4" name="Slide Number Placeholder 3">
            <a:extLst>
              <a:ext uri="{FF2B5EF4-FFF2-40B4-BE49-F238E27FC236}">
                <a16:creationId xmlns:a16="http://schemas.microsoft.com/office/drawing/2014/main" id="{147A7E0D-1A3C-CBE3-A068-F314E37CC532}"/>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06797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82B4-4C97-3F0F-8DC8-BF8B32404E3F}"/>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Merge:  Ethereum and Proof of Stake</a:t>
            </a:r>
          </a:p>
        </p:txBody>
      </p:sp>
      <p:sp>
        <p:nvSpPr>
          <p:cNvPr id="3" name="Content Placeholder 2">
            <a:extLst>
              <a:ext uri="{FF2B5EF4-FFF2-40B4-BE49-F238E27FC236}">
                <a16:creationId xmlns:a16="http://schemas.microsoft.com/office/drawing/2014/main" id="{B41C60B9-D0AA-BD82-E622-53DF9CD88841}"/>
              </a:ext>
            </a:extLst>
          </p:cNvPr>
          <p:cNvSpPr>
            <a:spLocks noGrp="1"/>
          </p:cNvSpPr>
          <p:nvPr>
            <p:ph idx="1"/>
          </p:nvPr>
        </p:nvSpPr>
        <p:spPr/>
        <p:txBody>
          <a:bodyPr/>
          <a:lstStyle/>
          <a:p>
            <a:r>
              <a:rPr lang="en-US" dirty="0"/>
              <a:t>Potential Block Creators place cryptocurrency in specialized wallets that are locked while they are acting as blockchain “validators”  (as opposed to “miners”).</a:t>
            </a:r>
          </a:p>
          <a:p>
            <a:r>
              <a:rPr lang="en-US" dirty="0"/>
              <a:t>Validators are selected randomly, where the odds of being selected are proportional to the value of the currency “staked” in the wallet.</a:t>
            </a:r>
          </a:p>
          <a:p>
            <a:r>
              <a:rPr lang="en-US" dirty="0"/>
              <a:t>The rest of the process of validation is similar: transaction fees only paid if subsequent blocks are added, but!!</a:t>
            </a:r>
          </a:p>
          <a:p>
            <a:r>
              <a:rPr lang="en-US" dirty="0"/>
              <a:t>If an invalid block is discovered the staked  deposit is forfeited.</a:t>
            </a:r>
          </a:p>
          <a:p>
            <a:endParaRPr lang="en-US" dirty="0"/>
          </a:p>
        </p:txBody>
      </p:sp>
      <p:sp>
        <p:nvSpPr>
          <p:cNvPr id="4" name="Slide Number Placeholder 3">
            <a:extLst>
              <a:ext uri="{FF2B5EF4-FFF2-40B4-BE49-F238E27FC236}">
                <a16:creationId xmlns:a16="http://schemas.microsoft.com/office/drawing/2014/main" id="{5E27D16D-4C1C-88A0-6373-E600C8122B2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5527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(or Ether)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a:t>
            </a:r>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2625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Ille</a:t>
            </a:r>
            <a:r>
              <a:rPr lang="en-US" dirty="0">
                <a:solidFill>
                  <a:schemeClr val="accent5">
                    <a:lumMod val="50000"/>
                  </a:schemeClr>
                </a:solidFill>
              </a:rPr>
              <a:t>gal Activity and </a:t>
            </a:r>
            <a:r>
              <a:rPr lang="en-US" dirty="0" err="1">
                <a:solidFill>
                  <a:schemeClr val="accent5">
                    <a:lumMod val="50000"/>
                  </a:schemeClr>
                </a:solidFill>
              </a:rPr>
              <a:t>Bitcoin</a:t>
            </a:r>
            <a:r>
              <a:rPr lang="en-US" dirty="0" err="1">
                <a:solidFill>
                  <a:schemeClr val="bg1"/>
                </a:solidFill>
              </a:rPr>
              <a:t>he</a:t>
            </a:r>
            <a:endParaRPr lang="en-US" dirty="0"/>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6" name="Content Placeholder 5">
            <a:extLst>
              <a:ext uri="{FF2B5EF4-FFF2-40B4-BE49-F238E27FC236}">
                <a16:creationId xmlns:a16="http://schemas.microsoft.com/office/drawing/2014/main" id="{BA017B65-4F84-4681-3097-0B99ABB21ED5}"/>
              </a:ext>
            </a:extLst>
          </p:cNvPr>
          <p:cNvPicPr>
            <a:picLocks noGrp="1" noChangeAspect="1"/>
          </p:cNvPicPr>
          <p:nvPr>
            <p:ph idx="1"/>
          </p:nvPr>
        </p:nvPicPr>
        <p:blipFill>
          <a:blip r:embed="rId3"/>
          <a:stretch>
            <a:fillRect/>
          </a:stretch>
        </p:blipFill>
        <p:spPr>
          <a:xfrm>
            <a:off x="1249340" y="1413980"/>
            <a:ext cx="9693320" cy="4297680"/>
          </a:xfrm>
        </p:spPr>
      </p:pic>
      <p:sp>
        <p:nvSpPr>
          <p:cNvPr id="7" name="TextBox 6">
            <a:extLst>
              <a:ext uri="{FF2B5EF4-FFF2-40B4-BE49-F238E27FC236}">
                <a16:creationId xmlns:a16="http://schemas.microsoft.com/office/drawing/2014/main" id="{AEC351BC-5D27-C3CC-9848-805120CDA1E6}"/>
              </a:ext>
            </a:extLst>
          </p:cNvPr>
          <p:cNvSpPr txBox="1"/>
          <p:nvPr/>
        </p:nvSpPr>
        <p:spPr>
          <a:xfrm>
            <a:off x="5058959" y="5940895"/>
            <a:ext cx="6233069" cy="369332"/>
          </a:xfrm>
          <a:prstGeom prst="rect">
            <a:avLst/>
          </a:prstGeom>
          <a:noFill/>
        </p:spPr>
        <p:txBody>
          <a:bodyPr wrap="square" rtlCol="0">
            <a:spAutoFit/>
          </a:bodyPr>
          <a:lstStyle/>
          <a:p>
            <a:r>
              <a:rPr lang="en-US" dirty="0"/>
              <a:t>Source:  </a:t>
            </a:r>
            <a:r>
              <a:rPr lang="en-US" i="1" dirty="0"/>
              <a:t>The 2023 Crypto Crime Report</a:t>
            </a:r>
            <a:r>
              <a:rPr lang="en-US" dirty="0"/>
              <a:t>, </a:t>
            </a:r>
            <a:r>
              <a:rPr lang="en-US" dirty="0" err="1"/>
              <a:t>Chainanalysis</a:t>
            </a:r>
            <a:r>
              <a:rPr lang="en-US" dirty="0"/>
              <a:t>, 2/23</a:t>
            </a:r>
            <a:endParaRPr lang="en-US" i="1" dirty="0"/>
          </a:p>
        </p:txBody>
      </p:sp>
    </p:spTree>
    <p:extLst>
      <p:ext uri="{BB962C8B-B14F-4D97-AF65-F5344CB8AC3E}">
        <p14:creationId xmlns:p14="http://schemas.microsoft.com/office/powerpoint/2010/main" val="4012592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Financial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normAutofit/>
          </a:bodyPr>
          <a:lstStyle/>
          <a:p>
            <a:r>
              <a:rPr lang="en-US" dirty="0"/>
              <a:t>It is hard to argue with the fact that Bitcoin had provided outsized returns for many, albeit very volatile.</a:t>
            </a:r>
          </a:p>
          <a:p>
            <a:r>
              <a:rPr lang="en-US" dirty="0"/>
              <a:t>Financial Assets are Promises by the Issuer</a:t>
            </a:r>
          </a:p>
          <a:p>
            <a:r>
              <a:rPr lang="en-US" dirty="0">
                <a:solidFill>
                  <a:schemeClr val="accent5">
                    <a:lumMod val="50000"/>
                  </a:schemeClr>
                </a:solidFill>
              </a:rPr>
              <a:t>The “fundamental value” of a financial assets is the value of those promises based on the time value of money and the risk that the promises will not be kept.</a:t>
            </a:r>
          </a:p>
          <a:p>
            <a:r>
              <a:rPr lang="en-US" dirty="0">
                <a:solidFill>
                  <a:schemeClr val="accent5">
                    <a:lumMod val="50000"/>
                  </a:schemeClr>
                </a:solidFill>
              </a:rPr>
              <a:t>What does Bitcoin promise?</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643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2F2C-9779-FE86-F447-1796EF7C468E}"/>
              </a:ext>
            </a:extLst>
          </p:cNvPr>
          <p:cNvSpPr>
            <a:spLocks noGrp="1"/>
          </p:cNvSpPr>
          <p:nvPr>
            <p:ph type="title"/>
          </p:nvPr>
        </p:nvSpPr>
        <p:spPr/>
        <p:txBody>
          <a:bodyPr/>
          <a:lstStyle/>
          <a:p>
            <a:r>
              <a:rPr lang="en-US" dirty="0">
                <a:solidFill>
                  <a:schemeClr val="bg1"/>
                </a:solidFill>
              </a:rPr>
              <a:t>Do</a:t>
            </a:r>
            <a:r>
              <a:rPr lang="en-US" dirty="0"/>
              <a:t>es Voting Ever Get it “Wrong?”</a:t>
            </a:r>
          </a:p>
        </p:txBody>
      </p:sp>
      <p:sp>
        <p:nvSpPr>
          <p:cNvPr id="4" name="Slide Number Placeholder 3">
            <a:extLst>
              <a:ext uri="{FF2B5EF4-FFF2-40B4-BE49-F238E27FC236}">
                <a16:creationId xmlns:a16="http://schemas.microsoft.com/office/drawing/2014/main" id="{EC615C94-AA94-6FD7-E295-E2D8A970DDD8}"/>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8" name="Picture 7">
            <a:extLst>
              <a:ext uri="{FF2B5EF4-FFF2-40B4-BE49-F238E27FC236}">
                <a16:creationId xmlns:a16="http://schemas.microsoft.com/office/drawing/2014/main" id="{14BC6F4C-794D-FFFC-64AC-EAAB812CBF17}"/>
              </a:ext>
            </a:extLst>
          </p:cNvPr>
          <p:cNvPicPr>
            <a:picLocks/>
          </p:cNvPicPr>
          <p:nvPr/>
        </p:nvPicPr>
        <p:blipFill>
          <a:blip r:embed="rId2"/>
          <a:stretch>
            <a:fillRect/>
          </a:stretch>
        </p:blipFill>
        <p:spPr>
          <a:xfrm>
            <a:off x="0" y="1847763"/>
            <a:ext cx="5943600" cy="4206240"/>
          </a:xfrm>
          <a:prstGeom prst="rect">
            <a:avLst/>
          </a:prstGeom>
        </p:spPr>
      </p:pic>
      <p:pic>
        <p:nvPicPr>
          <p:cNvPr id="1028" name="Picture 4" descr="Pets.com">
            <a:extLst>
              <a:ext uri="{FF2B5EF4-FFF2-40B4-BE49-F238E27FC236}">
                <a16:creationId xmlns:a16="http://schemas.microsoft.com/office/drawing/2014/main" id="{AB985E19-8E85-CE7A-CAFA-C6B077E8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395" y="1847763"/>
            <a:ext cx="280301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7" name="FRED Graph Chart" descr="FRED Graph">
            <a:extLst>
              <a:ext uri="{FF2B5EF4-FFF2-40B4-BE49-F238E27FC236}">
                <a16:creationId xmlns:a16="http://schemas.microsoft.com/office/drawing/2014/main" id="{ED1C55CF-B100-8D3D-E803-14C7C76E5350}"/>
              </a:ext>
            </a:extLst>
          </p:cNvPr>
          <p:cNvPicPr>
            <a:picLocks noGrp="1" noChangeAspect="1"/>
          </p:cNvPicPr>
          <p:nvPr>
            <p:ph idx="1"/>
          </p:nvPr>
        </p:nvPicPr>
        <p:blipFill>
          <a:blip r:embed="rId4"/>
          <a:stretch>
            <a:fillRect/>
          </a:stretch>
        </p:blipFill>
        <p:spPr>
          <a:xfrm>
            <a:off x="5943600" y="1878889"/>
            <a:ext cx="6155473" cy="4206241"/>
          </a:xfrm>
          <a:prstGeom prst="rect">
            <a:avLst/>
          </a:prstGeom>
        </p:spPr>
      </p:pic>
    </p:spTree>
    <p:extLst>
      <p:ext uri="{BB962C8B-B14F-4D97-AF65-F5344CB8AC3E}">
        <p14:creationId xmlns:p14="http://schemas.microsoft.com/office/powerpoint/2010/main" val="22765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Blockchains,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 [Recently, it has fallen]</a:t>
            </a:r>
          </a:p>
          <a:p>
            <a:r>
              <a:rPr lang="en-US" dirty="0"/>
              <a:t>Smart Contracts are executed mostly on the Ethereum blockchain. No brokers, financial intermediaries, traders, and </a:t>
            </a:r>
            <a:r>
              <a:rPr lang="en-US" i="1" dirty="0"/>
              <a:t>little regulation</a:t>
            </a:r>
            <a:r>
              <a:rPr lang="en-US" dirty="0"/>
              <a:t>.</a:t>
            </a:r>
          </a:p>
          <a:p>
            <a:r>
              <a:rPr lang="en-US" dirty="0"/>
              <a:t>I personally have not seen the “killer application” of DEFI</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 for Defi</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6" name="Content Placeholder 5">
            <a:extLst>
              <a:ext uri="{FF2B5EF4-FFF2-40B4-BE49-F238E27FC236}">
                <a16:creationId xmlns:a16="http://schemas.microsoft.com/office/drawing/2014/main" id="{1FAD8FA5-315D-FC17-0987-8EE7827EC5EE}"/>
              </a:ext>
            </a:extLst>
          </p:cNvPr>
          <p:cNvPicPr>
            <a:picLocks noGrp="1" noChangeAspect="1"/>
          </p:cNvPicPr>
          <p:nvPr>
            <p:ph idx="1"/>
          </p:nvPr>
        </p:nvPicPr>
        <p:blipFill>
          <a:blip r:embed="rId2"/>
          <a:stretch>
            <a:fillRect/>
          </a:stretch>
        </p:blipFill>
        <p:spPr>
          <a:xfrm>
            <a:off x="1255351" y="1695876"/>
            <a:ext cx="9046226" cy="4297680"/>
          </a:xfrm>
        </p:spPr>
      </p:pic>
      <p:sp>
        <p:nvSpPr>
          <p:cNvPr id="3" name="TextBox 2">
            <a:extLst>
              <a:ext uri="{FF2B5EF4-FFF2-40B4-BE49-F238E27FC236}">
                <a16:creationId xmlns:a16="http://schemas.microsoft.com/office/drawing/2014/main" id="{637E7355-C938-6C58-C9E8-846098CFAEF1}"/>
              </a:ext>
            </a:extLst>
          </p:cNvPr>
          <p:cNvSpPr txBox="1"/>
          <p:nvPr/>
        </p:nvSpPr>
        <p:spPr>
          <a:xfrm>
            <a:off x="5058959" y="6045560"/>
            <a:ext cx="6233069" cy="369332"/>
          </a:xfrm>
          <a:prstGeom prst="rect">
            <a:avLst/>
          </a:prstGeom>
          <a:noFill/>
        </p:spPr>
        <p:txBody>
          <a:bodyPr wrap="square" rtlCol="0">
            <a:spAutoFit/>
          </a:bodyPr>
          <a:lstStyle/>
          <a:p>
            <a:r>
              <a:rPr lang="en-US" dirty="0"/>
              <a:t>Source:  </a:t>
            </a:r>
            <a:r>
              <a:rPr lang="en-US" i="1" dirty="0"/>
              <a:t>The 2023 Crypto Crime Report</a:t>
            </a:r>
            <a:r>
              <a:rPr lang="en-US" dirty="0"/>
              <a:t>, </a:t>
            </a:r>
            <a:r>
              <a:rPr lang="en-US" dirty="0" err="1"/>
              <a:t>Chainanalysis</a:t>
            </a:r>
            <a:r>
              <a:rPr lang="en-US" dirty="0"/>
              <a:t>, 2/23</a:t>
            </a:r>
            <a:endParaRPr lang="en-US" i="1" dirty="0"/>
          </a:p>
        </p:txBody>
      </p:sp>
    </p:spTree>
    <p:extLst>
      <p:ext uri="{BB962C8B-B14F-4D97-AF65-F5344CB8AC3E}">
        <p14:creationId xmlns:p14="http://schemas.microsoft.com/office/powerpoint/2010/main" val="259101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But, 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60763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14622"/>
            <a:ext cx="10515600" cy="1325563"/>
          </a:xfrm>
        </p:spPr>
        <p:txBody>
          <a:bodyPr/>
          <a:lstStyle/>
          <a:p>
            <a:r>
              <a:rPr lang="en-US" dirty="0">
                <a:solidFill>
                  <a:schemeClr val="bg1"/>
                </a:solidFill>
              </a:rPr>
              <a:t>Ma</a:t>
            </a:r>
            <a:r>
              <a:rPr lang="en-US" dirty="0">
                <a:solidFill>
                  <a:schemeClr val="accent5">
                    <a:lumMod val="50000"/>
                  </a:schemeClr>
                </a:solidFill>
              </a:rPr>
              <a:t>rk Zuckerberg &amp; </a:t>
            </a:r>
            <a:r>
              <a:rPr lang="en-US" dirty="0" err="1">
                <a:solidFill>
                  <a:schemeClr val="accent5">
                    <a:lumMod val="50000"/>
                  </a:schemeClr>
                </a:solidFill>
              </a:rPr>
              <a:t>Stablecoins</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Enter Facebook and Diem in 2019:  Proposed blockchain enabled </a:t>
            </a:r>
            <a:r>
              <a:rPr lang="en-US" dirty="0" err="1"/>
              <a:t>stablecoin</a:t>
            </a:r>
            <a:r>
              <a:rPr lang="en-US" dirty="0"/>
              <a:t>, where all Facebook users would have diem wallets.</a:t>
            </a:r>
          </a:p>
          <a:p>
            <a:r>
              <a:rPr lang="en-US" dirty="0"/>
              <a:t>Regulators lodged lots of objections:  Should a potentially ubiquitous private currency be run by one company?</a:t>
            </a:r>
          </a:p>
          <a:p>
            <a:r>
              <a:rPr lang="en-US" dirty="0"/>
              <a:t>What could go wrong?</a:t>
            </a:r>
          </a:p>
          <a:p>
            <a:r>
              <a:rPr lang="en-US" dirty="0"/>
              <a:t>Meta (Facebook) dropped out of the Diem project on 1/31/2022.</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9488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60501"/>
            <a:ext cx="10515600" cy="1325563"/>
          </a:xfrm>
        </p:spPr>
        <p:txBody>
          <a:bodyPr/>
          <a:lstStyle/>
          <a:p>
            <a:r>
              <a:rPr lang="en-US" dirty="0">
                <a:solidFill>
                  <a:schemeClr val="bg1"/>
                </a:solidFill>
              </a:rPr>
              <a:t>Tet</a:t>
            </a:r>
            <a:r>
              <a:rPr lang="en-US" dirty="0">
                <a:solidFill>
                  <a:schemeClr val="accent5">
                    <a:lumMod val="50000"/>
                  </a:schemeClr>
                </a:solidFill>
              </a:rPr>
              <a:t>her </a:t>
            </a:r>
            <a:r>
              <a:rPr lang="en-US" dirty="0" err="1">
                <a:solidFill>
                  <a:schemeClr val="accent5">
                    <a:lumMod val="50000"/>
                  </a:schemeClr>
                </a:solidFill>
              </a:rPr>
              <a:t>Stablecoin</a:t>
            </a:r>
            <a:r>
              <a:rPr lang="en-US" dirty="0">
                <a:solidFill>
                  <a:schemeClr val="accent5">
                    <a:lumMod val="50000"/>
                  </a:schemeClr>
                </a:solidFill>
              </a:rPr>
              <a:t>:  Reserve Backed?</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  “</a:t>
            </a:r>
            <a:r>
              <a:rPr lang="en-US" b="0" dirty="0"/>
              <a:t>In 2021, New York’s attorney general fined Tether $18.5 million and </a:t>
            </a:r>
            <a:r>
              <a:rPr lang="en-US" b="0" dirty="0">
                <a:hlinkClick r:id="rId3"/>
              </a:rPr>
              <a:t>said</a:t>
            </a:r>
            <a:r>
              <a:rPr lang="en-US" b="0" dirty="0"/>
              <a:t> the company had lied about its reserves, calling it ‘a </a:t>
            </a:r>
            <a:r>
              <a:rPr lang="en-US" b="0" dirty="0" err="1"/>
              <a:t>stablecoin</a:t>
            </a:r>
            <a:r>
              <a:rPr lang="en-US" b="0" dirty="0"/>
              <a:t>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a:p>
            <a:endParaRPr lang="en-US" i="1"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1A94-5F32-17CC-8484-E7ED02724153}"/>
              </a:ext>
            </a:extLst>
          </p:cNvPr>
          <p:cNvSpPr>
            <a:spLocks noGrp="1"/>
          </p:cNvSpPr>
          <p:nvPr>
            <p:ph type="title"/>
          </p:nvPr>
        </p:nvSpPr>
        <p:spPr>
          <a:xfrm>
            <a:off x="793595" y="0"/>
            <a:ext cx="10515600" cy="1325563"/>
          </a:xfrm>
        </p:spPr>
        <p:txBody>
          <a:bodyPr/>
          <a:lstStyle/>
          <a:p>
            <a:r>
              <a:rPr lang="en-US" dirty="0" err="1">
                <a:solidFill>
                  <a:schemeClr val="bg1"/>
                </a:solidFill>
              </a:rPr>
              <a:t>Alg</a:t>
            </a:r>
            <a:r>
              <a:rPr lang="en-US" dirty="0" err="1">
                <a:solidFill>
                  <a:schemeClr val="accent5">
                    <a:lumMod val="50000"/>
                  </a:schemeClr>
                </a:solidFill>
              </a:rPr>
              <a:t>orithmic</a:t>
            </a:r>
            <a:r>
              <a:rPr lang="en-US" dirty="0" err="1"/>
              <a:t>’s</a:t>
            </a:r>
            <a:r>
              <a:rPr lang="en-US" dirty="0"/>
              <a:t> Stable Coin (!,?):  Terra/Luna</a:t>
            </a:r>
          </a:p>
        </p:txBody>
      </p:sp>
      <p:pic>
        <p:nvPicPr>
          <p:cNvPr id="6" name="Content Placeholder 5">
            <a:extLst>
              <a:ext uri="{FF2B5EF4-FFF2-40B4-BE49-F238E27FC236}">
                <a16:creationId xmlns:a16="http://schemas.microsoft.com/office/drawing/2014/main" id="{7107AB0C-4C9A-CCDD-7547-993E235DF01E}"/>
              </a:ext>
            </a:extLst>
          </p:cNvPr>
          <p:cNvPicPr>
            <a:picLocks noGrp="1" noChangeAspect="1"/>
          </p:cNvPicPr>
          <p:nvPr>
            <p:ph idx="1"/>
          </p:nvPr>
        </p:nvPicPr>
        <p:blipFill>
          <a:blip r:embed="rId3"/>
          <a:stretch>
            <a:fillRect/>
          </a:stretch>
        </p:blipFill>
        <p:spPr>
          <a:xfrm>
            <a:off x="707051" y="1537614"/>
            <a:ext cx="10406098" cy="4480560"/>
          </a:xfrm>
        </p:spPr>
      </p:pic>
      <p:sp>
        <p:nvSpPr>
          <p:cNvPr id="4" name="Slide Number Placeholder 3">
            <a:extLst>
              <a:ext uri="{FF2B5EF4-FFF2-40B4-BE49-F238E27FC236}">
                <a16:creationId xmlns:a16="http://schemas.microsoft.com/office/drawing/2014/main" id="{3D2C9BD5-2D7A-0112-1835-B96CED1D5C71}"/>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7" name="TextBox 6">
            <a:extLst>
              <a:ext uri="{FF2B5EF4-FFF2-40B4-BE49-F238E27FC236}">
                <a16:creationId xmlns:a16="http://schemas.microsoft.com/office/drawing/2014/main" id="{56DD75E8-90CE-FF07-3E11-AF023394C1A8}"/>
              </a:ext>
            </a:extLst>
          </p:cNvPr>
          <p:cNvSpPr txBox="1"/>
          <p:nvPr/>
        </p:nvSpPr>
        <p:spPr>
          <a:xfrm>
            <a:off x="8212873" y="6018174"/>
            <a:ext cx="2900276" cy="369332"/>
          </a:xfrm>
          <a:prstGeom prst="rect">
            <a:avLst/>
          </a:prstGeom>
          <a:noFill/>
        </p:spPr>
        <p:txBody>
          <a:bodyPr wrap="square" rtlCol="0">
            <a:spAutoFit/>
          </a:bodyPr>
          <a:lstStyle/>
          <a:p>
            <a:r>
              <a:rPr lang="en-US"/>
              <a:t>https://coinmarketcap.com/</a:t>
            </a:r>
            <a:endParaRPr lang="en-US" dirty="0"/>
          </a:p>
        </p:txBody>
      </p:sp>
    </p:spTree>
    <p:extLst>
      <p:ext uri="{BB962C8B-B14F-4D97-AF65-F5344CB8AC3E}">
        <p14:creationId xmlns:p14="http://schemas.microsoft.com/office/powerpoint/2010/main" val="1951974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1983-1E18-D94F-9872-5FECB3B4A905}"/>
              </a:ext>
            </a:extLst>
          </p:cNvPr>
          <p:cNvSpPr>
            <a:spLocks noGrp="1"/>
          </p:cNvSpPr>
          <p:nvPr>
            <p:ph type="title"/>
          </p:nvPr>
        </p:nvSpPr>
        <p:spPr/>
        <p:txBody>
          <a:bodyPr/>
          <a:lstStyle/>
          <a:p>
            <a:r>
              <a:rPr lang="en-US" dirty="0">
                <a:solidFill>
                  <a:schemeClr val="bg1"/>
                </a:solidFill>
              </a:rPr>
              <a:t>Ter</a:t>
            </a:r>
            <a:r>
              <a:rPr lang="en-US" dirty="0"/>
              <a:t>ra’s Price</a:t>
            </a:r>
          </a:p>
        </p:txBody>
      </p:sp>
      <p:pic>
        <p:nvPicPr>
          <p:cNvPr id="6" name="Content Placeholder 5">
            <a:extLst>
              <a:ext uri="{FF2B5EF4-FFF2-40B4-BE49-F238E27FC236}">
                <a16:creationId xmlns:a16="http://schemas.microsoft.com/office/drawing/2014/main" id="{3CADD4DA-B186-82F8-567B-B58901572B8C}"/>
              </a:ext>
            </a:extLst>
          </p:cNvPr>
          <p:cNvPicPr>
            <a:picLocks noGrp="1" noChangeAspect="1"/>
          </p:cNvPicPr>
          <p:nvPr>
            <p:ph idx="1"/>
          </p:nvPr>
        </p:nvPicPr>
        <p:blipFill>
          <a:blip r:embed="rId3"/>
          <a:stretch>
            <a:fillRect/>
          </a:stretch>
        </p:blipFill>
        <p:spPr>
          <a:xfrm>
            <a:off x="941232" y="1679013"/>
            <a:ext cx="8848725" cy="3810000"/>
          </a:xfrm>
        </p:spPr>
      </p:pic>
      <p:sp>
        <p:nvSpPr>
          <p:cNvPr id="4" name="Slide Number Placeholder 3">
            <a:extLst>
              <a:ext uri="{FF2B5EF4-FFF2-40B4-BE49-F238E27FC236}">
                <a16:creationId xmlns:a16="http://schemas.microsoft.com/office/drawing/2014/main" id="{92B0441A-08DB-E203-2F37-81343E22E74B}"/>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7" name="TextBox 6">
            <a:extLst>
              <a:ext uri="{FF2B5EF4-FFF2-40B4-BE49-F238E27FC236}">
                <a16:creationId xmlns:a16="http://schemas.microsoft.com/office/drawing/2014/main" id="{75B1ED66-F1C5-7D95-92E2-D1234A42BF8A}"/>
              </a:ext>
            </a:extLst>
          </p:cNvPr>
          <p:cNvSpPr txBox="1"/>
          <p:nvPr/>
        </p:nvSpPr>
        <p:spPr>
          <a:xfrm>
            <a:off x="3384395" y="3093359"/>
            <a:ext cx="4728117" cy="523220"/>
          </a:xfrm>
          <a:prstGeom prst="rect">
            <a:avLst/>
          </a:prstGeom>
          <a:noFill/>
        </p:spPr>
        <p:txBody>
          <a:bodyPr wrap="square" rtlCol="0">
            <a:spAutoFit/>
          </a:bodyPr>
          <a:lstStyle/>
          <a:p>
            <a:r>
              <a:rPr lang="en-US" sz="2800" dirty="0">
                <a:latin typeface="Showcard Gothic" panose="04020904020102020604" pitchFamily="82" charset="0"/>
              </a:rPr>
              <a:t>Death </a:t>
            </a:r>
            <a:r>
              <a:rPr lang="en-US" sz="2800" dirty="0" err="1">
                <a:latin typeface="Showcard Gothic" panose="04020904020102020604" pitchFamily="82" charset="0"/>
              </a:rPr>
              <a:t>SpiRal</a:t>
            </a:r>
            <a:r>
              <a:rPr lang="en-US" sz="2800" dirty="0">
                <a:latin typeface="Showcard Gothic" panose="04020904020102020604" pitchFamily="82" charset="0"/>
              </a:rPr>
              <a:t>!!!</a:t>
            </a:r>
          </a:p>
        </p:txBody>
      </p:sp>
    </p:spTree>
    <p:extLst>
      <p:ext uri="{BB962C8B-B14F-4D97-AF65-F5344CB8AC3E}">
        <p14:creationId xmlns:p14="http://schemas.microsoft.com/office/powerpoint/2010/main" val="37857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B4B7A-8791-4350-AAA5-2E35D9DD0F65}"/>
              </a:ext>
            </a:extLst>
          </p:cNvPr>
          <p:cNvSpPr>
            <a:spLocks noGrp="1"/>
          </p:cNvSpPr>
          <p:nvPr>
            <p:ph type="title"/>
          </p:nvPr>
        </p:nvSpPr>
        <p:spPr/>
        <p:txBody>
          <a:bodyPr/>
          <a:lstStyle/>
          <a:p>
            <a:r>
              <a:rPr lang="en-US" dirty="0">
                <a:solidFill>
                  <a:schemeClr val="bg1"/>
                </a:solidFill>
              </a:rPr>
              <a:t>Sa</a:t>
            </a:r>
            <a:r>
              <a:rPr lang="en-US" dirty="0"/>
              <a:t>m Bankman-Fried &amp; FTX</a:t>
            </a:r>
          </a:p>
        </p:txBody>
      </p:sp>
      <p:sp>
        <p:nvSpPr>
          <p:cNvPr id="3" name="Content Placeholder 2">
            <a:extLst>
              <a:ext uri="{FF2B5EF4-FFF2-40B4-BE49-F238E27FC236}">
                <a16:creationId xmlns:a16="http://schemas.microsoft.com/office/drawing/2014/main" id="{4C53F1F4-CBE4-6D09-9188-9FE945B0B9D7}"/>
              </a:ext>
            </a:extLst>
          </p:cNvPr>
          <p:cNvSpPr>
            <a:spLocks noGrp="1"/>
          </p:cNvSpPr>
          <p:nvPr>
            <p:ph idx="1"/>
          </p:nvPr>
        </p:nvSpPr>
        <p:spPr/>
        <p:txBody>
          <a:bodyPr/>
          <a:lstStyle/>
          <a:p>
            <a:r>
              <a:rPr lang="en-US" dirty="0"/>
              <a:t>In August, </a:t>
            </a:r>
            <a:r>
              <a:rPr lang="en-US" i="1" dirty="0"/>
              <a:t>Fortune </a:t>
            </a:r>
            <a:r>
              <a:rPr lang="en-US" dirty="0"/>
              <a:t>compared the 30-yr old to Warren Buffet.</a:t>
            </a:r>
          </a:p>
          <a:p>
            <a:r>
              <a:rPr lang="en-US" dirty="0"/>
              <a:t>Helped save </a:t>
            </a:r>
            <a:r>
              <a:rPr lang="en-US" dirty="0" err="1"/>
              <a:t>BlockFi</a:t>
            </a:r>
            <a:r>
              <a:rPr lang="en-US" dirty="0"/>
              <a:t> and other crypto firms in May 2022.</a:t>
            </a:r>
          </a:p>
          <a:p>
            <a:r>
              <a:rPr lang="en-US" dirty="0"/>
              <a:t>Mid November $32b firm declares bankruptcy; SBF’s net worth goes from $16billion to 0.</a:t>
            </a:r>
          </a:p>
          <a:p>
            <a:r>
              <a:rPr lang="en-US" dirty="0"/>
              <a:t>Misused customer funds to prop up his investment firm Alameda Research.</a:t>
            </a:r>
          </a:p>
          <a:p>
            <a:r>
              <a:rPr lang="en-US" dirty="0"/>
              <a:t>Regulation is needed!</a:t>
            </a:r>
          </a:p>
          <a:p>
            <a:endParaRPr lang="en-US" dirty="0"/>
          </a:p>
        </p:txBody>
      </p:sp>
      <p:sp>
        <p:nvSpPr>
          <p:cNvPr id="4" name="Slide Number Placeholder 3">
            <a:extLst>
              <a:ext uri="{FF2B5EF4-FFF2-40B4-BE49-F238E27FC236}">
                <a16:creationId xmlns:a16="http://schemas.microsoft.com/office/drawing/2014/main" id="{DE2BA9FF-97C1-0E32-4C9C-97BF39E18846}"/>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80120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C454-185A-E34D-1D7E-4C6160F6673B}"/>
              </a:ext>
            </a:extLst>
          </p:cNvPr>
          <p:cNvSpPr>
            <a:spLocks noGrp="1"/>
          </p:cNvSpPr>
          <p:nvPr>
            <p:ph type="title"/>
          </p:nvPr>
        </p:nvSpPr>
        <p:spPr/>
        <p:txBody>
          <a:bodyPr/>
          <a:lstStyle/>
          <a:p>
            <a:r>
              <a:rPr lang="en-US" dirty="0">
                <a:solidFill>
                  <a:schemeClr val="bg1"/>
                </a:solidFill>
              </a:rPr>
              <a:t>Aft</a:t>
            </a:r>
            <a:r>
              <a:rPr lang="en-US" dirty="0"/>
              <a:t>er SBF: </a:t>
            </a:r>
            <a:r>
              <a:rPr lang="en-US" dirty="0" err="1"/>
              <a:t>Binance</a:t>
            </a:r>
            <a:endParaRPr lang="en-US" dirty="0"/>
          </a:p>
        </p:txBody>
      </p:sp>
      <p:sp>
        <p:nvSpPr>
          <p:cNvPr id="3" name="Content Placeholder 2">
            <a:extLst>
              <a:ext uri="{FF2B5EF4-FFF2-40B4-BE49-F238E27FC236}">
                <a16:creationId xmlns:a16="http://schemas.microsoft.com/office/drawing/2014/main" id="{D2F27457-645E-8FE4-549F-7D3C26AF6BB7}"/>
              </a:ext>
            </a:extLst>
          </p:cNvPr>
          <p:cNvSpPr>
            <a:spLocks noGrp="1"/>
          </p:cNvSpPr>
          <p:nvPr>
            <p:ph idx="1"/>
          </p:nvPr>
        </p:nvSpPr>
        <p:spPr/>
        <p:txBody>
          <a:bodyPr/>
          <a:lstStyle/>
          <a:p>
            <a:r>
              <a:rPr lang="en-US" b="0" i="0" dirty="0">
                <a:solidFill>
                  <a:srgbClr val="222222"/>
                </a:solidFill>
                <a:effectLst/>
                <a:latin typeface="Helvetica" panose="020B0604020202020204" pitchFamily="34" charset="0"/>
              </a:rPr>
              <a:t>Matt Levine, </a:t>
            </a:r>
            <a:r>
              <a:rPr lang="en-US" b="0" i="1" dirty="0">
                <a:solidFill>
                  <a:srgbClr val="222222"/>
                </a:solidFill>
                <a:effectLst/>
                <a:latin typeface="Helvetica" panose="020B0604020202020204" pitchFamily="34" charset="0"/>
              </a:rPr>
              <a:t>Bloomberg, “</a:t>
            </a:r>
            <a:r>
              <a:rPr lang="en-US" b="0" i="0" dirty="0">
                <a:solidFill>
                  <a:srgbClr val="222222"/>
                </a:solidFill>
                <a:effectLst/>
                <a:latin typeface="Helvetica" panose="020B0604020202020204" pitchFamily="34" charset="0"/>
              </a:rPr>
              <a:t>A decent rule of thumb is that all cryptocurrency exchanges are doing crimes, and if you’re lucky your exchange is doing only process crimes. </a:t>
            </a:r>
          </a:p>
          <a:p>
            <a:endParaRPr lang="en-US" b="0" dirty="0">
              <a:solidFill>
                <a:srgbClr val="222222"/>
              </a:solidFill>
              <a:latin typeface="Helvetica" panose="020B0604020202020204" pitchFamily="34" charset="0"/>
            </a:endParaRPr>
          </a:p>
          <a:p>
            <a:endParaRPr lang="en-US" b="0" dirty="0">
              <a:solidFill>
                <a:srgbClr val="222222"/>
              </a:solidFill>
              <a:latin typeface="Helvetica" panose="020B0604020202020204" pitchFamily="34" charset="0"/>
            </a:endParaRPr>
          </a:p>
          <a:p>
            <a:endParaRPr lang="en-US" b="0" dirty="0">
              <a:solidFill>
                <a:srgbClr val="222222"/>
              </a:solidFill>
              <a:latin typeface="Helvetica" panose="020B0604020202020204" pitchFamily="34" charset="0"/>
            </a:endParaRPr>
          </a:p>
          <a:p>
            <a:endParaRPr lang="en-US" b="0" dirty="0">
              <a:solidFill>
                <a:srgbClr val="222222"/>
              </a:solidFill>
              <a:latin typeface="Helvetica"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D585D975-404C-9918-3430-488DB57A92D7}"/>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5" name="Content Placeholder 5">
            <a:extLst>
              <a:ext uri="{FF2B5EF4-FFF2-40B4-BE49-F238E27FC236}">
                <a16:creationId xmlns:a16="http://schemas.microsoft.com/office/drawing/2014/main" id="{38393CC2-20D6-794A-3F71-0CC7B34D0EAA}"/>
              </a:ext>
            </a:extLst>
          </p:cNvPr>
          <p:cNvPicPr>
            <a:picLocks noChangeAspect="1"/>
          </p:cNvPicPr>
          <p:nvPr/>
        </p:nvPicPr>
        <p:blipFill>
          <a:blip r:embed="rId2"/>
          <a:stretch>
            <a:fillRect/>
          </a:stretch>
        </p:blipFill>
        <p:spPr>
          <a:xfrm>
            <a:off x="4751435" y="3029508"/>
            <a:ext cx="6235847" cy="3383280"/>
          </a:xfrm>
          <a:prstGeom prst="rect">
            <a:avLst/>
          </a:prstGeom>
        </p:spPr>
      </p:pic>
      <p:sp>
        <p:nvSpPr>
          <p:cNvPr id="6" name="TextBox 5">
            <a:extLst>
              <a:ext uri="{FF2B5EF4-FFF2-40B4-BE49-F238E27FC236}">
                <a16:creationId xmlns:a16="http://schemas.microsoft.com/office/drawing/2014/main" id="{AFC68E58-7499-95FA-4A41-E0D0449573A1}"/>
              </a:ext>
            </a:extLst>
          </p:cNvPr>
          <p:cNvSpPr txBox="1"/>
          <p:nvPr/>
        </p:nvSpPr>
        <p:spPr>
          <a:xfrm>
            <a:off x="705394" y="3783003"/>
            <a:ext cx="3250039" cy="2062103"/>
          </a:xfrm>
          <a:prstGeom prst="rect">
            <a:avLst/>
          </a:prstGeom>
          <a:noFill/>
        </p:spPr>
        <p:txBody>
          <a:bodyPr wrap="square" rtlCol="0">
            <a:spAutoFit/>
          </a:bodyPr>
          <a:lstStyle/>
          <a:p>
            <a:r>
              <a:rPr lang="en-US" sz="3200" dirty="0"/>
              <a:t>Michael Lewis is working on a book about SBF and the collapse of FTX.</a:t>
            </a:r>
          </a:p>
        </p:txBody>
      </p:sp>
    </p:spTree>
    <p:extLst>
      <p:ext uri="{BB962C8B-B14F-4D97-AF65-F5344CB8AC3E}">
        <p14:creationId xmlns:p14="http://schemas.microsoft.com/office/powerpoint/2010/main" val="67378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27FA-8594-B98E-8E08-CD1BA8EBD802}"/>
              </a:ext>
            </a:extLst>
          </p:cNvPr>
          <p:cNvSpPr>
            <a:spLocks noGrp="1"/>
          </p:cNvSpPr>
          <p:nvPr>
            <p:ph type="title"/>
          </p:nvPr>
        </p:nvSpPr>
        <p:spPr/>
        <p:txBody>
          <a:bodyPr/>
          <a:lstStyle/>
          <a:p>
            <a:r>
              <a:rPr lang="en-US" dirty="0">
                <a:solidFill>
                  <a:schemeClr val="bg1"/>
                </a:solidFill>
              </a:rPr>
              <a:t>It I</a:t>
            </a:r>
            <a:r>
              <a:rPr lang="en-US" dirty="0">
                <a:solidFill>
                  <a:schemeClr val="accent5">
                    <a:lumMod val="50000"/>
                  </a:schemeClr>
                </a:solidFill>
              </a:rPr>
              <a:t>s Still the Wild West!</a:t>
            </a:r>
          </a:p>
        </p:txBody>
      </p:sp>
      <p:sp>
        <p:nvSpPr>
          <p:cNvPr id="3" name="Content Placeholder 2">
            <a:extLst>
              <a:ext uri="{FF2B5EF4-FFF2-40B4-BE49-F238E27FC236}">
                <a16:creationId xmlns:a16="http://schemas.microsoft.com/office/drawing/2014/main" id="{C831782D-62E8-2ECA-F57C-BE7845C8B330}"/>
              </a:ext>
            </a:extLst>
          </p:cNvPr>
          <p:cNvSpPr>
            <a:spLocks noGrp="1"/>
          </p:cNvSpPr>
          <p:nvPr>
            <p:ph idx="1"/>
          </p:nvPr>
        </p:nvSpPr>
        <p:spPr/>
        <p:txBody>
          <a:bodyPr/>
          <a:lstStyle/>
          <a:p>
            <a:r>
              <a:rPr lang="en-US" dirty="0">
                <a:hlinkClick r:id="rId2"/>
              </a:rPr>
              <a:t>Web3 is Going Great!</a:t>
            </a:r>
            <a:endParaRPr lang="en-US" dirty="0"/>
          </a:p>
        </p:txBody>
      </p:sp>
      <p:sp>
        <p:nvSpPr>
          <p:cNvPr id="4" name="Slide Number Placeholder 3">
            <a:extLst>
              <a:ext uri="{FF2B5EF4-FFF2-40B4-BE49-F238E27FC236}">
                <a16:creationId xmlns:a16="http://schemas.microsoft.com/office/drawing/2014/main" id="{F3783FEA-7A1A-EC8C-206C-24CE95E4FABF}"/>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564006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pPr marL="971550" lvl="1" indent="-514350">
              <a:buFont typeface="+mj-lt"/>
              <a:buAutoNum type="arabicPeriod"/>
            </a:pPr>
            <a:r>
              <a:rPr lang="en-US" dirty="0"/>
              <a:t>Minimize risk of a financial crisis.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40430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Bid</a:t>
            </a:r>
            <a:r>
              <a:rPr lang="en-US" dirty="0">
                <a:solidFill>
                  <a:schemeClr val="accent5">
                    <a:lumMod val="50000"/>
                  </a:schemeClr>
                </a:solidFill>
              </a:rPr>
              <a:t>en Framework for Regulating Crypto (9/16)</a:t>
            </a:r>
            <a:endParaRPr lang="en-US" dirty="0"/>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a:xfrm>
            <a:off x="486937" y="1737998"/>
            <a:ext cx="10515600" cy="4351338"/>
          </a:xfrm>
        </p:spPr>
        <p:txBody>
          <a:bodyPr>
            <a:normAutofit/>
          </a:bodyPr>
          <a:lstStyle/>
          <a:p>
            <a:pPr marL="514350" indent="-514350">
              <a:buFont typeface="+mj-lt"/>
              <a:buAutoNum type="arabicPeriod"/>
            </a:pPr>
            <a:r>
              <a:rPr lang="en-US" dirty="0"/>
              <a:t>Protect Consumers, Investors, and Business.</a:t>
            </a:r>
          </a:p>
          <a:p>
            <a:pPr marL="514350" indent="-514350">
              <a:buFont typeface="+mj-lt"/>
              <a:buAutoNum type="arabicPeriod"/>
            </a:pPr>
            <a:r>
              <a:rPr lang="en-US" dirty="0"/>
              <a:t>Promote Access to Safe Financial Services.</a:t>
            </a:r>
          </a:p>
          <a:p>
            <a:pPr marL="514350" indent="-514350">
              <a:buFont typeface="+mj-lt"/>
              <a:buAutoNum type="arabicPeriod"/>
            </a:pPr>
            <a:r>
              <a:rPr lang="en-US" dirty="0"/>
              <a:t>Fostering Financial Stability.</a:t>
            </a:r>
          </a:p>
          <a:p>
            <a:pPr marL="514350" indent="-514350">
              <a:buFont typeface="+mj-lt"/>
              <a:buAutoNum type="arabicPeriod"/>
            </a:pPr>
            <a:r>
              <a:rPr lang="en-US" dirty="0"/>
              <a:t>Advancing Responsible Innovation.</a:t>
            </a:r>
          </a:p>
          <a:p>
            <a:pPr marL="514350" indent="-514350">
              <a:buFont typeface="+mj-lt"/>
              <a:buAutoNum type="arabicPeriod"/>
            </a:pPr>
            <a:r>
              <a:rPr lang="en-US" dirty="0"/>
              <a:t>Reinforcing our Global Financial Leadership.</a:t>
            </a:r>
          </a:p>
          <a:p>
            <a:pPr marL="514350" indent="-514350">
              <a:buFont typeface="+mj-lt"/>
              <a:buAutoNum type="arabicPeriod"/>
            </a:pPr>
            <a:r>
              <a:rPr lang="en-US" dirty="0"/>
              <a:t>Fighting Illicit Finance.</a:t>
            </a:r>
          </a:p>
          <a:p>
            <a:pPr marL="514350" indent="-514350">
              <a:buFont typeface="+mj-lt"/>
              <a:buAutoNum type="arabicPeriod"/>
            </a:pPr>
            <a:r>
              <a:rPr lang="en-US" dirty="0"/>
              <a:t>Exploring a U.S. Central Bank Digital Currency (CBDC)</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215136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But, 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dirty="0"/>
              <a:t>The Bank for International Settlement (BIS) and a number of central banks are exploring how the development of Central Bank Digital Currency (CBDC) “contribute to an open, safe and competitive monetary environment that supports innovation and serves the public interest.”</a:t>
            </a:r>
          </a:p>
          <a:p>
            <a:r>
              <a:rPr lang="en-US" dirty="0"/>
              <a:t>CBDC would be a government-backed stable coin</a:t>
            </a:r>
          </a:p>
          <a:p>
            <a:pPr lvl="1"/>
            <a:r>
              <a:rPr lang="en-US" dirty="0"/>
              <a:t>Retail vs wholesale</a:t>
            </a:r>
          </a:p>
          <a:p>
            <a:pPr lvl="1"/>
            <a:r>
              <a:rPr lang="en-US" dirty="0"/>
              <a:t>Blockchain</a:t>
            </a:r>
          </a:p>
          <a:p>
            <a:pPr lvl="1"/>
            <a:r>
              <a:rPr lang="en-US" dirty="0"/>
              <a:t>Privacy</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651" y="877274"/>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Many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57"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228827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digital money (viz. data on a computer) where account ownership is confidential and where record keeping is decentralized over a multitude of computers</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5203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0" name="TextBox 9">
            <a:extLst>
              <a:ext uri="{FF2B5EF4-FFF2-40B4-BE49-F238E27FC236}">
                <a16:creationId xmlns:a16="http://schemas.microsoft.com/office/drawing/2014/main" id="{DE25FDF2-55A1-8347-5B62-2B11B43269BD}"/>
              </a:ext>
            </a:extLst>
          </p:cNvPr>
          <p:cNvSpPr txBox="1"/>
          <p:nvPr/>
        </p:nvSpPr>
        <p:spPr>
          <a:xfrm>
            <a:off x="3975410" y="308838"/>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3" name="Picture 2">
            <a:extLst>
              <a:ext uri="{FF2B5EF4-FFF2-40B4-BE49-F238E27FC236}">
                <a16:creationId xmlns:a16="http://schemas.microsoft.com/office/drawing/2014/main" id="{EB14B9EB-31E3-67D8-01DE-D7CEC989FB66}"/>
              </a:ext>
            </a:extLst>
          </p:cNvPr>
          <p:cNvPicPr>
            <a:picLocks noChangeAspect="1"/>
          </p:cNvPicPr>
          <p:nvPr/>
        </p:nvPicPr>
        <p:blipFill>
          <a:blip r:embed="rId2"/>
          <a:stretch>
            <a:fillRect/>
          </a:stretch>
        </p:blipFill>
        <p:spPr>
          <a:xfrm>
            <a:off x="534218" y="1634401"/>
            <a:ext cx="11782697" cy="4693716"/>
          </a:xfrm>
          <a:prstGeom prst="rect">
            <a:avLst/>
          </a:prstGeom>
        </p:spPr>
      </p:pic>
      <p:sp>
        <p:nvSpPr>
          <p:cNvPr id="12" name="TextBox 11">
            <a:extLst>
              <a:ext uri="{FF2B5EF4-FFF2-40B4-BE49-F238E27FC236}">
                <a16:creationId xmlns:a16="http://schemas.microsoft.com/office/drawing/2014/main" id="{5794DCB0-C862-B131-6632-1A1CFDDF3544}"/>
              </a:ext>
            </a:extLst>
          </p:cNvPr>
          <p:cNvSpPr txBox="1"/>
          <p:nvPr/>
        </p:nvSpPr>
        <p:spPr>
          <a:xfrm>
            <a:off x="9694990" y="2383378"/>
            <a:ext cx="2005360" cy="830997"/>
          </a:xfrm>
          <a:prstGeom prst="rect">
            <a:avLst/>
          </a:prstGeom>
          <a:noFill/>
        </p:spPr>
        <p:txBody>
          <a:bodyPr wrap="square" rtlCol="0">
            <a:spAutoFit/>
          </a:bodyPr>
          <a:lstStyle/>
          <a:p>
            <a:r>
              <a:rPr lang="en-US" sz="2400" dirty="0"/>
              <a:t>$27,500, at 3PM 5/10</a:t>
            </a:r>
          </a:p>
        </p:txBody>
      </p:sp>
    </p:spTree>
    <p:extLst>
      <p:ext uri="{BB962C8B-B14F-4D97-AF65-F5344CB8AC3E}">
        <p14:creationId xmlns:p14="http://schemas.microsoft.com/office/powerpoint/2010/main" val="4158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CF97-082D-CB62-9944-40F98258B613}"/>
              </a:ext>
            </a:extLst>
          </p:cNvPr>
          <p:cNvSpPr>
            <a:spLocks noGrp="1"/>
          </p:cNvSpPr>
          <p:nvPr>
            <p:ph type="title"/>
          </p:nvPr>
        </p:nvSpPr>
        <p:spPr>
          <a:xfrm>
            <a:off x="774405" y="-35404"/>
            <a:ext cx="10515600" cy="1325563"/>
          </a:xfrm>
        </p:spPr>
        <p:txBody>
          <a:bodyPr/>
          <a:lstStyle/>
          <a:p>
            <a:r>
              <a:rPr lang="en-US" dirty="0">
                <a:solidFill>
                  <a:schemeClr val="bg1"/>
                </a:solidFill>
              </a:rPr>
              <a:t>One</a:t>
            </a:r>
            <a:r>
              <a:rPr lang="en-US" dirty="0"/>
              <a:t> of the Over 60,000 Bitcoin ATMs</a:t>
            </a:r>
          </a:p>
        </p:txBody>
      </p:sp>
      <p:sp>
        <p:nvSpPr>
          <p:cNvPr id="4" name="Slide Number Placeholder 3">
            <a:extLst>
              <a:ext uri="{FF2B5EF4-FFF2-40B4-BE49-F238E27FC236}">
                <a16:creationId xmlns:a16="http://schemas.microsoft.com/office/drawing/2014/main" id="{D2C87155-455C-6978-1E28-5D702E2CF8DC}"/>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10" name="Picture 9">
            <a:extLst>
              <a:ext uri="{FF2B5EF4-FFF2-40B4-BE49-F238E27FC236}">
                <a16:creationId xmlns:a16="http://schemas.microsoft.com/office/drawing/2014/main" id="{19E9762A-839D-97D2-5FC2-2FE8A3C1BC5D}"/>
              </a:ext>
            </a:extLst>
          </p:cNvPr>
          <p:cNvPicPr>
            <a:picLocks noChangeAspect="1"/>
          </p:cNvPicPr>
          <p:nvPr/>
        </p:nvPicPr>
        <p:blipFill>
          <a:blip r:embed="rId3"/>
          <a:stretch>
            <a:fillRect/>
          </a:stretch>
        </p:blipFill>
        <p:spPr>
          <a:xfrm>
            <a:off x="1521963" y="1853466"/>
            <a:ext cx="2225344" cy="4206240"/>
          </a:xfrm>
          <a:prstGeom prst="rect">
            <a:avLst/>
          </a:prstGeom>
        </p:spPr>
      </p:pic>
      <p:pic>
        <p:nvPicPr>
          <p:cNvPr id="1026" name="Picture 2" descr="No photo description available.">
            <a:extLst>
              <a:ext uri="{FF2B5EF4-FFF2-40B4-BE49-F238E27FC236}">
                <a16:creationId xmlns:a16="http://schemas.microsoft.com/office/drawing/2014/main" id="{FFEF2670-A588-3621-E093-B61BDB104D3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89499" y="1853466"/>
            <a:ext cx="5801782"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5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37016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22713</TotalTime>
  <Words>2939</Words>
  <Application>Microsoft Macintosh PowerPoint</Application>
  <PresentationFormat>Widescreen</PresentationFormat>
  <Paragraphs>313</Paragraphs>
  <Slides>43</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Courier New</vt:lpstr>
      <vt:lpstr>fell</vt:lpstr>
      <vt:lpstr>Helvetica</vt:lpstr>
      <vt:lpstr>Lato</vt:lpstr>
      <vt:lpstr>Showcard Gothic</vt:lpstr>
      <vt:lpstr>Times New Roman</vt:lpstr>
      <vt:lpstr>Times roman</vt:lpstr>
      <vt:lpstr>Wingdings</vt:lpstr>
      <vt:lpstr>Custom Design</vt:lpstr>
      <vt:lpstr>PowerPoint Presentation</vt:lpstr>
      <vt:lpstr>From Finance Class:  Judging Financial Innovations</vt:lpstr>
      <vt:lpstr>Outline of the Talk</vt:lpstr>
      <vt:lpstr>Outline of the Talk</vt:lpstr>
      <vt:lpstr>But First, What is Bitcoin?</vt:lpstr>
      <vt:lpstr>Bitcoin Has Started a Revolution in Finance</vt:lpstr>
      <vt:lpstr>Bitcoins: What   Is   All the Excitement About?</vt:lpstr>
      <vt:lpstr>One of the Over 60,000 Bitcoin ATMs</vt:lpstr>
      <vt:lpstr>Give Me a Break?</vt:lpstr>
      <vt:lpstr>An Origin Story Worthy of a Pulp Novel!</vt:lpstr>
      <vt:lpstr>The Possible Economic Role for Bitcoin</vt:lpstr>
      <vt:lpstr>Facts about Cryptocurrencies (as of 5/10, 3PM)</vt:lpstr>
      <vt:lpstr>Underlying Technology of Bitcoin</vt:lpstr>
      <vt:lpstr>So, how does it work?</vt:lpstr>
      <vt:lpstr>Proof of Work: Bitcoin “Mining”</vt:lpstr>
      <vt:lpstr>Bitcoin Mine</vt:lpstr>
      <vt:lpstr>Question #1:  Is Bitcoin serving an economic role</vt:lpstr>
      <vt:lpstr>Bitcoin’s Environmental Impact</vt:lpstr>
      <vt:lpstr>Bitcoin’s Environmental Impact</vt:lpstr>
      <vt:lpstr>The Merge:  Ethereum and Proof of Stake</vt:lpstr>
      <vt:lpstr>What Role Does Bitcoin (or Ether) Play?</vt:lpstr>
      <vt:lpstr>Illegal Activity and Bitcoinhe</vt:lpstr>
      <vt:lpstr>But What about as an Financial Investment?</vt:lpstr>
      <vt:lpstr>How Do Economist Think About Investments?</vt:lpstr>
      <vt:lpstr>Does Voting Ever Get it “Wrong?”</vt:lpstr>
      <vt:lpstr>Question #2:  The Value of the New Technology?</vt:lpstr>
      <vt:lpstr>Smart Contracts on the Blockchain</vt:lpstr>
      <vt:lpstr>DeFi and Smart Contracts</vt:lpstr>
      <vt:lpstr>Clearly, Not Good News for Defi</vt:lpstr>
      <vt:lpstr>Mark Zuckerberg &amp; Stablecoins</vt:lpstr>
      <vt:lpstr>Tether Stablecoin:  Reserve Backed?</vt:lpstr>
      <vt:lpstr>Algorithmic’s Stable Coin (!,?):  Terra/Luna</vt:lpstr>
      <vt:lpstr>Terra’s Price</vt:lpstr>
      <vt:lpstr>“Clean Up the Mess on Aisle 3”</vt:lpstr>
      <vt:lpstr>Sam Bankman-Fried &amp; FTX</vt:lpstr>
      <vt:lpstr>After SBF: Binance</vt:lpstr>
      <vt:lpstr>It Is Still the Wild West!</vt:lpstr>
      <vt:lpstr>What is Good Regulation?</vt:lpstr>
      <vt:lpstr>Biden Framework for Regulating Crypto (9/16)</vt:lpstr>
      <vt:lpstr>Do We Need More Than (Good) Regulation?</vt:lpstr>
      <vt:lpstr>The Devil Is In the Details</vt:lpstr>
      <vt:lpstr>Who should design our payment system?</vt:lpstr>
      <vt:lpstr>Resources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310</cp:revision>
  <cp:lastPrinted>2023-05-11T21:07:44Z</cp:lastPrinted>
  <dcterms:created xsi:type="dcterms:W3CDTF">2017-05-03T22:30:38Z</dcterms:created>
  <dcterms:modified xsi:type="dcterms:W3CDTF">2023-05-11T21:08:00Z</dcterms:modified>
</cp:coreProperties>
</file>