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42"/>
  </p:notesMasterIdLst>
  <p:sldIdLst>
    <p:sldId id="4761" r:id="rId2"/>
    <p:sldId id="4782" r:id="rId3"/>
    <p:sldId id="4107" r:id="rId4"/>
    <p:sldId id="4130" r:id="rId5"/>
    <p:sldId id="4108" r:id="rId6"/>
    <p:sldId id="4109" r:id="rId7"/>
    <p:sldId id="4860" r:id="rId8"/>
    <p:sldId id="4111" r:id="rId9"/>
    <p:sldId id="1204" r:id="rId10"/>
    <p:sldId id="4157" r:id="rId11"/>
    <p:sldId id="4113" r:id="rId12"/>
    <p:sldId id="4114" r:id="rId13"/>
    <p:sldId id="4115" r:id="rId14"/>
    <p:sldId id="4116" r:id="rId15"/>
    <p:sldId id="4172" r:id="rId16"/>
    <p:sldId id="4173" r:id="rId17"/>
    <p:sldId id="4174" r:id="rId18"/>
    <p:sldId id="276" r:id="rId19"/>
    <p:sldId id="277" r:id="rId20"/>
    <p:sldId id="4313" r:id="rId21"/>
    <p:sldId id="4314" r:id="rId22"/>
    <p:sldId id="4133" r:id="rId23"/>
    <p:sldId id="4315" r:id="rId24"/>
    <p:sldId id="4122" r:id="rId25"/>
    <p:sldId id="4317" r:id="rId26"/>
    <p:sldId id="4126" r:id="rId27"/>
    <p:sldId id="4861" r:id="rId28"/>
    <p:sldId id="4866" r:id="rId29"/>
    <p:sldId id="4867" r:id="rId30"/>
    <p:sldId id="4324" r:id="rId31"/>
    <p:sldId id="4862" r:id="rId32"/>
    <p:sldId id="4864" r:id="rId33"/>
    <p:sldId id="4865" r:id="rId34"/>
    <p:sldId id="4859" r:id="rId35"/>
    <p:sldId id="4868" r:id="rId36"/>
    <p:sldId id="4869" r:id="rId37"/>
    <p:sldId id="4870" r:id="rId38"/>
    <p:sldId id="4871" r:id="rId39"/>
    <p:sldId id="4855" r:id="rId40"/>
    <p:sldId id="4100" r:id="rId4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414D"/>
    <a:srgbClr val="0C4C88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94" autoAdjust="0"/>
    <p:restoredTop sz="91408"/>
  </p:normalViewPr>
  <p:slideViewPr>
    <p:cSldViewPr snapToGrid="0" snapToObjects="1">
      <p:cViewPr varScale="1">
        <p:scale>
          <a:sx n="59" d="100"/>
          <a:sy n="59" d="100"/>
        </p:scale>
        <p:origin x="108" y="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7EC6A77-897B-A94D-8179-085D1B4EE98D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omberg.com/quote/FB:US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Rick Santelli 2/19/2009 </a:t>
            </a:r>
            <a:r>
              <a:rPr lang="en-US" dirty="0" err="1"/>
              <a:t>Teaparty</a:t>
            </a:r>
            <a:r>
              <a:rPr lang="en-US" dirty="0"/>
              <a:t> Rant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58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Warren Buffet paraphrasing Benjamin Graham.  Payments mean dividends or coupon payments. Even, gold has some intrinsic value as the ultimate </a:t>
            </a:r>
            <a:r>
              <a:rPr lang="en-US" dirty="0" err="1"/>
              <a:t>insuarbne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DF4BD5-010C-4CBB-A256-98F1F85EEAF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67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sz="13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WSJ</a:t>
            </a:r>
            <a:r>
              <a:rPr lang="en-US" sz="13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Headline, 8/11/2021, “Poly Network Hackers Steal More Than $600 Million in Cryptocurrency”</a:t>
            </a:r>
            <a:r>
              <a:rPr lang="en-US" sz="1300" i="1" dirty="0">
                <a:latin typeface="Times roman"/>
              </a:rPr>
              <a:t> Bloomberg 7/27/2021:  “</a:t>
            </a:r>
            <a:r>
              <a:rPr lang="en-US" sz="1300" dirty="0">
                <a:latin typeface="Times roman"/>
              </a:rPr>
              <a:t>Tether and the </a:t>
            </a:r>
            <a:r>
              <a:rPr lang="en-US" sz="1300" dirty="0">
                <a:latin typeface="Times roman"/>
                <a:hlinkClick r:id="rId3" tooltip="Company Overview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 Inc.</a:t>
            </a:r>
            <a:r>
              <a:rPr lang="en-US" sz="1300" dirty="0">
                <a:latin typeface="Times roman"/>
              </a:rPr>
              <a:t>-backed Diem token were a main focus of a recent meeting of  U.S. regulators held on the financial risks posed by </a:t>
            </a:r>
            <a:r>
              <a:rPr lang="en-US" sz="1300" dirty="0" err="1">
                <a:latin typeface="Times roman"/>
              </a:rPr>
              <a:t>stablecoins</a:t>
            </a:r>
            <a:r>
              <a:rPr lang="en-US" sz="1300" dirty="0">
                <a:latin typeface="Times roman"/>
              </a:rPr>
              <a:t>.</a:t>
            </a:r>
          </a:p>
          <a:p>
            <a:pPr defTabSz="966612">
              <a:defRPr/>
            </a:pPr>
            <a:r>
              <a:rPr lang="en-US" dirty="0"/>
              <a:t>Facebook NOVI wallets for holding Pax dollars ($1.1 billion in market cap)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52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12">
              <a:defRPr/>
            </a:pPr>
            <a:fld id="{39F294D8-753E-E842-8CF8-893A8D4FD7E5}" type="slidenum">
              <a:rPr lang="en-US" sz="1400">
                <a:solidFill>
                  <a:prstClr val="black"/>
                </a:solidFill>
                <a:latin typeface="Calibri"/>
              </a:rPr>
              <a:pPr defTabSz="966612">
                <a:defRPr/>
              </a:pPr>
              <a:t>40</a:t>
            </a:fld>
            <a:endParaRPr lang="en-US" sz="14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6058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Satoshi, Bitcoin is “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fell"/>
              </a:rPr>
              <a:t>A purely peer-to-peer version of electronic cash [that] would allow online payments to be sent directly from one party to another without going through a financial institution.”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fell"/>
              </a:rPr>
              <a:t>So,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fell"/>
              </a:rPr>
              <a:t>Natoshi’s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fell"/>
              </a:rPr>
              <a:t> goal was to improve money, in a way that did not depend banks or governments!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72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Define distributed Ledger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26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1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r>
              <a:rPr lang="en-US" dirty="0"/>
              <a:t>Data Centers: 240-340 and growing fast; One BTC transaction uses 1.5 megawatts, or household consumption over 52 days.</a:t>
            </a:r>
            <a:endParaRPr dirty="0"/>
          </a:p>
        </p:txBody>
      </p:sp>
      <p:sp>
        <p:nvSpPr>
          <p:cNvPr id="221" name="Google Shape;22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2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endParaRPr/>
          </a:p>
        </p:txBody>
      </p:sp>
      <p:sp>
        <p:nvSpPr>
          <p:cNvPr id="229" name="Google Shape;22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Merge occurred on September 15th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32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Trading of banned goods; </a:t>
            </a:r>
            <a:r>
              <a:rPr lang="en-US" dirty="0" err="1"/>
              <a:t>e.g</a:t>
            </a:r>
            <a:r>
              <a:rPr lang="en-US" dirty="0"/>
              <a:t>, Silk Road</a:t>
            </a:r>
          </a:p>
          <a:p>
            <a:pPr lvl="1"/>
            <a:r>
              <a:rPr lang="en-US" dirty="0"/>
              <a:t>Ransomware Payments.</a:t>
            </a:r>
          </a:p>
          <a:p>
            <a:pPr lvl="1"/>
            <a:r>
              <a:rPr lang="en-US" dirty="0"/>
              <a:t>Money Laundering.</a:t>
            </a:r>
          </a:p>
          <a:p>
            <a:pPr lvl="1"/>
            <a:r>
              <a:rPr lang="en-US" dirty="0"/>
              <a:t>Tax Evasion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35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Crypto Advocates:  Less than 1% share of the total volume of transactions.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6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66612" lvl="1" indent="-483306">
              <a:buFont typeface="+mj-lt"/>
              <a:buAutoNum type="arabicPeriod"/>
            </a:pPr>
            <a:r>
              <a:rPr lang="en-US" dirty="0"/>
              <a:t>Promised future payments such as dividends for stocks or coupon payments for bonds.</a:t>
            </a:r>
          </a:p>
          <a:p>
            <a:pPr marL="966612" lvl="1" indent="-483306">
              <a:buFont typeface="+mj-lt"/>
              <a:buAutoNum type="arabicPeriod"/>
            </a:pPr>
            <a:r>
              <a:rPr lang="en-US" dirty="0"/>
              <a:t>For currencies, promise of future use in exchange with stable values.</a:t>
            </a:r>
          </a:p>
          <a:p>
            <a:r>
              <a:rPr lang="en-US" dirty="0"/>
              <a:t>Bitcoin only promises the possibility of capital gains, but </a:t>
            </a:r>
            <a:r>
              <a:rPr lang="en-US" i="1" dirty="0">
                <a:solidFill>
                  <a:srgbClr val="C00000"/>
                </a:solidFill>
              </a:rPr>
              <a:t>not based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on future payments.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82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2pPr marL="685800" indent="-228600">
              <a:buClr>
                <a:srgbClr val="0C4C88"/>
              </a:buClr>
              <a:buSzPct val="80000"/>
              <a:buFont typeface="Wingdings" panose="05000000000000000000" pitchFamily="2" charset="2"/>
              <a:buChar char="§"/>
              <a:defRPr/>
            </a:lvl2pPr>
            <a:lvl3pPr>
              <a:buClr>
                <a:srgbClr val="0C4C88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ts val="52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2pPr marL="685800" indent="-228600">
              <a:buClr>
                <a:srgbClr val="0C4C88"/>
              </a:buClr>
              <a:buSzPct val="80000"/>
              <a:buFont typeface="Wingdings" panose="05000000000000000000" pitchFamily="2" charset="2"/>
              <a:buChar char="§"/>
              <a:defRPr/>
            </a:lvl2pPr>
            <a:lvl3pPr>
              <a:buClr>
                <a:srgbClr val="0C4C88"/>
              </a:buCl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ts val="52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ingecko.com/en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f.org/en/publications/fandd/issues/2025/09/indias-frictionless-payments-maria-peria" TargetMode="External"/><Relationship Id="rId2" Type="http://schemas.openxmlformats.org/officeDocument/2006/relationships/hyperlink" Target="https://www.m-pesa.africa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edelegation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fo@NEEDEcon.or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842" y="1795708"/>
            <a:ext cx="10967013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/>
              <a:t>Osher Lifelong Learning Institute, </a:t>
            </a:r>
            <a:r>
              <a:rPr lang="en-US" sz="3600" b="1" i="1" dirty="0">
                <a:solidFill>
                  <a:schemeClr val="tx2"/>
                </a:solidFill>
              </a:rPr>
              <a:t>Winter</a:t>
            </a:r>
            <a:r>
              <a:rPr lang="en-US" sz="3600" dirty="0">
                <a:solidFill>
                  <a:schemeClr val="tx2"/>
                </a:solidFill>
              </a:rPr>
              <a:t> 2026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600" b="1" i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The Economics of Public Policy Issues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027990"/>
            <a:ext cx="9144000" cy="18164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Berkshire Community College</a:t>
            </a:r>
            <a:endParaRPr lang="en-US" sz="26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0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2"/>
                </a:solidFill>
              </a:rPr>
              <a:t>Host: Geoffrey Woglom, Director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381652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76151-A314-EF65-7DDF-4D95299C9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Giv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 Me a Break?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53FC1-BF1C-D851-0603-4D95CB465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510ECD-D11A-88D1-620F-1FB713E4F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57" y="1325563"/>
            <a:ext cx="7172382" cy="44471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DEE269-D95E-DBC5-6C07-40CD638B6D85}"/>
              </a:ext>
            </a:extLst>
          </p:cNvPr>
          <p:cNvSpPr txBox="1"/>
          <p:nvPr/>
        </p:nvSpPr>
        <p:spPr>
          <a:xfrm>
            <a:off x="8120091" y="1741193"/>
            <a:ext cx="3602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As of 1/10/2024, Fidelity also offers Bitcoin, </a:t>
            </a:r>
            <a:r>
              <a:rPr lang="en-US" sz="2400"/>
              <a:t>Ethereum and Solana ETFs</a:t>
            </a:r>
          </a:p>
        </p:txBody>
      </p:sp>
    </p:spTree>
    <p:extLst>
      <p:ext uri="{BB962C8B-B14F-4D97-AF65-F5344CB8AC3E}">
        <p14:creationId xmlns:p14="http://schemas.microsoft.com/office/powerpoint/2010/main" val="370161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FEA1A-D213-46CC-8199-994814DC9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5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 Origin Story Worthy of a Pulp Novel!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A4765-2644-46EA-98B7-A7E121B96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The Mysterious Satoshi Nakamoto:</a:t>
            </a:r>
          </a:p>
          <a:p>
            <a:pPr lvl="1"/>
            <a:r>
              <a:rPr lang="en-US" sz="2600" dirty="0"/>
              <a:t>Lehman Brothers Bankruptcy, 9/2008</a:t>
            </a:r>
          </a:p>
          <a:p>
            <a:pPr lvl="1"/>
            <a:r>
              <a:rPr lang="en-US" sz="2600" dirty="0"/>
              <a:t>Halloween 2008: a white paper is published on the Internet laying out the idea and design for Bitcoin.  The author (or authors) used Satoshi Nakamoto as a pseudonym.</a:t>
            </a:r>
          </a:p>
          <a:p>
            <a:pPr lvl="1"/>
            <a:r>
              <a:rPr lang="en-US" sz="2600" dirty="0"/>
              <a:t>January 2009:   Satoshi releases the first version of the Bitcoin software.</a:t>
            </a:r>
          </a:p>
          <a:p>
            <a:pPr lvl="1"/>
            <a:r>
              <a:rPr lang="en-US" sz="2600" dirty="0"/>
              <a:t>2009-2010:  Satoshi releases new versions of the software and is actively involved in Internet Chatter about Bitcoin.</a:t>
            </a:r>
          </a:p>
          <a:p>
            <a:pPr lvl="1"/>
            <a:r>
              <a:rPr lang="en-US" sz="2600" dirty="0"/>
              <a:t>April 2011:  Satoshi ceases all known and/or verified communications.</a:t>
            </a:r>
          </a:p>
          <a:p>
            <a:r>
              <a:rPr lang="en-US" dirty="0"/>
              <a:t>To this date the identity or identities of Satoshi are unknown.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2EA31-D184-4B49-B2FA-FAAE4A244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28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1D01B-3DE6-41AA-BFEF-A9B022987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5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Possible Economic Role for Bitcoin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95D5C-D089-42A8-87DA-33C969BDF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3451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Satoshi’s Vision: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“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fell"/>
              </a:rPr>
              <a:t>A purely peer-to-peer version of electronic cash [that] would allow online payments to be sent directly from one party to another without going through a financial institution.”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More, prosaically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Facilitate payments at lower costs with speed and security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E.g., Credit Card Fees (3 percent).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Merchant doesn’t get paid for at least 2 days.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More importantly, cross-border transactions costs were $1.9 trillion in 2018.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2019 Capital One hackers access personal information of 106 m users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Meet the needs of previously unbanked.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Particularly a problem in the Developing World, but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Fed estimates that 50 million US adults have little or no banking relationships.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048FD-CB47-4DED-A5FC-620543FC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3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284E3-249A-4CFE-A81A-4E2C6EE57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6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ts</a:t>
            </a:r>
            <a:r>
              <a:rPr lang="en-US" dirty="0"/>
              <a:t> about Cryptocurrencies (as of 2/13, 7AM)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1F004-0544-4C0F-BB05-5EB880A0B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Bitcoin was the first and is the largest in terms of market cap (total value of all bitcoins) of about $1.37 trillion.</a:t>
            </a:r>
          </a:p>
          <a:p>
            <a:r>
              <a:rPr lang="en-US" dirty="0"/>
              <a:t>Ethereum is in second place with a market cap of about $236 billion; tether a “stablecoin” is third at $183 billion.</a:t>
            </a:r>
          </a:p>
          <a:p>
            <a:r>
              <a:rPr lang="en-US" dirty="0"/>
              <a:t>Presently, 20,000 different varieties with a total market cap of about $2.4 trillion </a:t>
            </a:r>
            <a:r>
              <a:rPr lang="en-US" sz="2200" b="0" dirty="0"/>
              <a:t>(</a:t>
            </a:r>
            <a:r>
              <a:rPr lang="en-US" sz="2200" b="0" dirty="0">
                <a:hlinkClick r:id="rId2"/>
              </a:rPr>
              <a:t>https://www.coingecko.com/en</a:t>
            </a:r>
            <a:r>
              <a:rPr lang="en-US" sz="2200" b="0" dirty="0"/>
              <a:t>)</a:t>
            </a:r>
          </a:p>
          <a:p>
            <a:r>
              <a:rPr lang="en-US" sz="3000" dirty="0"/>
              <a:t>Market cap of domestically listed US companies is about $62 trillion.</a:t>
            </a:r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CACA9-7F67-468F-BD85-401B538C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1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08D84-DC21-49B0-A13D-8F456BE9F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derlying Technology of Bitcoin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F53DF-5D27-4BBC-A89C-972037CA5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Digital Token (exists only as data on a computer) whose ownership is cryptographically protected.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Distributed Ledger, Block Chain Technology.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Software protocol the provides a “consensus” mechanism on the validity of new transactions.</a:t>
            </a:r>
          </a:p>
          <a:p>
            <a:pPr marL="0" indent="0">
              <a:buNone/>
            </a:pPr>
            <a:r>
              <a:rPr lang="en-US" dirty="0"/>
              <a:t>Payments based on trust, without a “trusted third party.”  (</a:t>
            </a:r>
            <a:r>
              <a:rPr lang="en-US" dirty="0" err="1"/>
              <a:t>i.e</a:t>
            </a:r>
            <a:r>
              <a:rPr lang="en-US" dirty="0"/>
              <a:t>, a bank or the Fed).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D1FA2-3F62-495F-A378-B75965FC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69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D38F2-E12C-4703-8A3A-3FEEE5FD3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/>
              <a:t>how does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A29C0-C018-4137-808F-40C788687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Jack, the owner of a bitcoin is given a public number or key and a private encrypted key.</a:t>
            </a:r>
          </a:p>
          <a:p>
            <a:r>
              <a:rPr lang="en-US" dirty="0"/>
              <a:t>Jack can trade his bitcoin with Jill by using Jill’s public key and verifying the transaction with his private key.</a:t>
            </a:r>
          </a:p>
          <a:p>
            <a:r>
              <a:rPr lang="en-US" dirty="0"/>
              <a:t>The new transaction is then posted on a </a:t>
            </a:r>
            <a:r>
              <a:rPr lang="en-US" dirty="0" err="1"/>
              <a:t>a</a:t>
            </a:r>
            <a:r>
              <a:rPr lang="en-US" dirty="0"/>
              <a:t> number of different computers and can be read by anyone.</a:t>
            </a:r>
          </a:p>
          <a:p>
            <a:r>
              <a:rPr lang="en-US" dirty="0"/>
              <a:t>The clearing of the transaction is done with public database or distributed ledger called a blockchain through a process know as bitcoin mining.</a:t>
            </a:r>
          </a:p>
          <a:p>
            <a:r>
              <a:rPr lang="en-US" dirty="0"/>
              <a:t>First, Bitcoin Miners gather about 3000 new transactions into a “block.”</a:t>
            </a:r>
          </a:p>
          <a:p>
            <a:r>
              <a:rPr lang="en-US" dirty="0"/>
              <a:t>The next step is to provide a decentralized mechanism to add the new block to the block chain and agree that the transactions are valid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9718F-47F7-4841-B1FA-C9F186487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79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763AF-E2DB-43DF-867F-DC9544CAC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of of Work:</a:t>
            </a:r>
            <a:r>
              <a:rPr lang="en-US" dirty="0"/>
              <a:t> Bitcoin “Mining”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4959A-4B94-44E8-BB38-EC231DF3D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miners’ competition involves generating long, random numbers (“hashing”) until one of the numbers fits a precise set of attributes.</a:t>
            </a:r>
          </a:p>
          <a:p>
            <a:r>
              <a:rPr lang="en-US" dirty="0"/>
              <a:t>Presently, miners produce on the order of 200 million trillion random numbers per second.</a:t>
            </a:r>
          </a:p>
          <a:p>
            <a:r>
              <a:rPr lang="en-US" dirty="0"/>
              <a:t>The winning miner then adds the new block to the previous block in the blockchain.  The total process takes about 10 minutes</a:t>
            </a:r>
          </a:p>
          <a:p>
            <a:r>
              <a:rPr lang="en-US" dirty="0"/>
              <a:t>The incentive for miners is that the winner of the competition gets compensated with new bitcoins and transaction fees.</a:t>
            </a:r>
          </a:p>
          <a:p>
            <a:r>
              <a:rPr lang="en-US" dirty="0"/>
              <a:t>However, the miner will not get the reward unless other miners subsequently add new blocks to the first miner’s block.</a:t>
            </a:r>
          </a:p>
          <a:p>
            <a:r>
              <a:rPr lang="en-US" dirty="0"/>
              <a:t>In this way transactions are added to the chain via a “consensus” of miners.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B26E90-307F-43DB-9118-1A8AEB249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88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880A3-73C3-C778-CF9C-32A2D4B8A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Bit</a:t>
            </a:r>
            <a:r>
              <a:rPr lang="en-US" dirty="0"/>
              <a:t>coin Mine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E6400-1C81-C6B0-FBFA-6BCB0A99B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1026" name="Picture 2" descr="A greener approach to crypto mining | PaymentsSource | American Banker">
            <a:extLst>
              <a:ext uri="{FF2B5EF4-FFF2-40B4-BE49-F238E27FC236}">
                <a16:creationId xmlns:a16="http://schemas.microsoft.com/office/drawing/2014/main" id="{DF380E9E-9507-02F3-5FA9-EBECA6827D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882" y="1491894"/>
            <a:ext cx="812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376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1"/>
          <p:cNvSpPr txBox="1">
            <a:spLocks noGrp="1"/>
          </p:cNvSpPr>
          <p:nvPr>
            <p:ph type="title"/>
          </p:nvPr>
        </p:nvSpPr>
        <p:spPr>
          <a:xfrm>
            <a:off x="738807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Bitc</a:t>
            </a:r>
            <a:r>
              <a:rPr lang="en-US"/>
              <a:t>oin’s Environmental Impact</a:t>
            </a:r>
            <a:endParaRPr/>
          </a:p>
        </p:txBody>
      </p:sp>
      <p:sp>
        <p:nvSpPr>
          <p:cNvPr id="225" name="Google Shape;225;p21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26" name="Google Shape;226;p21"/>
          <p:cNvSpPr txBox="1"/>
          <p:nvPr/>
        </p:nvSpPr>
        <p:spPr>
          <a:xfrm>
            <a:off x="7620929" y="6444654"/>
            <a:ext cx="540834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https://digiconomist.net/bitcoin-energy-consumption</a:t>
            </a:r>
            <a:endParaRPr dirty="0"/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B9557770-03D5-6EA3-49FA-7F32AFC21F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50392" y="1723002"/>
            <a:ext cx="7243247" cy="37955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2D8ED03-5AB4-DC23-1D12-16A6A5E97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392" y="2511602"/>
            <a:ext cx="7291216" cy="18347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3E5CCA6-7203-CC68-6F4F-00E2736EAC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8361" y="4291052"/>
            <a:ext cx="7243247" cy="16878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394514-5D0A-9210-98D2-6EDD64640EE0}"/>
              </a:ext>
            </a:extLst>
          </p:cNvPr>
          <p:cNvSpPr txBox="1"/>
          <p:nvPr/>
        </p:nvSpPr>
        <p:spPr>
          <a:xfrm>
            <a:off x="2450392" y="5826652"/>
            <a:ext cx="1051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Bitcoin Mining uses something between 40 and 60 percent of Data Centers </a:t>
            </a:r>
            <a:r>
              <a:rPr lang="en-US" sz="2200" dirty="0" err="1"/>
              <a:t>useage</a:t>
            </a:r>
            <a:r>
              <a:rPr lang="en-US" sz="22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2"/>
          <p:cNvSpPr txBox="1">
            <a:spLocks noGrp="1"/>
          </p:cNvSpPr>
          <p:nvPr>
            <p:ph type="title"/>
          </p:nvPr>
        </p:nvSpPr>
        <p:spPr>
          <a:xfrm>
            <a:off x="738807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Bitc</a:t>
            </a:r>
            <a:r>
              <a:rPr lang="en-US"/>
              <a:t>oin’s Environmental Impact</a:t>
            </a:r>
            <a:endParaRPr/>
          </a:p>
        </p:txBody>
      </p:sp>
      <p:pic>
        <p:nvPicPr>
          <p:cNvPr id="232" name="Google Shape;232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10687" y="1345441"/>
            <a:ext cx="11570625" cy="4435822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2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234" name="Google Shape;234;p22"/>
          <p:cNvSpPr txBox="1"/>
          <p:nvPr/>
        </p:nvSpPr>
        <p:spPr>
          <a:xfrm>
            <a:off x="7620929" y="6444654"/>
            <a:ext cx="540834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https://digiconomist.net/bitcoin-energy-consumption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60" y="1253331"/>
            <a:ext cx="11929140" cy="4351338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000"/>
              </a:spcAft>
              <a:buNone/>
            </a:pPr>
            <a:r>
              <a:rPr lang="en-US" dirty="0"/>
              <a:t>The Economics of Public Policy Issues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(1/23): Economic Update &amp; Central Bank Independence Geoffrey Woglom, Amherst College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(1/30): Federal Debt and Deficits, Kathryn Wilson Kent State University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(2/6): Climate Change Economics Sarah Jacobson, Williams College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4 (2/13): An Introduction to Cryptocurrencies, Geoffrey Woglom, Amherst College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(2/20): Saving Social Security, Jon Haveman, Executive Director NEED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 Week 6 (2/27): AI and Inequality, Geoffrey Woglom, Amherst College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251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C82B4-4C97-3F0F-8DC8-BF8B32404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Merge:  Ethereum and Proof of Stake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C60B9-D0AA-BD82-E622-53DF9CD88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Potential Block Creators place cryptocurrency in specialized wallets that are locked while they are acting as blockchain “validators”  (as opposed to “miners”).</a:t>
            </a:r>
          </a:p>
          <a:p>
            <a:r>
              <a:rPr lang="en-US" dirty="0"/>
              <a:t>Validators are selected randomly, where the odds of being selected are proportional to the value of the currency “staked” in the wallet.</a:t>
            </a:r>
          </a:p>
          <a:p>
            <a:r>
              <a:rPr lang="en-US" dirty="0"/>
              <a:t>The rest of the process of validation is similar: transaction fees only paid if subsequent blocks are added, but!!</a:t>
            </a:r>
          </a:p>
          <a:p>
            <a:r>
              <a:rPr lang="en-US" dirty="0"/>
              <a:t>If an invalid block is discovered the staked  deposit is forfeited.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7D16D-4C1C-88A0-6373-E600C8122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78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DAC1F-12CF-4FE7-92BB-AFFBC77D4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Role Does Bitcoin (or Ether) Play?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8331C-E7D0-4DD2-BE9C-4B03E2AA3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some it plays the same role as $100 bills:  32.8% of all bills in circulation (more than the number of $1 bills):  Illegal Activity.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F83DE-E1DE-429C-9306-309FB160E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558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921D5-690F-4EA6-AE17-E90F2EC9E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Ille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gal Activity and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Bitcoin</a:t>
            </a:r>
            <a:r>
              <a:rPr lang="en-US" dirty="0" err="1">
                <a:solidFill>
                  <a:schemeClr val="bg1"/>
                </a:solidFill>
              </a:rPr>
              <a:t>he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74F53-6077-4D1E-8B3E-4487B94B5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C351BC-5D27-C3CC-9848-805120CDA1E6}"/>
              </a:ext>
            </a:extLst>
          </p:cNvPr>
          <p:cNvSpPr txBox="1"/>
          <p:nvPr/>
        </p:nvSpPr>
        <p:spPr>
          <a:xfrm>
            <a:off x="4597664" y="5940895"/>
            <a:ext cx="7308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https://www.chainalysis.com/blog/2026-crypto-crime-report-introduction/</a:t>
            </a:r>
            <a:endParaRPr lang="en-US" i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73ACC37-3BDD-DCDA-78C0-D8A269D378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2709"/>
            <a:ext cx="6694364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D3EAA68-9691-B299-AFA9-B0071BED9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607" y="1712989"/>
            <a:ext cx="5908287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67B14CC-6DBF-752A-E62C-FDFCA455C35E}"/>
              </a:ext>
            </a:extLst>
          </p:cNvPr>
          <p:cNvSpPr/>
          <p:nvPr/>
        </p:nvSpPr>
        <p:spPr>
          <a:xfrm>
            <a:off x="10913805" y="2403987"/>
            <a:ext cx="992443" cy="250722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9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BF1D-E219-4F16-8F16-10F30C59C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What about as a Financial Investment?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DFB6C-7356-4618-9F39-3DFFA3396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is hard to argue with the fact that Bitcoin had provided outsized returns for many, albeit very volatile.</a:t>
            </a:r>
          </a:p>
          <a:p>
            <a:r>
              <a:rPr lang="en-US" dirty="0"/>
              <a:t>Financial Assets are Promises by the Issuer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“fundamental value” of a financial assets is the value of those promises based on the time value of money and the risk that the promises will not be kept.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What does Bitcoin promise?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224F8-611C-42AA-A823-E424DB0E0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36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E2758-E9AD-4426-AA1A-E3556BD0F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 Economist Think About Investments?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28CAA-EC06-42CC-B515-515847782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Good Starting Place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“I</a:t>
            </a:r>
            <a:r>
              <a:rPr lang="en-US" i="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n the short term the stock market behaves like a voting machine, but in the long term it acts like a weighing machine.”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What is being weighed is prospective payments from the security, or other intrinsic value, i.e. its fundamental value.</a:t>
            </a:r>
          </a:p>
          <a:p>
            <a:pPr marL="0" indent="0">
              <a:buNone/>
            </a:pPr>
            <a:r>
              <a:rPr lang="en-US" i="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Bitcoin?</a:t>
            </a:r>
          </a:p>
          <a:p>
            <a:pPr marL="0" indent="0"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666F6A-6FA6-4E6D-8934-BAD94C6FD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84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F2F2C-9779-FE86-F447-1796EF7C4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Do</a:t>
            </a:r>
            <a:r>
              <a:rPr lang="en-US" dirty="0"/>
              <a:t>es Voting Ever Get it “Wrong?”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615C94-AA94-6FD7-E295-E2D8A970D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BC6F4C-794D-FFFC-64AC-EAAB812CBF1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47763"/>
            <a:ext cx="10515599" cy="4206240"/>
          </a:xfrm>
          <a:prstGeom prst="rect">
            <a:avLst/>
          </a:prstGeom>
        </p:spPr>
      </p:pic>
      <p:pic>
        <p:nvPicPr>
          <p:cNvPr id="1028" name="Picture 4" descr="Pets.com">
            <a:extLst>
              <a:ext uri="{FF2B5EF4-FFF2-40B4-BE49-F238E27FC236}">
                <a16:creationId xmlns:a16="http://schemas.microsoft.com/office/drawing/2014/main" id="{AB985E19-8E85-CE7A-CAFA-C6B077E83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588" y="1694717"/>
            <a:ext cx="2803018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56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8FACD-C783-4356-8471-F53F388F4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Sm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art Contracts on the Blockchain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4D215-DADC-417C-8017-9B565209F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Smart Contract is a computer code that resides on the block chain and is executed based on incoming information.</a:t>
            </a:r>
          </a:p>
          <a:p>
            <a:r>
              <a:rPr lang="en-US" dirty="0"/>
              <a:t>Example, Parametric Hurricane Insurance via the Blockchain:</a:t>
            </a:r>
          </a:p>
          <a:p>
            <a:pPr lvl="1"/>
            <a:r>
              <a:rPr lang="en-US" dirty="0"/>
              <a:t>Computer program on Ethereum continuously monitors Charleston Executive Airport wind speed for 1 year.</a:t>
            </a:r>
          </a:p>
          <a:p>
            <a:pPr lvl="1"/>
            <a:r>
              <a:rPr lang="en-US" dirty="0"/>
              <a:t>If the windspeed is greater than 150 miles per hour, immediately transfers 100 bitcoin to the Seabrook Island Property Association.</a:t>
            </a:r>
          </a:p>
          <a:p>
            <a:pPr lvl="1"/>
            <a:r>
              <a:rPr lang="en-US" dirty="0"/>
              <a:t>If the windspeed is less than 150 miles per hour, but more than 125 miles per hour, immediately transfers 75 bitcoin; etc.</a:t>
            </a:r>
          </a:p>
          <a:p>
            <a:r>
              <a:rPr lang="en-US" dirty="0"/>
              <a:t>Smart Contracts are Automatic, Immediate, Irreversible and Uncontestable.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B20F4-72E6-4557-A1EC-18C41443E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36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C26F0-F57D-E8C2-86A1-9B80B0306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187" y="24337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</a:t>
            </a:r>
            <a:r>
              <a:rPr lang="en-US" dirty="0"/>
              <a:t>al World Example:  Lemonade &amp; Kenyan Farmers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E8E58-8A23-B596-9D45-48455A05B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“In 2023, 7000 farmers in Kenya who signed up for the insurance were paid out claims due to the occurrence of a drought. No claim adjuster, claims, or processors were needed. Because information like rain data is easily measured for an oracle to transmit, a multitude of use cases exist.”</a:t>
            </a:r>
          </a:p>
          <a:p>
            <a:r>
              <a:rPr lang="en-US" dirty="0"/>
              <a:t>Sadly, the vast majority of smart contracts are all in the crypto world: e.g. process stable coin transactions, run derivative exchanges for crypto currencies.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45AF1-3635-4344-A63F-84756E23C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BE7C10-D7BD-A289-00D9-085A70871DCB}"/>
              </a:ext>
            </a:extLst>
          </p:cNvPr>
          <p:cNvSpPr txBox="1"/>
          <p:nvPr/>
        </p:nvSpPr>
        <p:spPr>
          <a:xfrm>
            <a:off x="6088624" y="6076147"/>
            <a:ext cx="53831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https://today.westlaw.com/Document/I0c8dc176826c11efb5eab7c3554138a0/View/FullText.html?</a:t>
            </a:r>
          </a:p>
        </p:txBody>
      </p:sp>
    </p:spTree>
    <p:extLst>
      <p:ext uri="{BB962C8B-B14F-4D97-AF65-F5344CB8AC3E}">
        <p14:creationId xmlns:p14="http://schemas.microsoft.com/office/powerpoint/2010/main" val="253306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B140C-DBEE-8C5A-AF12-A1171A49C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111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Des</a:t>
            </a:r>
            <a:r>
              <a:rPr lang="en-US" dirty="0"/>
              <a:t>irable Attributes of a Means of Payment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F48FB-9F60-55F0-7755-223C63B25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Accepted for most, if not all transactions and widely available. (wire transfers?).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Stable value. (Bitcoin?).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Low transactions costs. (3 percent credit card fees?).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Time to clear. (Venmo payments?).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Risk Use (Dollar Bills &amp; counterfeits).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Irreversibility (Bad Checks ?)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Confidentiality (?) (Bank Checks and the Bank Safety Act)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5451E-D494-DE19-9BD4-8CF9A68E5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93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E4FF5-5F3E-2D5C-E31D-F8A15AA35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Can</a:t>
            </a:r>
            <a:r>
              <a:rPr lang="en-US" dirty="0"/>
              <a:t> The Digital World Do Better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CD436-2EC8-609D-4131-9A29C08A9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Yes!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Kenya’s M- Pesa (2007!):  Cell phone app for storing digital currency.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hlinkClick r:id="rId2"/>
              </a:rPr>
              <a:t>https://www.m-pesa.africa/</a:t>
            </a:r>
            <a:r>
              <a:rPr lang="en-US" dirty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India’s UPI (2016):  Universally accepted “Apple Pay.”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hlinkClick r:id="rId3"/>
              </a:rPr>
              <a:t>https://www.imf.org/en/publications/fandd/issues/2025/09/indias-frictionless-payments-maria-peria</a:t>
            </a:r>
            <a:r>
              <a:rPr lang="en-US" dirty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Central Bank Digital Currency (CBDC):  Digital Yuan (although recently became a “tokenized” bank deposit).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C8456-D3AA-7A08-C62D-7AF0AA963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19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133601"/>
            <a:ext cx="10219508" cy="1585172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Cryptocurrencies &amp; The Future of Money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1751" y="6302703"/>
            <a:ext cx="2743200" cy="365125"/>
          </a:xfrm>
        </p:spPr>
        <p:txBody>
          <a:bodyPr/>
          <a:lstStyle/>
          <a:p>
            <a:fld id="{D9F085D5-EC86-4F6A-B501-C1359CB39116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44673A0-175A-4075-9896-09EF1D92727A}"/>
              </a:ext>
            </a:extLst>
          </p:cNvPr>
          <p:cNvGrpSpPr>
            <a:grpSpLocks noChangeAspect="1"/>
          </p:cNvGrpSpPr>
          <p:nvPr/>
        </p:nvGrpSpPr>
        <p:grpSpPr>
          <a:xfrm>
            <a:off x="470186" y="112657"/>
            <a:ext cx="2060329" cy="2103120"/>
            <a:chOff x="607985" y="-509240"/>
            <a:chExt cx="5464366" cy="557901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26F53BD-43F1-4D9D-8B93-4AAEFAE10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7985" y="-509240"/>
              <a:ext cx="5464366" cy="421395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43E7E5F-5A11-4E46-9D50-C30107AED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6794" y="3676136"/>
              <a:ext cx="4406747" cy="1393634"/>
            </a:xfrm>
            <a:prstGeom prst="rect">
              <a:avLst/>
            </a:prstGeom>
          </p:spPr>
        </p:pic>
      </p:grpSp>
      <p:sp>
        <p:nvSpPr>
          <p:cNvPr id="4" name="Subtitle 2">
            <a:extLst>
              <a:ext uri="{FF2B5EF4-FFF2-40B4-BE49-F238E27FC236}">
                <a16:creationId xmlns:a16="http://schemas.microsoft.com/office/drawing/2014/main" id="{CCDF0521-5229-7D41-A5EF-1078667579EC}"/>
              </a:ext>
            </a:extLst>
          </p:cNvPr>
          <p:cNvSpPr txBox="1">
            <a:spLocks/>
          </p:cNvSpPr>
          <p:nvPr/>
        </p:nvSpPr>
        <p:spPr>
          <a:xfrm>
            <a:off x="1547649" y="3566728"/>
            <a:ext cx="9144000" cy="2482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Geoffrey Woglom,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Professor of Economics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Amherst College, emeritus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March 29, 2023</a:t>
            </a:r>
          </a:p>
        </p:txBody>
      </p:sp>
      <p:pic>
        <p:nvPicPr>
          <p:cNvPr id="1026" name="Picture 2" descr="Crypto Currency Ethereum Luminous Particles Background">
            <a:extLst>
              <a:ext uri="{FF2B5EF4-FFF2-40B4-BE49-F238E27FC236}">
                <a16:creationId xmlns:a16="http://schemas.microsoft.com/office/drawing/2014/main" id="{13268D1F-2AF9-0A5C-0631-9639768FF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071" y="4427881"/>
            <a:ext cx="3413760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3355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809FE-E28E-49AD-BE9D-8428A64A7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62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blecoins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44146-F5E4-43D4-85B0-77B24FF58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Cryptocurrency whose value is pegged to a national currency.  We will focus on the dollar stable coins.</a:t>
            </a:r>
          </a:p>
          <a:p>
            <a:pPr lvl="1"/>
            <a:r>
              <a:rPr lang="en-US" dirty="0"/>
              <a:t>Reserve Backed (?):  when coins are issued, assets are purchased to “back” the coins value.</a:t>
            </a:r>
          </a:p>
          <a:p>
            <a:pPr lvl="1"/>
            <a:r>
              <a:rPr lang="en-US" dirty="0"/>
              <a:t>Algorithmically Backed.</a:t>
            </a:r>
          </a:p>
          <a:p>
            <a:r>
              <a:rPr lang="en-US" dirty="0"/>
              <a:t>Pioneered by Tether in 2014, it is now the largest, but it has a checkered past.</a:t>
            </a:r>
          </a:p>
          <a:p>
            <a:r>
              <a:rPr lang="en-US" dirty="0"/>
              <a:t>Prior to the current administration, financial regulators were negative towards stable coins.</a:t>
            </a:r>
          </a:p>
          <a:p>
            <a:r>
              <a:rPr lang="en-US" dirty="0"/>
              <a:t>E.g., Facebook and Diem in 2019:  Proposed blockchain enabled stablecoin, where all Facebook users would have diem wallets.</a:t>
            </a:r>
          </a:p>
          <a:p>
            <a:r>
              <a:rPr lang="en-US" dirty="0"/>
              <a:t>Regulators lodged lots of objections:  Should a potentially ubiquitous private currency be run by one company?</a:t>
            </a:r>
          </a:p>
          <a:p>
            <a:r>
              <a:rPr lang="en-US" dirty="0"/>
              <a:t>What could go wrong?</a:t>
            </a:r>
          </a:p>
          <a:p>
            <a:r>
              <a:rPr lang="en-US" dirty="0"/>
              <a:t>Meta (Facebook) dropped out of the Diem project on 1/31/2022.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55C72-84B4-43C0-8B3B-441628351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83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D4D08-349F-491D-2C39-F1DCDE4D1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C720C-6652-BA21-B8DC-674F18A01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349E154-2B9C-5CDF-BC8C-848FA50FD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blecoins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797B14-B5DA-48CD-F3F8-445228FEF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4025" y="1633721"/>
            <a:ext cx="5136178" cy="37490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AF7369-6562-42FE-E98B-0C26B8931F93}"/>
              </a:ext>
            </a:extLst>
          </p:cNvPr>
          <p:cNvSpPr txBox="1"/>
          <p:nvPr/>
        </p:nvSpPr>
        <p:spPr>
          <a:xfrm>
            <a:off x="6675190" y="5224279"/>
            <a:ext cx="4527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Tether’s price fell to $.95 on May 22 2022  because of collapse of an algorithmic stable coin called terra</a:t>
            </a:r>
          </a:p>
        </p:txBody>
      </p:sp>
      <p:pic>
        <p:nvPicPr>
          <p:cNvPr id="2" name="Content Placeholder 8">
            <a:extLst>
              <a:ext uri="{FF2B5EF4-FFF2-40B4-BE49-F238E27FC236}">
                <a16:creationId xmlns:a16="http://schemas.microsoft.com/office/drawing/2014/main" id="{3D673B0E-F03F-3D5E-768D-FC799C618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14" y="1566679"/>
            <a:ext cx="5940686" cy="3657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F3EC07-DAEF-796C-CBE1-3E79775AF479}"/>
              </a:ext>
            </a:extLst>
          </p:cNvPr>
          <p:cNvSpPr txBox="1"/>
          <p:nvPr/>
        </p:nvSpPr>
        <p:spPr>
          <a:xfrm>
            <a:off x="0" y="5224279"/>
            <a:ext cx="78953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https://www.coingecko.com/en/categories/usd-stablecoin#key-stats</a:t>
            </a:r>
          </a:p>
        </p:txBody>
      </p:sp>
    </p:spTree>
    <p:extLst>
      <p:ext uri="{BB962C8B-B14F-4D97-AF65-F5344CB8AC3E}">
        <p14:creationId xmlns:p14="http://schemas.microsoft.com/office/powerpoint/2010/main" val="225273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32D6F-6BBE-1302-0307-0CA0BA09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</a:t>
            </a:r>
            <a:r>
              <a:rPr lang="en-US" dirty="0"/>
              <a:t>es of Stable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BB217-A97B-3E18-9392-D7EACE140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Smart Contracts “lock” stablecoins for payments when the contract is executed</a:t>
            </a:r>
          </a:p>
          <a:p>
            <a:r>
              <a:rPr lang="en-US" dirty="0"/>
              <a:t>Peer-to-Peer Transactions in regions with unreliable banking.</a:t>
            </a:r>
          </a:p>
          <a:p>
            <a:r>
              <a:rPr lang="en-US" dirty="0"/>
              <a:t>Cross-border Transactions and Remittances.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E6C4CD-CDAF-5B89-827F-6EA8B8348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2738C29-F3E3-6EDD-5E4A-6D679444A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52" y="3429000"/>
            <a:ext cx="520492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A687DA-2E6A-C79A-00AC-EDA8338FAEA0}"/>
              </a:ext>
            </a:extLst>
          </p:cNvPr>
          <p:cNvSpPr txBox="1"/>
          <p:nvPr/>
        </p:nvSpPr>
        <p:spPr>
          <a:xfrm>
            <a:off x="0" y="5706815"/>
            <a:ext cx="6811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https://www.chainalysis.com/blog/stablecoins-most-popular-asset/</a:t>
            </a:r>
          </a:p>
        </p:txBody>
      </p:sp>
    </p:spTree>
    <p:extLst>
      <p:ext uri="{BB962C8B-B14F-4D97-AF65-F5344CB8AC3E}">
        <p14:creationId xmlns:p14="http://schemas.microsoft.com/office/powerpoint/2010/main" val="233660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28DDE-714F-E416-37D1-2A03D3579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</a:t>
            </a:r>
            <a:r>
              <a:rPr lang="en-US" dirty="0"/>
              <a:t>es: 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E1F45-C4EF-7807-09C8-AD0E45F37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Store of value in the face of instability and inflation.</a:t>
            </a:r>
          </a:p>
          <a:p>
            <a:r>
              <a:rPr lang="en-US" dirty="0"/>
              <a:t>Illicit Activity: maybe less than 1%, but still major source of illegal activity.</a:t>
            </a:r>
          </a:p>
          <a:p>
            <a:r>
              <a:rPr lang="en-US" dirty="0"/>
              <a:t>Sanction Evasion, but also</a:t>
            </a:r>
          </a:p>
          <a:p>
            <a:r>
              <a:rPr lang="en-US" dirty="0"/>
              <a:t>Getting funds to insurgents in countries like Iran.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BC6861-02D1-27AD-D1D9-CE4F41285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50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65248-B48E-7D59-3605-F4071DA9B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</a:t>
            </a:r>
            <a:r>
              <a:rPr lang="en-US" dirty="0"/>
              <a:t>cent Congressional Legislation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644AA-7B2B-F023-2A81-17E48BD1B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Genius Act (passed): Stable Coin Issuers</a:t>
            </a:r>
          </a:p>
          <a:p>
            <a:pPr lvl="1"/>
            <a:r>
              <a:rPr lang="en-US" dirty="0"/>
              <a:t>100% liquid asset backing of stable coins (but includes uninsured bank deposits.</a:t>
            </a:r>
          </a:p>
          <a:p>
            <a:pPr lvl="1"/>
            <a:r>
              <a:rPr lang="en-US" dirty="0"/>
              <a:t>Regulated by bank regulators, not CFTC nor SEC (which had been tough)</a:t>
            </a:r>
          </a:p>
          <a:p>
            <a:pPr lvl="1"/>
            <a:r>
              <a:rPr lang="en-US" dirty="0"/>
              <a:t>Cannot pay interest.</a:t>
            </a:r>
          </a:p>
          <a:p>
            <a:pPr lvl="1"/>
            <a:r>
              <a:rPr lang="en-US" dirty="0"/>
              <a:t>Must use blockchain technology. </a:t>
            </a:r>
          </a:p>
          <a:p>
            <a:pPr lvl="1"/>
            <a:r>
              <a:rPr lang="en-US" dirty="0"/>
              <a:t>Must Comply with the Bank Secrecy Act.</a:t>
            </a:r>
          </a:p>
          <a:p>
            <a:r>
              <a:rPr lang="en-US" dirty="0"/>
              <a:t>The Anti-CBDC Surveillance State Act (House passed): prohibits the Fed from issuing or even investigating a Fed digital currency.</a:t>
            </a:r>
          </a:p>
          <a:p>
            <a:r>
              <a:rPr lang="en-US" dirty="0"/>
              <a:t>The Clarity Act (House Passed):  Regulatory definitions for other crypto coins; awaiting a Senate vote.  At the last minute, Crypto-advocates objected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10C199-D068-E69B-345C-E20900902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84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15B19-1232-7475-C840-7385609B0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Sh</a:t>
            </a:r>
            <a:r>
              <a:rPr lang="en-US" dirty="0"/>
              <a:t>ould Stablecoins Be Allowed to Pay Interest?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34667-998C-2DA8-E692-9F54C1E6D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stablecoins pay about 3.5% in “rewards.”</a:t>
            </a:r>
          </a:p>
          <a:p>
            <a:r>
              <a:rPr lang="en-US" dirty="0"/>
              <a:t>If they can, they would be like a “tokenized”  money market mutual fund serving as a more attractive means of payment.</a:t>
            </a:r>
          </a:p>
          <a:p>
            <a:r>
              <a:rPr lang="en-US" dirty="0"/>
              <a:t>Estimates of losses in bank deposits range from $500 billion to $6.6 trillion.</a:t>
            </a:r>
          </a:p>
          <a:p>
            <a:r>
              <a:rPr lang="en-US" dirty="0"/>
              <a:t>So, what is the harm?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AF679-8988-428F-E5AD-A9BDD2280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27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A2072-E6CE-CF2F-474B-51D114C52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Role of Banks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3B4A5-22CE-4DCC-CBD8-FD33F6997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Accept deposits and manage check payments.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Make Commercial Loans and Mortgages</a:t>
            </a:r>
          </a:p>
          <a:p>
            <a:r>
              <a:rPr lang="en-US" dirty="0"/>
              <a:t>Money Market Mutual Funds (MMMF) do 1, but not 2.</a:t>
            </a:r>
          </a:p>
          <a:p>
            <a:r>
              <a:rPr lang="en-US" dirty="0"/>
              <a:t>Stable coins would be a crypto version of MMMF with more convenient payment options.</a:t>
            </a:r>
          </a:p>
          <a:p>
            <a:pPr marL="0" indent="0">
              <a:buNone/>
            </a:pPr>
            <a:r>
              <a:rPr lang="en-US" dirty="0"/>
              <a:t>Unintended Consequences?</a:t>
            </a:r>
          </a:p>
          <a:p>
            <a:r>
              <a:rPr lang="en-US" dirty="0"/>
              <a:t>The primary source of credit for small business 500 or fewer employees) is from small and regional bank lending.</a:t>
            </a:r>
          </a:p>
          <a:p>
            <a:r>
              <a:rPr lang="en-US" dirty="0"/>
              <a:t>Small business: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Number: over 38K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Employment: over 62 million employees, or over 45% total private sector employment.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5B576-B720-51D5-EC07-8C7A80E5A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63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60452-4107-6D28-A37A-4BB0D8261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Sm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 Banks (less than $300 billion total assets)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C8F10-AF42-A7D5-C4A0-FBFC16993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Deposits $5.6 trillion out of a total of $18.6 trillion.</a:t>
            </a:r>
          </a:p>
          <a:p>
            <a:r>
              <a:rPr lang="en-US" dirty="0"/>
              <a:t>Loans and Mortgages $2.8 trillion out of $5.8</a:t>
            </a:r>
          </a:p>
          <a:p>
            <a:r>
              <a:rPr lang="en-US" dirty="0"/>
              <a:t>Understated because while a $400 billion bank is classified as “large,”  its lending is more like a small bank.</a:t>
            </a:r>
          </a:p>
          <a:p>
            <a:r>
              <a:rPr lang="en-US" dirty="0"/>
              <a:t>“Large Banks” include JPMorgan Chase at $3.8 trillion and New Valley Bank and Trust Co at $366 billion.</a:t>
            </a:r>
          </a:p>
          <a:p>
            <a:pPr marL="0" indent="0">
              <a:buNone/>
            </a:pPr>
            <a:r>
              <a:rPr lang="en-US" dirty="0"/>
              <a:t>Unintended Consequences of current Crypto enthusiasm?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265EC-DA27-93A2-8322-8AFDCC841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2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646AD-9307-9C44-12E8-601BAD3F6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D404AAE-8460-4426-66A1-37008AF82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7450" y="1446174"/>
            <a:ext cx="8365342" cy="466344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496E08-99FC-DF97-9610-017CE5A5D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1083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4DE6F-BAAB-6D88-EED2-3F70F6C86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50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xt Week:  Trajectory </a:t>
            </a:r>
            <a:r>
              <a:rPr lang="en-US" dirty="0"/>
              <a:t>of Funds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60AB5-9113-BD99-C408-53AD8AF70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pic>
        <p:nvPicPr>
          <p:cNvPr id="5" name="Picture 4" descr="A graph showing the loss of retirement fund&#10;&#10;Description automatically generated">
            <a:extLst>
              <a:ext uri="{FF2B5EF4-FFF2-40B4-BE49-F238E27FC236}">
                <a16:creationId xmlns:a16="http://schemas.microsoft.com/office/drawing/2014/main" id="{E9616FF0-2551-BC84-715F-CDBEB5ED3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561" y="1066380"/>
            <a:ext cx="8855190" cy="516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71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Raise your digital hand or submit </a:t>
            </a:r>
            <a:r>
              <a:rPr lang="en-US"/>
              <a:t>questions in </a:t>
            </a:r>
            <a:r>
              <a:rPr lang="en-US" dirty="0"/>
              <a:t>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We will do a verbal Q&amp;A once the material has been presented.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Slides will be available from the NEED website tomorrow (https://needelegation.org/delivered_presentations.php)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3378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82" y="-317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 </a:t>
            </a:r>
            <a:r>
              <a:rPr lang="en-US" sz="3800" dirty="0">
                <a:solidFill>
                  <a:schemeClr val="bg1"/>
                </a:solidFill>
              </a:rPr>
              <a:t>Let’</a:t>
            </a:r>
            <a:r>
              <a:rPr lang="en-US" sz="3800" dirty="0"/>
              <a:t>s Hear from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670559"/>
            <a:ext cx="11074608" cy="592479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5100" dirty="0">
              <a:hlinkClick r:id="rId3"/>
            </a:endParaRPr>
          </a:p>
          <a:p>
            <a:pPr marL="0" indent="0" algn="ctr">
              <a:buNone/>
            </a:pPr>
            <a:r>
              <a:rPr lang="en-US" sz="4800" dirty="0"/>
              <a:t>Geoffrey Woglom grwoglom@amherst.edu</a:t>
            </a:r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3800" dirty="0"/>
              <a:t>Contact NEED: </a:t>
            </a:r>
            <a:r>
              <a:rPr lang="en-US" sz="3800" dirty="0" err="1"/>
              <a:t>I</a:t>
            </a:r>
            <a:r>
              <a:rPr lang="en-US" sz="3800" dirty="0" err="1">
                <a:hlinkClick r:id="rId4"/>
              </a:rPr>
              <a:t>nfo@NEEDEcon.org</a:t>
            </a:r>
            <a:endParaRPr lang="en-US" sz="3800" dirty="0"/>
          </a:p>
          <a:p>
            <a:pPr marL="0" indent="0" algn="ctr">
              <a:buNone/>
            </a:pPr>
            <a:endParaRPr lang="en-US" sz="3800" dirty="0"/>
          </a:p>
          <a:p>
            <a:pPr marL="0" indent="0" algn="ctr">
              <a:buNone/>
            </a:pPr>
            <a:endParaRPr lang="en-US" sz="3800" dirty="0"/>
          </a:p>
          <a:p>
            <a:pPr marL="0" indent="0" algn="ctr">
              <a:buNone/>
            </a:pPr>
            <a:r>
              <a:rPr lang="en-US" sz="3800" dirty="0"/>
              <a:t>Support NEED:  www.NEEDEcon.org/donate.php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085D5-EC86-4F6A-B501-C1359CB39116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0C4C8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C4C8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998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CFEED-377B-4C55-9A5B-A44C33ADC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 of the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C47F8-C9B1-4595-9F5E-427119940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 Facts about Bitcoin</a:t>
            </a:r>
          </a:p>
          <a:p>
            <a:r>
              <a:rPr lang="en-US" dirty="0"/>
              <a:t>A little bit on the underlying technology of cryptocurrencies.</a:t>
            </a:r>
          </a:p>
          <a:p>
            <a:r>
              <a:rPr lang="en-US" dirty="0"/>
              <a:t>Evaluation of 3 uses of this technology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Bitcoin as a financial investment.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Smart Contracts and Defi.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Crypto Currencies as a “Means of Payment:”  Stablecoins.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D25F64-034E-42CE-8ED2-AD2BA1C95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80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04E70-B4EB-4FA0-B960-4FB4653E5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First, What is Bitcoin?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F7E85-D254-4D87-A862-39B33D910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Bitcoin is the first cryptocurrency and was invented in 2008.</a:t>
            </a:r>
          </a:p>
          <a:p>
            <a:r>
              <a:rPr lang="en-US" dirty="0"/>
              <a:t>Cryptocurrencies are a form of digital money (viz. data on a computer) where account ownership is confidential and where record keeping is decentralized over a multitude of computers</a:t>
            </a:r>
          </a:p>
          <a:p>
            <a:r>
              <a:rPr lang="en-US" dirty="0"/>
              <a:t>Little regulation; no reliance on trusted third party; no government!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0E37F-B33F-4069-9888-A8934243B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97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5F6B2-5148-2751-D247-D54EF2FD0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DD9916-9F91-4A95-484F-B53D00F28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E9BF05-1EDE-7D13-5FD0-DC58AB524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Bitc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oins: What   Is   All the Excitement About?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B41B87-F2E7-FEE3-4F97-5D64A76D5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821" y="1201026"/>
            <a:ext cx="10107981" cy="5029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1C55B7-BD82-DB56-6C3E-CC567E7F6981}"/>
              </a:ext>
            </a:extLst>
          </p:cNvPr>
          <p:cNvSpPr txBox="1"/>
          <p:nvPr/>
        </p:nvSpPr>
        <p:spPr>
          <a:xfrm>
            <a:off x="3975410" y="308838"/>
            <a:ext cx="109839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Was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1028B2F-C40B-D3B1-73D7-7AB1244CC1AC}"/>
              </a:ext>
            </a:extLst>
          </p:cNvPr>
          <p:cNvGrpSpPr/>
          <p:nvPr/>
        </p:nvGrpSpPr>
        <p:grpSpPr>
          <a:xfrm>
            <a:off x="9969596" y="1790082"/>
            <a:ext cx="2362200" cy="1676625"/>
            <a:chOff x="10253315" y="1952625"/>
            <a:chExt cx="2362200" cy="186726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94AEBC3-5107-FA3F-9782-2671E81FC47D}"/>
                </a:ext>
              </a:extLst>
            </p:cNvPr>
            <p:cNvSpPr txBox="1"/>
            <p:nvPr/>
          </p:nvSpPr>
          <p:spPr>
            <a:xfrm>
              <a:off x="10253315" y="3408562"/>
              <a:ext cx="2362200" cy="411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46% decline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D43D37B-6742-E407-CD54-DFE4DE2B407B}"/>
                </a:ext>
              </a:extLst>
            </p:cNvPr>
            <p:cNvCxnSpPr>
              <a:cxnSpLocks/>
            </p:cNvCxnSpPr>
            <p:nvPr/>
          </p:nvCxnSpPr>
          <p:spPr>
            <a:xfrm>
              <a:off x="10253315" y="1952625"/>
              <a:ext cx="0" cy="182526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029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ECFEF-05E2-4673-ABA0-EE19ACCD4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6204B2-99B2-4226-9178-EA778323B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Bitc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oins: What   Is   All the Excitement About?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94DCB0-C862-B131-6632-1A1CFDDF3544}"/>
              </a:ext>
            </a:extLst>
          </p:cNvPr>
          <p:cNvSpPr txBox="1"/>
          <p:nvPr/>
        </p:nvSpPr>
        <p:spPr>
          <a:xfrm>
            <a:off x="10431735" y="2608059"/>
            <a:ext cx="2005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$27,300, at 5PM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25FDF2-55A1-8347-5B62-2B11B43269BD}"/>
              </a:ext>
            </a:extLst>
          </p:cNvPr>
          <p:cNvSpPr txBox="1"/>
          <p:nvPr/>
        </p:nvSpPr>
        <p:spPr>
          <a:xfrm>
            <a:off x="3975410" y="308838"/>
            <a:ext cx="109839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Was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AC43-8823-DE28-1CF0-FFCD6BA10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46" y="1325562"/>
            <a:ext cx="10258254" cy="483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54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23C0C-235B-49FC-A67E-7A8BC2A66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On</a:t>
            </a:r>
            <a:r>
              <a:rPr lang="en-US" dirty="0"/>
              <a:t>e of the Over 30,000 Bitcoin ATMs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043FF-2371-4829-A3FE-B19E65FBA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 dirty="0"/>
          </a:p>
        </p:txBody>
      </p:sp>
      <p:pic>
        <p:nvPicPr>
          <p:cNvPr id="8" name="Picture 7" descr="A picture containing text, indoor, black, cash machine&#10;&#10;Description automatically generated">
            <a:extLst>
              <a:ext uri="{FF2B5EF4-FFF2-40B4-BE49-F238E27FC236}">
                <a16:creationId xmlns:a16="http://schemas.microsoft.com/office/drawing/2014/main" id="{861E4F1F-C66C-4BF8-B530-180A1E95B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323" y="1119279"/>
            <a:ext cx="2975288" cy="4846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95D01F-396E-41AA-B66B-2ED6DCD4B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751" y="1119279"/>
            <a:ext cx="5943600" cy="483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6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26345</TotalTime>
  <Words>2709</Words>
  <Application>Microsoft Office PowerPoint</Application>
  <PresentationFormat>Widescreen</PresentationFormat>
  <Paragraphs>281</Paragraphs>
  <Slides>40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Courier New</vt:lpstr>
      <vt:lpstr>fell</vt:lpstr>
      <vt:lpstr>Times New Roman</vt:lpstr>
      <vt:lpstr>Times roman</vt:lpstr>
      <vt:lpstr>Wingdings</vt:lpstr>
      <vt:lpstr>Custom Design</vt:lpstr>
      <vt:lpstr>PowerPoint Presentation</vt:lpstr>
      <vt:lpstr> Course Schedule</vt:lpstr>
      <vt:lpstr>PowerPoint Presentation</vt:lpstr>
      <vt:lpstr>Submitting Questions</vt:lpstr>
      <vt:lpstr>Outline of the Talk</vt:lpstr>
      <vt:lpstr>But First, What is Bitcoin?</vt:lpstr>
      <vt:lpstr>Bitcoins: What   Is   All the Excitement About?</vt:lpstr>
      <vt:lpstr>Bitcoins: What   Is   All the Excitement About?</vt:lpstr>
      <vt:lpstr>One of the Over 30,000 Bitcoin ATMs</vt:lpstr>
      <vt:lpstr>Give Me a Break?</vt:lpstr>
      <vt:lpstr>An Origin Story Worthy of a Pulp Novel!</vt:lpstr>
      <vt:lpstr>The Possible Economic Role for Bitcoin</vt:lpstr>
      <vt:lpstr>Facts about Cryptocurrencies (as of 2/13, 7AM)</vt:lpstr>
      <vt:lpstr>Underlying Technology of Bitcoin</vt:lpstr>
      <vt:lpstr>So, how does it work?</vt:lpstr>
      <vt:lpstr>Proof of Work: Bitcoin “Mining”</vt:lpstr>
      <vt:lpstr>Bitcoin Mine</vt:lpstr>
      <vt:lpstr>Bitcoin’s Environmental Impact</vt:lpstr>
      <vt:lpstr>Bitcoin’s Environmental Impact</vt:lpstr>
      <vt:lpstr>The Merge:  Ethereum and Proof of Stake</vt:lpstr>
      <vt:lpstr>What Role Does Bitcoin (or Ether) Play?</vt:lpstr>
      <vt:lpstr>Illegal Activity and Bitcoinhe</vt:lpstr>
      <vt:lpstr>But What about as a Financial Investment?</vt:lpstr>
      <vt:lpstr>How Do Economist Think About Investments?</vt:lpstr>
      <vt:lpstr>Does Voting Ever Get it “Wrong?”</vt:lpstr>
      <vt:lpstr>Smart Contracts on the Blockchain</vt:lpstr>
      <vt:lpstr>Real World Example:  Lemonade &amp; Kenyan Farmers</vt:lpstr>
      <vt:lpstr>Desirable Attributes of a Means of Payment</vt:lpstr>
      <vt:lpstr>Can The Digital World Do Better</vt:lpstr>
      <vt:lpstr>Stablecoins</vt:lpstr>
      <vt:lpstr>Stablecoins</vt:lpstr>
      <vt:lpstr>Uses of Stable Coins</vt:lpstr>
      <vt:lpstr>Uses:  Continued</vt:lpstr>
      <vt:lpstr>Recent Congressional Legislation</vt:lpstr>
      <vt:lpstr>Should Stablecoins Be Allowed to Pay Interest?</vt:lpstr>
      <vt:lpstr>Economic Role of Banks</vt:lpstr>
      <vt:lpstr>Small Banks (less than $300 billion total assets)</vt:lpstr>
      <vt:lpstr>PowerPoint Presentation</vt:lpstr>
      <vt:lpstr>Next Week:  Trajectory of Funds</vt:lpstr>
      <vt:lpstr> Let’s Hear from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Geoffrey Woglom</cp:lastModifiedBy>
  <cp:revision>355</cp:revision>
  <cp:lastPrinted>2026-02-13T18:28:49Z</cp:lastPrinted>
  <dcterms:created xsi:type="dcterms:W3CDTF">2017-05-03T22:30:38Z</dcterms:created>
  <dcterms:modified xsi:type="dcterms:W3CDTF">2026-02-19T16:55:45Z</dcterms:modified>
</cp:coreProperties>
</file>