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9"/>
  </p:notesMasterIdLst>
  <p:handoutMasterIdLst>
    <p:handoutMasterId r:id="rId60"/>
  </p:handoutMasterIdLst>
  <p:sldIdLst>
    <p:sldId id="4107" r:id="rId2"/>
    <p:sldId id="4171" r:id="rId3"/>
    <p:sldId id="4108" r:id="rId4"/>
    <p:sldId id="4109" r:id="rId5"/>
    <p:sldId id="4110" r:id="rId6"/>
    <p:sldId id="4321" r:id="rId7"/>
    <p:sldId id="4101" r:id="rId8"/>
    <p:sldId id="4157" r:id="rId9"/>
    <p:sldId id="4113" r:id="rId10"/>
    <p:sldId id="4114" r:id="rId11"/>
    <p:sldId id="4322" r:id="rId12"/>
    <p:sldId id="4116" r:id="rId13"/>
    <p:sldId id="4172" r:id="rId14"/>
    <p:sldId id="4173" r:id="rId15"/>
    <p:sldId id="4174" r:id="rId16"/>
    <p:sldId id="4175" r:id="rId17"/>
    <p:sldId id="4313" r:id="rId18"/>
    <p:sldId id="4314" r:id="rId19"/>
    <p:sldId id="4133" r:id="rId20"/>
    <p:sldId id="4315" r:id="rId21"/>
    <p:sldId id="4122" r:id="rId22"/>
    <p:sldId id="4317" r:id="rId23"/>
    <p:sldId id="4125" r:id="rId24"/>
    <p:sldId id="4126" r:id="rId25"/>
    <p:sldId id="4127" r:id="rId26"/>
    <p:sldId id="4134" r:id="rId27"/>
    <p:sldId id="4130" r:id="rId28"/>
    <p:sldId id="1196" r:id="rId29"/>
    <p:sldId id="4155" r:id="rId30"/>
    <p:sldId id="4167" r:id="rId31"/>
    <p:sldId id="4153" r:id="rId32"/>
    <p:sldId id="4154" r:id="rId33"/>
    <p:sldId id="4316" r:id="rId34"/>
    <p:sldId id="4131" r:id="rId35"/>
    <p:sldId id="4136" r:id="rId36"/>
    <p:sldId id="4138" r:id="rId37"/>
    <p:sldId id="4135" r:id="rId38"/>
    <p:sldId id="4318" r:id="rId39"/>
    <p:sldId id="4139" r:id="rId40"/>
    <p:sldId id="4141" r:id="rId41"/>
    <p:sldId id="4142" r:id="rId42"/>
    <p:sldId id="4143" r:id="rId43"/>
    <p:sldId id="4145" r:id="rId44"/>
    <p:sldId id="4319" r:id="rId45"/>
    <p:sldId id="4144" r:id="rId46"/>
    <p:sldId id="4146" r:id="rId47"/>
    <p:sldId id="4147" r:id="rId48"/>
    <p:sldId id="4163" r:id="rId49"/>
    <p:sldId id="4164" r:id="rId50"/>
    <p:sldId id="4165" r:id="rId51"/>
    <p:sldId id="4149" r:id="rId52"/>
    <p:sldId id="4159" r:id="rId53"/>
    <p:sldId id="4162" r:id="rId54"/>
    <p:sldId id="4161" r:id="rId55"/>
    <p:sldId id="4160" r:id="rId56"/>
    <p:sldId id="4158" r:id="rId57"/>
    <p:sldId id="416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5374" autoAdjust="0"/>
  </p:normalViewPr>
  <p:slideViewPr>
    <p:cSldViewPr snapToGrid="0" snapToObjects="1">
      <p:cViewPr varScale="1">
        <p:scale>
          <a:sx n="111" d="100"/>
          <a:sy n="111" d="100"/>
        </p:scale>
        <p:origin x="248" y="432"/>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11/1/22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660 Merrill Road</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34</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BTC at $20,000, implies 35 billion per day</a:t>
            </a:r>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203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fred.stlouisfed.org/graph/?g=VsK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November, 2022</a:t>
            </a:r>
          </a:p>
        </p:txBody>
      </p:sp>
    </p:spTree>
    <p:extLst>
      <p:ext uri="{BB962C8B-B14F-4D97-AF65-F5344CB8AC3E}">
        <p14:creationId xmlns:p14="http://schemas.microsoft.com/office/powerpoint/2010/main" val="127833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10/31)</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$390 billion.</a:t>
            </a:r>
          </a:p>
          <a:p>
            <a:r>
              <a:rPr lang="en-US" dirty="0"/>
              <a:t>Ethereum is in second place with a market cap of about $190 billion.</a:t>
            </a:r>
          </a:p>
          <a:p>
            <a:r>
              <a:rPr lang="en-US" dirty="0"/>
              <a:t>Presently, 11,500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3169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2307-32BF-FDC4-A0AA-7053F8439EA8}"/>
              </a:ext>
            </a:extLst>
          </p:cNvPr>
          <p:cNvSpPr>
            <a:spLocks noGrp="1"/>
          </p:cNvSpPr>
          <p:nvPr>
            <p:ph type="title"/>
          </p:nvPr>
        </p:nvSpPr>
        <p:spPr/>
        <p:txBody>
          <a:bodyPr/>
          <a:lstStyle/>
          <a:p>
            <a:r>
              <a:rPr lang="en-US" dirty="0">
                <a:solidFill>
                  <a:schemeClr val="bg1"/>
                </a:solidFill>
              </a:rPr>
              <a:t>Fro</a:t>
            </a:r>
            <a:r>
              <a:rPr lang="en-US" dirty="0"/>
              <a:t>m Last Class:  Judging Financial Innovations</a:t>
            </a:r>
          </a:p>
        </p:txBody>
      </p:sp>
      <p:sp>
        <p:nvSpPr>
          <p:cNvPr id="3" name="Content Placeholder 2">
            <a:extLst>
              <a:ext uri="{FF2B5EF4-FFF2-40B4-BE49-F238E27FC236}">
                <a16:creationId xmlns:a16="http://schemas.microsoft.com/office/drawing/2014/main" id="{DA784E3C-7785-CD08-86FD-3880A72EEA91}"/>
              </a:ext>
            </a:extLst>
          </p:cNvPr>
          <p:cNvSpPr>
            <a:spLocks noGrp="1"/>
          </p:cNvSpPr>
          <p:nvPr>
            <p:ph idx="1"/>
          </p:nvPr>
        </p:nvSpPr>
        <p:spPr/>
        <p:txBody>
          <a:bodyPr/>
          <a:lstStyle/>
          <a:p>
            <a:r>
              <a:rPr lang="en-US" dirty="0"/>
              <a:t>Possible economic roles: improving the efficiency of</a:t>
            </a:r>
          </a:p>
          <a:p>
            <a:pPr marL="971550" lvl="1" indent="-514350">
              <a:buFont typeface="+mj-lt"/>
              <a:buAutoNum type="arabicPeriod"/>
            </a:pPr>
            <a:r>
              <a:rPr lang="en-US" dirty="0"/>
              <a:t>Payments system.</a:t>
            </a:r>
          </a:p>
          <a:p>
            <a:pPr marL="971550" lvl="1" indent="-514350">
              <a:buFont typeface="+mj-lt"/>
              <a:buAutoNum type="arabicPeriod"/>
            </a:pPr>
            <a:r>
              <a:rPr lang="en-US" dirty="0"/>
              <a:t>Saving and investment.</a:t>
            </a:r>
          </a:p>
          <a:p>
            <a:pPr marL="971550" lvl="1" indent="-514350">
              <a:buFont typeface="+mj-lt"/>
              <a:buAutoNum type="arabicPeriod"/>
            </a:pPr>
            <a:r>
              <a:rPr lang="en-US" dirty="0"/>
              <a:t>Managing risk.</a:t>
            </a:r>
          </a:p>
          <a:p>
            <a:r>
              <a:rPr lang="en-US" dirty="0"/>
              <a:t>Regulation is needed to:</a:t>
            </a:r>
          </a:p>
          <a:p>
            <a:pPr marL="914400" lvl="1" indent="-457200">
              <a:buFont typeface="+mj-lt"/>
              <a:buAutoNum type="arabicPeriod"/>
            </a:pPr>
            <a:r>
              <a:rPr lang="en-US" dirty="0"/>
              <a:t>Prevent fraud and other abuses.</a:t>
            </a:r>
          </a:p>
          <a:p>
            <a:pPr marL="914400" lvl="1" indent="-457200">
              <a:buFont typeface="+mj-lt"/>
              <a:buAutoNum type="arabicPeriod"/>
            </a:pPr>
            <a:r>
              <a:rPr lang="en-US" dirty="0"/>
              <a:t>Maintain financial stability.</a:t>
            </a:r>
          </a:p>
          <a:p>
            <a:pPr marL="914400" lvl="1" indent="-457200">
              <a:buFont typeface="+mj-lt"/>
              <a:buAutoNum type="arabicPeriod"/>
            </a:pPr>
            <a:r>
              <a:rPr lang="en-US" dirty="0"/>
              <a:t>Allow useful innovations to flourish</a:t>
            </a:r>
          </a:p>
        </p:txBody>
      </p:sp>
      <p:sp>
        <p:nvSpPr>
          <p:cNvPr id="4" name="Slide Number Placeholder 3">
            <a:extLst>
              <a:ext uri="{FF2B5EF4-FFF2-40B4-BE49-F238E27FC236}">
                <a16:creationId xmlns:a16="http://schemas.microsoft.com/office/drawing/2014/main" id="{147A7E0D-1A3C-CBE3-A068-F314E37CC532}"/>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0679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564006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70363" y="9719"/>
            <a:ext cx="10515600" cy="1325563"/>
          </a:xfrm>
        </p:spPr>
        <p:txBody>
          <a:bodyPr/>
          <a:lstStyle/>
          <a:p>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239527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6591-1E3C-A38E-0EA0-D368B26290D1}"/>
              </a:ext>
            </a:extLst>
          </p:cNvPr>
          <p:cNvSpPr>
            <a:spLocks noGrp="1"/>
          </p:cNvSpPr>
          <p:nvPr>
            <p:ph type="title"/>
          </p:nvPr>
        </p:nvSpPr>
        <p:spPr/>
        <p:txBody>
          <a:bodyPr/>
          <a:lstStyle/>
          <a:p>
            <a:r>
              <a:rPr lang="en-US" dirty="0">
                <a:solidFill>
                  <a:schemeClr val="bg1"/>
                </a:solidFill>
              </a:rPr>
              <a:t>Eth</a:t>
            </a:r>
            <a:r>
              <a:rPr lang="en-US" dirty="0"/>
              <a:t>er to Bitcoin ratio</a:t>
            </a:r>
          </a:p>
        </p:txBody>
      </p:sp>
      <p:sp>
        <p:nvSpPr>
          <p:cNvPr id="4" name="Slide Number Placeholder 3">
            <a:extLst>
              <a:ext uri="{FF2B5EF4-FFF2-40B4-BE49-F238E27FC236}">
                <a16:creationId xmlns:a16="http://schemas.microsoft.com/office/drawing/2014/main" id="{4474D047-6240-25D7-4889-3F070DCD46E7}"/>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7" name="FRED Graph Chart" descr="FRED Graph">
            <a:hlinkClick r:id="rId2" tooltip="View this chart in your browser. "/>
            <a:extLst>
              <a:ext uri="{FF2B5EF4-FFF2-40B4-BE49-F238E27FC236}">
                <a16:creationId xmlns:a16="http://schemas.microsoft.com/office/drawing/2014/main" id="{DCDDC9F6-8234-E417-AAD2-307899C0C815}"/>
              </a:ext>
            </a:extLst>
          </p:cNvPr>
          <p:cNvPicPr>
            <a:picLocks noGrp="1" noChangeAspect="1"/>
          </p:cNvPicPr>
          <p:nvPr>
            <p:ph idx="1"/>
          </p:nvPr>
        </p:nvPicPr>
        <p:blipFill>
          <a:blip r:embed="rId3"/>
          <a:stretch>
            <a:fillRect/>
          </a:stretch>
        </p:blipFill>
        <p:spPr>
          <a:xfrm>
            <a:off x="838201" y="1531008"/>
            <a:ext cx="9811214" cy="4351337"/>
          </a:xfrm>
          <a:prstGeom prst="rect">
            <a:avLst/>
          </a:prstGeom>
        </p:spPr>
      </p:pic>
    </p:spTree>
    <p:extLst>
      <p:ext uri="{BB962C8B-B14F-4D97-AF65-F5344CB8AC3E}">
        <p14:creationId xmlns:p14="http://schemas.microsoft.com/office/powerpoint/2010/main" val="1182703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288279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297492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171021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61DB-E613-4AE4-23E9-CCB0DE054D12}"/>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sensus Mechanism</a:t>
            </a:r>
            <a:r>
              <a:rPr lang="en-US" dirty="0">
                <a:solidFill>
                  <a:srgbClr val="FF0000"/>
                </a:solidFill>
              </a:rPr>
              <a:t>s</a:t>
            </a:r>
            <a:endParaRPr lang="en-US" dirty="0"/>
          </a:p>
        </p:txBody>
      </p:sp>
      <p:sp>
        <p:nvSpPr>
          <p:cNvPr id="3" name="Content Placeholder 2">
            <a:extLst>
              <a:ext uri="{FF2B5EF4-FFF2-40B4-BE49-F238E27FC236}">
                <a16:creationId xmlns:a16="http://schemas.microsoft.com/office/drawing/2014/main" id="{65F000CF-E65F-B7D1-0AAC-DF6CF57A9C56}"/>
              </a:ext>
            </a:extLst>
          </p:cNvPr>
          <p:cNvSpPr>
            <a:spLocks noGrp="1"/>
          </p:cNvSpPr>
          <p:nvPr>
            <p:ph idx="1"/>
          </p:nvPr>
        </p:nvSpPr>
        <p:spPr/>
        <p:txBody>
          <a:bodyPr>
            <a:normAutofit/>
          </a:bodyPr>
          <a:lstStyle/>
          <a:p>
            <a:r>
              <a:rPr lang="en-US" dirty="0"/>
              <a:t>Consensus mechanism requires:</a:t>
            </a:r>
          </a:p>
          <a:p>
            <a:pPr marL="914400" lvl="1" indent="-457200">
              <a:buFont typeface="+mj-lt"/>
              <a:buAutoNum type="arabicPeriod"/>
            </a:pPr>
            <a:r>
              <a:rPr lang="en-US" dirty="0"/>
              <a:t>Many nodes competing to add a new block.</a:t>
            </a:r>
          </a:p>
          <a:p>
            <a:pPr marL="914400" lvl="1" indent="-457200">
              <a:buFont typeface="+mj-lt"/>
              <a:buAutoNum type="arabicPeriod"/>
            </a:pPr>
            <a:r>
              <a:rPr lang="en-US" dirty="0"/>
              <a:t>Economic incentive to add valid new block.</a:t>
            </a:r>
          </a:p>
          <a:p>
            <a:pPr marL="914400" lvl="1" indent="-457200">
              <a:buFont typeface="+mj-lt"/>
              <a:buAutoNum type="arabicPeriod"/>
            </a:pPr>
            <a:r>
              <a:rPr lang="en-US" dirty="0"/>
              <a:t>Mechanism to ensure validity of the new block.</a:t>
            </a:r>
          </a:p>
          <a:p>
            <a:r>
              <a:rPr lang="en-US" dirty="0"/>
              <a:t>Proof of Work (POW):</a:t>
            </a:r>
          </a:p>
          <a:p>
            <a:pPr marL="914400" lvl="1" indent="-457200">
              <a:buFont typeface="+mj-lt"/>
              <a:buAutoNum type="arabicPeriod"/>
            </a:pPr>
            <a:r>
              <a:rPr lang="en-US" dirty="0"/>
              <a:t>Many miners with free entry competing to solve random number problem.</a:t>
            </a:r>
          </a:p>
          <a:p>
            <a:pPr marL="914400" lvl="1" indent="-457200">
              <a:buFont typeface="+mj-lt"/>
              <a:buAutoNum type="arabicPeriod"/>
            </a:pPr>
            <a:r>
              <a:rPr lang="en-US" dirty="0"/>
              <a:t>If the new block is accepted (future blocks are added), miner gets a reward in bitcoin and transaction fees.</a:t>
            </a:r>
          </a:p>
          <a:p>
            <a:pPr marL="914400" lvl="1" indent="-457200">
              <a:buFont typeface="+mj-lt"/>
              <a:buAutoNum type="arabicPeriod"/>
            </a:pPr>
            <a:r>
              <a:rPr lang="en-US" dirty="0"/>
              <a:t>Subsequent miners won’t add to the block if they don’t believe it is valid.</a:t>
            </a:r>
          </a:p>
          <a:p>
            <a:pPr marL="457200" lvl="1" indent="0">
              <a:buNone/>
            </a:pPr>
            <a:endParaRPr lang="en-US" dirty="0"/>
          </a:p>
        </p:txBody>
      </p:sp>
      <p:sp>
        <p:nvSpPr>
          <p:cNvPr id="4" name="Slide Number Placeholder 3">
            <a:extLst>
              <a:ext uri="{FF2B5EF4-FFF2-40B4-BE49-F238E27FC236}">
                <a16:creationId xmlns:a16="http://schemas.microsoft.com/office/drawing/2014/main" id="{DC5DA0BB-38F5-4309-9403-C6B3C8F599F4}"/>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887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lnSpcReduction="10000"/>
          </a:bodyPr>
          <a:lstStyle/>
          <a:p>
            <a:r>
              <a:rPr lang="en-US" dirty="0"/>
              <a:t>POS:  A Better Way?</a:t>
            </a:r>
          </a:p>
          <a:p>
            <a:pPr marL="971550" lvl="1" indent="-514350">
              <a:buFont typeface="+mj-lt"/>
              <a:buAutoNum type="arabicPeriod"/>
            </a:pPr>
            <a:r>
              <a:rPr lang="en-US" dirty="0"/>
              <a:t>Potential Block Creators place cryptocurrency in specialized wallets that are locked while they are acting as blockchain validators.</a:t>
            </a:r>
          </a:p>
          <a:p>
            <a:pPr marL="971550" lvl="1" indent="-514350">
              <a:buFont typeface="+mj-lt"/>
              <a:buAutoNum type="arabicPeriod"/>
            </a:pPr>
            <a:r>
              <a:rPr lang="en-US" dirty="0"/>
              <a:t>Validators are selected randomly, where the odds of being selected are proportional to the value of the currency “staked” in the wallet.</a:t>
            </a:r>
          </a:p>
          <a:p>
            <a:pPr marL="971550" lvl="1" indent="-514350">
              <a:buFont typeface="+mj-lt"/>
              <a:buAutoNum type="arabicPeriod"/>
            </a:pPr>
            <a:r>
              <a:rPr lang="en-US" dirty="0"/>
              <a:t>The rest of the process of validation tis similar: transaction fees only paid if subsequent blocks are added, but!!</a:t>
            </a:r>
          </a:p>
          <a:p>
            <a:pPr marL="971550" lvl="1" indent="-514350">
              <a:buFont typeface="+mj-lt"/>
              <a:buAutoNum type="arabicPeriod"/>
            </a:pPr>
            <a:r>
              <a:rPr lang="en-US" dirty="0"/>
              <a:t>If an invalid block is discovered the staked  deposit is forfeited.</a:t>
            </a:r>
          </a:p>
          <a:p>
            <a:r>
              <a:rPr lang="en-US" dirty="0"/>
              <a:t>POW competition over computer power and energy usage</a:t>
            </a:r>
          </a:p>
          <a:p>
            <a:r>
              <a:rPr lang="en-US" dirty="0"/>
              <a:t>POS competition over staked deposits (no computer power or energy usage involved</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073E-E826-45D5-0024-F413F1227B1B}"/>
              </a:ext>
            </a:extLst>
          </p:cNvPr>
          <p:cNvSpPr>
            <a:spLocks noGrp="1"/>
          </p:cNvSpPr>
          <p:nvPr>
            <p:ph type="title"/>
          </p:nvPr>
        </p:nvSpPr>
        <p:spPr/>
        <p:txBody>
          <a:bodyPr/>
          <a:lstStyle/>
          <a:p>
            <a:r>
              <a:rPr lang="en-US" dirty="0">
                <a:solidFill>
                  <a:schemeClr val="bg1"/>
                </a:solidFill>
              </a:rPr>
              <a:t>His</a:t>
            </a:r>
            <a:r>
              <a:rPr lang="en-US" dirty="0"/>
              <a:t>tory of POS</a:t>
            </a:r>
          </a:p>
        </p:txBody>
      </p:sp>
      <p:sp>
        <p:nvSpPr>
          <p:cNvPr id="3" name="Content Placeholder 2">
            <a:extLst>
              <a:ext uri="{FF2B5EF4-FFF2-40B4-BE49-F238E27FC236}">
                <a16:creationId xmlns:a16="http://schemas.microsoft.com/office/drawing/2014/main" id="{58FF0069-7895-71BF-32AB-8226BEA77C58}"/>
              </a:ext>
            </a:extLst>
          </p:cNvPr>
          <p:cNvSpPr>
            <a:spLocks noGrp="1"/>
          </p:cNvSpPr>
          <p:nvPr>
            <p:ph idx="1"/>
          </p:nvPr>
        </p:nvSpPr>
        <p:spPr/>
        <p:txBody>
          <a:bodyPr/>
          <a:lstStyle/>
          <a:p>
            <a:r>
              <a:rPr lang="en-US" dirty="0"/>
              <a:t>Invented in 2012 by Peercoin, a small crypto currency.</a:t>
            </a:r>
          </a:p>
          <a:p>
            <a:r>
              <a:rPr lang="en-US" dirty="0"/>
              <a:t>POS has been implemented by </a:t>
            </a:r>
            <a:r>
              <a:rPr lang="en-US" dirty="0" err="1"/>
              <a:t>Cardano</a:t>
            </a:r>
            <a:r>
              <a:rPr lang="en-US" dirty="0"/>
              <a:t>, Solana and </a:t>
            </a:r>
            <a:r>
              <a:rPr lang="en-US" dirty="0" err="1"/>
              <a:t>Polkadot</a:t>
            </a:r>
            <a:r>
              <a:rPr lang="en-US" dirty="0"/>
              <a:t>:  numbers 8, 9 and 11 in terms of market cap.</a:t>
            </a:r>
          </a:p>
          <a:p>
            <a:r>
              <a:rPr lang="en-US" dirty="0"/>
              <a:t>Ethereum was supposed to implement POS in May of 2020, but has delayed.  Recently announcing it would implement POS in September.  </a:t>
            </a:r>
          </a:p>
        </p:txBody>
      </p:sp>
      <p:sp>
        <p:nvSpPr>
          <p:cNvPr id="4" name="Slide Number Placeholder 3">
            <a:extLst>
              <a:ext uri="{FF2B5EF4-FFF2-40B4-BE49-F238E27FC236}">
                <a16:creationId xmlns:a16="http://schemas.microsoft.com/office/drawing/2014/main" id="{DEFEFC9A-D585-A03E-3A78-8CD3C3694166}"/>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8467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Coi</a:t>
            </a:r>
            <a:r>
              <a:rPr lang="en-US" dirty="0">
                <a:solidFill>
                  <a:schemeClr val="accent5">
                    <a:lumMod val="50000"/>
                  </a:schemeClr>
                </a:solidFill>
              </a:rPr>
              <a:t>ncidence?</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7" name="Content Placeholder 6">
            <a:extLst>
              <a:ext uri="{FF2B5EF4-FFF2-40B4-BE49-F238E27FC236}">
                <a16:creationId xmlns:a16="http://schemas.microsoft.com/office/drawing/2014/main" id="{E92EF792-5DC0-5F1B-54D9-0A7D95C11AEF}"/>
              </a:ext>
            </a:extLst>
          </p:cNvPr>
          <p:cNvPicPr>
            <a:picLocks noGrp="1" noChangeAspect="1"/>
          </p:cNvPicPr>
          <p:nvPr>
            <p:ph idx="1"/>
          </p:nvPr>
        </p:nvPicPr>
        <p:blipFill>
          <a:blip r:embed="rId2"/>
          <a:stretch>
            <a:fillRect/>
          </a:stretch>
        </p:blipFill>
        <p:spPr>
          <a:xfrm>
            <a:off x="838200" y="1634769"/>
            <a:ext cx="9220200" cy="4286250"/>
          </a:xfrm>
        </p:spPr>
      </p:pic>
    </p:spTree>
    <p:extLst>
      <p:ext uri="{BB962C8B-B14F-4D97-AF65-F5344CB8AC3E}">
        <p14:creationId xmlns:p14="http://schemas.microsoft.com/office/powerpoint/2010/main" val="165502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B6B3-F92A-F455-5D12-603DCF723BB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601EA8-5A30-38D0-5373-45D1B031582A}"/>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2050" name="Picture 2">
            <a:extLst>
              <a:ext uri="{FF2B5EF4-FFF2-40B4-BE49-F238E27FC236}">
                <a16:creationId xmlns:a16="http://schemas.microsoft.com/office/drawing/2014/main" id="{CF11C7AB-99C1-7CF2-E530-2A7191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7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96B9-F8E1-32BB-3F7D-CD2CC174897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B8B4DA-047C-DCFC-3C86-4266E8A41700}"/>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5122" name="Picture 2">
            <a:extLst>
              <a:ext uri="{FF2B5EF4-FFF2-40B4-BE49-F238E27FC236}">
                <a16:creationId xmlns:a16="http://schemas.microsoft.com/office/drawing/2014/main" id="{B0ED01D3-98AB-B091-E8EE-863672571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DFC-79EA-E8DF-403B-1E73D265886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42912F8-0719-480D-C91E-D3CC7561B1FD}"/>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4098" name="Picture 2">
            <a:extLst>
              <a:ext uri="{FF2B5EF4-FFF2-40B4-BE49-F238E27FC236}">
                <a16:creationId xmlns:a16="http://schemas.microsoft.com/office/drawing/2014/main" id="{E0030C35-EED8-0517-43EF-069A8A758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5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C733-6B65-2572-C41C-44D5EC92BC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4B6602-3815-30D7-1827-5013C1F1D554}"/>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3076" name="Picture 4">
            <a:extLst>
              <a:ext uri="{FF2B5EF4-FFF2-40B4-BE49-F238E27FC236}">
                <a16:creationId xmlns:a16="http://schemas.microsoft.com/office/drawing/2014/main" id="{1F14FAD1-8D7B-150F-56E8-BF0AD2BB4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1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F78-3330-2288-C431-044FE73215E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F533AA-AA08-AC06-639E-DECD37A5F9A0}"/>
              </a:ext>
            </a:extLst>
          </p:cNvPr>
          <p:cNvPicPr>
            <a:picLocks noGrp="1" noChangeAspect="1"/>
          </p:cNvPicPr>
          <p:nvPr>
            <p:ph idx="1"/>
          </p:nvPr>
        </p:nvPicPr>
        <p:blipFill>
          <a:blip r:embed="rId2"/>
          <a:stretch>
            <a:fillRect/>
          </a:stretch>
        </p:blipFill>
        <p:spPr>
          <a:xfrm>
            <a:off x="2145681" y="1500623"/>
            <a:ext cx="6720840" cy="4480560"/>
          </a:xfrm>
        </p:spPr>
      </p:pic>
      <p:sp>
        <p:nvSpPr>
          <p:cNvPr id="4" name="Slide Number Placeholder 3">
            <a:extLst>
              <a:ext uri="{FF2B5EF4-FFF2-40B4-BE49-F238E27FC236}">
                <a16:creationId xmlns:a16="http://schemas.microsoft.com/office/drawing/2014/main" id="{4EAF2E59-D6EF-BC33-E8ED-B7FA2C0E3407}"/>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7" name="TextBox 6">
            <a:extLst>
              <a:ext uri="{FF2B5EF4-FFF2-40B4-BE49-F238E27FC236}">
                <a16:creationId xmlns:a16="http://schemas.microsoft.com/office/drawing/2014/main" id="{528F0675-580A-B3E7-BE09-39D154990AC7}"/>
              </a:ext>
            </a:extLst>
          </p:cNvPr>
          <p:cNvSpPr txBox="1"/>
          <p:nvPr/>
        </p:nvSpPr>
        <p:spPr>
          <a:xfrm>
            <a:off x="6249329" y="5981183"/>
            <a:ext cx="5408342" cy="369332"/>
          </a:xfrm>
          <a:prstGeom prst="rect">
            <a:avLst/>
          </a:prstGeom>
          <a:noFill/>
        </p:spPr>
        <p:txBody>
          <a:bodyPr wrap="square" rtlCol="0">
            <a:spAutoFit/>
          </a:bodyPr>
          <a:lstStyle/>
          <a:p>
            <a:r>
              <a:rPr lang="en-US"/>
              <a:t>https://digiconomist.net/bitcoin-energy-consumption</a:t>
            </a:r>
            <a:endParaRPr lang="en-US" dirty="0"/>
          </a:p>
        </p:txBody>
      </p:sp>
    </p:spTree>
    <p:extLst>
      <p:ext uri="{BB962C8B-B14F-4D97-AF65-F5344CB8AC3E}">
        <p14:creationId xmlns:p14="http://schemas.microsoft.com/office/powerpoint/2010/main" val="2727384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CF06-9F91-03B2-7873-9784A84D981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2745443-DE19-F79F-D286-83F4B21D0A71}"/>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1026" name="Picture 2">
            <a:extLst>
              <a:ext uri="{FF2B5EF4-FFF2-40B4-BE49-F238E27FC236}">
                <a16:creationId xmlns:a16="http://schemas.microsoft.com/office/drawing/2014/main" id="{7A093EAA-F39B-9997-51F1-7BD6287FBE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861" y="1583334"/>
            <a:ext cx="8063408"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1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740317" cy="830997"/>
          </a:xfrm>
          <a:prstGeom prst="rect">
            <a:avLst/>
          </a:prstGeom>
          <a:noFill/>
        </p:spPr>
        <p:txBody>
          <a:bodyPr wrap="square" rtlCol="0">
            <a:spAutoFit/>
          </a:bodyPr>
          <a:lstStyle/>
          <a:p>
            <a:r>
              <a:rPr lang="en-US" sz="2400" dirty="0"/>
              <a:t>$20,500, at </a:t>
            </a:r>
          </a:p>
          <a:p>
            <a:r>
              <a:rPr lang="en-US" sz="2400" dirty="0"/>
              <a:t>9:15 today</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4599CF2D-08BF-7868-5819-B36068A33B8C}"/>
              </a:ext>
            </a:extLst>
          </p:cNvPr>
          <p:cNvPicPr>
            <a:picLocks noChangeAspect="1"/>
          </p:cNvPicPr>
          <p:nvPr/>
        </p:nvPicPr>
        <p:blipFill>
          <a:blip r:embed="rId2"/>
          <a:stretch>
            <a:fillRect/>
          </a:stretch>
        </p:blipFill>
        <p:spPr>
          <a:xfrm>
            <a:off x="0" y="1325562"/>
            <a:ext cx="9961848" cy="4697046"/>
          </a:xfrm>
          <a:prstGeom prst="rect">
            <a:avLst/>
          </a:prstGeom>
        </p:spPr>
      </p:pic>
    </p:spTree>
    <p:extLst>
      <p:ext uri="{BB962C8B-B14F-4D97-AF65-F5344CB8AC3E}">
        <p14:creationId xmlns:p14="http://schemas.microsoft.com/office/powerpoint/2010/main" val="1474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7</a:t>
            </a:fld>
            <a:endParaRPr lang="en-GB" dirty="0"/>
          </a:p>
        </p:txBody>
      </p:sp>
      <p:sp>
        <p:nvSpPr>
          <p:cNvPr id="5" name="AutoShape 2" descr="Coinstar Kiosk">
            <a:extLst>
              <a:ext uri="{FF2B5EF4-FFF2-40B4-BE49-F238E27FC236}">
                <a16:creationId xmlns:a16="http://schemas.microsoft.com/office/drawing/2014/main" id="{EA1B33B6-35BE-9817-64BA-37A8D598C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instar Kiosk">
            <a:extLst>
              <a:ext uri="{FF2B5EF4-FFF2-40B4-BE49-F238E27FC236}">
                <a16:creationId xmlns:a16="http://schemas.microsoft.com/office/drawing/2014/main" id="{9AB120E9-A197-63FB-E588-A13D4EEAFC2E}"/>
              </a:ext>
            </a:extLst>
          </p:cNvPr>
          <p:cNvSpPr>
            <a:spLocks noChangeAspect="1" noChangeArrowheads="1"/>
          </p:cNvSpPr>
          <p:nvPr/>
        </p:nvSpPr>
        <p:spPr bwMode="auto">
          <a:xfrm>
            <a:off x="6095999" y="3428999"/>
            <a:ext cx="1601165" cy="1601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instar Kiosk">
            <a:extLst>
              <a:ext uri="{FF2B5EF4-FFF2-40B4-BE49-F238E27FC236}">
                <a16:creationId xmlns:a16="http://schemas.microsoft.com/office/drawing/2014/main" id="{8761FAC6-56C3-5F71-21F0-1821E96741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CBEC6C28-6F56-53D9-AA5A-32575A544C2D}"/>
              </a:ext>
            </a:extLst>
          </p:cNvPr>
          <p:cNvPicPr>
            <a:picLocks noChangeAspect="1"/>
          </p:cNvPicPr>
          <p:nvPr/>
        </p:nvPicPr>
        <p:blipFill>
          <a:blip r:embed="rId3"/>
          <a:stretch>
            <a:fillRect/>
          </a:stretch>
        </p:blipFill>
        <p:spPr>
          <a:xfrm>
            <a:off x="4184948" y="1606371"/>
            <a:ext cx="6645212" cy="4389120"/>
          </a:xfrm>
          <a:prstGeom prst="rect">
            <a:avLst/>
          </a:prstGeom>
        </p:spPr>
      </p:pic>
      <p:pic>
        <p:nvPicPr>
          <p:cNvPr id="3" name="Google Shape;56;p13">
            <a:extLst>
              <a:ext uri="{FF2B5EF4-FFF2-40B4-BE49-F238E27FC236}">
                <a16:creationId xmlns:a16="http://schemas.microsoft.com/office/drawing/2014/main" id="{937F87DE-4AE5-4E1E-F998-DE9C66F64983}"/>
              </a:ext>
            </a:extLst>
          </p:cNvPr>
          <p:cNvPicPr preferRelativeResize="0">
            <a:picLocks noChangeAspect="1"/>
          </p:cNvPicPr>
          <p:nvPr/>
        </p:nvPicPr>
        <p:blipFill>
          <a:blip r:embed="rId4">
            <a:alphaModFix/>
          </a:blip>
          <a:stretch>
            <a:fillRect/>
          </a:stretch>
        </p:blipFill>
        <p:spPr>
          <a:xfrm>
            <a:off x="274000" y="1606371"/>
            <a:ext cx="3291840" cy="4389120"/>
          </a:xfrm>
          <a:prstGeom prst="rect">
            <a:avLst/>
          </a:prstGeom>
          <a:noFill/>
          <a:ln>
            <a:noFill/>
          </a:ln>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95297</TotalTime>
  <Words>3731</Words>
  <Application>Microsoft Macintosh PowerPoint</Application>
  <PresentationFormat>Widescreen</PresentationFormat>
  <Paragraphs>382</Paragraphs>
  <Slides>57</Slides>
  <Notes>22</Notes>
  <HiddenSlides>13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Courier New</vt:lpstr>
      <vt:lpstr>fell</vt:lpstr>
      <vt:lpstr>Garamond</vt:lpstr>
      <vt:lpstr>nyt-cheltenham</vt:lpstr>
      <vt:lpstr>Showcard Gothic</vt:lpstr>
      <vt:lpstr>Times New Roman</vt:lpstr>
      <vt:lpstr>Times roman</vt:lpstr>
      <vt:lpstr>Custom Design</vt:lpstr>
      <vt:lpstr>PowerPoint Presentation</vt:lpstr>
      <vt:lpstr>From Last Class:  Judging Financial Innovations</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10/31)</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Feb, 14, 2022, NYTimes Headline</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Your Turn!</vt:lpstr>
      <vt:lpstr>Ether to Bitcoin ratio</vt:lpstr>
      <vt:lpstr>Resources to Learn More</vt:lpstr>
      <vt:lpstr>Glossary</vt:lpstr>
      <vt:lpstr>Glossary (Cont.)</vt:lpstr>
      <vt:lpstr>Consensus Mechanisms</vt:lpstr>
      <vt:lpstr>Proof of Stake (POS)</vt:lpstr>
      <vt:lpstr>History of POS</vt:lpstr>
      <vt:lpstr>Coincidence?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885</cp:revision>
  <cp:lastPrinted>2022-03-01T02:48:20Z</cp:lastPrinted>
  <dcterms:created xsi:type="dcterms:W3CDTF">2017-05-03T22:30:38Z</dcterms:created>
  <dcterms:modified xsi:type="dcterms:W3CDTF">2022-11-01T15:07:54Z</dcterms:modified>
</cp:coreProperties>
</file>