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sldIdLst>
    <p:sldId id="4107" r:id="rId2"/>
    <p:sldId id="4130" r:id="rId3"/>
    <p:sldId id="4108" r:id="rId4"/>
    <p:sldId id="4109" r:id="rId5"/>
    <p:sldId id="4110" r:id="rId6"/>
    <p:sldId id="4111" r:id="rId7"/>
    <p:sldId id="4323" r:id="rId8"/>
    <p:sldId id="4157" r:id="rId9"/>
    <p:sldId id="4113" r:id="rId10"/>
    <p:sldId id="4114" r:id="rId11"/>
    <p:sldId id="4115" r:id="rId12"/>
    <p:sldId id="4116" r:id="rId13"/>
    <p:sldId id="4172" r:id="rId14"/>
    <p:sldId id="4173" r:id="rId15"/>
    <p:sldId id="4174" r:id="rId16"/>
    <p:sldId id="4175" r:id="rId17"/>
    <p:sldId id="4313" r:id="rId18"/>
    <p:sldId id="4314" r:id="rId19"/>
    <p:sldId id="4133" r:id="rId20"/>
    <p:sldId id="4315" r:id="rId21"/>
    <p:sldId id="4122" r:id="rId22"/>
    <p:sldId id="4317" r:id="rId23"/>
    <p:sldId id="4125" r:id="rId24"/>
    <p:sldId id="4126" r:id="rId25"/>
    <p:sldId id="4127" r:id="rId26"/>
    <p:sldId id="4134" r:id="rId27"/>
    <p:sldId id="4324" r:id="rId28"/>
    <p:sldId id="1196" r:id="rId29"/>
    <p:sldId id="4155" r:id="rId30"/>
    <p:sldId id="4167" r:id="rId31"/>
    <p:sldId id="4153" r:id="rId32"/>
    <p:sldId id="4154" r:id="rId33"/>
    <p:sldId id="4316" r:id="rId34"/>
    <p:sldId id="4131" r:id="rId35"/>
    <p:sldId id="4136" r:id="rId36"/>
    <p:sldId id="4138" r:id="rId37"/>
    <p:sldId id="4325" r:id="rId38"/>
    <p:sldId id="4135" r:id="rId39"/>
    <p:sldId id="4318" r:id="rId40"/>
    <p:sldId id="4139" r:id="rId41"/>
    <p:sldId id="4141" r:id="rId42"/>
    <p:sldId id="4142" r:id="rId43"/>
    <p:sldId id="4143" r:id="rId44"/>
    <p:sldId id="4146" r:id="rId45"/>
    <p:sldId id="4147" r:id="rId46"/>
    <p:sldId id="414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1429"/>
  </p:normalViewPr>
  <p:slideViewPr>
    <p:cSldViewPr snapToGrid="0" snapToObjects="1">
      <p:cViewPr varScale="1">
        <p:scale>
          <a:sx n="111" d="100"/>
          <a:sy n="111" d="100"/>
        </p:scale>
        <p:origin x="248" y="3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a:effectLst/>
                <a:latin typeface="Roboto" panose="02000000000000000000" pitchFamily="2" charset="0"/>
              </a:rPr>
              <a:t>1489 Lake Drive SE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34</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November 11, 2022</a:t>
            </a:r>
          </a:p>
        </p:txBody>
      </p:sp>
    </p:spTree>
    <p:extLst>
      <p:ext uri="{BB962C8B-B14F-4D97-AF65-F5344CB8AC3E}">
        <p14:creationId xmlns:p14="http://schemas.microsoft.com/office/powerpoint/2010/main" val="127833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11/22, noon)</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$311 billion.</a:t>
            </a:r>
          </a:p>
          <a:p>
            <a:r>
              <a:rPr lang="en-US" dirty="0"/>
              <a:t>Ethereum is in second place with a market cap of about $136 billion.</a:t>
            </a:r>
          </a:p>
          <a:p>
            <a:r>
              <a:rPr lang="en-US" dirty="0"/>
              <a:t>Presently, 13,000 different varieties with a total market cap of about $839 billion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Raise your digital hand or submit </a:t>
            </a:r>
            <a:r>
              <a:rPr lang="en-US"/>
              <a:t>questions in </a:t>
            </a:r>
            <a:r>
              <a:rPr lang="en-US" dirty="0"/>
              <a:t>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4113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564006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err="1">
                <a:solidFill>
                  <a:schemeClr val="bg1"/>
                </a:solidFill>
              </a:rPr>
              <a:t>Blo</a:t>
            </a:r>
            <a:r>
              <a:rPr lang="en-US" dirty="0" err="1"/>
              <a:t>ckFi</a:t>
            </a:r>
            <a:r>
              <a:rPr lang="en-US" dirty="0"/>
              <a:t> and Crypto Lending</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dirty="0">
                <a:solidFill>
                  <a:schemeClr val="accent5">
                    <a:lumMod val="50000"/>
                  </a:schemeClr>
                </a:solidFill>
              </a:rPr>
              <a:t>Feb, 14, 2022,</a:t>
            </a:r>
            <a:r>
              <a:rPr lang="en-US" sz="3200" dirty="0"/>
              <a:t> </a:t>
            </a:r>
            <a:r>
              <a:rPr lang="en-US" sz="3200" i="1" dirty="0"/>
              <a:t>NYTimes </a:t>
            </a:r>
            <a:r>
              <a:rPr lang="en-US" sz="3200" dirty="0"/>
              <a:t>Headline</a:t>
            </a:r>
            <a:endParaRPr lang="en-US" sz="3200" b="1" i="0" dirty="0">
              <a:solidFill>
                <a:schemeClr val="accent5">
                  <a:lumMod val="50000"/>
                </a:schemeClr>
              </a:solidFill>
              <a:effectLst/>
              <a:latin typeface="nyt-cheltenham"/>
            </a:endParaRPr>
          </a:p>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t>
            </a:r>
            <a:r>
              <a:rPr lang="en-US" sz="3200" i="1" dirty="0">
                <a:solidFill>
                  <a:srgbClr val="FF0000"/>
                </a:solidFill>
                <a:latin typeface="nyt-cheltenham"/>
              </a:rPr>
              <a:t>was</a:t>
            </a:r>
            <a:r>
              <a:rPr lang="en-US" sz="3200" b="1" i="0" dirty="0">
                <a:solidFill>
                  <a:schemeClr val="accent5">
                    <a:lumMod val="50000"/>
                  </a:schemeClr>
                </a:solidFill>
                <a:effectLst/>
                <a:latin typeface="nyt-cheltenham"/>
              </a:rPr>
              <a:t>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$16billion to 0.</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97492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171021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28827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2005360" cy="830997"/>
          </a:xfrm>
          <a:prstGeom prst="rect">
            <a:avLst/>
          </a:prstGeom>
          <a:noFill/>
        </p:spPr>
        <p:txBody>
          <a:bodyPr wrap="square" rtlCol="0">
            <a:spAutoFit/>
          </a:bodyPr>
          <a:lstStyle/>
          <a:p>
            <a:r>
              <a:rPr lang="en-US" sz="2400" dirty="0"/>
              <a:t>$16,195, at noon</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5" name="Picture 4">
            <a:extLst>
              <a:ext uri="{FF2B5EF4-FFF2-40B4-BE49-F238E27FC236}">
                <a16:creationId xmlns:a16="http://schemas.microsoft.com/office/drawing/2014/main" id="{664ADB81-BA39-2F4F-67BB-01B34425320B}"/>
              </a:ext>
            </a:extLst>
          </p:cNvPr>
          <p:cNvPicPr>
            <a:picLocks noChangeAspect="1"/>
          </p:cNvPicPr>
          <p:nvPr/>
        </p:nvPicPr>
        <p:blipFill>
          <a:blip r:embed="rId2"/>
          <a:stretch>
            <a:fillRect/>
          </a:stretch>
        </p:blipFill>
        <p:spPr>
          <a:xfrm>
            <a:off x="0" y="1610836"/>
            <a:ext cx="10186640" cy="3636327"/>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Content Placeholder 7">
            <a:extLst>
              <a:ext uri="{FF2B5EF4-FFF2-40B4-BE49-F238E27FC236}">
                <a16:creationId xmlns:a16="http://schemas.microsoft.com/office/drawing/2014/main" id="{CAF12C64-0494-A373-5879-DCDD2E75CC2A}"/>
              </a:ext>
            </a:extLst>
          </p:cNvPr>
          <p:cNvPicPr>
            <a:picLocks noGrp="1" noChangeAspect="1"/>
          </p:cNvPicPr>
          <p:nvPr>
            <p:ph idx="1"/>
          </p:nvPr>
        </p:nvPicPr>
        <p:blipFill>
          <a:blip r:embed="rId3"/>
          <a:stretch>
            <a:fillRect/>
          </a:stretch>
        </p:blipFill>
        <p:spPr>
          <a:xfrm>
            <a:off x="5052882" y="1777278"/>
            <a:ext cx="6377538" cy="4206240"/>
          </a:xfrm>
        </p:spPr>
      </p:pic>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4"/>
          <a:stretch>
            <a:fillRect/>
          </a:stretch>
        </p:blipFill>
        <p:spPr>
          <a:xfrm>
            <a:off x="1521963" y="1853466"/>
            <a:ext cx="2225344" cy="4206240"/>
          </a:xfrm>
          <a:prstGeom prst="rect">
            <a:avLst/>
          </a:prstGeom>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21509</TotalTime>
  <Words>3467</Words>
  <Application>Microsoft Macintosh PowerPoint</Application>
  <PresentationFormat>Widescreen</PresentationFormat>
  <Paragraphs>338</Paragraphs>
  <Slides>46</Slides>
  <Notes>21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Courier New</vt:lpstr>
      <vt:lpstr>fell</vt:lpstr>
      <vt:lpstr>Garamond</vt:lpstr>
      <vt:lpstr>nyt-cheltenham</vt:lpstr>
      <vt:lpstr>Roboto</vt:lpstr>
      <vt:lpstr>Showcard Gothic</vt:lpstr>
      <vt:lpstr>Times New Roman</vt:lpstr>
      <vt:lpstr>Times roman</vt:lpstr>
      <vt:lpstr>Wingdings</vt:lpstr>
      <vt:lpstr>Custom Design</vt:lpstr>
      <vt:lpstr>PowerPoint Presentation</vt:lpstr>
      <vt:lpstr>Submitting Questions</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11/22, noon)</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BlockFi and Crypto Lending</vt:lpstr>
      <vt:lpstr>Sam Bankman-Fried &amp; FTX</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Glossary</vt:lpstr>
      <vt:lpstr>Glossary (Cont.)</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295</cp:revision>
  <cp:lastPrinted>2022-04-12T21:06:47Z</cp:lastPrinted>
  <dcterms:created xsi:type="dcterms:W3CDTF">2017-05-03T22:30:38Z</dcterms:created>
  <dcterms:modified xsi:type="dcterms:W3CDTF">2022-11-22T19:56:42Z</dcterms:modified>
</cp:coreProperties>
</file>