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sldIdLst>
    <p:sldId id="1069" r:id="rId2"/>
    <p:sldId id="328" r:id="rId3"/>
    <p:sldId id="434" r:id="rId4"/>
    <p:sldId id="1089" r:id="rId5"/>
    <p:sldId id="1152" r:id="rId6"/>
    <p:sldId id="1209" r:id="rId7"/>
    <p:sldId id="1202" r:id="rId8"/>
    <p:sldId id="4111" r:id="rId9"/>
    <p:sldId id="1204" r:id="rId10"/>
    <p:sldId id="1155" r:id="rId11"/>
    <p:sldId id="1203" r:id="rId12"/>
    <p:sldId id="1205" r:id="rId13"/>
    <p:sldId id="1178" r:id="rId14"/>
    <p:sldId id="1163" r:id="rId15"/>
    <p:sldId id="1164" r:id="rId16"/>
    <p:sldId id="1181" r:id="rId17"/>
    <p:sldId id="4150" r:id="rId18"/>
    <p:sldId id="4086" r:id="rId19"/>
    <p:sldId id="1184" r:id="rId20"/>
    <p:sldId id="4106" r:id="rId21"/>
    <p:sldId id="1186" r:id="rId22"/>
    <p:sldId id="1212" r:id="rId23"/>
    <p:sldId id="1206" r:id="rId24"/>
    <p:sldId id="1196" r:id="rId25"/>
    <p:sldId id="4151" r:id="rId26"/>
    <p:sldId id="4153" r:id="rId27"/>
    <p:sldId id="4154" r:id="rId28"/>
    <p:sldId id="4112" r:id="rId29"/>
    <p:sldId id="1199" r:id="rId30"/>
    <p:sldId id="1198" r:id="rId31"/>
    <p:sldId id="1208" r:id="rId32"/>
    <p:sldId id="1210" r:id="rId33"/>
    <p:sldId id="1211" r:id="rId34"/>
    <p:sldId id="4107" r:id="rId35"/>
    <p:sldId id="329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5AF915-8E13-4403-9EFD-4AA68E4DD926}">
          <p14:sldIdLst>
            <p14:sldId id="1069"/>
            <p14:sldId id="328"/>
            <p14:sldId id="434"/>
            <p14:sldId id="1089"/>
            <p14:sldId id="1152"/>
            <p14:sldId id="1209"/>
            <p14:sldId id="1202"/>
            <p14:sldId id="4111"/>
            <p14:sldId id="1204"/>
            <p14:sldId id="1155"/>
            <p14:sldId id="1203"/>
            <p14:sldId id="1205"/>
            <p14:sldId id="1178"/>
            <p14:sldId id="1163"/>
            <p14:sldId id="1164"/>
            <p14:sldId id="1181"/>
            <p14:sldId id="4150"/>
            <p14:sldId id="4086"/>
            <p14:sldId id="1184"/>
            <p14:sldId id="4106"/>
            <p14:sldId id="1186"/>
            <p14:sldId id="1212"/>
            <p14:sldId id="1206"/>
            <p14:sldId id="1196"/>
            <p14:sldId id="4151"/>
            <p14:sldId id="4153"/>
            <p14:sldId id="4154"/>
            <p14:sldId id="4112"/>
            <p14:sldId id="1199"/>
            <p14:sldId id="1198"/>
            <p14:sldId id="1208"/>
            <p14:sldId id="1210"/>
            <p14:sldId id="1211"/>
            <p14:sldId id="410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Geoffrey Woglom" initials="GW" lastIdx="1" clrIdx="2">
    <p:extLst>
      <p:ext uri="{19B8F6BF-5375-455C-9EA6-DF929625EA0E}">
        <p15:presenceInfo xmlns:p15="http://schemas.microsoft.com/office/powerpoint/2012/main" userId="Geoffrey Wog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440 3</a:t>
            </a:r>
            <a:r>
              <a:rPr lang="en-US" baseline="30000" dirty="0"/>
              <a:t>rd</a:t>
            </a:r>
            <a:r>
              <a:rPr lang="en-US" dirty="0"/>
              <a:t>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80.7 terawatt-hours per year, a little less than Belgium’s energy consumption (although less than is used in gold mining). (Note there are other consensus mechanisms that do not use as much energy.)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Wiped out $61 in face value.in less than a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2/05/12/business/dealbook/terra-crypto-stablecoi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840193"/>
            <a:ext cx="9144000" cy="2144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Rotary Club of Newton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May 17,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51" y="4269729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</a:t>
            </a:r>
            <a:r>
              <a:rPr lang="en-US" sz="2600" dirty="0" err="1"/>
              <a:t>Nakomoto</a:t>
            </a:r>
            <a:r>
              <a:rPr lang="en-US" sz="2600" dirty="0"/>
              <a:t>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3/17, 11 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$573 billion.</a:t>
            </a:r>
          </a:p>
          <a:p>
            <a:r>
              <a:rPr lang="en-US" dirty="0"/>
              <a:t>Ethereum is in second place with a market cap of about $249 billion.</a:t>
            </a:r>
          </a:p>
          <a:p>
            <a:r>
              <a:rPr lang="en-US" dirty="0"/>
              <a:t>Presently, 11,500 different varieties with a total market cap of about $1.36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(Bitcoin Mining) on the validity of transactions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Satoshi’s Vision: peer-to-peer electronic cash</a:t>
            </a:r>
          </a:p>
          <a:p>
            <a:pPr marL="0" indent="0">
              <a:buNone/>
            </a:pPr>
            <a:r>
              <a:rPr lang="en-US" dirty="0"/>
              <a:t>“Improving money,” more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Bitcoin “miners” gather 3000 new transactions and then compete to be the one to enter these new transactions of the blockchain.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Cash ATM vs. Bitcoin ATM</a:t>
            </a:r>
          </a:p>
          <a:p>
            <a:r>
              <a:rPr lang="en-US" dirty="0"/>
              <a:t>And, the network is costly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557670"/>
            <a:ext cx="10292316" cy="44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hard to argue with the fact that Bitcoin has provided outsized returns for many, albeit very volatile.</a:t>
            </a:r>
          </a:p>
          <a:p>
            <a:r>
              <a:rPr lang="en-US" dirty="0"/>
              <a:t>But what is its the “fundamental value” ?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 it is a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n’t Throw the Baby Out with the Bathwater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Ethereum and smart contracts: 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</a:t>
            </a:r>
            <a:r>
              <a:rPr lang="en-US" dirty="0" err="1"/>
              <a:t>Fi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602225"/>
            <a:ext cx="10515600" cy="4351338"/>
          </a:xfrm>
        </p:spPr>
        <p:txBody>
          <a:bodyPr/>
          <a:lstStyle/>
          <a:p>
            <a:r>
              <a:rPr lang="en-US" dirty="0"/>
              <a:t>Broad Category of </a:t>
            </a:r>
            <a:r>
              <a:rPr lang="en-US" i="1" dirty="0"/>
              <a:t>Decentralized </a:t>
            </a:r>
            <a:r>
              <a:rPr lang="en-US" dirty="0"/>
              <a:t>Financial Services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 $1b in 2019; $15b in 2020; $100b as of 12/2021 (DefiPulse.com).</a:t>
            </a:r>
          </a:p>
          <a:p>
            <a:r>
              <a:rPr lang="en-US" dirty="0"/>
              <a:t>Smart Contracts are executed mostly on the Ethereum blockchain. No brokers, financial intermediaries, traders, and little regulation.</a:t>
            </a:r>
          </a:p>
          <a:p>
            <a:pPr marL="0" indent="0">
              <a:buNone/>
            </a:pPr>
            <a:r>
              <a:rPr lang="en-US" dirty="0"/>
              <a:t>Note in my insurance example, that bitcoin isn’t a great means of payment because of price volatility.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Sta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blecoins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Cryptocurrency with a stable value of $1 (we hope)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“Tether”: a cryptocurrency supposed to be backed by dollars so its price would always have a value of $1.</a:t>
            </a:r>
          </a:p>
          <a:p>
            <a:r>
              <a:rPr lang="en-US" dirty="0"/>
              <a:t>Enter Facebook and Diem:  Proposed blockchain enabled </a:t>
            </a:r>
            <a:r>
              <a:rPr lang="en-US" dirty="0" err="1"/>
              <a:t>stablecoin</a:t>
            </a:r>
            <a:r>
              <a:rPr lang="en-US" dirty="0"/>
              <a:t>’</a:t>
            </a:r>
          </a:p>
          <a:p>
            <a:r>
              <a:rPr lang="en-US" dirty="0"/>
              <a:t>Terra!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8B84-7A09-5DEC-EBD4-7701411E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Sad Saga of Terra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C999-489A-E3F3-021F-AEDF3102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“Algorithmic” </a:t>
            </a:r>
            <a:r>
              <a:rPr lang="en-US" dirty="0" err="1"/>
              <a:t>stablecoin</a:t>
            </a:r>
            <a:endParaRPr lang="en-US" dirty="0"/>
          </a:p>
          <a:p>
            <a:r>
              <a:rPr lang="en-US" dirty="0">
                <a:hlinkClick r:id="rId2"/>
              </a:rPr>
              <a:t>https://www.nytimes.com/2022/05/12/business/dealbook/terra-crypto-stablecoin.html</a:t>
            </a:r>
            <a:endParaRPr lang="en-US" dirty="0"/>
          </a:p>
          <a:p>
            <a:r>
              <a:rPr lang="en-US" dirty="0"/>
              <a:t>Best Description:  Matt Levine</a:t>
            </a:r>
            <a:br>
              <a:rPr lang="en-US" dirty="0"/>
            </a:br>
            <a:r>
              <a:rPr lang="en-US" dirty="0"/>
              <a:t>https://www.bloomberg.com/opinion/articles/2022-05-11/terra-flops?sref=Se6mXP7I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D6CD1-7EB6-2366-622D-2943BF74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4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Price:  last 3 months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212873" y="6018174"/>
            <a:ext cx="290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https://coinmarketcap.com/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7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DD4DA-B186-82F8-567B-B589015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232" y="1679013"/>
            <a:ext cx="8848725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384395" y="3093359"/>
            <a:ext cx="47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857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5679-6CBF-C05D-9165-1DE1F11C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gulation is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51B0-4C8D-CD19-77A3-12B81ECB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Janet Yellen and Gary </a:t>
            </a:r>
            <a:r>
              <a:rPr lang="en-US" dirty="0"/>
              <a:t>Gensler, et. al. into the Breach to provide good regulation?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 should regulate Defi and CFTC cryptocurrencies.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 involved (providers of digital wallets) should be subject to prudential regulation,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Fed should consider a digital dollar (CBDC) that is offered to consumers through insured financial institutions. </a:t>
            </a:r>
          </a:p>
          <a:p>
            <a:pPr marL="0" indent="0">
              <a:buNone/>
            </a:pPr>
            <a:r>
              <a:rPr lang="en-US" dirty="0"/>
              <a:t>But they need legislation and it should come soon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483D2-BCC9-5767-5ADF-C32F1ADD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</a:t>
            </a:r>
          </a:p>
          <a:p>
            <a:r>
              <a:rPr lang="en-US" dirty="0"/>
              <a:t>In addition, CBDCs could be designed for rapid settlement, finality, privacy and security (perhaps using blockchain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0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35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24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money that exists solely as a computer record.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Regulation is needed:  to control the excesses of these new technologies, while allowing for beneficial innovations.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Should the Fed issue a “digital dollar?”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186640" y="2604001"/>
            <a:ext cx="162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$30,00 at 11 AM 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78F9E2-EF51-0B0E-BD07-A61BAAA1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670" y="1428523"/>
            <a:ext cx="8588401" cy="4754880"/>
          </a:xfrm>
        </p:spPr>
      </p:pic>
    </p:spTree>
    <p:extLst>
      <p:ext uri="{BB962C8B-B14F-4D97-AF65-F5344CB8AC3E}">
        <p14:creationId xmlns:p14="http://schemas.microsoft.com/office/powerpoint/2010/main" val="415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</a:t>
            </a:r>
            <a:r>
              <a:rPr lang="en-US"/>
              <a:t>Over 50,000 </a:t>
            </a:r>
            <a:r>
              <a:rPr lang="en-US" dirty="0"/>
              <a:t>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 descr="Crypto ATMs Near You - Bitcoin Depot">
            <a:extLst>
              <a:ext uri="{FF2B5EF4-FFF2-40B4-BE49-F238E27FC236}">
                <a16:creationId xmlns:a16="http://schemas.microsoft.com/office/drawing/2014/main" id="{9391581A-C916-44E9-ACA8-93483305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1" y="1325563"/>
            <a:ext cx="228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EA310-D07D-DAF8-DC83-ECE6DF65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712" y="2273952"/>
            <a:ext cx="863984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60297</TotalTime>
  <Words>2527</Words>
  <Application>Microsoft Macintosh PowerPoint</Application>
  <PresentationFormat>Widescreen</PresentationFormat>
  <Paragraphs>271</Paragraphs>
  <Slides>35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fell</vt:lpstr>
      <vt:lpstr>Garamond</vt:lpstr>
      <vt:lpstr>Showcard Gothic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What is Bitcoin?</vt:lpstr>
      <vt:lpstr>Bitcoin Has Started a Revolution in Finance</vt:lpstr>
      <vt:lpstr>Bitcoins: What is the Excitement About?</vt:lpstr>
      <vt:lpstr>One of the Over 50,000 Bitcoin ATMs</vt:lpstr>
      <vt:lpstr>An Origin Story Worthy of a Pulp Novel!</vt:lpstr>
      <vt:lpstr>Facts about Cryptocurrencies (as of 3/17, 11 AM)</vt:lpstr>
      <vt:lpstr>Underlying Technology of Bitcoin</vt:lpstr>
      <vt:lpstr>The Possible Economic Role for Bitcoin</vt:lpstr>
      <vt:lpstr>So, how does it work?</vt:lpstr>
      <vt:lpstr>Mining for Bitcoin</vt:lpstr>
      <vt:lpstr>Is Bitcoin serving an economic role?</vt:lpstr>
      <vt:lpstr>Bitcoin Mine</vt:lpstr>
      <vt:lpstr>What Role Does Bitcoin Play?</vt:lpstr>
      <vt:lpstr>But What about as an Investment?</vt:lpstr>
      <vt:lpstr>It’s Not Just Me</vt:lpstr>
      <vt:lpstr>Don’t Throw the Baby Out with the Bathwater</vt:lpstr>
      <vt:lpstr>Smart Contracts on the Blockchain</vt:lpstr>
      <vt:lpstr>DeFi and Smart Contracts</vt:lpstr>
      <vt:lpstr>Stablecoins:  Cryptocurrency with a stable value of $1 (we hope)</vt:lpstr>
      <vt:lpstr>The Sad Saga of Terra</vt:lpstr>
      <vt:lpstr>Luna’s Price:  last 3 months</vt:lpstr>
      <vt:lpstr>Terra’s Price</vt:lpstr>
      <vt:lpstr>Regulation is Coming</vt:lpstr>
      <vt:lpstr>CBDCs and Other Central Bank Liabilities</vt:lpstr>
      <vt:lpstr>The Devil Is In the Details</vt:lpstr>
      <vt:lpstr>Who should design our payment system?</vt:lpstr>
      <vt:lpstr>Glossary</vt:lpstr>
      <vt:lpstr>Glossary (Cont.)</vt:lpstr>
      <vt:lpstr>Resources to Learn More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778</cp:revision>
  <cp:lastPrinted>2021-04-06T18:03:23Z</cp:lastPrinted>
  <dcterms:created xsi:type="dcterms:W3CDTF">2017-05-03T22:30:38Z</dcterms:created>
  <dcterms:modified xsi:type="dcterms:W3CDTF">2022-05-17T17:16:28Z</dcterms:modified>
</cp:coreProperties>
</file>