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8"/>
  </p:notesMasterIdLst>
  <p:sldIdLst>
    <p:sldId id="1190" r:id="rId2"/>
    <p:sldId id="1197" r:id="rId3"/>
    <p:sldId id="1198" r:id="rId4"/>
    <p:sldId id="1069" r:id="rId5"/>
    <p:sldId id="1027" r:id="rId6"/>
    <p:sldId id="4087" r:id="rId7"/>
    <p:sldId id="1209" r:id="rId8"/>
    <p:sldId id="1202" r:id="rId9"/>
    <p:sldId id="4105" r:id="rId10"/>
    <p:sldId id="4101" r:id="rId11"/>
    <p:sldId id="1155" r:id="rId12"/>
    <p:sldId id="1178" r:id="rId13"/>
    <p:sldId id="1203" r:id="rId14"/>
    <p:sldId id="1205" r:id="rId15"/>
    <p:sldId id="1163" r:id="rId16"/>
    <p:sldId id="1164" r:id="rId17"/>
    <p:sldId id="1181" r:id="rId18"/>
    <p:sldId id="1183" r:id="rId19"/>
    <p:sldId id="1184" r:id="rId20"/>
    <p:sldId id="1215" r:id="rId21"/>
    <p:sldId id="1216" r:id="rId22"/>
    <p:sldId id="4106" r:id="rId23"/>
    <p:sldId id="1186" r:id="rId24"/>
    <p:sldId id="1212" r:id="rId25"/>
    <p:sldId id="1206" r:id="rId26"/>
    <p:sldId id="1191" r:id="rId27"/>
    <p:sldId id="1213" r:id="rId28"/>
    <p:sldId id="1196" r:id="rId29"/>
    <p:sldId id="1217" r:id="rId30"/>
    <p:sldId id="4085" r:id="rId31"/>
    <p:sldId id="4086" r:id="rId32"/>
    <p:sldId id="1221" r:id="rId33"/>
    <p:sldId id="4088" r:id="rId34"/>
    <p:sldId id="4090" r:id="rId35"/>
    <p:sldId id="4091" r:id="rId36"/>
    <p:sldId id="4092" r:id="rId37"/>
    <p:sldId id="4102" r:id="rId38"/>
    <p:sldId id="1218" r:id="rId39"/>
    <p:sldId id="4103" r:id="rId40"/>
    <p:sldId id="4104" r:id="rId41"/>
    <p:sldId id="1208" r:id="rId42"/>
    <p:sldId id="1219" r:id="rId43"/>
    <p:sldId id="1204" r:id="rId44"/>
    <p:sldId id="329" r:id="rId45"/>
    <p:sldId id="1210" r:id="rId46"/>
    <p:sldId id="121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5374" autoAdjust="0"/>
  </p:normalViewPr>
  <p:slideViewPr>
    <p:cSldViewPr snapToGrid="0" snapToObjects="1">
      <p:cViewPr varScale="1">
        <p:scale>
          <a:sx n="111" d="100"/>
          <a:sy n="111" d="100"/>
        </p:scale>
        <p:origin x="248" y="432"/>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45632"/>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29</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80.7 terawatt-hours per year, a little less than Belgium’s energy consumption (although less than is used in gold mining). (Note there are other consensus mechanisms that do not use as much energy.)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20</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Maynard Keynes, The General Theory, Ch 12.  Speculation on price changes due to information about future earnings</a:t>
            </a:r>
          </a:p>
        </p:txBody>
      </p:sp>
      <p:sp>
        <p:nvSpPr>
          <p:cNvPr id="4" name="Slide Number Placeholder 3"/>
          <p:cNvSpPr>
            <a:spLocks noGrp="1"/>
          </p:cNvSpPr>
          <p:nvPr>
            <p:ph type="sldNum" sz="quarter" idx="5"/>
          </p:nvPr>
        </p:nvSpPr>
        <p:spPr/>
        <p:txBody>
          <a:bodyPr/>
          <a:lstStyle/>
          <a:p>
            <a:fld id="{FCDF4BD5-010C-4CBB-A256-98F1F85EEAF8}" type="slidenum">
              <a:rPr lang="en-US" smtClean="0"/>
              <a:t>21</a:t>
            </a:fld>
            <a:endParaRPr lang="en-US"/>
          </a:p>
        </p:txBody>
      </p:sp>
    </p:spTree>
    <p:extLst>
      <p:ext uri="{BB962C8B-B14F-4D97-AF65-F5344CB8AC3E}">
        <p14:creationId xmlns:p14="http://schemas.microsoft.com/office/powerpoint/2010/main" val="15189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09359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tiff"/><Relationship Id="rId7" Type="http://schemas.openxmlformats.org/officeDocument/2006/relationships/image" Target="../media/image24.jpg"/><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23.tiff"/><Relationship Id="rId11" Type="http://schemas.openxmlformats.org/officeDocument/2006/relationships/image" Target="../media/image28.jpg"/><Relationship Id="rId5" Type="http://schemas.openxmlformats.org/officeDocument/2006/relationships/image" Target="../media/image22.tiff"/><Relationship Id="rId10" Type="http://schemas.openxmlformats.org/officeDocument/2006/relationships/image" Target="../media/image27.jpg"/><Relationship Id="rId4" Type="http://schemas.openxmlformats.org/officeDocument/2006/relationships/image" Target="../media/image21.tiff"/><Relationship Id="rId9" Type="http://schemas.openxmlformats.org/officeDocument/2006/relationships/image" Target="../media/image26.jpg"/></Relationships>
</file>

<file path=ppt/slides/_rels/slide44.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Clemson University</a:t>
            </a:r>
          </a:p>
          <a:p>
            <a:pPr>
              <a:lnSpc>
                <a:spcPct val="100000"/>
              </a:lnSpc>
              <a:spcBef>
                <a:spcPts val="0"/>
              </a:spcBef>
            </a:pPr>
            <a:r>
              <a:rPr lang="en-US" sz="3100" dirty="0">
                <a:solidFill>
                  <a:schemeClr val="tx2"/>
                </a:solidFill>
              </a:rPr>
              <a:t>February-March,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8739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5" name="Picture 4">
            <a:extLst>
              <a:ext uri="{FF2B5EF4-FFF2-40B4-BE49-F238E27FC236}">
                <a16:creationId xmlns:a16="http://schemas.microsoft.com/office/drawing/2014/main" id="{8BE4B526-1F6F-432B-ADBE-0F9B93065357}"/>
              </a:ext>
            </a:extLst>
          </p:cNvPr>
          <p:cNvPicPr>
            <a:picLocks noChangeAspect="1"/>
          </p:cNvPicPr>
          <p:nvPr/>
        </p:nvPicPr>
        <p:blipFill>
          <a:blip r:embed="rId2"/>
          <a:stretch>
            <a:fillRect/>
          </a:stretch>
        </p:blipFill>
        <p:spPr>
          <a:xfrm>
            <a:off x="3730570" y="1760061"/>
            <a:ext cx="7832887" cy="4023360"/>
          </a:xfrm>
          <a:prstGeom prst="rect">
            <a:avLst/>
          </a:prstGeom>
        </p:spPr>
      </p:pic>
      <p:pic>
        <p:nvPicPr>
          <p:cNvPr id="7" name="Picture 2" descr="atm">
            <a:extLst>
              <a:ext uri="{FF2B5EF4-FFF2-40B4-BE49-F238E27FC236}">
                <a16:creationId xmlns:a16="http://schemas.microsoft.com/office/drawing/2014/main" id="{B8F6CCB6-A464-427C-AEA1-ECFD5539E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38" y="1148316"/>
            <a:ext cx="256032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3/14)</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$738 billion.</a:t>
            </a:r>
          </a:p>
          <a:p>
            <a:r>
              <a:rPr lang="en-US" dirty="0"/>
              <a:t>Ethereum is in second place with a market cap of about $309 billion.</a:t>
            </a:r>
          </a:p>
          <a:p>
            <a:r>
              <a:rPr lang="en-US" dirty="0"/>
              <a:t>Presently, 11,500 different varieties with a total market cap of about $1.8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17</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29615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0136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30DC-EF30-4255-A73B-E9EC107E800B}"/>
              </a:ext>
            </a:extLst>
          </p:cNvPr>
          <p:cNvSpPr>
            <a:spLocks noGrp="1"/>
          </p:cNvSpPr>
          <p:nvPr>
            <p:ph type="title"/>
          </p:nvPr>
        </p:nvSpPr>
        <p:spPr/>
        <p:txBody>
          <a:bodyPr/>
          <a:lstStyle/>
          <a:p>
            <a:r>
              <a:rPr lang="en-US" dirty="0">
                <a:solidFill>
                  <a:schemeClr val="bg1"/>
                </a:solidFill>
              </a:rPr>
              <a:t>So, </a:t>
            </a:r>
            <a:r>
              <a:rPr lang="en-US" dirty="0"/>
              <a:t>What is the Harm?</a:t>
            </a:r>
          </a:p>
        </p:txBody>
      </p:sp>
      <p:sp>
        <p:nvSpPr>
          <p:cNvPr id="3" name="Content Placeholder 2">
            <a:extLst>
              <a:ext uri="{FF2B5EF4-FFF2-40B4-BE49-F238E27FC236}">
                <a16:creationId xmlns:a16="http://schemas.microsoft.com/office/drawing/2014/main" id="{E202AD83-F302-4AE0-A9E1-3C3181BBA09D}"/>
              </a:ext>
            </a:extLst>
          </p:cNvPr>
          <p:cNvSpPr>
            <a:spLocks noGrp="1"/>
          </p:cNvSpPr>
          <p:nvPr>
            <p:ph idx="1"/>
          </p:nvPr>
        </p:nvSpPr>
        <p:spPr/>
        <p:txBody>
          <a:bodyPr/>
          <a:lstStyle/>
          <a:p>
            <a:pPr marL="0" indent="0">
              <a:buNone/>
            </a:pPr>
            <a:r>
              <a:rPr lang="en-US" dirty="0">
                <a:solidFill>
                  <a:schemeClr val="accent5">
                    <a:lumMod val="50000"/>
                  </a:schemeClr>
                </a:solidFill>
                <a:latin typeface="Arial" panose="020B0604020202020204" pitchFamily="34" charset="0"/>
                <a:cs typeface="Arial" panose="020B0604020202020204" pitchFamily="34" charset="0"/>
              </a:rPr>
              <a:t>“,…</a:t>
            </a:r>
            <a:r>
              <a:rPr lang="en-US" i="0" dirty="0">
                <a:solidFill>
                  <a:schemeClr val="accent5">
                    <a:lumMod val="50000"/>
                  </a:schemeClr>
                </a:solidFill>
                <a:effectLst/>
                <a:latin typeface="Arial" panose="020B0604020202020204" pitchFamily="34" charset="0"/>
                <a:cs typeface="Arial" panose="020B0604020202020204" pitchFamily="34" charset="0"/>
              </a:rPr>
              <a:t>when [an American] purchases an investment, the American is attaching his hopes, not so much to its prospective yield, as to a </a:t>
            </a:r>
            <a:r>
              <a:rPr lang="en-US" i="0" dirty="0" err="1">
                <a:solidFill>
                  <a:schemeClr val="accent5">
                    <a:lumMod val="50000"/>
                  </a:schemeClr>
                </a:solidFill>
                <a:effectLst/>
                <a:latin typeface="Arial" panose="020B0604020202020204" pitchFamily="34" charset="0"/>
                <a:cs typeface="Arial" panose="020B0604020202020204" pitchFamily="34" charset="0"/>
              </a:rPr>
              <a:t>favourable</a:t>
            </a:r>
            <a:r>
              <a:rPr lang="en-US" i="0" dirty="0">
                <a:solidFill>
                  <a:schemeClr val="accent5">
                    <a:lumMod val="50000"/>
                  </a:schemeClr>
                </a:solidFill>
                <a:effectLst/>
                <a:latin typeface="Arial" panose="020B0604020202020204" pitchFamily="34" charset="0"/>
                <a:cs typeface="Arial" panose="020B0604020202020204" pitchFamily="34" charset="0"/>
              </a:rPr>
              <a:t> change in the [current price], </a:t>
            </a:r>
            <a:r>
              <a:rPr lang="en-US" i="1" dirty="0">
                <a:solidFill>
                  <a:schemeClr val="accent5">
                    <a:lumMod val="50000"/>
                  </a:schemeClr>
                </a:solidFill>
                <a:effectLst/>
                <a:latin typeface="Arial" panose="020B0604020202020204" pitchFamily="34" charset="0"/>
                <a:cs typeface="Arial" panose="020B0604020202020204" pitchFamily="34" charset="0"/>
              </a:rPr>
              <a:t>i.e.</a:t>
            </a:r>
            <a:r>
              <a:rPr lang="en-US" i="0" dirty="0">
                <a:solidFill>
                  <a:schemeClr val="accent5">
                    <a:lumMod val="50000"/>
                  </a:schemeClr>
                </a:solidFill>
                <a:effectLst/>
                <a:latin typeface="Arial" panose="020B0604020202020204" pitchFamily="34" charset="0"/>
                <a:cs typeface="Arial" panose="020B0604020202020204" pitchFamily="34" charset="0"/>
              </a:rPr>
              <a:t> that he is,…,a speculator. Speculators may do no harm as bubbles on a steady stream of enterprise. But the position is serious when enterprise becomes the bubble on a whirlpool of speculation. When the capital development of a country becomes a by-product of the activities of a casino, the job is likely to be ill-done.”</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7337F2-025A-46A4-A966-7EAE0AE3D855}"/>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DF0972C5-9A7D-4CD9-92C3-1C3C31E3E788}"/>
              </a:ext>
            </a:extLst>
          </p:cNvPr>
          <p:cNvSpPr txBox="1"/>
          <p:nvPr/>
        </p:nvSpPr>
        <p:spPr>
          <a:xfrm>
            <a:off x="5637439"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B354EE3-0673-417E-B3F3-FA3C3B8A5759}"/>
              </a:ext>
            </a:extLst>
          </p:cNvPr>
          <p:cNvSpPr txBox="1"/>
          <p:nvPr/>
        </p:nvSpPr>
        <p:spPr>
          <a:xfrm>
            <a:off x="7780565" y="5943282"/>
            <a:ext cx="3959678" cy="369332"/>
          </a:xfrm>
          <a:prstGeom prst="rect">
            <a:avLst/>
          </a:prstGeom>
          <a:noFill/>
        </p:spPr>
        <p:txBody>
          <a:bodyPr wrap="square" rtlCol="0">
            <a:spAutoFit/>
          </a:bodyPr>
          <a:lstStyle/>
          <a:p>
            <a:r>
              <a:rPr lang="en-US" dirty="0"/>
              <a:t>J.M. Keynes, </a:t>
            </a:r>
            <a:r>
              <a:rPr lang="en-US" i="1" dirty="0"/>
              <a:t>General Theory</a:t>
            </a:r>
            <a:r>
              <a:rPr lang="en-US" dirty="0"/>
              <a:t>, Ch 12</a:t>
            </a:r>
          </a:p>
        </p:txBody>
      </p:sp>
    </p:spTree>
    <p:extLst>
      <p:ext uri="{BB962C8B-B14F-4D97-AF65-F5344CB8AC3E}">
        <p14:creationId xmlns:p14="http://schemas.microsoft.com/office/powerpoint/2010/main" val="27783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954107"/>
          </a:xfrm>
          <a:prstGeom prst="rect">
            <a:avLst/>
          </a:prstGeom>
          <a:noFill/>
        </p:spPr>
        <p:txBody>
          <a:bodyPr wrap="square" rtlCol="0">
            <a:spAutoFit/>
          </a:bodyPr>
          <a:lstStyle/>
          <a:p>
            <a:r>
              <a:rPr lang="en-US" sz="2800" dirty="0"/>
              <a:t>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Tree>
    <p:extLst>
      <p:ext uri="{BB962C8B-B14F-4D97-AF65-F5344CB8AC3E}">
        <p14:creationId xmlns:p14="http://schemas.microsoft.com/office/powerpoint/2010/main" val="8856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2368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a:t>
            </a:r>
          </a:p>
          <a:p>
            <a:r>
              <a:rPr lang="en-US" dirty="0"/>
              <a:t>Smart Contracts are executed mostly on the Ethereum blockchain. No brokers, financial intermediaries, traders, and little regulation.</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a:t>
            </a:r>
          </a:p>
          <a:p>
            <a:pPr marL="914400" lvl="1" indent="-457200">
              <a:buFont typeface="+mj-lt"/>
              <a:buAutoNum type="arabicPeriod"/>
            </a:pPr>
            <a:r>
              <a:rPr lang="en-US" dirty="0"/>
              <a:t>A safe and secure </a:t>
            </a:r>
            <a:r>
              <a:rPr lang="en-US" i="1" dirty="0" err="1"/>
              <a:t>stablecoin</a:t>
            </a:r>
            <a:r>
              <a:rPr lang="en-US" dirty="0"/>
              <a:t> to facilitate DEFI transactions, at least wholesale transactions.</a:t>
            </a:r>
          </a:p>
          <a:p>
            <a:pPr marL="914400" lvl="1" indent="-457200">
              <a:buFont typeface="+mj-lt"/>
              <a:buAutoNum type="arabicPeriod"/>
            </a:pPr>
            <a:r>
              <a:rPr lang="en-US" dirty="0"/>
              <a:t>Regulation of crypto markets and DEFI </a:t>
            </a:r>
          </a:p>
          <a:p>
            <a:pPr marL="914400" lvl="1"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59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343138"/>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r>
              <a:rPr lang="en-US" dirty="0"/>
              <a:t>.</a:t>
            </a:r>
          </a:p>
          <a:p>
            <a:r>
              <a:rPr lang="en-US" dirty="0"/>
              <a:t>Meta (Facebook) dropped out of the Diem project on 1/31/2022 due to regulatory pressure</a:t>
            </a:r>
          </a:p>
          <a:p>
            <a:pPr marL="0" indent="0">
              <a:buNone/>
            </a:pPr>
            <a:endParaRPr lang="en-US"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Sarah Bloom </a:t>
            </a:r>
            <a:r>
              <a:rPr lang="en-US" dirty="0" err="1"/>
              <a:t>Raskin</a:t>
            </a:r>
            <a:r>
              <a:rPr lang="en-US" dirty="0"/>
              <a:t>, nominated to the Fed as Vice Chair for regulation.</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5387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(2/28): 	US Economy &amp; Coronavirus Economics</a:t>
            </a:r>
          </a:p>
          <a:p>
            <a:pPr lvl="1">
              <a:spcAft>
                <a:spcPts val="1000"/>
              </a:spcAft>
            </a:pPr>
            <a:r>
              <a:rPr lang="en-US" dirty="0"/>
              <a:t>Week 2 (3/7): 	Economic Inequality (Brian Peterson, Central College)</a:t>
            </a:r>
          </a:p>
          <a:p>
            <a:pPr lvl="1">
              <a:spcAft>
                <a:spcPts val="1000"/>
              </a:spcAft>
            </a:pPr>
            <a:r>
              <a:rPr lang="en-US" b="1" dirty="0"/>
              <a:t>Week 3 (3/14): 	Cryptocurrencies (Geoffrey </a:t>
            </a:r>
            <a:r>
              <a:rPr lang="en-US" b="1" dirty="0" err="1"/>
              <a:t>Woglom</a:t>
            </a:r>
            <a:r>
              <a:rPr lang="en-US" b="1" dirty="0"/>
              <a:t>, Amherst College) </a:t>
            </a:r>
          </a:p>
          <a:p>
            <a:pPr lvl="1">
              <a:spcAft>
                <a:spcPts val="1000"/>
              </a:spcAft>
            </a:pPr>
            <a:r>
              <a:rPr lang="en-US" dirty="0"/>
              <a:t>Week 2 (3/21):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93716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a:t>
            </a:r>
          </a:p>
          <a:p>
            <a:r>
              <a:rPr lang="en-US" b="1" i="0" dirty="0">
                <a:solidFill>
                  <a:schemeClr val="accent5">
                    <a:lumMod val="50000"/>
                  </a:schemeClr>
                </a:solidFill>
                <a:effectLst/>
                <a:latin typeface="var(--font-serif-display)"/>
              </a:rPr>
              <a:t>Mt. Gox, hacked in 2011 and $9 million in bitcoin stolen.  Vows to do better, but suffers a $615 million hack in 2014.</a:t>
            </a:r>
          </a:p>
          <a:p>
            <a:r>
              <a:rPr lang="en-US" b="1" i="0" dirty="0">
                <a:solidFill>
                  <a:schemeClr val="accent5">
                    <a:lumMod val="50000"/>
                  </a:schemeClr>
                </a:solidFill>
                <a:effectLst/>
                <a:latin typeface="var(--font-serif-display)"/>
              </a:rPr>
              <a:t>“How the Feds Tracked Down $3.6 Billion in Stolen Bitcoin” </a:t>
            </a:r>
            <a:r>
              <a:rPr lang="en-US" b="1" i="1" dirty="0">
                <a:solidFill>
                  <a:schemeClr val="accent5">
                    <a:lumMod val="50000"/>
                  </a:schemeClr>
                </a:solidFill>
                <a:effectLst/>
                <a:latin typeface="var(--font-serif-display)"/>
              </a:rPr>
              <a:t>WSJ</a:t>
            </a:r>
            <a:r>
              <a:rPr lang="en-US" b="1" dirty="0">
                <a:solidFill>
                  <a:schemeClr val="accent5">
                    <a:lumMod val="50000"/>
                  </a:schemeClr>
                </a:solidFill>
                <a:effectLst/>
                <a:latin typeface="var(--font-serif-display)"/>
              </a:rPr>
              <a:t>, 2/9/2022.</a:t>
            </a:r>
            <a:endParaRPr lang="en-US" b="1" i="0" dirty="0">
              <a:solidFill>
                <a:schemeClr val="accent5">
                  <a:lumMod val="50000"/>
                </a:schemeClr>
              </a:solidFill>
              <a:effectLst/>
              <a:latin typeface="var(--font-serif-display)"/>
            </a:endParaRP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7059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0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2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999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0942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62AB-70B6-412E-93E6-D61C4B98EE00}"/>
              </a:ext>
            </a:extLst>
          </p:cNvPr>
          <p:cNvSpPr>
            <a:spLocks noGrp="1"/>
          </p:cNvSpPr>
          <p:nvPr>
            <p:ph type="title"/>
          </p:nvPr>
        </p:nvSpPr>
        <p:spPr/>
        <p:txBody>
          <a:bodyPr/>
          <a:lstStyle/>
          <a:p>
            <a:r>
              <a:rPr lang="en-US" dirty="0" err="1">
                <a:solidFill>
                  <a:schemeClr val="bg1"/>
                </a:solidFill>
              </a:rPr>
              <a:t>Blo</a:t>
            </a:r>
            <a:r>
              <a:rPr lang="en-US" dirty="0" err="1"/>
              <a:t>ckFI</a:t>
            </a:r>
            <a:endParaRPr lang="en-US" dirty="0"/>
          </a:p>
        </p:txBody>
      </p:sp>
      <p:sp>
        <p:nvSpPr>
          <p:cNvPr id="3" name="Content Placeholder 2">
            <a:extLst>
              <a:ext uri="{FF2B5EF4-FFF2-40B4-BE49-F238E27FC236}">
                <a16:creationId xmlns:a16="http://schemas.microsoft.com/office/drawing/2014/main" id="{3778482E-345A-450C-BBCF-FC041B20F283}"/>
              </a:ext>
            </a:extLst>
          </p:cNvPr>
          <p:cNvSpPr>
            <a:spLocks noGrp="1"/>
          </p:cNvSpPr>
          <p:nvPr>
            <p:ph idx="1"/>
          </p:nvPr>
        </p:nvSpPr>
        <p:spPr/>
        <p:txBody>
          <a:bodyPr/>
          <a:lstStyle/>
          <a:p>
            <a:r>
              <a:rPr lang="en-US" dirty="0"/>
              <a:t>Crypto currency exchange founded in 2017 that offers a variety of consumer financial services</a:t>
            </a:r>
          </a:p>
          <a:p>
            <a:pPr marL="914400" lvl="1" indent="-457200">
              <a:buFont typeface="+mj-lt"/>
              <a:buAutoNum type="arabicPeriod"/>
            </a:pPr>
            <a:r>
              <a:rPr lang="en-US" dirty="0"/>
              <a:t>Crypto wallets for storing crypto.</a:t>
            </a:r>
          </a:p>
          <a:p>
            <a:pPr marL="914400" lvl="1" indent="-457200">
              <a:buFont typeface="+mj-lt"/>
              <a:buAutoNum type="arabicPeriod"/>
            </a:pPr>
            <a:r>
              <a:rPr lang="en-US" dirty="0"/>
              <a:t>Credit Cards with Bitcoin rewards.</a:t>
            </a:r>
          </a:p>
          <a:p>
            <a:pPr marL="914400" lvl="1" indent="-457200">
              <a:buFont typeface="+mj-lt"/>
              <a:buAutoNum type="arabicPeriod"/>
            </a:pPr>
            <a:r>
              <a:rPr lang="en-US" dirty="0"/>
              <a:t>Crypto Loans:  borrow 50% of your crypto account in $s</a:t>
            </a:r>
          </a:p>
          <a:p>
            <a:r>
              <a:rPr lang="en-US" dirty="0"/>
              <a:t>March 2019  BIA accounts</a:t>
            </a:r>
          </a:p>
          <a:p>
            <a:pPr lvl="1"/>
            <a:r>
              <a:rPr lang="en-US" dirty="0"/>
              <a:t>Deposit Bitcoin and earn high interest rates.</a:t>
            </a:r>
          </a:p>
          <a:p>
            <a:pPr lvl="1"/>
            <a:r>
              <a:rPr lang="en-US" dirty="0" err="1"/>
              <a:t>BlockFi</a:t>
            </a:r>
            <a:r>
              <a:rPr lang="en-US" dirty="0"/>
              <a:t> lends out the bitcoin to other individuals and institutions.</a:t>
            </a:r>
          </a:p>
          <a:p>
            <a:pPr marL="0" indent="0">
              <a:buNone/>
            </a:pPr>
            <a:r>
              <a:rPr lang="en-US" dirty="0"/>
              <a:t>How Does BIA fare on the Howey Test?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63957DA-26A0-4294-BCF9-C14811FC391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8358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a:solidFill>
                  <a:schemeClr val="accent5">
                    <a:lumMod val="50000"/>
                  </a:schemeClr>
                </a:solidFill>
                <a:effectLst/>
                <a:latin typeface="nyt-cheltenham"/>
              </a:rPr>
              <a:t>The SEC will work with </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to develop account that meets US security law</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6093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Tw</a:t>
            </a:r>
            <a:r>
              <a:rPr lang="en-US" dirty="0"/>
              <a:t>o Recent Government Report</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lstStyle/>
          <a:p>
            <a:r>
              <a:rPr lang="en-US" dirty="0"/>
              <a:t>Presidential Working Group on Financial Markets on Stable Coins and CBDC, 11/2021.</a:t>
            </a:r>
          </a:p>
          <a:p>
            <a:r>
              <a:rPr lang="en-US" dirty="0"/>
              <a:t>Federal Reserve Discussion Paper on CBDCs, 1/2022</a:t>
            </a:r>
          </a:p>
          <a:p>
            <a:pPr marL="971550" lvl="1" indent="-514350">
              <a:buFont typeface="+mj-lt"/>
              <a:buAutoNum type="arabicPeriod"/>
            </a:pPr>
            <a:r>
              <a:rPr lang="en-US" dirty="0"/>
              <a:t>Congress needs to authorize action</a:t>
            </a:r>
          </a:p>
          <a:p>
            <a:pPr marL="971550" lvl="1" indent="-514350">
              <a:buFont typeface="+mj-lt"/>
              <a:buAutoNum type="arabicPeriod"/>
            </a:pPr>
            <a:r>
              <a:rPr lang="en-US" dirty="0"/>
              <a:t>Digital Dollar should be offered by the Fed but managed by commercial banks and other regulated, insured firms.</a:t>
            </a:r>
          </a:p>
          <a:p>
            <a:r>
              <a:rPr lang="en-US" dirty="0"/>
              <a:t>Executive Order of the President, 3/09/2022</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2791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Clemson University</a:t>
            </a:r>
          </a:p>
          <a:p>
            <a:pPr>
              <a:lnSpc>
                <a:spcPct val="100000"/>
              </a:lnSpc>
              <a:spcBef>
                <a:spcPts val="0"/>
              </a:spcBef>
            </a:pPr>
            <a:r>
              <a:rPr lang="en-US" sz="4100" dirty="0">
                <a:solidFill>
                  <a:schemeClr val="tx2"/>
                </a:solidFill>
              </a:rPr>
              <a:t>March 14,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276887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595111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 Jon </a:t>
            </a:r>
            <a:r>
              <a:rPr lang="en-US"/>
              <a:t>Haveman</a:t>
            </a:r>
            <a:endParaRPr lang="en-US" dirty="0"/>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2588587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035661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199403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8737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0321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their potential for valuable financial innovations with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9777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9826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2203C18-65A3-4151-B0C8-E8D68A559FC8}"/>
              </a:ext>
            </a:extLst>
          </p:cNvPr>
          <p:cNvPicPr>
            <a:picLocks noGrp="1" noChangeAspect="1"/>
          </p:cNvPicPr>
          <p:nvPr>
            <p:ph idx="1"/>
          </p:nvPr>
        </p:nvPicPr>
        <p:blipFill>
          <a:blip r:embed="rId2"/>
          <a:stretch>
            <a:fillRect/>
          </a:stretch>
        </p:blipFill>
        <p:spPr>
          <a:xfrm>
            <a:off x="838200" y="1240718"/>
            <a:ext cx="9511112" cy="4937760"/>
          </a:xfrm>
        </p:spPr>
      </p:pic>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Tree>
    <p:extLst>
      <p:ext uri="{BB962C8B-B14F-4D97-AF65-F5344CB8AC3E}">
        <p14:creationId xmlns:p14="http://schemas.microsoft.com/office/powerpoint/2010/main" val="13857314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86673</TotalTime>
  <Words>3465</Words>
  <Application>Microsoft Macintosh PowerPoint</Application>
  <PresentationFormat>Widescreen</PresentationFormat>
  <Paragraphs>352</Paragraphs>
  <Slides>46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Courier New</vt:lpstr>
      <vt:lpstr>fell</vt:lpstr>
      <vt:lpstr>Garamond</vt:lpstr>
      <vt:lpstr>nyt-cheltenham</vt:lpstr>
      <vt:lpstr>Proxima N W01 Reg</vt:lpstr>
      <vt:lpstr>Times New Roman</vt:lpstr>
      <vt:lpstr>Times roman</vt:lpstr>
      <vt:lpstr>var(--font-serif-display)</vt:lpstr>
      <vt:lpstr>Custom Design</vt:lpstr>
      <vt:lpstr>PowerPoint Presentation</vt:lpstr>
      <vt:lpstr> Available NEED Topics Include:</vt:lpstr>
      <vt:lpstr> Course Outline</vt:lpstr>
      <vt:lpstr>PowerPoint Presentation</vt:lpstr>
      <vt:lpstr>Submitting Questions</vt:lpstr>
      <vt:lpstr>Outline of the Talk</vt:lpstr>
      <vt:lpstr>But First, What is Bitcoin?</vt:lpstr>
      <vt:lpstr>Bitcoin Has Started a Revolution in Finance</vt:lpstr>
      <vt:lpstr>Bitcoins: What is the Excitement About?</vt:lpstr>
      <vt:lpstr>One of the Over 40,000 Bitcoin ATMs</vt:lpstr>
      <vt:lpstr>An Origin Story Worthy of a Pulp Novel!</vt:lpstr>
      <vt:lpstr>The Possible Economic Role for Bitcoin</vt:lpstr>
      <vt:lpstr>Facts about Cryptocurrencies (as of 3/14)</vt:lpstr>
      <vt:lpstr>Underlying Technology of Bitcoin</vt:lpstr>
      <vt:lpstr>So, how does it work?</vt:lpstr>
      <vt:lpstr>Mining for Bitcoin</vt:lpstr>
      <vt:lpstr>Question #1:  Is Bitcoin serving an economic role</vt:lpstr>
      <vt:lpstr>What Role Does Bitcoin Play?</vt:lpstr>
      <vt:lpstr>But What about as an Investment?</vt:lpstr>
      <vt:lpstr>How Do Economist Think About Investments?</vt:lpstr>
      <vt:lpstr>So, What is the Harm?</vt:lpstr>
      <vt:lpstr>It’s Not Just Me</vt:lpstr>
      <vt:lpstr>Question #2:  The Value of the New Technology?</vt:lpstr>
      <vt:lpstr>Smart Contracts on the Blockchain</vt:lpstr>
      <vt:lpstr>DeFi and Smart Contracts</vt:lpstr>
      <vt:lpstr>But What about Digital Payments for Consumers?</vt:lpstr>
      <vt:lpstr>Retail versus Wholesale Digital Payments</vt:lpstr>
      <vt:lpstr>Stablecoins:  Cryptocurrency with a stable value of $1 (we hope)</vt:lpstr>
      <vt:lpstr>“Clean Up the Mess on Aisle 3”</vt:lpstr>
      <vt:lpstr>“Cryptocurrency is the Wild West of our  Financial System”  Sen. E. Warren of Mass </vt:lpstr>
      <vt:lpstr>Good News?</vt:lpstr>
      <vt:lpstr>Clearly, Not Good News</vt:lpstr>
      <vt:lpstr>What is Good Regulation?</vt:lpstr>
      <vt:lpstr>1930s Regulation in the 21st Century</vt:lpstr>
      <vt:lpstr>BlockFI</vt:lpstr>
      <vt:lpstr>Feb, 14, 2022, NYTimes Headline</vt:lpstr>
      <vt:lpstr>Do We Need More Than (Good) Regulation?</vt:lpstr>
      <vt:lpstr>Two Recent Government Report</vt:lpstr>
      <vt:lpstr>CBDCs and Other Central Bank Liabilities</vt:lpstr>
      <vt:lpstr>The Devil Is In the Details</vt:lpstr>
      <vt:lpstr>Who should design our payment system?</vt:lpstr>
      <vt:lpstr>Resources to Learn More</vt:lpstr>
      <vt:lpstr>Autonomous Vehicles: Jon Haveman</vt:lpstr>
      <vt:lpstr> Questions?</vt:lpstr>
      <vt:lpstr>Glossary</vt:lpstr>
      <vt:lpstr>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766</cp:revision>
  <cp:lastPrinted>2022-03-01T02:48:20Z</cp:lastPrinted>
  <dcterms:created xsi:type="dcterms:W3CDTF">2017-05-03T22:30:38Z</dcterms:created>
  <dcterms:modified xsi:type="dcterms:W3CDTF">2022-03-14T21:34:15Z</dcterms:modified>
</cp:coreProperties>
</file>