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5"/>
  </p:notesMasterIdLst>
  <p:sldIdLst>
    <p:sldId id="1069" r:id="rId2"/>
    <p:sldId id="328" r:id="rId3"/>
    <p:sldId id="434" r:id="rId4"/>
    <p:sldId id="1089" r:id="rId5"/>
    <p:sldId id="1152" r:id="rId6"/>
    <p:sldId id="1209" r:id="rId7"/>
    <p:sldId id="1202" r:id="rId8"/>
    <p:sldId id="4105" r:id="rId9"/>
    <p:sldId id="1204" r:id="rId10"/>
    <p:sldId id="1155" r:id="rId11"/>
    <p:sldId id="1203" r:id="rId12"/>
    <p:sldId id="1205" r:id="rId13"/>
    <p:sldId id="4150" r:id="rId14"/>
    <p:sldId id="1216" r:id="rId15"/>
    <p:sldId id="1178" r:id="rId16"/>
    <p:sldId id="1163" r:id="rId17"/>
    <p:sldId id="1164" r:id="rId18"/>
    <p:sldId id="1181" r:id="rId19"/>
    <p:sldId id="4086" r:id="rId20"/>
    <p:sldId id="1184" r:id="rId21"/>
    <p:sldId id="4106" r:id="rId22"/>
    <p:sldId id="1186" r:id="rId23"/>
    <p:sldId id="1212" r:id="rId24"/>
    <p:sldId id="1206" r:id="rId25"/>
    <p:sldId id="1196" r:id="rId26"/>
    <p:sldId id="4151" r:id="rId27"/>
    <p:sldId id="1199" r:id="rId28"/>
    <p:sldId id="1198" r:id="rId29"/>
    <p:sldId id="1208" r:id="rId30"/>
    <p:sldId id="1210" r:id="rId31"/>
    <p:sldId id="1211" r:id="rId32"/>
    <p:sldId id="4107" r:id="rId33"/>
    <p:sldId id="329" r:id="rId3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5AF915-8E13-4403-9EFD-4AA68E4DD926}">
          <p14:sldIdLst>
            <p14:sldId id="1069"/>
            <p14:sldId id="328"/>
            <p14:sldId id="434"/>
            <p14:sldId id="1089"/>
            <p14:sldId id="1152"/>
            <p14:sldId id="1209"/>
            <p14:sldId id="1202"/>
            <p14:sldId id="4105"/>
            <p14:sldId id="1204"/>
            <p14:sldId id="1155"/>
            <p14:sldId id="1203"/>
            <p14:sldId id="1205"/>
            <p14:sldId id="4150"/>
            <p14:sldId id="1216"/>
            <p14:sldId id="1178"/>
            <p14:sldId id="1163"/>
            <p14:sldId id="1164"/>
            <p14:sldId id="1181"/>
            <p14:sldId id="4086"/>
            <p14:sldId id="1184"/>
            <p14:sldId id="4106"/>
            <p14:sldId id="1186"/>
            <p14:sldId id="1212"/>
            <p14:sldId id="1206"/>
            <p14:sldId id="1196"/>
            <p14:sldId id="4151"/>
            <p14:sldId id="1199"/>
            <p14:sldId id="1198"/>
            <p14:sldId id="1208"/>
            <p14:sldId id="1210"/>
            <p14:sldId id="1211"/>
            <p14:sldId id="4107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haveman" initials="jdh" lastIdx="1" clrIdx="1">
    <p:extLst>
      <p:ext uri="{19B8F6BF-5375-455C-9EA6-DF929625EA0E}">
        <p15:presenceInfo xmlns:p15="http://schemas.microsoft.com/office/powerpoint/2012/main" userId="haveman" providerId="None"/>
      </p:ext>
    </p:extLst>
  </p:cmAuthor>
  <p:cmAuthor id="3" name="Geoffrey Woglom" initials="GW" lastIdx="1" clrIdx="2">
    <p:extLst>
      <p:ext uri="{19B8F6BF-5375-455C-9EA6-DF929625EA0E}">
        <p15:presenceInfo xmlns:p15="http://schemas.microsoft.com/office/powerpoint/2012/main" userId="Geoffrey Wogl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2987"/>
    <a:srgbClr val="CD78D6"/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8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928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5/20/22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2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quote/FB:US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1551 4TH street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54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Fed and most Central Banks presently have two financial liabilities: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Currency.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Bank Reserves.</a:t>
            </a:r>
          </a:p>
          <a:p>
            <a:r>
              <a:rPr lang="en-US" dirty="0"/>
              <a:t>Bank Reserves are Balances that Commercial Banks hold at the Fed and that are used in check clearing.  They are already di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49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96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Vitalek</a:t>
            </a:r>
            <a:r>
              <a:rPr lang="en-US" dirty="0"/>
              <a:t> </a:t>
            </a:r>
            <a:r>
              <a:rPr lang="en-US" dirty="0" err="1"/>
              <a:t>Buterin</a:t>
            </a:r>
            <a:r>
              <a:rPr lang="en-US" dirty="0"/>
              <a:t>, age 27 cofounder </a:t>
            </a:r>
            <a:r>
              <a:rPr lang="en-US"/>
              <a:t>of Ethereum at age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08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Define distributed Ledger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26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Satoshi, Bitcoin is “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A purely peer-to-peer version of electronic cash [that] would allow online payments to be sent directly from one party to another without going through a financial institution.”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So,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fell"/>
              </a:rPr>
              <a:t>Natoshi’s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 goal was to improve money, in a way that did not depend banks or governments!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72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Presently, Bitcoin mining requires 200 terawatt-hours per year, more than Thailand with a carbon </a:t>
            </a:r>
            <a:r>
              <a:rPr lang="en-US" dirty="0" err="1"/>
              <a:t>footprinttof</a:t>
            </a:r>
            <a:r>
              <a:rPr lang="en-US" dirty="0"/>
              <a:t> the Czech </a:t>
            </a:r>
            <a:r>
              <a:rPr lang="en-US" dirty="0" err="1"/>
              <a:t>Republicenergy</a:t>
            </a:r>
            <a:r>
              <a:rPr lang="en-US" dirty="0"/>
              <a:t> consumption (although less than is used in gold mining). (Note there are other consensus mechanisms that do not use as much energy.)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90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dirty="0"/>
              <a:t>Promised future payments such as dividends for stocks or coupon payments for bonds.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For currencies, promise of future use in exchange with stable values.</a:t>
            </a:r>
          </a:p>
          <a:p>
            <a:r>
              <a:rPr lang="en-US" dirty="0"/>
              <a:t>Bitcoin only promises the possibility of capital gains, but </a:t>
            </a:r>
            <a:r>
              <a:rPr lang="en-US" i="1" dirty="0">
                <a:solidFill>
                  <a:srgbClr val="C00000"/>
                </a:solidFill>
              </a:rPr>
              <a:t>not based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on future payments.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82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Supply Chains (Walmart IBM)</a:t>
            </a:r>
          </a:p>
          <a:p>
            <a:pPr lvl="1"/>
            <a:r>
              <a:rPr lang="en-US" dirty="0"/>
              <a:t>Smart Contracts (Xbox royalties)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8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Recently, these numbers have come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92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WSJ</a:t>
            </a:r>
            <a:r>
              <a:rPr lang="en-US" sz="1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Headline, 8/11/2021, “Poly Network Hackers Steal More Than $600 Million in Cryptocurrency”</a:t>
            </a:r>
            <a:r>
              <a:rPr lang="en-US" sz="1200" i="1" dirty="0">
                <a:solidFill>
                  <a:schemeClr val="tx1"/>
                </a:solidFill>
                <a:latin typeface="Times roman"/>
              </a:rPr>
              <a:t> Bloomberg </a:t>
            </a:r>
            <a:r>
              <a:rPr lang="en-US" sz="1200" b="0" i="1" dirty="0">
                <a:solidFill>
                  <a:schemeClr val="tx1"/>
                </a:solidFill>
                <a:latin typeface="Times roman"/>
              </a:rPr>
              <a:t>7/27/2021:  “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Times roman"/>
              </a:rPr>
              <a:t>Tether and the 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Times roman"/>
                <a:hlinkClick r:id="rId3" tooltip="Company Overvie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 Inc.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Times roman"/>
              </a:rPr>
              <a:t>-backed Diem token were a main focus of a recent meeting of  U.S. regulators held on the financial risks posed by </a:t>
            </a:r>
            <a:r>
              <a:rPr lang="en-US" sz="1200" b="0" i="0" dirty="0" err="1">
                <a:solidFill>
                  <a:schemeClr val="tx1"/>
                </a:solidFill>
                <a:effectLst/>
                <a:latin typeface="Times roman"/>
              </a:rPr>
              <a:t>stablecoins</a:t>
            </a:r>
            <a:r>
              <a:rPr lang="en-US" sz="1200" b="0" dirty="0">
                <a:solidFill>
                  <a:schemeClr val="tx1"/>
                </a:solidFill>
                <a:latin typeface="Times roman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Facebook NOVI wallets for holding Pax dollars ($1.1 billion in market cap)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52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Recent Report on crypto and </a:t>
            </a:r>
            <a:r>
              <a:rPr lang="en-US" dirty="0" err="1"/>
              <a:t>didgital</a:t>
            </a:r>
            <a:r>
              <a:rPr lang="en-US" dirty="0"/>
              <a:t> dollar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6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ingecko.com/e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treasury.gov/system/files/136/StableCoinReport_Nov1_508.pdf" TargetMode="External"/><Relationship Id="rId2" Type="http://schemas.openxmlformats.org/officeDocument/2006/relationships/hyperlink" Target="https://youtu.be/o3NuHb7V1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3isgoinggreat.com/" TargetMode="External"/><Relationship Id="rId5" Type="http://schemas.openxmlformats.org/officeDocument/2006/relationships/hyperlink" Target="https://www.whitehouse.gov/briefing-room/statements-releases/2022/03/09/fact-sheet-president-biden-to-sign-executive-order-on-ensuring-responsible-innovation-in-digital-assets/" TargetMode="External"/><Relationship Id="rId4" Type="http://schemas.openxmlformats.org/officeDocument/2006/relationships/hyperlink" Target="https://www.federalreserve.gov/publications/files/money-and-payments-20220120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133601"/>
            <a:ext cx="10219508" cy="1585172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Cryptocurrencies &amp; The Future of Money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00351" y="3840193"/>
            <a:ext cx="9144000" cy="21440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100" dirty="0">
                <a:solidFill>
                  <a:schemeClr val="tx2"/>
                </a:solidFill>
              </a:rPr>
              <a:t>Business </a:t>
            </a:r>
            <a:r>
              <a:rPr lang="en-US" sz="4100">
                <a:solidFill>
                  <a:schemeClr val="tx2"/>
                </a:solidFill>
              </a:rPr>
              <a:t>Executive Assoc of Marin</a:t>
            </a:r>
            <a:endParaRPr lang="en-US" sz="4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100" dirty="0">
                <a:solidFill>
                  <a:schemeClr val="tx2"/>
                </a:solidFill>
              </a:rPr>
              <a:t>May 20,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Geoffrey Woglom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rgbClr val="7E2987"/>
                </a:solidFill>
              </a:rPr>
              <a:t>Amherst College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rgbClr val="7E2987"/>
                </a:solidFill>
              </a:rPr>
              <a:t>Professor of Economics (emeritus)</a:t>
            </a:r>
          </a:p>
        </p:txBody>
      </p:sp>
      <p:pic>
        <p:nvPicPr>
          <p:cNvPr id="1030" name="Picture 6" descr="Cryptocurrency Prices Today On August 5: Bitcoin, Binance Coin Surge Over 3%">
            <a:extLst>
              <a:ext uri="{FF2B5EF4-FFF2-40B4-BE49-F238E27FC236}">
                <a16:creationId xmlns:a16="http://schemas.microsoft.com/office/drawing/2014/main" id="{FA5396EC-7C96-41E2-9EF2-AB9E692C9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351" y="4269729"/>
            <a:ext cx="3121834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44673A0-175A-4075-9896-09EF1D92727A}"/>
              </a:ext>
            </a:extLst>
          </p:cNvPr>
          <p:cNvGrpSpPr>
            <a:grpSpLocks noChangeAspect="1"/>
          </p:cNvGrpSpPr>
          <p:nvPr/>
        </p:nvGrpSpPr>
        <p:grpSpPr>
          <a:xfrm>
            <a:off x="470186" y="112657"/>
            <a:ext cx="2060329" cy="2103120"/>
            <a:chOff x="607985" y="-509240"/>
            <a:chExt cx="5464366" cy="557901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6F53BD-43F1-4D9D-8B93-4AAEFAE10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985" y="-509240"/>
              <a:ext cx="5464366" cy="4213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3E7E5F-5A11-4E46-9D50-C30107AED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794" y="3676136"/>
              <a:ext cx="4406747" cy="1393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7759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EA1A-D213-46CC-8199-994814DC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Origin Story Worthy of a Pulp Novel!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A4765-2644-46EA-98B7-A7E121B96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The Mysterious Satoshi Nakamoto:</a:t>
            </a:r>
          </a:p>
          <a:p>
            <a:pPr lvl="1"/>
            <a:r>
              <a:rPr lang="en-US" sz="2600" dirty="0"/>
              <a:t>Lehman Brothers Bankruptcy, 9/2008</a:t>
            </a:r>
          </a:p>
          <a:p>
            <a:pPr lvl="1"/>
            <a:r>
              <a:rPr lang="en-US" sz="2600" dirty="0"/>
              <a:t>Halloween 2008: a white paper is published on the Internet laying out the idea and design for Bitcoin.  The author (or authors) used Satoshi </a:t>
            </a:r>
            <a:r>
              <a:rPr lang="en-US" sz="2600" dirty="0" err="1"/>
              <a:t>Nakomoto</a:t>
            </a:r>
            <a:r>
              <a:rPr lang="en-US" sz="2600" dirty="0"/>
              <a:t> as a pseudonym.</a:t>
            </a:r>
          </a:p>
          <a:p>
            <a:pPr lvl="1"/>
            <a:r>
              <a:rPr lang="en-US" sz="2600" dirty="0"/>
              <a:t>January 2009:   Satoshi releases the first version of the Bitcoin software.</a:t>
            </a:r>
          </a:p>
          <a:p>
            <a:pPr lvl="1"/>
            <a:r>
              <a:rPr lang="en-US" sz="2600" dirty="0"/>
              <a:t>2009-2010:  Satoshi releases new versions of the software and is actively involved in Internet Chatter about Bitcoin.</a:t>
            </a:r>
          </a:p>
          <a:p>
            <a:pPr lvl="1"/>
            <a:r>
              <a:rPr lang="en-US" sz="2600" dirty="0"/>
              <a:t>April 2011:  Satoshi ceases all known and/or verified communications.</a:t>
            </a:r>
          </a:p>
          <a:p>
            <a:r>
              <a:rPr lang="en-US" dirty="0"/>
              <a:t>To this date the identity or identities of Satoshi are unknown.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2EA31-D184-4B49-B2FA-FAAE4A244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03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284E3-249A-4CFE-A81A-4E2C6EE57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ts</a:t>
            </a:r>
            <a:r>
              <a:rPr lang="en-US" dirty="0"/>
              <a:t> about Cryptocurrencies (as of 9:30 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1F004-0544-4C0F-BB05-5EB880A0B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Bitcoin was the first and is the largest in terms of market cap (total value of all bitcoins) of about $580 billion.</a:t>
            </a:r>
          </a:p>
          <a:p>
            <a:r>
              <a:rPr lang="en-US" dirty="0"/>
              <a:t>Ethereum is in second place with a market cap of about $250 billion.</a:t>
            </a:r>
          </a:p>
          <a:p>
            <a:r>
              <a:rPr lang="en-US" dirty="0"/>
              <a:t>Presently, 11,500 different varieties with a total market cap of about $1.35 trillion </a:t>
            </a:r>
            <a:r>
              <a:rPr lang="en-US" sz="2200" b="0" dirty="0"/>
              <a:t>(</a:t>
            </a:r>
            <a:r>
              <a:rPr lang="en-US" sz="2200" b="0" dirty="0">
                <a:hlinkClick r:id="rId2"/>
              </a:rPr>
              <a:t>https://www.coingecko.com/en</a:t>
            </a:r>
            <a:r>
              <a:rPr lang="en-US" sz="2200" b="0" dirty="0"/>
              <a:t>)</a:t>
            </a:r>
          </a:p>
          <a:p>
            <a:r>
              <a:rPr lang="en-US" sz="3000" dirty="0"/>
              <a:t>NY stock exchange market cap is about $25 trillion</a:t>
            </a:r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CACA9-7F67-468F-BD85-401B538C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1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08D84-DC21-49B0-A13D-8F456BE9F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derlying Technology of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F53DF-5D27-4BBC-A89C-972037CA5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Digital Token (exists only as data on a computer) whose ownership is cryptographically protected.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Distributed Ledger, Block Chain Technology.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Software protocol the provides a “consensus” mechanism (Bitcoin Mining) on the validity of transactions without a “trusted third party.”  (</a:t>
            </a:r>
            <a:r>
              <a:rPr lang="en-US" dirty="0" err="1"/>
              <a:t>i.e</a:t>
            </a:r>
            <a:r>
              <a:rPr lang="en-US" dirty="0"/>
              <a:t>, a bank or the Fed)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D1FA2-3F62-495F-A378-B75965FC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80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880A3-73C3-C778-CF9C-32A2D4B8A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</a:t>
            </a:r>
            <a:r>
              <a:rPr lang="en-US" dirty="0"/>
              <a:t>coin Mine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E6400-1C81-C6B0-FBFA-6BCB0A99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1026" name="Picture 2" descr="A greener approach to crypto mining | PaymentsSource | American Banker">
            <a:extLst>
              <a:ext uri="{FF2B5EF4-FFF2-40B4-BE49-F238E27FC236}">
                <a16:creationId xmlns:a16="http://schemas.microsoft.com/office/drawing/2014/main" id="{DF380E9E-9507-02F3-5FA9-EBECA6827D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82" y="1491894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66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0667C-E509-4CA2-9DD5-48197F79E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Ven</a:t>
            </a:r>
            <a:r>
              <a:rPr lang="en-US" dirty="0"/>
              <a:t>mo vs.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75965-781D-4E1A-8717-CF994C84E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to clear:  Venmo 30 minutes; Bitcoin 10 minutes.</a:t>
            </a:r>
          </a:p>
          <a:p>
            <a:r>
              <a:rPr lang="en-US" dirty="0"/>
              <a:t>Both transactions are irreversible.</a:t>
            </a:r>
          </a:p>
          <a:p>
            <a:r>
              <a:rPr lang="en-US" dirty="0"/>
              <a:t>Venmo has a $20,000 limit per week. </a:t>
            </a:r>
          </a:p>
          <a:p>
            <a:r>
              <a:rPr lang="en-US" dirty="0"/>
              <a:t>Bitcoin peer-to-peer, unregulated and some anonymity.</a:t>
            </a:r>
          </a:p>
          <a:p>
            <a:r>
              <a:rPr lang="en-US" dirty="0"/>
              <a:t>Venmo works via regulated banks, without anonymity.</a:t>
            </a:r>
          </a:p>
          <a:p>
            <a:r>
              <a:rPr lang="en-US" dirty="0"/>
              <a:t>Bitcoin can be used to facilitate smart contracts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7C38B-CCDA-441D-8691-230516D7E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79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1D01B-3DE6-41AA-BFEF-A9B02298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5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Possible Economic Role for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95D5C-D089-42A8-87DA-33C969BD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345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Satoshi’s Vision: peer-to-peer electronic cash</a:t>
            </a:r>
          </a:p>
          <a:p>
            <a:pPr marL="0" indent="0">
              <a:buNone/>
            </a:pPr>
            <a:r>
              <a:rPr lang="en-US" dirty="0"/>
              <a:t>“Improving money,” more prosaically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Facilitate payments at lower costs with speed and security.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E.g., Credit Card Fees.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Merchant doesn’t get paid for at least 2 days.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2019 Capital One hackers access personal information of 106 m users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Meet the needs of previously unbanked.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Particularly a problem in the Developing World, but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Fed estimates that 50 million US adults have little or no banking relationships.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048FD-CB47-4DED-A5FC-620543FC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27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38F2-E12C-4703-8A3A-3FEEE5FD3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A29C0-C018-4137-808F-40C788687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Jack, the owner of a bitcoin is given a public number or key and a private encrypted key.</a:t>
            </a:r>
          </a:p>
          <a:p>
            <a:r>
              <a:rPr lang="en-US" dirty="0"/>
              <a:t>Jack can trade his bitcoin with Jill by using Jill’s public key and verifying the transaction with his private key.</a:t>
            </a:r>
          </a:p>
          <a:p>
            <a:r>
              <a:rPr lang="en-US" dirty="0"/>
              <a:t>The new transaction is then posted on a </a:t>
            </a:r>
            <a:r>
              <a:rPr lang="en-US" dirty="0" err="1"/>
              <a:t>a</a:t>
            </a:r>
            <a:r>
              <a:rPr lang="en-US" dirty="0"/>
              <a:t> number of different computers and can be read by anyone.</a:t>
            </a:r>
          </a:p>
          <a:p>
            <a:r>
              <a:rPr lang="en-US" dirty="0"/>
              <a:t>The clearing of the transaction is done with public database or distributed ledger called a blockchain through a process know as bitcoin mining.</a:t>
            </a:r>
          </a:p>
          <a:p>
            <a:r>
              <a:rPr lang="en-US" dirty="0"/>
              <a:t>Bitcoin “miners” have enormous computing power and they compete to add new transactions to the blockchain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9718F-47F7-4841-B1FA-C9F186487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23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763AF-E2DB-43DF-867F-DC9544CAC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</a:t>
            </a:r>
            <a:r>
              <a:rPr lang="en-US" dirty="0"/>
              <a:t>ning for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4959A-4B94-44E8-BB38-EC231DF3D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Bitcoin Miners gather about 3000 new transactions into a “block.”</a:t>
            </a:r>
          </a:p>
          <a:p>
            <a:r>
              <a:rPr lang="en-US" dirty="0"/>
              <a:t> The miners’ competition involves generating long, random numbers (“hashing”) until one of the numbers fits a precise set of attributes.</a:t>
            </a:r>
          </a:p>
          <a:p>
            <a:r>
              <a:rPr lang="en-US" dirty="0"/>
              <a:t>The winning miner then adds the new block to the previous block in the blockchain.  The total process takes about 10 minutes</a:t>
            </a:r>
          </a:p>
          <a:p>
            <a:r>
              <a:rPr lang="en-US" dirty="0"/>
              <a:t>The incentive for miners is that the winner of the competition gets compensated with new bitcoins and transaction fees.</a:t>
            </a:r>
          </a:p>
          <a:p>
            <a:r>
              <a:rPr lang="en-US" dirty="0"/>
              <a:t>However, the miner will not get the reward unless other miners subsequently add new blocks to the first miner’s block.</a:t>
            </a:r>
          </a:p>
          <a:p>
            <a:r>
              <a:rPr lang="en-US" dirty="0"/>
              <a:t>In this way transactions are added to the chain via a “consensus” of miners.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26E90-307F-43DB-9118-1A8AEB249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66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A4A29-CD8C-4151-89D2-123B043C6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0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itcoin serving an economic role?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888BB-65CE-4133-92AA-E18FE7FB6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1118125"/>
            <a:ext cx="765879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Bitcoin is not and cannot be widely used to make transactions</a:t>
            </a:r>
          </a:p>
          <a:p>
            <a:r>
              <a:rPr lang="en-US" dirty="0"/>
              <a:t>Scalability?</a:t>
            </a:r>
          </a:p>
          <a:p>
            <a:r>
              <a:rPr lang="en-US" dirty="0"/>
              <a:t>Price Instability.</a:t>
            </a:r>
          </a:p>
          <a:p>
            <a:r>
              <a:rPr lang="en-US" dirty="0"/>
              <a:t>Transactions costs</a:t>
            </a:r>
          </a:p>
          <a:p>
            <a:r>
              <a:rPr lang="en-US" dirty="0"/>
              <a:t>Cash ATM vs. Bitcoin ATM</a:t>
            </a:r>
          </a:p>
          <a:p>
            <a:r>
              <a:rPr lang="en-US" dirty="0"/>
              <a:t>And, the network is costly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D9EAD-001A-4BB0-95A2-3BB7B652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BF9DD4-D725-4551-B566-CE790448B726}"/>
              </a:ext>
            </a:extLst>
          </p:cNvPr>
          <p:cNvGrpSpPr/>
          <p:nvPr/>
        </p:nvGrpSpPr>
        <p:grpSpPr>
          <a:xfrm>
            <a:off x="7200575" y="1688996"/>
            <a:ext cx="5775197" cy="4748790"/>
            <a:chOff x="7200575" y="1688996"/>
            <a:chExt cx="5775197" cy="474879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9C3A61-A172-4ACC-B8C5-008D2A5FECCE}"/>
                </a:ext>
              </a:extLst>
            </p:cNvPr>
            <p:cNvSpPr txBox="1"/>
            <p:nvPr/>
          </p:nvSpPr>
          <p:spPr>
            <a:xfrm>
              <a:off x="7200575" y="6006899"/>
              <a:ext cx="577519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BIS, </a:t>
              </a:r>
              <a:r>
                <a:rPr lang="en-US" sz="2200" i="1" dirty="0"/>
                <a:t>Annual Report 2018, </a:t>
              </a:r>
              <a:r>
                <a:rPr lang="en-US" sz="2200" dirty="0"/>
                <a:t>Chapter V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E38EA9-F5F2-472C-93AB-D6EFF393E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58570" y="1688996"/>
              <a:ext cx="3076405" cy="4206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813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21D5-690F-4EA6-AE17-E90F2EC9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Role Does Bitcoin Play?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74F53-6077-4D1E-8B3E-4487B94B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E6C11C-A974-4DE1-8E5F-5989571E97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4" y="1557670"/>
            <a:ext cx="10292316" cy="44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40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vast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BF1D-E219-4F16-8F16-10F30C59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What about as an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FB6C-7356-4618-9F39-3DFFA3396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hard to argue with the fact that Bitcoin has provided outsized returns for many, albeit very volatile.</a:t>
            </a:r>
          </a:p>
          <a:p>
            <a:r>
              <a:rPr lang="en-US" dirty="0"/>
              <a:t>But what is its the “fundamental value?” 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 me it is a purely speculative investment.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224F8-611C-42AA-A823-E424DB0E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16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710E7-589F-41C6-844C-C13FF6400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It’s</a:t>
            </a:r>
            <a:r>
              <a:rPr lang="en-US" dirty="0"/>
              <a:t> Not Just 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D83559-5EE8-4977-B4FB-ACF1245EB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3714" y="1283362"/>
            <a:ext cx="5859273" cy="3657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C3733-A473-4D6A-B870-1612AAA0B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81B3DC-0A6A-4CFF-8267-D149282AEA0D}"/>
              </a:ext>
            </a:extLst>
          </p:cNvPr>
          <p:cNvSpPr txBox="1"/>
          <p:nvPr/>
        </p:nvSpPr>
        <p:spPr>
          <a:xfrm>
            <a:off x="590107" y="1892595"/>
            <a:ext cx="5417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Question:  Private, unbacked crypto assets serve no economic purpose.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5AF5F-D101-4750-A7DA-8F10DFB58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13" y="3896648"/>
            <a:ext cx="5669280" cy="177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7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F964-6E42-4BED-818A-EA4A1E1F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n’t Throw the Baby Out with the Bathwater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A86C0-054F-4C15-BB94-03CE15A2E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Cryptographic protection is a nuanced call and depends on your views of privacy rights, as well as what information is being kept private (e.g., medical records versus financial transactions) </a:t>
            </a:r>
          </a:p>
          <a:p>
            <a:r>
              <a:rPr lang="en-US" dirty="0"/>
              <a:t>Blockchain technologies have significant promise some of which is already being realized.</a:t>
            </a:r>
          </a:p>
          <a:p>
            <a:pPr lvl="1"/>
            <a:r>
              <a:rPr lang="en-US" dirty="0"/>
              <a:t>Private blockchains, Walmart and its produce suppliers</a:t>
            </a:r>
          </a:p>
          <a:p>
            <a:pPr lvl="1"/>
            <a:r>
              <a:rPr lang="en-US" dirty="0"/>
              <a:t>Ethereum and smart contracts:  </a:t>
            </a:r>
            <a:r>
              <a:rPr lang="en-US" dirty="0" err="1"/>
              <a:t>DeFi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AB653-D1DB-4C5F-98EA-DB280BFEB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97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8FACD-C783-4356-8471-F53F388F4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art Contracts on the Blockchain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4D215-DADC-417C-8017-9B565209F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Smart Contract is a computer code that resides on the block chain and is executed based on incoming information.</a:t>
            </a:r>
          </a:p>
          <a:p>
            <a:r>
              <a:rPr lang="en-US" dirty="0"/>
              <a:t>Example, Parametric Hurricane Insurance via the Blockchain:</a:t>
            </a:r>
          </a:p>
          <a:p>
            <a:pPr lvl="1"/>
            <a:r>
              <a:rPr lang="en-US" dirty="0"/>
              <a:t>Computer program on Ethereum continuously monitors Charleston Executive Airport wind speed for 1 year.</a:t>
            </a:r>
          </a:p>
          <a:p>
            <a:pPr lvl="1"/>
            <a:r>
              <a:rPr lang="en-US" dirty="0"/>
              <a:t>If the windspeed is greater than 150 miles per hour, immediately transfers 100 bitcoin to the Seabrook Island Property Association.</a:t>
            </a:r>
          </a:p>
          <a:p>
            <a:pPr lvl="1"/>
            <a:r>
              <a:rPr lang="en-US" dirty="0"/>
              <a:t>If the windspeed is less than 150 miles per hour, but more than 125 miles per hour, immediately transfers 75 bitcoin; etc.</a:t>
            </a:r>
          </a:p>
          <a:p>
            <a:r>
              <a:rPr lang="en-US" dirty="0"/>
              <a:t>Smart Contracts are Automatic, Immediate, Irreversible and Uncontestable.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B20F4-72E6-4557-A1EC-18C41443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89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A039-A6CC-4A53-A055-E6B29CD38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De</a:t>
            </a:r>
            <a:r>
              <a:rPr lang="en-US" dirty="0" err="1"/>
              <a:t>Fi</a:t>
            </a:r>
            <a:r>
              <a:rPr lang="en-US" dirty="0"/>
              <a:t> and Smart Contracts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29952-C047-4B3A-AA61-96DF9EAED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1602225"/>
            <a:ext cx="10515600" cy="4351338"/>
          </a:xfrm>
        </p:spPr>
        <p:txBody>
          <a:bodyPr/>
          <a:lstStyle/>
          <a:p>
            <a:r>
              <a:rPr lang="en-US" dirty="0"/>
              <a:t>Broad Category of </a:t>
            </a:r>
            <a:r>
              <a:rPr lang="en-US" i="1" dirty="0"/>
              <a:t>Decentralized </a:t>
            </a:r>
            <a:r>
              <a:rPr lang="en-US" dirty="0"/>
              <a:t>Financial Services</a:t>
            </a:r>
          </a:p>
          <a:p>
            <a:pPr lvl="1"/>
            <a:r>
              <a:rPr lang="en-US" dirty="0"/>
              <a:t>Crypto exchanges, online lending platforms, crypto derivatives, insurance, startup finance, etc.</a:t>
            </a:r>
          </a:p>
          <a:p>
            <a:pPr lvl="1"/>
            <a:r>
              <a:rPr lang="en-US" dirty="0"/>
              <a:t>Explosion over time:  $1b in 2019; $15b in 2020; $100b as of 12/2021 (DefiPulse.com).</a:t>
            </a:r>
          </a:p>
          <a:p>
            <a:r>
              <a:rPr lang="en-US" dirty="0"/>
              <a:t>Smart Contracts are executed mostly on the Ethereum blockchain. No brokers, financial intermediaries, traders, and little regulation.</a:t>
            </a:r>
          </a:p>
          <a:p>
            <a:pPr marL="0" indent="0">
              <a:buNone/>
            </a:pPr>
            <a:r>
              <a:rPr lang="en-US" dirty="0"/>
              <a:t>Note in my insurance example, that bitcoin isn’t a great means of payment because of price volatility.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8672F-33AB-4128-9A4E-3E430174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21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809FE-E28E-49AD-BE9D-8428A64A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167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Sta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blecoins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:  Cryptocurrency with a stable value of $1 (we hope)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44146-F5E4-43D4-85B0-77B24FF58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2014 “Tether”: a cryptocurrency supposed to be backed by dollars so its price would always have a value of $1.</a:t>
            </a:r>
          </a:p>
          <a:p>
            <a:r>
              <a:rPr lang="en-US" dirty="0"/>
              <a:t>Enter Facebook and Diem:  Proposed blockchain enabled stable coin.</a:t>
            </a:r>
          </a:p>
          <a:p>
            <a:r>
              <a:rPr lang="en-US" dirty="0"/>
              <a:t>Terra-Luna “Death Spiral.”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5C72-84B4-43C0-8B3B-441628351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7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9BE16-71A8-1E4A-D44E-20B985FF9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/>
              <a:t>w, Good Regulation Is Needed Quickly!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3AB84-CD92-7021-2B1B-87BB3AA01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Janet Yellen, Gary </a:t>
            </a:r>
            <a:r>
              <a:rPr lang="en-US" dirty="0"/>
              <a:t>Gensler, and Joe Biden into the Breach to provide good regulation?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 should regulate Defi and CFTC cryptocurrencies.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Others involved (providers of digital wallets) should be subject to prudential regulation,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Fed should consider a digital dollar that is offered to consumers through insured financial institutions.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EBD7A-99B1-C63E-95A0-B562242E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6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0F0F-92DA-4676-96F0-F34FE38EB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DCs and Other Central Bank Liabilities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1BAE7-32D3-41F0-AD5F-71D38C5CA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Fed and most Central Banks presently already have digital money! </a:t>
            </a:r>
          </a:p>
          <a:p>
            <a:r>
              <a:rPr lang="en-US" dirty="0"/>
              <a:t>CBDCs would permit wider access to the Fed’s digital assets to other financial institutions and possibly to the public</a:t>
            </a:r>
          </a:p>
          <a:p>
            <a:r>
              <a:rPr lang="en-US" dirty="0"/>
              <a:t>In addition, CBDCs could be designed for rapid settlement, finality, privacy and security (perhaps using blockchain technology)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73738-589C-4A3B-A551-CD463F81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63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9813-3B93-4666-8AFC-C41CF5616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Devil Is In the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976B0-0A22-4133-93DA-B8708FC0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81ABD3-2903-43E2-9726-51214A0B4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22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100 countries as diverse as Sweden, Ecuador and China have begun experiments with CBDCs.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Where’s the Fed?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CDD41-1C34-476D-826D-84B8521B4F13}"/>
              </a:ext>
            </a:extLst>
          </p:cNvPr>
          <p:cNvSpPr txBox="1"/>
          <p:nvPr/>
        </p:nvSpPr>
        <p:spPr>
          <a:xfrm>
            <a:off x="4531659" y="5782235"/>
            <a:ext cx="736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E. Prasad, </a:t>
            </a:r>
            <a:r>
              <a:rPr lang="en-US" i="1" dirty="0"/>
              <a:t>The Future of Money</a:t>
            </a:r>
            <a:endParaRPr lang="en-US" dirty="0"/>
          </a:p>
        </p:txBody>
      </p:sp>
      <p:pic>
        <p:nvPicPr>
          <p:cNvPr id="1028" name="Picture 4" descr="China's bid for digital-yuan sphere raises red flags at G-7 - Nikkei Asia">
            <a:extLst>
              <a:ext uri="{FF2B5EF4-FFF2-40B4-BE49-F238E27FC236}">
                <a16:creationId xmlns:a16="http://schemas.microsoft.com/office/drawing/2014/main" id="{45A321D8-4A1D-47AC-BF10-E0C2831DA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710262"/>
            <a:ext cx="5061861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08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862A7-E05D-4370-B52F-32D0F3DEF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should design our payment system?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E47B3-B8B9-4ED0-BAD2-543ED5E4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05A892-FF87-4447-84E8-7BBE409DEB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5" y="1570038"/>
            <a:ext cx="7735710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k Zuckerberg | Biography &amp; Facts | Britannica">
            <a:extLst>
              <a:ext uri="{FF2B5EF4-FFF2-40B4-BE49-F238E27FC236}">
                <a16:creationId xmlns:a16="http://schemas.microsoft.com/office/drawing/2014/main" id="{0CACA83A-EFAE-4246-BB40-B56CD40E1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5" y="1229481"/>
            <a:ext cx="7793514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: Chinese President Xi Jinping speaks at the podium during the unveiling of the Communist Party's new Politburo Standing Committee at the Great Hall of the People in Beijing.">
            <a:extLst>
              <a:ext uri="{FF2B5EF4-FFF2-40B4-BE49-F238E27FC236}">
                <a16:creationId xmlns:a16="http://schemas.microsoft.com/office/drawing/2014/main" id="{0F1B7A4E-F084-4EC5-AB22-9275E6938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08" y="1229481"/>
            <a:ext cx="7950051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affer Tengler Investments CIO Nancy Tengler and Wuill Intelligence LLC CEO Danielle DiMartino Booth discuss Chair of the Federal Reserve Jerome Powell's press conference on 'Making Money'">
            <a:extLst>
              <a:ext uri="{FF2B5EF4-FFF2-40B4-BE49-F238E27FC236}">
                <a16:creationId xmlns:a16="http://schemas.microsoft.com/office/drawing/2014/main" id="{06FC3EDF-2B36-473D-855A-FAFEA7D48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11" y="1109586"/>
            <a:ext cx="9591040" cy="53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88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600+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9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7BF7-C16E-4F25-9DEB-BEDD3B40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ssary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C4878-0D3E-4C8E-937D-21AC6CE2C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38630"/>
          </a:xfrm>
        </p:spPr>
        <p:txBody>
          <a:bodyPr>
            <a:normAutofit fontScale="70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Traditional Money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currency plus bank checking accounts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Currency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paper and coin issued by the government.  Currency is legal tender and must be accepted for all debts. Transactions using currency are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immediate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final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(can’t be undone without the agreement of both parties.)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Payments</a:t>
            </a:r>
            <a:r>
              <a:rPr lang="en-US" sz="26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used for purchases where no physical money is exchanged. Examples include many online banking payments, credit card payments, PayPal.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Currency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Virtual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currency is a form of money that exists solely in digital form, such as a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token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(i.e., as data on a computer).  Examples: cryptocurrencies, central bank digital currencies and virtual currencies used in online gaming.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Cryptographic identity protection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assigns people two account numbers, or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keys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one public and one private.  Public record keeping is done using the public key and transactions are authorized using the private key.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Cryptocurrency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digital currency where the owner’s identity is protected using cryptographic encryption and where record keeping is done with a public blockchain, e.g., Bitcoin.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Stablecoin</a:t>
            </a:r>
            <a:r>
              <a:rPr lang="en-US" sz="26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cryptocurrency with a stable value of $1, somewhat like a money market mutual fund.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509D6-BB30-4A0B-8205-D708D65C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403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7BF7-C16E-4F25-9DEB-BEDD3B40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ssary (Cont.)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C4878-0D3E-4C8E-937D-21AC6CE2C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Distributed ledger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database for recording transactions or other information, where the information or ledger is shared on a network of many computers simultaneously.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Blockchains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distributed ledgers where new transactions (new blocks) are added to the chain sequentially when a consensus of the network agrees that the transactions are valid.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Decentralized Finance (</a:t>
            </a:r>
            <a:r>
              <a:rPr lang="en-US" sz="2000" b="1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</a:t>
            </a: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peer-to-peer financial activity conducted through public blockchains and smart contracts.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 Contracts</a:t>
            </a:r>
            <a:r>
              <a:rPr lang="en-US" sz="2000" dirty="0">
                <a:solidFill>
                  <a:srgbClr val="11111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computer programs that execute automatically based on external conditions.  Example, travel insurance that pays off automatically when a flight is cancelled.</a:t>
            </a: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Central Bank Digital Currency (CBDC)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digital currency issued by a central bank.  Different central banks are experimenting with various forms of CBDCs, including some using blockchain technology, electronic wallets and cryptography.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509D6-BB30-4A0B-8205-D708D65C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735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142E6-DF2C-4AAD-87CE-179CC5413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ources to Learn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BF8EE-2B1D-43A5-A8B8-895F9BAAE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N. Mehta, et.al.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Blockchain Bubble or Revolution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E Prasad,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The Future of Money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https://youtu.be/o3NuHb7V1IA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Presidential Working Group on Financial Markets, 11/1/21 (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https://home.treasury.gov/system/files/136/StableCoinReport_Nov1_508.pdf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Federal Reserve White paper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https://www.federalreserve.gov/publications/files/money-and-payments-20220120.pdf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Executive Order: 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https://www.whitehouse.gov/briefing-room/statements-releases/2022/03/09/fact-sheet-president-biden-to-sign-executive-order-on-ensuring-responsible-innovation-in-digital-assets/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/>
              <a:t>Pick Your Disaster: (</a:t>
            </a:r>
            <a:r>
              <a:rPr lang="en-US" dirty="0">
                <a:hlinkClick r:id="rId6"/>
              </a:rPr>
              <a:t>https://web3isgoinggreat.com/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D9804-D41D-4D03-955A-92DC5210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24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Que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US" sz="5100" dirty="0">
              <a:hlinkClick r:id="rId2"/>
            </a:endParaRPr>
          </a:p>
          <a:p>
            <a:pPr marL="0" indent="0" algn="ctr">
              <a:buNone/>
            </a:pPr>
            <a:r>
              <a:rPr lang="en-US" sz="7400" dirty="0">
                <a:hlinkClick r:id="rId2"/>
              </a:rPr>
              <a:t>www.NEEDelegation.org</a:t>
            </a: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Geoffrey Woglom</a:t>
            </a:r>
          </a:p>
          <a:p>
            <a:pPr marL="0" indent="0" algn="ctr">
              <a:buNone/>
            </a:pPr>
            <a:r>
              <a:rPr lang="en-US" sz="7400" dirty="0"/>
              <a:t>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Contact NEED: </a:t>
            </a:r>
            <a:r>
              <a:rPr lang="en-US" sz="7400" dirty="0" err="1"/>
              <a:t>I</a:t>
            </a:r>
            <a:r>
              <a:rPr lang="en-US" sz="7400" dirty="0" err="1">
                <a:hlinkClick r:id="rId3"/>
              </a:rPr>
              <a:t>nfo@NEEDelegation.org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Submit a testimonial:  </a:t>
            </a:r>
            <a:r>
              <a:rPr lang="en-US" sz="7400" dirty="0">
                <a:hlinkClick r:id="rId4"/>
              </a:rPr>
              <a:t>www.NEEDelegation.org/testimonials.php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Support NEED:  </a:t>
            </a:r>
            <a:r>
              <a:rPr lang="en-US" sz="7400" dirty="0" err="1"/>
              <a:t>www.NEEDelegation.org</a:t>
            </a:r>
            <a:r>
              <a:rPr lang="en-US" sz="7400" dirty="0"/>
              <a:t>/</a:t>
            </a:r>
            <a:r>
              <a:rPr lang="en-US" sz="7400" dirty="0" err="1"/>
              <a:t>donate.php</a:t>
            </a:r>
            <a:endParaRPr lang="en-US" sz="74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6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95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Monetary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6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04E70-B4EB-4FA0-B960-4FB4653E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is Bitcoin?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F7E85-D254-4D87-A862-39B33D910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Bitcoin is the first cryptocurrency and was invented in 2008.</a:t>
            </a:r>
          </a:p>
          <a:p>
            <a:r>
              <a:rPr lang="en-US" dirty="0"/>
              <a:t>Cryptocurrencies are a form of money that exists solely as a computer record.</a:t>
            </a:r>
          </a:p>
          <a:p>
            <a:r>
              <a:rPr lang="en-US" dirty="0"/>
              <a:t>More importantly,…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0E37F-B33F-4069-9888-A8934243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6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E0110-87E6-489C-B249-D3AB381AF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</a:t>
            </a:r>
            <a:r>
              <a:rPr lang="en-US" dirty="0"/>
              <a:t>coin Has Started a Revolution in 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8054A-4199-4292-B98B-FCFE13ED5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way we buy and sell things, our “payments system;”  the way we save, borrow and invest; the role of banks and other financial firms are rapidly changing.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my view, Bitcoin will </a:t>
            </a:r>
            <a:r>
              <a:rPr lang="en-US" i="1" dirty="0"/>
              <a:t>NOT</a:t>
            </a:r>
            <a:r>
              <a:rPr lang="en-US" dirty="0"/>
              <a:t> be an important player in these developments,  but the technologies underlying Bitcoin will.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Good Regulation is needed:  to control the excesses of these new technologies, while allowing for beneficial innovations.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Should the Fed issue a “digital dollar?”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73D93-99DC-46E1-8267-0A8BE33C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11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ECFEF-05E2-4673-ABA0-EE19ACCD4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6204B2-99B2-4226-9178-EA778323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oins: What is the Excitement About?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C1D5EF-9F51-84EA-40E3-2B6FD50C8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31850"/>
            <a:ext cx="10515600" cy="5098376"/>
          </a:xfrm>
        </p:spPr>
      </p:pic>
    </p:spTree>
    <p:extLst>
      <p:ext uri="{BB962C8B-B14F-4D97-AF65-F5344CB8AC3E}">
        <p14:creationId xmlns:p14="http://schemas.microsoft.com/office/powerpoint/2010/main" val="1385731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3C0C-235B-49FC-A67E-7A8BC2A66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</a:t>
            </a:r>
            <a:r>
              <a:rPr lang="en-US" dirty="0"/>
              <a:t>e of the Over 50,000 Bitcoin ATMs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043FF-2371-4829-A3FE-B19E65FB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 dirty="0"/>
          </a:p>
        </p:txBody>
      </p:sp>
      <p:pic>
        <p:nvPicPr>
          <p:cNvPr id="1026" name="Picture 2" descr="Crypto ATMs Near You - Bitcoin Depot">
            <a:extLst>
              <a:ext uri="{FF2B5EF4-FFF2-40B4-BE49-F238E27FC236}">
                <a16:creationId xmlns:a16="http://schemas.microsoft.com/office/drawing/2014/main" id="{9391581A-C916-44E9-ACA8-934833055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201" y="1325563"/>
            <a:ext cx="228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266BC7-E9B6-EE1E-CB4F-5675A5783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066" y="1921957"/>
            <a:ext cx="6267285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6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60215</TotalTime>
  <Words>2541</Words>
  <Application>Microsoft Macintosh PowerPoint</Application>
  <PresentationFormat>Widescreen</PresentationFormat>
  <Paragraphs>270</Paragraphs>
  <Slides>33</Slides>
  <Notes>12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Courier New</vt:lpstr>
      <vt:lpstr>fell</vt:lpstr>
      <vt:lpstr>Garamond</vt:lpstr>
      <vt:lpstr>Times New Roman</vt:lpstr>
      <vt:lpstr>Times roman</vt:lpstr>
      <vt:lpstr>Custom Design</vt:lpstr>
      <vt:lpstr>PowerPoint Presentation</vt:lpstr>
      <vt:lpstr> National Economic Education Delegation</vt:lpstr>
      <vt:lpstr>Who Are We?</vt:lpstr>
      <vt:lpstr> Available NEED Topics Include:</vt:lpstr>
      <vt:lpstr>Credits and Disclaimer</vt:lpstr>
      <vt:lpstr>What is Bitcoin?</vt:lpstr>
      <vt:lpstr>Bitcoin Has Started a Revolution in Finance</vt:lpstr>
      <vt:lpstr>Bitcoins: What is the Excitement About?</vt:lpstr>
      <vt:lpstr>One of the Over 50,000 Bitcoin ATMs</vt:lpstr>
      <vt:lpstr>An Origin Story Worthy of a Pulp Novel!</vt:lpstr>
      <vt:lpstr>Facts about Cryptocurrencies (as of 9:30 ET)</vt:lpstr>
      <vt:lpstr>Underlying Technology of Bitcoin</vt:lpstr>
      <vt:lpstr>Bitcoin Mine</vt:lpstr>
      <vt:lpstr>Venmo vs. Bitcoin</vt:lpstr>
      <vt:lpstr>The Possible Economic Role for Bitcoin</vt:lpstr>
      <vt:lpstr>So, how does it work?</vt:lpstr>
      <vt:lpstr>Mining for Bitcoin</vt:lpstr>
      <vt:lpstr>Is Bitcoin serving an economic role?</vt:lpstr>
      <vt:lpstr>What Role Does Bitcoin Play?</vt:lpstr>
      <vt:lpstr>But What about as an Investment?</vt:lpstr>
      <vt:lpstr>It’s Not Just Me</vt:lpstr>
      <vt:lpstr>Don’t Throw the Baby Out with the Bathwater</vt:lpstr>
      <vt:lpstr>Smart Contracts on the Blockchain</vt:lpstr>
      <vt:lpstr>DeFi and Smart Contracts</vt:lpstr>
      <vt:lpstr>Stablecoins:  Cryptocurrency with a stable value of $1 (we hope)</vt:lpstr>
      <vt:lpstr>New, Good Regulation Is Needed Quickly!</vt:lpstr>
      <vt:lpstr>CBDCs and Other Central Bank Liabilities</vt:lpstr>
      <vt:lpstr>The Devil Is In the Details</vt:lpstr>
      <vt:lpstr>Who should design our payment system?</vt:lpstr>
      <vt:lpstr>Glossary</vt:lpstr>
      <vt:lpstr>Glossary (Cont.)</vt:lpstr>
      <vt:lpstr>Resources to Learn More</vt:lpstr>
      <vt:lpstr>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783</cp:revision>
  <cp:lastPrinted>2021-04-06T18:03:23Z</cp:lastPrinted>
  <dcterms:created xsi:type="dcterms:W3CDTF">2017-05-03T22:30:38Z</dcterms:created>
  <dcterms:modified xsi:type="dcterms:W3CDTF">2022-05-20T16:18:20Z</dcterms:modified>
</cp:coreProperties>
</file>