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3"/>
  </p:notesMasterIdLst>
  <p:sldIdLst>
    <p:sldId id="1069" r:id="rId2"/>
    <p:sldId id="328" r:id="rId3"/>
    <p:sldId id="434" r:id="rId4"/>
    <p:sldId id="1089" r:id="rId5"/>
    <p:sldId id="1152" r:id="rId6"/>
    <p:sldId id="1209" r:id="rId7"/>
    <p:sldId id="1202" r:id="rId8"/>
    <p:sldId id="4105" r:id="rId9"/>
    <p:sldId id="1204" r:id="rId10"/>
    <p:sldId id="1155" r:id="rId11"/>
    <p:sldId id="1203" r:id="rId12"/>
    <p:sldId id="1205" r:id="rId13"/>
    <p:sldId id="1216" r:id="rId14"/>
    <p:sldId id="1178" r:id="rId15"/>
    <p:sldId id="1163" r:id="rId16"/>
    <p:sldId id="1164" r:id="rId17"/>
    <p:sldId id="1181" r:id="rId18"/>
    <p:sldId id="4086" r:id="rId19"/>
    <p:sldId id="1184" r:id="rId20"/>
    <p:sldId id="4106" r:id="rId21"/>
    <p:sldId id="1186" r:id="rId22"/>
    <p:sldId id="1212" r:id="rId23"/>
    <p:sldId id="1206" r:id="rId24"/>
    <p:sldId id="1196" r:id="rId25"/>
    <p:sldId id="1199" r:id="rId26"/>
    <p:sldId id="1198" r:id="rId27"/>
    <p:sldId id="1208" r:id="rId28"/>
    <p:sldId id="1210" r:id="rId29"/>
    <p:sldId id="1211" r:id="rId30"/>
    <p:sldId id="4107" r:id="rId31"/>
    <p:sldId id="329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5AF915-8E13-4403-9EFD-4AA68E4DD926}">
          <p14:sldIdLst>
            <p14:sldId id="1069"/>
            <p14:sldId id="328"/>
            <p14:sldId id="434"/>
            <p14:sldId id="1089"/>
            <p14:sldId id="1152"/>
            <p14:sldId id="1209"/>
            <p14:sldId id="1202"/>
            <p14:sldId id="4105"/>
            <p14:sldId id="1204"/>
            <p14:sldId id="1155"/>
            <p14:sldId id="1203"/>
            <p14:sldId id="1205"/>
            <p14:sldId id="1216"/>
            <p14:sldId id="1178"/>
            <p14:sldId id="1163"/>
            <p14:sldId id="1164"/>
            <p14:sldId id="1181"/>
            <p14:sldId id="4086"/>
            <p14:sldId id="1184"/>
            <p14:sldId id="4106"/>
            <p14:sldId id="1186"/>
            <p14:sldId id="1212"/>
            <p14:sldId id="1206"/>
            <p14:sldId id="1196"/>
            <p14:sldId id="1199"/>
            <p14:sldId id="1198"/>
            <p14:sldId id="1208"/>
            <p14:sldId id="1210"/>
            <p14:sldId id="1211"/>
            <p14:sldId id="410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Geoffrey Woglom" initials="GW" lastIdx="1" clrIdx="2">
    <p:extLst>
      <p:ext uri="{19B8F6BF-5375-455C-9EA6-DF929625EA0E}">
        <p15:presenceInfo xmlns:p15="http://schemas.microsoft.com/office/powerpoint/2012/main" userId="Geoffrey Wog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87"/>
    <a:srgbClr val="CD78D6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5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2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440 3</a:t>
            </a:r>
            <a:r>
              <a:rPr lang="en-US" baseline="30000" dirty="0"/>
              <a:t>rd</a:t>
            </a:r>
            <a:r>
              <a:rPr lang="en-US" dirty="0"/>
              <a:t>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80.7 terawatt-hours per year, a little less than Belgium’s energy consumption (although less than is used in gold mining). (Note there are other consensus mechanisms that do not use as much energy.)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these numbers have come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3840193"/>
            <a:ext cx="9144000" cy="2144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680 Exchange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March 16,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Professor of Economics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51" y="4269729"/>
            <a:ext cx="312183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</a:t>
            </a:r>
            <a:r>
              <a:rPr lang="en-US" sz="2600" dirty="0" err="1"/>
              <a:t>Nakomoto</a:t>
            </a:r>
            <a:r>
              <a:rPr lang="en-US" sz="2600" dirty="0"/>
              <a:t>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3/16, 11;35)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$773 billion.</a:t>
            </a:r>
          </a:p>
          <a:p>
            <a:r>
              <a:rPr lang="en-US" dirty="0"/>
              <a:t>Ethereum is in second place with a market cap of about $326 billion.</a:t>
            </a:r>
          </a:p>
          <a:p>
            <a:r>
              <a:rPr lang="en-US" dirty="0"/>
              <a:t>Presently, 11,500 different varieties with a total market cap of about $1.9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NY stock exchange market cap is about $25 trillion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(Bitcoin Mining) on the validity of transactions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667C-E509-4CA2-9DD5-48197F79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Ven</a:t>
            </a:r>
            <a:r>
              <a:rPr lang="en-US" dirty="0"/>
              <a:t>mo vs.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5965-781D-4E1A-8717-CF994C84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clear:  Venmo 30 minutes; Bitcoin 10 minutes.</a:t>
            </a:r>
          </a:p>
          <a:p>
            <a:r>
              <a:rPr lang="en-US" dirty="0"/>
              <a:t>Both transactions are irreversible.</a:t>
            </a:r>
          </a:p>
          <a:p>
            <a:r>
              <a:rPr lang="en-US" dirty="0"/>
              <a:t>Venmo has a $20,000 limit per week. </a:t>
            </a:r>
          </a:p>
          <a:p>
            <a:r>
              <a:rPr lang="en-US" dirty="0"/>
              <a:t>Bitcoin peer-to-peer, unregulated and some anonymity.</a:t>
            </a:r>
          </a:p>
          <a:p>
            <a:r>
              <a:rPr lang="en-US" dirty="0"/>
              <a:t>Venmo works via regulated banks, without anonymity.</a:t>
            </a:r>
          </a:p>
          <a:p>
            <a:r>
              <a:rPr lang="en-US" dirty="0"/>
              <a:t>Bitcoin can be used to facilitate smart contracts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C38B-CCDA-441D-8691-230516D7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Satoshi’s Vision: peer-to-peer electronic cash</a:t>
            </a:r>
          </a:p>
          <a:p>
            <a:pPr marL="0" indent="0">
              <a:buNone/>
            </a:pPr>
            <a:r>
              <a:rPr lang="en-US" dirty="0"/>
              <a:t>“Improving money,” more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Bitcoin “miners” have enormous computing power and they compete to add new transactions to the blockchain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</a:t>
            </a:r>
            <a:r>
              <a:rPr lang="en-US" dirty="0"/>
              <a:t>ning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Bitcoin Miners gather about 3000 new transactions into a “block.”</a:t>
            </a:r>
          </a:p>
          <a:p>
            <a:r>
              <a:rPr lang="en-US" dirty="0"/>
              <a:t> 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itcoin serving an economic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Cash ATM vs. Bitcoin ATM</a:t>
            </a:r>
          </a:p>
          <a:p>
            <a:r>
              <a:rPr lang="en-US" dirty="0"/>
              <a:t>And, the network is costly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1557670"/>
            <a:ext cx="10292316" cy="44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hard to argue with the fact that Bitcoin has provided outsized returns for many, albeit very volatile.</a:t>
            </a:r>
          </a:p>
          <a:p>
            <a:r>
              <a:rPr lang="en-US" dirty="0"/>
              <a:t>But what is its the “fundamental value” ?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me it is a purely speculative investment.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</a:t>
            </a:r>
            <a:r>
              <a:rPr lang="en-US" dirty="0"/>
              <a:t> Not Just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n’t Throw the Baby Out with the Bathwater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Ethereum and smart contracts: 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039-A6CC-4A53-A055-E6B29CD3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De</a:t>
            </a:r>
            <a:r>
              <a:rPr lang="en-US" dirty="0" err="1"/>
              <a:t>Fi</a:t>
            </a:r>
            <a:r>
              <a:rPr lang="en-US" dirty="0"/>
              <a:t>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9952-C047-4B3A-AA61-96DF9EA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602225"/>
            <a:ext cx="10515600" cy="4351338"/>
          </a:xfrm>
        </p:spPr>
        <p:txBody>
          <a:bodyPr/>
          <a:lstStyle/>
          <a:p>
            <a:r>
              <a:rPr lang="en-US" dirty="0"/>
              <a:t>Broad Category of </a:t>
            </a:r>
            <a:r>
              <a:rPr lang="en-US" i="1" dirty="0"/>
              <a:t>Decentralized </a:t>
            </a:r>
            <a:r>
              <a:rPr lang="en-US" dirty="0"/>
              <a:t>Financial Services</a:t>
            </a:r>
          </a:p>
          <a:p>
            <a:pPr lvl="1"/>
            <a:r>
              <a:rPr lang="en-US" dirty="0"/>
              <a:t>Crypto exchanges, online lending platforms, crypto derivatives, insurance, startup finance, etc.</a:t>
            </a:r>
          </a:p>
          <a:p>
            <a:pPr lvl="1"/>
            <a:r>
              <a:rPr lang="en-US" dirty="0"/>
              <a:t>Explosion over time:  $1b in 2019; $15b in 2020; $100b as of 12/2021 (DefiPulse.com).</a:t>
            </a:r>
          </a:p>
          <a:p>
            <a:r>
              <a:rPr lang="en-US" dirty="0"/>
              <a:t>Smart Contracts are executed mostly on the Ethereum blockchain. No brokers, financial intermediaries, traders, and little regulation.</a:t>
            </a:r>
          </a:p>
          <a:p>
            <a:pPr marL="0" indent="0">
              <a:buNone/>
            </a:pPr>
            <a:r>
              <a:rPr lang="en-US" dirty="0"/>
              <a:t>Note in my insurance example, that bitcoin isn’t a great means of payment because of price volatility.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672F-33AB-4128-9A4E-3E430174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Sta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blecoins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 Cryptocurrency with a stable value of $1 (we hope)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2014 “Tether”: a cryptocurrency supposed to be backed by dollars so its price would always have a value of $1.</a:t>
            </a:r>
          </a:p>
          <a:p>
            <a:r>
              <a:rPr lang="en-US" dirty="0"/>
              <a:t>Enter Facebook and Diem:  Proposed blockchain enabled </a:t>
            </a:r>
            <a:r>
              <a:rPr lang="en-US" dirty="0" err="1"/>
              <a:t>stablecoin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Janet Yellen and Gary </a:t>
            </a:r>
            <a:r>
              <a:rPr lang="en-US" dirty="0"/>
              <a:t>Gensler, et. al. into into the Breach to provide good regulation?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 should regulate Defi and CFTC cryptocurrencies.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 involved (providers of digital wallets) should be subject to prudential regulation,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Fed should consider a digital dollar that is offered to consumers through insured financial institutions.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and most Central Banks presently already have digital money! </a:t>
            </a:r>
          </a:p>
          <a:p>
            <a:r>
              <a:rPr lang="en-US" dirty="0"/>
              <a:t>CBDCs would permit wider access to the Fed’s digital assets to other financial institutions and possibly to the public</a:t>
            </a:r>
          </a:p>
          <a:p>
            <a:r>
              <a:rPr lang="en-US" dirty="0"/>
              <a:t>In addition, CBDCs could be designed for rapid settlement, finality, privacy and security (perhaps using blockchain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100 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4531659" y="5782235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0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24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money that exists solely as a computer record.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will.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Regulation is needed:  to control the excesses of these new technologies, while allowing for beneficial innovations.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Should the Fed issue a “digital dollar?”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8D10C20-1F56-43C0-AA19-ED4ACDDEC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653" y="1118154"/>
            <a:ext cx="9052560" cy="5029201"/>
          </a:xfrm>
        </p:spPr>
      </p:pic>
    </p:spTree>
    <p:extLst>
      <p:ext uri="{BB962C8B-B14F-4D97-AF65-F5344CB8AC3E}">
        <p14:creationId xmlns:p14="http://schemas.microsoft.com/office/powerpoint/2010/main" val="138573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40,000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4CBEF-A859-4F64-81B6-7F60FD6F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87" y="1662392"/>
            <a:ext cx="6915124" cy="3840480"/>
          </a:xfrm>
          <a:prstGeom prst="rect">
            <a:avLst/>
          </a:prstGeom>
        </p:spPr>
      </p:pic>
      <p:pic>
        <p:nvPicPr>
          <p:cNvPr id="1026" name="Picture 2" descr="Crypto ATMs Near You - Bitcoin Depot">
            <a:extLst>
              <a:ext uri="{FF2B5EF4-FFF2-40B4-BE49-F238E27FC236}">
                <a16:creationId xmlns:a16="http://schemas.microsoft.com/office/drawing/2014/main" id="{9391581A-C916-44E9-ACA8-93483305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1" y="1325563"/>
            <a:ext cx="228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60148</TotalTime>
  <Words>2499</Words>
  <Application>Microsoft Macintosh PowerPoint</Application>
  <PresentationFormat>Widescreen</PresentationFormat>
  <Paragraphs>260</Paragraphs>
  <Slides>31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fell</vt:lpstr>
      <vt:lpstr>Garamond</vt:lpstr>
      <vt:lpstr>Times New Roman</vt:lpstr>
      <vt:lpstr>Times roman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What is Bitcoin?</vt:lpstr>
      <vt:lpstr>Bitcoin Has Started a Revolution in Finance</vt:lpstr>
      <vt:lpstr>Bitcoins: What is the Excitement About?</vt:lpstr>
      <vt:lpstr>One of the Over 40,000 Bitcoin ATMs</vt:lpstr>
      <vt:lpstr>An Origin Story Worthy of a Pulp Novel!</vt:lpstr>
      <vt:lpstr>Facts about Cryptocurrencies (as of 3/16, 11;35)</vt:lpstr>
      <vt:lpstr>Underlying Technology of Bitcoin</vt:lpstr>
      <vt:lpstr>Venmo vs. Bitcoin</vt:lpstr>
      <vt:lpstr>The Possible Economic Role for Bitcoin</vt:lpstr>
      <vt:lpstr>So, how does it work?</vt:lpstr>
      <vt:lpstr>Mining for Bitcoin</vt:lpstr>
      <vt:lpstr>Is Bitcoin serving an economic role?</vt:lpstr>
      <vt:lpstr>What Role Does Bitcoin Play?</vt:lpstr>
      <vt:lpstr>But What about as an Investment?</vt:lpstr>
      <vt:lpstr>It’s Not Just Me</vt:lpstr>
      <vt:lpstr>Don’t Throw the Baby Out with the Bathwater</vt:lpstr>
      <vt:lpstr>Smart Contracts on the Blockchain</vt:lpstr>
      <vt:lpstr>DeFi and Smart Contracts</vt:lpstr>
      <vt:lpstr>Stablecoins:  Cryptocurrency with a stable value of $1 (we hope)</vt:lpstr>
      <vt:lpstr>CBDCs and Other Central Bank Liabilities</vt:lpstr>
      <vt:lpstr>The Devil Is In the Details</vt:lpstr>
      <vt:lpstr>Who should design our payment system?</vt:lpstr>
      <vt:lpstr>Glossary</vt:lpstr>
      <vt:lpstr>Glossary (Cont.)</vt:lpstr>
      <vt:lpstr>Resources to Learn More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770</cp:revision>
  <cp:lastPrinted>2021-04-06T18:03:23Z</cp:lastPrinted>
  <dcterms:created xsi:type="dcterms:W3CDTF">2017-05-03T22:30:38Z</dcterms:created>
  <dcterms:modified xsi:type="dcterms:W3CDTF">2022-03-17T14:22:23Z</dcterms:modified>
</cp:coreProperties>
</file>