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4169" r:id="rId2"/>
    <p:sldId id="328" r:id="rId3"/>
    <p:sldId id="3935" r:id="rId4"/>
    <p:sldId id="1029" r:id="rId5"/>
    <p:sldId id="4001" r:id="rId6"/>
    <p:sldId id="4108" r:id="rId7"/>
    <p:sldId id="4109" r:id="rId8"/>
    <p:sldId id="4110" r:id="rId9"/>
    <p:sldId id="4111" r:id="rId10"/>
    <p:sldId id="4101" r:id="rId11"/>
    <p:sldId id="4157" r:id="rId12"/>
    <p:sldId id="4115" r:id="rId13"/>
    <p:sldId id="4113" r:id="rId14"/>
    <p:sldId id="4114" r:id="rId15"/>
    <p:sldId id="4116" r:id="rId16"/>
    <p:sldId id="4117" r:id="rId17"/>
    <p:sldId id="4150" r:id="rId18"/>
    <p:sldId id="4118" r:id="rId19"/>
    <p:sldId id="4119" r:id="rId20"/>
    <p:sldId id="4120" r:id="rId21"/>
    <p:sldId id="4133" r:id="rId22"/>
    <p:sldId id="4121" r:id="rId23"/>
    <p:sldId id="4122" r:id="rId24"/>
    <p:sldId id="4170" r:id="rId25"/>
    <p:sldId id="4167" r:id="rId26"/>
    <p:sldId id="4153" r:id="rId27"/>
    <p:sldId id="4154" r:id="rId28"/>
    <p:sldId id="4125" r:id="rId29"/>
    <p:sldId id="4126" r:id="rId30"/>
    <p:sldId id="4140" r:id="rId31"/>
    <p:sldId id="4142" r:id="rId32"/>
    <p:sldId id="4143" r:id="rId33"/>
    <p:sldId id="4144" r:id="rId34"/>
    <p:sldId id="4146" r:id="rId35"/>
    <p:sldId id="4147" r:id="rId36"/>
    <p:sldId id="414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Allison Roehling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5374" autoAdjust="0"/>
  </p:normalViewPr>
  <p:slideViewPr>
    <p:cSldViewPr snapToGrid="0" snapToObjects="1">
      <p:cViewPr varScale="1">
        <p:scale>
          <a:sx n="111" d="100"/>
          <a:sy n="111" d="100"/>
        </p:scale>
        <p:origin x="248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200" d="100"/>
        <a:sy n="200" d="100"/>
      </p:scale>
      <p:origin x="0" y="-59316"/>
    </p:cViewPr>
  </p:sorterViewPr>
  <p:notesViewPr>
    <p:cSldViewPr snapToGrid="0" snapToObjects="1">
      <p:cViewPr varScale="1">
        <p:scale>
          <a:sx n="46" d="100"/>
          <a:sy n="46" d="100"/>
        </p:scale>
        <p:origin x="28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5C0618-5241-E801-D980-AE31DA749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AFC0C-B23A-8350-5298-B08617753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403B-4009-4223-B82C-AD0ACA78DA25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F0BA0-8ABF-6E9F-8CF7-8FD7C5BF75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B7A1F-98B9-17C3-7D61-FEC5BCCEB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89697-68B0-47BD-839C-558D384D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last spoke in March </a:t>
            </a:r>
            <a:r>
              <a:rPr lang="en-US"/>
              <a:t>Bitcoin was $40k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Collapse of Terra/Luna erased $60billion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2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Wiped out $60 billion in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Collapse of Terra/Luna erased $60billion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59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 Boston Fed experiment.  But pretty conservative vision.  CBDC offered to consumers through insured institutions, i.e., banks.  Electronic cash like checks.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1387 S California Blvd, Walnut Creek, CA 94596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Santelli 2/19/2009 </a:t>
            </a:r>
            <a:r>
              <a:rPr lang="en-US" dirty="0" err="1"/>
              <a:t>Teaparty</a:t>
            </a:r>
            <a:r>
              <a:rPr lang="en-US" dirty="0"/>
              <a:t> 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150-200 terawatt-hours per year, more than Thailand with a carbon </a:t>
            </a:r>
            <a:r>
              <a:rPr lang="en-US" dirty="0" err="1"/>
              <a:t>footprinttof</a:t>
            </a:r>
            <a:r>
              <a:rPr lang="en-US" dirty="0"/>
              <a:t> the Czech </a:t>
            </a:r>
            <a:r>
              <a:rPr lang="en-US" dirty="0" err="1"/>
              <a:t>Republicenergy</a:t>
            </a:r>
            <a:r>
              <a:rPr lang="en-US" dirty="0"/>
              <a:t> consumption (although less than is used in gold mining). (Note there are other consensus mechanisms that do not use as much energy.)</a:t>
            </a:r>
          </a:p>
          <a:p>
            <a:r>
              <a:rPr lang="en-US" dirty="0"/>
              <a:t>In addition, computer hardware quickly becomes obsolete and is dumped.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Trading of banned goods; </a:t>
            </a:r>
            <a:r>
              <a:rPr lang="en-US" dirty="0" err="1"/>
              <a:t>e.g</a:t>
            </a:r>
            <a:r>
              <a:rPr lang="en-US" dirty="0"/>
              <a:t>, Silk Road</a:t>
            </a:r>
          </a:p>
          <a:p>
            <a:pPr lvl="1"/>
            <a:r>
              <a:rPr lang="en-US" dirty="0"/>
              <a:t>Ransomware Payments.</a:t>
            </a:r>
          </a:p>
          <a:p>
            <a:pPr lvl="1"/>
            <a:r>
              <a:rPr lang="en-US" dirty="0"/>
              <a:t>Money Laundering.</a:t>
            </a:r>
          </a:p>
          <a:p>
            <a:pPr lvl="1"/>
            <a:r>
              <a:rPr lang="en-US" dirty="0"/>
              <a:t>Tax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Buffet paraphrasing Benjamin Graham.  Payments mean dividends or coupon payments. Even, gold has some intrinsic value as the ultimate </a:t>
            </a:r>
            <a:r>
              <a:rPr lang="en-US" dirty="0" err="1"/>
              <a:t>insuarbne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3840193"/>
            <a:ext cx="9144000" cy="2144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680 Exchange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>
                <a:solidFill>
                  <a:schemeClr val="tx2"/>
                </a:solidFill>
              </a:rPr>
              <a:t>August 17, </a:t>
            </a:r>
            <a:r>
              <a:rPr lang="en-US" sz="4100" dirty="0">
                <a:solidFill>
                  <a:schemeClr val="tx2"/>
                </a:solidFill>
              </a:rPr>
              <a:t>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Amherst College (emeritus)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48" y="4855542"/>
            <a:ext cx="293215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85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</a:t>
            </a:r>
            <a:r>
              <a:rPr lang="en-US" dirty="0"/>
              <a:t> of the Over 50,000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691043-BB39-F4C4-46A6-47159536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29054"/>
            <a:ext cx="5318529" cy="4297680"/>
          </a:xfrm>
          <a:prstGeom prst="rect">
            <a:avLst/>
          </a:prstGeom>
        </p:spPr>
      </p:pic>
      <p:pic>
        <p:nvPicPr>
          <p:cNvPr id="1032" name="Picture 8" descr="Bitcoin Depot Surpasses 5,000 Crypto ATMs and Solidifies Position as  Largest Crypto ATM Network in North">
            <a:extLst>
              <a:ext uri="{FF2B5EF4-FFF2-40B4-BE49-F238E27FC236}">
                <a16:creationId xmlns:a16="http://schemas.microsoft.com/office/drawing/2014/main" id="{2298C2CA-FBDF-FCB0-F7D4-5D8D3748F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34" y="1258096"/>
            <a:ext cx="2362479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6151-A314-EF65-7DDF-4D95299C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Me a Break?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FC1-BF1C-D851-0603-4D95CB4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10ECD-D11A-88D1-620F-1FB713E4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6418"/>
            <a:ext cx="9326880" cy="5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8/17)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$450 billion.</a:t>
            </a:r>
          </a:p>
          <a:p>
            <a:r>
              <a:rPr lang="en-US" dirty="0"/>
              <a:t>Ethereum is in second place with a market cap of about $220 billion.</a:t>
            </a:r>
          </a:p>
          <a:p>
            <a:r>
              <a:rPr lang="en-US" dirty="0"/>
              <a:t>Presently, 11,500 different varieties with a total market cap of about $1.2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Market cap of domestically listed US companies is about $40 trillion.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Nakamoto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Satoshi’s Vision: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More,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</a:t>
            </a:r>
            <a:r>
              <a:rPr lang="en-US" dirty="0" err="1"/>
              <a:t>securit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 (3 percent).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importantly, cross-border transactions costs were $1.9 trillion in 2018.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on the validity of new transactions.</a:t>
            </a:r>
          </a:p>
          <a:p>
            <a:pPr marL="0" indent="0">
              <a:buNone/>
            </a:pPr>
            <a:r>
              <a:rPr lang="en-US" dirty="0"/>
              <a:t>Payments based on trust,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First, Bitcoin Miners gather about 3000 new transactions into a “block.”</a:t>
            </a:r>
          </a:p>
          <a:p>
            <a:r>
              <a:rPr lang="en-US" dirty="0"/>
              <a:t>Bitcoin “miners” then engage in an elaborate computational tournament to determine who adds the new transactions to the blockchain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</a:t>
            </a:r>
            <a:r>
              <a:rPr lang="en-US" dirty="0"/>
              <a:t>ning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miners’ competition involves generating long, random numbers (“hashing”) until one of the numbers fits a precise set of attributes.</a:t>
            </a:r>
          </a:p>
          <a:p>
            <a:r>
              <a:rPr lang="en-US" dirty="0"/>
              <a:t>Presently, miners produce on the order of 200 million trillion random numbers per second.</a:t>
            </a:r>
          </a:p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 #1:  Is Bitcoin serving an economic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And, the network is costly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Resources used in mining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Environmental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7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AC1F-12CF-4FE7-92BB-AFFBC77D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331C-E7D0-4DD2-BE9C-4B03E2AA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it plays the same role as $100 bills:  32.8% of all bills in circulation (more than the number of $1 bills)</a:t>
            </a:r>
          </a:p>
          <a:p>
            <a:r>
              <a:rPr lang="en-US" dirty="0"/>
              <a:t>Illegal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83DE-E1DE-429C-9306-309FB160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gal Activity and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Bitcoin</a:t>
            </a:r>
            <a:r>
              <a:rPr lang="en-US" dirty="0" err="1">
                <a:solidFill>
                  <a:schemeClr val="bg1"/>
                </a:solidFill>
              </a:rPr>
              <a:t>he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35944"/>
            <a:ext cx="97536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9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an Financial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hard to argue with the fact that Bitcoin had provided outsized returns for many, albeit very volatile.</a:t>
            </a:r>
          </a:p>
          <a:p>
            <a:r>
              <a:rPr lang="en-US" dirty="0"/>
              <a:t>Financial Assets are Promises by the Issuer</a:t>
            </a:r>
          </a:p>
          <a:p>
            <a:pPr lvl="1"/>
            <a:r>
              <a:rPr lang="en-US" dirty="0"/>
              <a:t>Bond – payment of coupons and repayment of principal in the future</a:t>
            </a:r>
          </a:p>
          <a:p>
            <a:pPr lvl="1"/>
            <a:r>
              <a:rPr lang="en-US" dirty="0"/>
              <a:t>Stock – payment of dividends in the future; voting rights</a:t>
            </a:r>
          </a:p>
          <a:p>
            <a:pPr lvl="1"/>
            <a:r>
              <a:rPr lang="en-US" dirty="0"/>
              <a:t>Options or Futures  – payments of money conditional on future info.</a:t>
            </a:r>
          </a:p>
          <a:p>
            <a:pPr lvl="1"/>
            <a:r>
              <a:rPr lang="en-US" dirty="0"/>
              <a:t>Currency  – promise that it will be acceptable for payments in the future with stable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“fundamental value” of a financial assets is the value of those promises.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does Bitcoin promise?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2758-E9AD-4426-AA1A-E3556BD0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Economist Think About Investments?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8CAA-EC06-42CC-B515-51584778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Starting Place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“I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 the short term the stock market behaves like a voting machine, but in the long term it acts like a weighing machine.”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What is being weighed is prospective payments from the security, or other intrinsic value, i.e. its fundamental value.</a:t>
            </a:r>
          </a:p>
          <a:p>
            <a:pPr marL="0" indent="0"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Bitcoin?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66F6A-6FA6-4E6D-8934-BAD94C6F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F2C-9779-FE86-F447-1796EF7C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es Voting Ever Get it “Wrong?”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022E72-3FB4-CBBA-E32D-4879F3EF59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4752" y="1802043"/>
            <a:ext cx="5943600" cy="42976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5C94-AA94-6FD7-E295-E2D8A970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C6F4C-794D-FFFC-64AC-EAAB812CBF1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7763"/>
            <a:ext cx="5943600" cy="4206240"/>
          </a:xfrm>
          <a:prstGeom prst="rect">
            <a:avLst/>
          </a:prstGeom>
        </p:spPr>
      </p:pic>
      <p:pic>
        <p:nvPicPr>
          <p:cNvPr id="1028" name="Picture 4" descr="Pets.com">
            <a:extLst>
              <a:ext uri="{FF2B5EF4-FFF2-40B4-BE49-F238E27FC236}">
                <a16:creationId xmlns:a16="http://schemas.microsoft.com/office/drawing/2014/main" id="{AB985E19-8E85-CE7A-CAFA-C6B077E8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5" y="1847763"/>
            <a:ext cx="280301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5FB8-1482-BA3C-02ED-395C3094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Alg</a:t>
            </a:r>
            <a:r>
              <a:rPr lang="en-US" dirty="0"/>
              <a:t>orithmic </a:t>
            </a:r>
            <a:r>
              <a:rPr lang="en-US" dirty="0" err="1"/>
              <a:t>Stablecoin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3564-012F-E1BF-F1FB-435C4101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1570730"/>
            <a:ext cx="11302583" cy="4351338"/>
          </a:xfrm>
        </p:spPr>
        <p:txBody>
          <a:bodyPr>
            <a:normAutofit/>
          </a:bodyPr>
          <a:lstStyle/>
          <a:p>
            <a:r>
              <a:rPr lang="en-US" dirty="0"/>
              <a:t>Create a regular cryptocurrency  and call it say, </a:t>
            </a:r>
            <a:r>
              <a:rPr lang="en-US" dirty="0" err="1"/>
              <a:t>luna</a:t>
            </a:r>
            <a:r>
              <a:rPr lang="en-US" dirty="0"/>
              <a:t>.</a:t>
            </a:r>
          </a:p>
          <a:p>
            <a:r>
              <a:rPr lang="en-US" dirty="0"/>
              <a:t>If it has value, create a </a:t>
            </a:r>
            <a:r>
              <a:rPr lang="en-US" dirty="0" err="1"/>
              <a:t>stablecoin</a:t>
            </a:r>
            <a:r>
              <a:rPr lang="en-US" dirty="0"/>
              <a:t> and call it say, terra, that is tied to </a:t>
            </a:r>
            <a:r>
              <a:rPr lang="en-US" dirty="0" err="1"/>
              <a:t>luna</a:t>
            </a:r>
            <a:r>
              <a:rPr lang="en-US" dirty="0"/>
              <a:t>.</a:t>
            </a:r>
          </a:p>
          <a:p>
            <a:r>
              <a:rPr lang="en-US" dirty="0"/>
              <a:t>You can always exchange terra into $1 worth or </a:t>
            </a:r>
            <a:r>
              <a:rPr lang="en-US" dirty="0" err="1"/>
              <a:t>luna</a:t>
            </a:r>
            <a:r>
              <a:rPr lang="en-US" dirty="0"/>
              <a:t>, or vice versa</a:t>
            </a:r>
          </a:p>
          <a:p>
            <a:r>
              <a:rPr lang="en-US" dirty="0"/>
              <a:t>Luna = $10, terra = $1, trade 1 </a:t>
            </a:r>
            <a:r>
              <a:rPr lang="en-US" dirty="0" err="1"/>
              <a:t>luna</a:t>
            </a:r>
            <a:r>
              <a:rPr lang="en-US" dirty="0"/>
              <a:t> for 10 terra</a:t>
            </a:r>
          </a:p>
          <a:p>
            <a:r>
              <a:rPr lang="en-US" dirty="0"/>
              <a:t>Luna = $1, terra =$1, trade 1 </a:t>
            </a:r>
            <a:r>
              <a:rPr lang="en-US" dirty="0" err="1"/>
              <a:t>luna</a:t>
            </a:r>
            <a:r>
              <a:rPr lang="en-US" dirty="0"/>
              <a:t> for 1 terra and vice versa</a:t>
            </a:r>
          </a:p>
          <a:p>
            <a:r>
              <a:rPr lang="en-US" dirty="0"/>
              <a:t>Terra price drops to $0.80, buy </a:t>
            </a:r>
            <a:r>
              <a:rPr lang="en-US" dirty="0" err="1"/>
              <a:t>luna</a:t>
            </a:r>
            <a:r>
              <a:rPr lang="en-US" dirty="0"/>
              <a:t> with terra</a:t>
            </a:r>
          </a:p>
          <a:p>
            <a:r>
              <a:rPr lang="en-US" dirty="0"/>
              <a:t>Terra price rises to $1.20, buy terra with </a:t>
            </a:r>
            <a:r>
              <a:rPr lang="en-US" dirty="0" err="1"/>
              <a:t>luna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could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40391-42DD-A383-1A16-3CA8DE05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1A94-5F32-17CC-8484-E7ED027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Lun</a:t>
            </a:r>
            <a:r>
              <a:rPr lang="en-US" dirty="0"/>
              <a:t>a’s Price This Year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7AB0C-4C9A-CCDD-7547-993E235D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051" y="1537614"/>
            <a:ext cx="10406098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9BD5-2D7A-0112-1835-B96CED1D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75E8-90CE-FF07-3E11-AF023394C1A8}"/>
              </a:ext>
            </a:extLst>
          </p:cNvPr>
          <p:cNvSpPr txBox="1"/>
          <p:nvPr/>
        </p:nvSpPr>
        <p:spPr>
          <a:xfrm>
            <a:off x="8212873" y="6018174"/>
            <a:ext cx="290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https://coinmarketcap.com/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1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1983-1E18-D94F-9872-5FECB3B4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</a:t>
            </a:r>
            <a:r>
              <a:rPr lang="en-US" dirty="0"/>
              <a:t>ra’s Price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DD4DA-B186-82F8-567B-B589015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232" y="1679013"/>
            <a:ext cx="8848725" cy="381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0441A-08DB-E203-2F37-81343E2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1ED66-F1C5-7D95-92E2-D1234A42BF8A}"/>
              </a:ext>
            </a:extLst>
          </p:cNvPr>
          <p:cNvSpPr txBox="1"/>
          <p:nvPr/>
        </p:nvSpPr>
        <p:spPr>
          <a:xfrm>
            <a:off x="3384395" y="3093359"/>
            <a:ext cx="47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wcard Gothic" panose="04020904020102020604" pitchFamily="82" charset="0"/>
              </a:rPr>
              <a:t>Death </a:t>
            </a:r>
            <a:r>
              <a:rPr lang="en-US" sz="2800" dirty="0" err="1">
                <a:latin typeface="Showcard Gothic" panose="04020904020102020604" pitchFamily="82" charset="0"/>
              </a:rPr>
              <a:t>SpiRal</a:t>
            </a:r>
            <a:r>
              <a:rPr lang="en-US" sz="2800" dirty="0">
                <a:latin typeface="Showcard Gothic" panose="04020904020102020604" pitchFamily="82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7477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estion #2:  The Value of the New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Throw the baby out with the bathwater!</a:t>
            </a:r>
          </a:p>
          <a:p>
            <a:r>
              <a:rPr lang="en-US" dirty="0"/>
              <a:t>The value cryptographically protected digital-tokens is nuanced:</a:t>
            </a:r>
          </a:p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</a:t>
            </a:r>
          </a:p>
          <a:p>
            <a:pPr lvl="1"/>
            <a:r>
              <a:rPr lang="en-US" dirty="0"/>
              <a:t>Public Blockchains, Ethereum and 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3337-2CC2-4D86-8463-FD386D0A1570}"/>
              </a:ext>
            </a:extLst>
          </p:cNvPr>
          <p:cNvSpPr txBox="1"/>
          <p:nvPr/>
        </p:nvSpPr>
        <p:spPr>
          <a:xfrm>
            <a:off x="5902036" y="5506569"/>
            <a:ext cx="599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See: Mehta N,. </a:t>
            </a:r>
            <a:r>
              <a:rPr lang="en-US" sz="2400" dirty="0" err="1"/>
              <a:t>Agashe</a:t>
            </a:r>
            <a:r>
              <a:rPr lang="en-US" sz="2400" dirty="0"/>
              <a:t> A., P. </a:t>
            </a:r>
            <a:r>
              <a:rPr lang="en-US" sz="2400" dirty="0" err="1"/>
              <a:t>Detroja</a:t>
            </a:r>
            <a:r>
              <a:rPr lang="en-US" sz="2400" dirty="0"/>
              <a:t>  </a:t>
            </a:r>
            <a:r>
              <a:rPr lang="en-US" sz="2400" i="1" dirty="0"/>
              <a:t>Blockchain Bubble or Revolution, </a:t>
            </a:r>
            <a:r>
              <a:rPr lang="en-US" sz="2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37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 </a:t>
            </a:r>
          </a:p>
          <a:p>
            <a:r>
              <a:rPr lang="en-US" dirty="0"/>
              <a:t>DEFI, but note bitcoin is not good in my insurance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7A3-EFAC-4C85-8CED-B8E1AA5B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Recent US Government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A66-FBD2-4211-A6F6-335BCAB1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Presidential Working Group on Financial Markets on Stable Coins and CBDC, 11/2021.</a:t>
            </a:r>
          </a:p>
          <a:p>
            <a:r>
              <a:rPr lang="en-US" dirty="0"/>
              <a:t>Federal Reserve Discussion Paper on CBDCs, 1/2022</a:t>
            </a:r>
          </a:p>
          <a:p>
            <a:r>
              <a:rPr lang="en-US" dirty="0"/>
              <a:t>Executive Order of the President, 3/09/2022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(a): fraud; (b) stability; (c ) illicit activity; (e ) equitable 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(d):  “We must reinforce United States leadership in the global financial system and in technological and economic competitiveness.”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(f) support responsible innovation;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(g) </a:t>
            </a:r>
            <a:r>
              <a:rPr lang="en-US" dirty="0">
                <a:solidFill>
                  <a:schemeClr val="accent1"/>
                </a:solidFill>
              </a:rPr>
              <a:t>explore Central Bank Digital Dollar (government issued:  “</a:t>
            </a:r>
            <a:r>
              <a:rPr lang="en-US" dirty="0" err="1">
                <a:solidFill>
                  <a:schemeClr val="accent1"/>
                </a:solidFill>
              </a:rPr>
              <a:t>Stablecoin</a:t>
            </a:r>
            <a:r>
              <a:rPr lang="en-US" dirty="0">
                <a:solidFill>
                  <a:schemeClr val="accent1"/>
                </a:solidFill>
              </a:rPr>
              <a:t>”)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60B53-AF26-46FB-996F-1AC72D99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FF9349-68D3-2CD6-323F-2E966E66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51" y="87727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 100 countries as diverse as Sweden, Ecuador and China have begun experiments with CBDCs.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Where’s the Fed?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4531659" y="5782235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E. Prasad, </a:t>
            </a:r>
            <a:r>
              <a:rPr lang="en-US" i="1" dirty="0"/>
              <a:t>The Future of Money</a:t>
            </a:r>
            <a:endParaRPr lang="en-US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57" y="2710262"/>
            <a:ext cx="506186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79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92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21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2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EED-377B-4C55-9A5B-A44C33AD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47F8-C9B1-4595-9F5E-42711994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Facts about Bitcoin</a:t>
            </a:r>
          </a:p>
          <a:p>
            <a:r>
              <a:rPr lang="en-US" dirty="0"/>
              <a:t>A little bit on the underlying technology of bitcoin.</a:t>
            </a:r>
          </a:p>
          <a:p>
            <a:r>
              <a:rPr lang="en-US" dirty="0"/>
              <a:t>Economist evaluation of 2 Key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Bitcoin serving a legitimate economic role?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there potential for beneficial, financial innovations using the underlying technology?</a:t>
            </a:r>
          </a:p>
          <a:p>
            <a:r>
              <a:rPr lang="en-US" dirty="0"/>
              <a:t>Prospects for regulation of the crypto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5F64-034E-42CE-8ED2-AD2BA1C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First, What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digital money (viz. data on a computer) where account ownership is confidential and where record keeping is decentralized over a multitude of computers</a:t>
            </a:r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may 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10186640" y="2604001"/>
            <a:ext cx="162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$23,400, 0n 8/17, 10:30 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975410" y="308838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6204F-CD93-4B20-5C53-A057C7AF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401"/>
            <a:ext cx="9601200" cy="46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94742</TotalTime>
  <Words>2702</Words>
  <Application>Microsoft Macintosh PowerPoint</Application>
  <PresentationFormat>Widescreen</PresentationFormat>
  <Paragraphs>294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fell</vt:lpstr>
      <vt:lpstr>Garamond</vt:lpstr>
      <vt:lpstr>Roboto</vt:lpstr>
      <vt:lpstr>Showcard Gothic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Outline of the Talk</vt:lpstr>
      <vt:lpstr>But First, What is Bitcoin?</vt:lpstr>
      <vt:lpstr>Bitcoin Has Started a Revolution in Finance</vt:lpstr>
      <vt:lpstr>Bitcoins: What   Is   All the Excitement About?</vt:lpstr>
      <vt:lpstr>One of the Over 50,000 Bitcoin ATMs</vt:lpstr>
      <vt:lpstr>Give Me a Break?</vt:lpstr>
      <vt:lpstr>Facts about Cryptocurrencies (as of 8/17)</vt:lpstr>
      <vt:lpstr>An Origin Story Worthy of a Pulp Novel!</vt:lpstr>
      <vt:lpstr>The Possible Economic Role for Bitcoin</vt:lpstr>
      <vt:lpstr>Underlying Technology of Bitcoin</vt:lpstr>
      <vt:lpstr>So, how does it work?</vt:lpstr>
      <vt:lpstr>Bitcoin Mine</vt:lpstr>
      <vt:lpstr>Mining for Bitcoin</vt:lpstr>
      <vt:lpstr>Question #1:  Is Bitcoin serving an economic role</vt:lpstr>
      <vt:lpstr>What Role Does Bitcoin Play?</vt:lpstr>
      <vt:lpstr>Illegal Activity and Bitcoinhe</vt:lpstr>
      <vt:lpstr>But What about as an Financial Investment?</vt:lpstr>
      <vt:lpstr>How Do Economist Think About Investments?</vt:lpstr>
      <vt:lpstr>Does Voting Ever Get it “Wrong?”</vt:lpstr>
      <vt:lpstr>Algorithmic Stablecoin</vt:lpstr>
      <vt:lpstr>Luna’s Price This Year</vt:lpstr>
      <vt:lpstr>Terra’s Price</vt:lpstr>
      <vt:lpstr>Question #2:  The Value of the New Technology?</vt:lpstr>
      <vt:lpstr>Smart Contracts on the Blockchain</vt:lpstr>
      <vt:lpstr>Three Recent US Government Reports</vt:lpstr>
      <vt:lpstr>The Devil Is In the Details</vt:lpstr>
      <vt:lpstr>Who should design our payment system?</vt:lpstr>
      <vt:lpstr>Resources to Learn More</vt:lpstr>
      <vt:lpstr>Glossary</vt:lpstr>
      <vt:lpstr>Glossary (Cont.)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877</cp:revision>
  <cp:lastPrinted>2022-03-01T02:48:20Z</cp:lastPrinted>
  <dcterms:created xsi:type="dcterms:W3CDTF">2017-05-03T22:30:38Z</dcterms:created>
  <dcterms:modified xsi:type="dcterms:W3CDTF">2022-08-18T17:05:26Z</dcterms:modified>
</cp:coreProperties>
</file>