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6"/>
  </p:notesMasterIdLst>
  <p:handoutMasterIdLst>
    <p:handoutMasterId r:id="rId67"/>
  </p:handoutMasterIdLst>
  <p:sldIdLst>
    <p:sldId id="4194" r:id="rId2"/>
    <p:sldId id="4195" r:id="rId3"/>
    <p:sldId id="4196" r:id="rId4"/>
    <p:sldId id="4197" r:id="rId5"/>
    <p:sldId id="4198" r:id="rId6"/>
    <p:sldId id="436" r:id="rId7"/>
    <p:sldId id="4107" r:id="rId8"/>
    <p:sldId id="4002" r:id="rId9"/>
    <p:sldId id="4108" r:id="rId10"/>
    <p:sldId id="4201" r:id="rId11"/>
    <p:sldId id="4110" r:id="rId12"/>
    <p:sldId id="4111" r:id="rId13"/>
    <p:sldId id="4199" r:id="rId14"/>
    <p:sldId id="4157" r:id="rId15"/>
    <p:sldId id="4113" r:id="rId16"/>
    <p:sldId id="4114" r:id="rId17"/>
    <p:sldId id="4115" r:id="rId18"/>
    <p:sldId id="4116" r:id="rId19"/>
    <p:sldId id="4117" r:id="rId20"/>
    <p:sldId id="4150" r:id="rId21"/>
    <p:sldId id="4118" r:id="rId22"/>
    <p:sldId id="4119" r:id="rId23"/>
    <p:sldId id="4120" r:id="rId24"/>
    <p:sldId id="4133" r:id="rId25"/>
    <p:sldId id="4121" r:id="rId26"/>
    <p:sldId id="4122" r:id="rId27"/>
    <p:sldId id="4124" r:id="rId28"/>
    <p:sldId id="4125" r:id="rId29"/>
    <p:sldId id="4126" r:id="rId30"/>
    <p:sldId id="4127" r:id="rId31"/>
    <p:sldId id="4128" r:id="rId32"/>
    <p:sldId id="4129" r:id="rId33"/>
    <p:sldId id="4166" r:id="rId34"/>
    <p:sldId id="1196" r:id="rId35"/>
    <p:sldId id="4155" r:id="rId36"/>
    <p:sldId id="4130" r:id="rId37"/>
    <p:sldId id="4167" r:id="rId38"/>
    <p:sldId id="4153" r:id="rId39"/>
    <p:sldId id="4154" r:id="rId40"/>
    <p:sldId id="4132" r:id="rId41"/>
    <p:sldId id="4131" r:id="rId42"/>
    <p:sldId id="4135" r:id="rId43"/>
    <p:sldId id="4136" r:id="rId44"/>
    <p:sldId id="4200" r:id="rId45"/>
    <p:sldId id="4134" r:id="rId46"/>
    <p:sldId id="4140" r:id="rId47"/>
    <p:sldId id="4139" r:id="rId48"/>
    <p:sldId id="4141" r:id="rId49"/>
    <p:sldId id="4142" r:id="rId50"/>
    <p:sldId id="4143" r:id="rId51"/>
    <p:sldId id="4144" r:id="rId52"/>
    <p:sldId id="4146" r:id="rId53"/>
    <p:sldId id="4147" r:id="rId54"/>
    <p:sldId id="1117" r:id="rId55"/>
    <p:sldId id="4145" r:id="rId56"/>
    <p:sldId id="4163" r:id="rId57"/>
    <p:sldId id="4164" r:id="rId58"/>
    <p:sldId id="4165" r:id="rId59"/>
    <p:sldId id="4149" r:id="rId60"/>
    <p:sldId id="4159" r:id="rId61"/>
    <p:sldId id="4162" r:id="rId62"/>
    <p:sldId id="4161" r:id="rId63"/>
    <p:sldId id="4160" r:id="rId64"/>
    <p:sldId id="415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05" autoAdjust="0"/>
    <p:restoredTop sz="95352" autoAdjust="0"/>
  </p:normalViewPr>
  <p:slideViewPr>
    <p:cSldViewPr snapToGrid="0" snapToObjects="1">
      <p:cViewPr varScale="1">
        <p:scale>
          <a:sx n="100" d="100"/>
          <a:sy n="100" d="100"/>
        </p:scale>
        <p:origin x="168" y="544"/>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7/28/22</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2643 South King Street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46101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41</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984355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BTC at $20,000, implies 35 billion per day</a:t>
            </a:r>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02033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distributed Ledger and Block Chain</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26</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244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Summe</a:t>
            </a:r>
            <a:r>
              <a:rPr lang="en-US" sz="3600" b="1" i="1" dirty="0"/>
              <a:t>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Hawaii, Manoa</a:t>
            </a:r>
          </a:p>
          <a:p>
            <a:pPr>
              <a:lnSpc>
                <a:spcPct val="100000"/>
              </a:lnSpc>
              <a:spcBef>
                <a:spcPts val="0"/>
              </a:spcBef>
            </a:pPr>
            <a:r>
              <a:rPr lang="en-US" sz="3100" dirty="0">
                <a:solidFill>
                  <a:schemeClr val="tx2"/>
                </a:solidFill>
              </a:rPr>
              <a:t>July-Aug,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5035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1200329"/>
          </a:xfrm>
          <a:prstGeom prst="rect">
            <a:avLst/>
          </a:prstGeom>
          <a:noFill/>
        </p:spPr>
        <p:txBody>
          <a:bodyPr wrap="square" rtlCol="0">
            <a:spAutoFit/>
          </a:bodyPr>
          <a:lstStyle/>
          <a:p>
            <a:r>
              <a:rPr lang="en-US" sz="2400" dirty="0"/>
              <a:t>$23,000, 0n 7/22, 1:15 EDT</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a:extLst>
              <a:ext uri="{FF2B5EF4-FFF2-40B4-BE49-F238E27FC236}">
                <a16:creationId xmlns:a16="http://schemas.microsoft.com/office/drawing/2014/main" id="{19A55220-0512-4D96-1D4E-626BB8D6E250}"/>
              </a:ext>
            </a:extLst>
          </p:cNvPr>
          <p:cNvPicPr>
            <a:picLocks noChangeAspect="1"/>
          </p:cNvPicPr>
          <p:nvPr/>
        </p:nvPicPr>
        <p:blipFill>
          <a:blip r:embed="rId2"/>
          <a:stretch>
            <a:fillRect/>
          </a:stretch>
        </p:blipFill>
        <p:spPr>
          <a:xfrm>
            <a:off x="130645" y="1634401"/>
            <a:ext cx="9886320" cy="4206240"/>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50,000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13</a:t>
            </a:fld>
            <a:endParaRPr lang="en-GB" dirty="0"/>
          </a:p>
        </p:txBody>
      </p:sp>
      <p:pic>
        <p:nvPicPr>
          <p:cNvPr id="3" name="Picture 2" descr="Photo of Kokua Market Natural Foods - Honolulu, HI, United States">
            <a:extLst>
              <a:ext uri="{FF2B5EF4-FFF2-40B4-BE49-F238E27FC236}">
                <a16:creationId xmlns:a16="http://schemas.microsoft.com/office/drawing/2014/main" id="{E1E9667A-26F4-0FCE-570E-93DE1A46D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85" y="1601176"/>
            <a:ext cx="3087692" cy="4297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of Kokua Market Natural Foods - Honolulu, HI, United States. Outside">
            <a:extLst>
              <a:ext uri="{FF2B5EF4-FFF2-40B4-BE49-F238E27FC236}">
                <a16:creationId xmlns:a16="http://schemas.microsoft.com/office/drawing/2014/main" id="{D50057E5-2A9A-FBDC-200B-43FD593CE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196" y="1098395"/>
            <a:ext cx="4206240"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7/21)</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$440 billion.</a:t>
            </a:r>
          </a:p>
          <a:p>
            <a:r>
              <a:rPr lang="en-US" dirty="0"/>
              <a:t>Ethereum is in second place with a market cap of about $190 billion.</a:t>
            </a:r>
          </a:p>
          <a:p>
            <a:r>
              <a:rPr lang="en-US" dirty="0"/>
              <a:t>Presently, 11,500 different varieties with a total market cap of about $1.1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and validating of the transactions is done through a decentralized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5591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98486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66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2135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br>
              <a:rPr lang="en-US" dirty="0"/>
            </a:br>
            <a:r>
              <a:rPr lang="en-US" dirty="0"/>
              <a:t>(https://digiconomist.net)</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22</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24807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95192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Go</a:t>
            </a:r>
            <a:r>
              <a:rPr lang="en-US" dirty="0"/>
              <a:t>od News?</a:t>
            </a:r>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had provided outsized returns for many, albeit very volatile.</a:t>
            </a:r>
          </a:p>
          <a:p>
            <a:r>
              <a:rPr lang="en-US" dirty="0"/>
              <a:t>But what is its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5904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0E7-589F-41C6-844C-C13FF640080F}"/>
              </a:ext>
            </a:extLst>
          </p:cNvPr>
          <p:cNvSpPr>
            <a:spLocks noGrp="1"/>
          </p:cNvSpPr>
          <p:nvPr>
            <p:ph type="title"/>
          </p:nvPr>
        </p:nvSpPr>
        <p:spPr/>
        <p:txBody>
          <a:bodyPr/>
          <a:lstStyle/>
          <a:p>
            <a:r>
              <a:rPr lang="en-US" dirty="0">
                <a:solidFill>
                  <a:schemeClr val="bg1"/>
                </a:solidFill>
              </a:rPr>
              <a:t>It’s</a:t>
            </a:r>
            <a:r>
              <a:rPr lang="en-US" dirty="0"/>
              <a:t> Not Just Me</a:t>
            </a:r>
          </a:p>
        </p:txBody>
      </p:sp>
      <p:pic>
        <p:nvPicPr>
          <p:cNvPr id="6" name="Content Placeholder 5">
            <a:extLst>
              <a:ext uri="{FF2B5EF4-FFF2-40B4-BE49-F238E27FC236}">
                <a16:creationId xmlns:a16="http://schemas.microsoft.com/office/drawing/2014/main" id="{91D83559-5EE8-4977-B4FB-ACF1245EBCAB}"/>
              </a:ext>
            </a:extLst>
          </p:cNvPr>
          <p:cNvPicPr>
            <a:picLocks noGrp="1" noChangeAspect="1"/>
          </p:cNvPicPr>
          <p:nvPr>
            <p:ph idx="1"/>
          </p:nvPr>
        </p:nvPicPr>
        <p:blipFill>
          <a:blip r:embed="rId2"/>
          <a:stretch>
            <a:fillRect/>
          </a:stretch>
        </p:blipFill>
        <p:spPr>
          <a:xfrm>
            <a:off x="5813714" y="1283362"/>
            <a:ext cx="5859273" cy="3657600"/>
          </a:xfrm>
        </p:spPr>
      </p:pic>
      <p:sp>
        <p:nvSpPr>
          <p:cNvPr id="4" name="Slide Number Placeholder 3">
            <a:extLst>
              <a:ext uri="{FF2B5EF4-FFF2-40B4-BE49-F238E27FC236}">
                <a16:creationId xmlns:a16="http://schemas.microsoft.com/office/drawing/2014/main" id="{156C3733-A473-4D6A-B870-1612AAA0BCDC}"/>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Box 6">
            <a:extLst>
              <a:ext uri="{FF2B5EF4-FFF2-40B4-BE49-F238E27FC236}">
                <a16:creationId xmlns:a16="http://schemas.microsoft.com/office/drawing/2014/main" id="{BE81B3DC-0A6A-4CFF-8267-D149282AEA0D}"/>
              </a:ext>
            </a:extLst>
          </p:cNvPr>
          <p:cNvSpPr txBox="1"/>
          <p:nvPr/>
        </p:nvSpPr>
        <p:spPr>
          <a:xfrm>
            <a:off x="590107" y="1892595"/>
            <a:ext cx="5417288" cy="1384995"/>
          </a:xfrm>
          <a:prstGeom prst="rect">
            <a:avLst/>
          </a:prstGeom>
          <a:noFill/>
        </p:spPr>
        <p:txBody>
          <a:bodyPr wrap="square" rtlCol="0">
            <a:spAutoFit/>
          </a:bodyPr>
          <a:lstStyle/>
          <a:p>
            <a:r>
              <a:rPr lang="en-US" sz="2800" dirty="0"/>
              <a:t>IGM Forum Question:  Private, unbacked crypto assets serve no economic purpose.</a:t>
            </a:r>
          </a:p>
        </p:txBody>
      </p:sp>
      <p:pic>
        <p:nvPicPr>
          <p:cNvPr id="11" name="Picture 10">
            <a:extLst>
              <a:ext uri="{FF2B5EF4-FFF2-40B4-BE49-F238E27FC236}">
                <a16:creationId xmlns:a16="http://schemas.microsoft.com/office/drawing/2014/main" id="{0CD5AF5F-D101-4750-A7DA-8F10DFB584E7}"/>
              </a:ext>
            </a:extLst>
          </p:cNvPr>
          <p:cNvPicPr>
            <a:picLocks noChangeAspect="1"/>
          </p:cNvPicPr>
          <p:nvPr/>
        </p:nvPicPr>
        <p:blipFill>
          <a:blip r:embed="rId3"/>
          <a:stretch>
            <a:fillRect/>
          </a:stretch>
        </p:blipFill>
        <p:spPr>
          <a:xfrm>
            <a:off x="519013" y="3896648"/>
            <a:ext cx="5669280" cy="1771651"/>
          </a:xfrm>
          <a:prstGeom prst="rect">
            <a:avLst/>
          </a:prstGeom>
        </p:spPr>
      </p:pic>
      <p:sp>
        <p:nvSpPr>
          <p:cNvPr id="3" name="TextBox 2">
            <a:extLst>
              <a:ext uri="{FF2B5EF4-FFF2-40B4-BE49-F238E27FC236}">
                <a16:creationId xmlns:a16="http://schemas.microsoft.com/office/drawing/2014/main" id="{B940D764-B81C-7C6B-AA37-66DF40478DFB}"/>
              </a:ext>
            </a:extLst>
          </p:cNvPr>
          <p:cNvSpPr txBox="1"/>
          <p:nvPr/>
        </p:nvSpPr>
        <p:spPr>
          <a:xfrm>
            <a:off x="6438111" y="6045560"/>
            <a:ext cx="5669280" cy="369332"/>
          </a:xfrm>
          <a:prstGeom prst="rect">
            <a:avLst/>
          </a:prstGeom>
          <a:noFill/>
        </p:spPr>
        <p:txBody>
          <a:bodyPr wrap="square" rtlCol="0">
            <a:spAutoFit/>
          </a:bodyPr>
          <a:lstStyle/>
          <a:p>
            <a:r>
              <a:rPr lang="en-US"/>
              <a:t>https://www.igmchicago.org/surveys/crypto-assets-2/</a:t>
            </a:r>
            <a:endParaRPr lang="en-US" dirty="0"/>
          </a:p>
        </p:txBody>
      </p:sp>
    </p:spTree>
    <p:extLst>
      <p:ext uri="{BB962C8B-B14F-4D97-AF65-F5344CB8AC3E}">
        <p14:creationId xmlns:p14="http://schemas.microsoft.com/office/powerpoint/2010/main" val="13454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a:t>
            </a:r>
            <a:r>
              <a:rPr lang="en-US" dirty="0" err="1"/>
              <a:t>Bockchains</a:t>
            </a:r>
            <a:r>
              <a:rPr lang="en-US" dirty="0"/>
              <a:t>,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133520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little regulation.</a:t>
            </a:r>
          </a:p>
          <a:p>
            <a:r>
              <a:rPr lang="en-US" dirty="0"/>
              <a:t>I personally have not seen the “killer application” </a:t>
            </a:r>
            <a:r>
              <a:rPr lang="en-US"/>
              <a:t>of DEFI</a:t>
            </a:r>
            <a:endParaRPr lang="en-US" dirty="0"/>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4116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 a safe and secure </a:t>
            </a:r>
            <a:r>
              <a:rPr lang="en-US" i="1" dirty="0"/>
              <a:t>crypto medium of exchange</a:t>
            </a:r>
            <a:r>
              <a:rPr lang="en-US" dirty="0"/>
              <a:t> to facilitate DEFI transactions, at least wholesale transactions.</a:t>
            </a:r>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1206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DDA-2507-7C6A-0D9E-486E741A2E7F}"/>
              </a:ext>
            </a:extLst>
          </p:cNvPr>
          <p:cNvSpPr>
            <a:spLocks noGrp="1"/>
          </p:cNvSpPr>
          <p:nvPr>
            <p:ph type="title"/>
          </p:nvPr>
        </p:nvSpPr>
        <p:spPr/>
        <p:txBody>
          <a:bodyPr/>
          <a:lstStyle/>
          <a:p>
            <a:r>
              <a:rPr lang="en-US" dirty="0">
                <a:solidFill>
                  <a:schemeClr val="bg1"/>
                </a:solidFill>
              </a:rPr>
              <a:t>Ent</a:t>
            </a:r>
            <a:r>
              <a:rPr lang="en-US" dirty="0"/>
              <a:t>er </a:t>
            </a:r>
            <a:r>
              <a:rPr lang="en-US" dirty="0" err="1"/>
              <a:t>Stablecoins</a:t>
            </a:r>
            <a:endParaRPr lang="en-US" dirty="0"/>
          </a:p>
        </p:txBody>
      </p:sp>
      <p:sp>
        <p:nvSpPr>
          <p:cNvPr id="3" name="Content Placeholder 2">
            <a:extLst>
              <a:ext uri="{FF2B5EF4-FFF2-40B4-BE49-F238E27FC236}">
                <a16:creationId xmlns:a16="http://schemas.microsoft.com/office/drawing/2014/main" id="{76DC0FCE-B832-6C9B-285A-8ED2DC9CE099}"/>
              </a:ext>
            </a:extLst>
          </p:cNvPr>
          <p:cNvSpPr>
            <a:spLocks noGrp="1"/>
          </p:cNvSpPr>
          <p:nvPr>
            <p:ph idx="1"/>
          </p:nvPr>
        </p:nvSpPr>
        <p:spPr/>
        <p:txBody>
          <a:bodyPr/>
          <a:lstStyle/>
          <a:p>
            <a:r>
              <a:rPr lang="en-US" dirty="0" err="1"/>
              <a:t>Stablecoin</a:t>
            </a:r>
            <a:r>
              <a:rPr lang="en-US" dirty="0"/>
              <a:t> a cryptocurrency whose value is pegged to a fiat currency like the dollar.</a:t>
            </a:r>
          </a:p>
          <a:p>
            <a:pPr marL="914400" lvl="1" indent="-457200">
              <a:buFont typeface="+mj-lt"/>
              <a:buAutoNum type="arabicPeriod"/>
            </a:pPr>
            <a:r>
              <a:rPr lang="en-US" dirty="0"/>
              <a:t>Reserve-Backed </a:t>
            </a:r>
            <a:r>
              <a:rPr lang="en-US" dirty="0" err="1"/>
              <a:t>stablecoin</a:t>
            </a:r>
            <a:r>
              <a:rPr lang="en-US" dirty="0"/>
              <a:t>, think Money Market Mutual Fund.</a:t>
            </a:r>
          </a:p>
          <a:p>
            <a:pPr marL="914400" lvl="1" indent="-457200">
              <a:buFont typeface="+mj-lt"/>
              <a:buAutoNum type="arabicPeriod"/>
            </a:pPr>
            <a:r>
              <a:rPr lang="en-US" dirty="0"/>
              <a:t>Algorithmic </a:t>
            </a:r>
            <a:r>
              <a:rPr lang="en-US" dirty="0" err="1"/>
              <a:t>stablecoin</a:t>
            </a:r>
            <a:r>
              <a:rPr lang="en-US" dirty="0"/>
              <a:t>, think castles in the air</a:t>
            </a:r>
          </a:p>
        </p:txBody>
      </p:sp>
      <p:sp>
        <p:nvSpPr>
          <p:cNvPr id="4" name="Slide Number Placeholder 3">
            <a:extLst>
              <a:ext uri="{FF2B5EF4-FFF2-40B4-BE49-F238E27FC236}">
                <a16:creationId xmlns:a16="http://schemas.microsoft.com/office/drawing/2014/main" id="{8E8A988B-4B43-00B1-CD74-72C72577974B}"/>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642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to the Rescue</a:t>
            </a: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lnSpcReduction="10000"/>
          </a:bodyPr>
          <a:lstStyle/>
          <a:p>
            <a:r>
              <a:rPr lang="en-US" dirty="0"/>
              <a:t>Create a regular cryptocurrency  and call it say, </a:t>
            </a:r>
            <a:r>
              <a:rPr lang="en-US" dirty="0" err="1"/>
              <a:t>luna</a:t>
            </a:r>
            <a:r>
              <a:rPr lang="en-US" dirty="0"/>
              <a:t>.</a:t>
            </a:r>
          </a:p>
          <a:p>
            <a:r>
              <a:rPr lang="en-US" dirty="0"/>
              <a:t>If it has value, 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a:t>
            </a:r>
            <a:r>
              <a:rPr lang="en-US" dirty="0" err="1"/>
              <a:t>luna</a:t>
            </a:r>
            <a:r>
              <a:rPr lang="en-US" dirty="0"/>
              <a:t> with terra</a:t>
            </a:r>
          </a:p>
          <a:p>
            <a:r>
              <a:rPr lang="en-US" dirty="0"/>
              <a:t>Terra price rises to $1.20, buy terra with </a:t>
            </a:r>
            <a:r>
              <a:rPr lang="en-US" dirty="0" err="1"/>
              <a:t>luna</a:t>
            </a:r>
            <a:endParaRPr lang="en-US" dirty="0"/>
          </a:p>
          <a:p>
            <a:pPr marL="0" indent="0">
              <a:buNone/>
            </a:pPr>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3934210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a:t>
            </a:r>
            <a:r>
              <a:rPr lang="en-US" dirty="0">
                <a:hlinkClick r:id="rId2"/>
              </a:rPr>
              <a:t>https://web3isgoinggreat.com/</a:t>
            </a:r>
            <a:r>
              <a:rPr lang="en-US" dirty="0"/>
              <a:t>)</a:t>
            </a: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75966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is working work with the SEC to develop an account that meets US security laws.</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4259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99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Thr</a:t>
            </a:r>
            <a:r>
              <a:rPr lang="en-US" dirty="0"/>
              <a:t>ee Recent US Government Reports</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normAutofit/>
          </a:bodyPr>
          <a:lstStyle/>
          <a:p>
            <a:r>
              <a:rPr lang="en-US" dirty="0"/>
              <a:t>Presidential Working Group on Financial Markets on Stable Coins and CBDC, 11/2021.</a:t>
            </a:r>
          </a:p>
          <a:p>
            <a:r>
              <a:rPr lang="en-US" dirty="0"/>
              <a:t>Federal Reserve Discussion Paper on CBDCs, 1/2022</a:t>
            </a:r>
          </a:p>
          <a:p>
            <a:r>
              <a:rPr lang="en-US" dirty="0"/>
              <a:t>Executive Order of the President, 3/09/2022</a:t>
            </a:r>
          </a:p>
          <a:p>
            <a:pPr marL="914400" lvl="1" indent="-457200">
              <a:buFont typeface="+mj-lt"/>
              <a:buAutoNum type="arabicPeriod"/>
            </a:pPr>
            <a:r>
              <a:rPr lang="en-US" dirty="0"/>
              <a:t>(a): fraud; (b) stability; (c  illicit activity</a:t>
            </a:r>
          </a:p>
          <a:p>
            <a:pPr marL="914400" lvl="1" indent="-457200">
              <a:buFont typeface="+mj-lt"/>
              <a:buAutoNum type="arabicPeriod"/>
            </a:pPr>
            <a:r>
              <a:rPr lang="en-US" dirty="0"/>
              <a:t>(d):  “We must reinforce United States leadership in the global financial system and in technological and economic competitiveness.”</a:t>
            </a:r>
          </a:p>
          <a:p>
            <a:pPr marL="914400" lvl="1" indent="-457200">
              <a:buFont typeface="+mj-lt"/>
              <a:buAutoNum type="arabicPeriod"/>
            </a:pPr>
            <a:r>
              <a:rPr lang="en-US" dirty="0"/>
              <a:t>(e) equitable access; (f) support responsible innovation; </a:t>
            </a:r>
          </a:p>
          <a:p>
            <a:pPr marL="914400" lvl="1" indent="-457200">
              <a:buFont typeface="+mj-lt"/>
              <a:buAutoNum type="arabicPeriod"/>
            </a:pPr>
            <a:r>
              <a:rPr lang="en-US" dirty="0"/>
              <a:t>Explore Central Bank Digital Dollar</a:t>
            </a:r>
          </a:p>
          <a:p>
            <a:pPr marL="914400" lvl="1"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8615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Over 100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573150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50</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288279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297492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171021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704850" y="147219"/>
            <a:ext cx="10515600" cy="986589"/>
          </a:xfrm>
        </p:spPr>
        <p:txBody>
          <a:bodyPr/>
          <a:lstStyle/>
          <a:p>
            <a:r>
              <a:rPr lang="en-US" dirty="0">
                <a:solidFill>
                  <a:schemeClr val="bg1"/>
                </a:solidFill>
              </a:rPr>
              <a:t>Gen</a:t>
            </a:r>
            <a:r>
              <a:rPr lang="en-US" dirty="0"/>
              <a:t>der Wage Gap Across the Globe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3"/>
          <a:stretch>
            <a:fillRect/>
          </a:stretch>
        </p:blipFill>
        <p:spPr>
          <a:xfrm>
            <a:off x="922421" y="1115794"/>
            <a:ext cx="10627895" cy="5755736"/>
          </a:xfrm>
          <a:prstGeom prst="rect">
            <a:avLst/>
          </a:prstGeom>
        </p:spPr>
      </p:pic>
      <p:cxnSp>
        <p:nvCxnSpPr>
          <p:cNvPr id="5" name="Straight Arrow Connector 4">
            <a:extLst>
              <a:ext uri="{FF2B5EF4-FFF2-40B4-BE49-F238E27FC236}">
                <a16:creationId xmlns:a16="http://schemas.microsoft.com/office/drawing/2014/main" id="{53B749BB-FDFF-48B8-A814-0F5B75DE347C}"/>
              </a:ext>
            </a:extLst>
          </p:cNvPr>
          <p:cNvCxnSpPr/>
          <p:nvPr/>
        </p:nvCxnSpPr>
        <p:spPr>
          <a:xfrm>
            <a:off x="10467975" y="2581275"/>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111084-BA99-44CC-8E3D-4E13F78FFF75}"/>
              </a:ext>
            </a:extLst>
          </p:cNvPr>
          <p:cNvSpPr txBox="1"/>
          <p:nvPr/>
        </p:nvSpPr>
        <p:spPr>
          <a:xfrm>
            <a:off x="10039350" y="1944469"/>
            <a:ext cx="857250" cy="646331"/>
          </a:xfrm>
          <a:prstGeom prst="rect">
            <a:avLst/>
          </a:prstGeom>
          <a:noFill/>
          <a:ln w="28575">
            <a:solidFill>
              <a:srgbClr val="C00000"/>
            </a:solidFill>
          </a:ln>
        </p:spPr>
        <p:txBody>
          <a:bodyPr wrap="square" rtlCol="0">
            <a:spAutoFit/>
          </a:bodyPr>
          <a:lstStyle/>
          <a:p>
            <a:pPr algn="ctr"/>
            <a:r>
              <a:rPr lang="en-US" dirty="0"/>
              <a:t>United</a:t>
            </a:r>
          </a:p>
          <a:p>
            <a:pPr algn="ctr"/>
            <a:r>
              <a:rPr lang="en-US" dirty="0"/>
              <a:t>States</a:t>
            </a:r>
          </a:p>
        </p:txBody>
      </p:sp>
      <p:cxnSp>
        <p:nvCxnSpPr>
          <p:cNvPr id="8" name="Straight Arrow Connector 7">
            <a:extLst>
              <a:ext uri="{FF2B5EF4-FFF2-40B4-BE49-F238E27FC236}">
                <a16:creationId xmlns:a16="http://schemas.microsoft.com/office/drawing/2014/main" id="{DE380B51-9A4B-4F22-A6AA-52BBF470FF6A}"/>
              </a:ext>
            </a:extLst>
          </p:cNvPr>
          <p:cNvCxnSpPr/>
          <p:nvPr/>
        </p:nvCxnSpPr>
        <p:spPr>
          <a:xfrm>
            <a:off x="6705600" y="1752600"/>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EA100B-D863-49E9-91B2-C2B165D22882}"/>
              </a:ext>
            </a:extLst>
          </p:cNvPr>
          <p:cNvSpPr txBox="1"/>
          <p:nvPr/>
        </p:nvSpPr>
        <p:spPr>
          <a:xfrm>
            <a:off x="6210300" y="1105751"/>
            <a:ext cx="990599" cy="646331"/>
          </a:xfrm>
          <a:prstGeom prst="rect">
            <a:avLst/>
          </a:prstGeom>
          <a:noFill/>
          <a:ln w="28575">
            <a:solidFill>
              <a:srgbClr val="C00000"/>
            </a:solidFill>
          </a:ln>
        </p:spPr>
        <p:txBody>
          <a:bodyPr wrap="square" rtlCol="0">
            <a:spAutoFit/>
          </a:bodyPr>
          <a:lstStyle/>
          <a:p>
            <a:pPr algn="ctr"/>
            <a:r>
              <a:rPr lang="en-US" dirty="0"/>
              <a:t>Average</a:t>
            </a:r>
          </a:p>
          <a:p>
            <a:pPr algn="ctr"/>
            <a:r>
              <a:rPr lang="en-US" dirty="0"/>
              <a:t>OECD</a:t>
            </a:r>
          </a:p>
        </p:txBody>
      </p:sp>
      <p:sp>
        <p:nvSpPr>
          <p:cNvPr id="3" name="TextBox 2">
            <a:extLst>
              <a:ext uri="{FF2B5EF4-FFF2-40B4-BE49-F238E27FC236}">
                <a16:creationId xmlns:a16="http://schemas.microsoft.com/office/drawing/2014/main" id="{DE8221E6-8BE3-F02D-9C61-548F953EB212}"/>
              </a:ext>
            </a:extLst>
          </p:cNvPr>
          <p:cNvSpPr txBox="1"/>
          <p:nvPr/>
        </p:nvSpPr>
        <p:spPr>
          <a:xfrm>
            <a:off x="7560527" y="1133808"/>
            <a:ext cx="3877494" cy="584775"/>
          </a:xfrm>
          <a:prstGeom prst="rect">
            <a:avLst/>
          </a:prstGeom>
          <a:noFill/>
        </p:spPr>
        <p:txBody>
          <a:bodyPr wrap="square" rtlCol="0">
            <a:spAutoFit/>
          </a:bodyPr>
          <a:lstStyle/>
          <a:p>
            <a:r>
              <a:rPr lang="en-US" sz="3200" dirty="0"/>
              <a:t>Jon </a:t>
            </a:r>
            <a:r>
              <a:rPr lang="en-US" sz="3200" dirty="0" err="1"/>
              <a:t>Haveman</a:t>
            </a:r>
            <a:r>
              <a:rPr lang="en-US" sz="3200" dirty="0"/>
              <a:t>, 7/29</a:t>
            </a:r>
          </a:p>
        </p:txBody>
      </p:sp>
    </p:spTree>
    <p:extLst>
      <p:ext uri="{BB962C8B-B14F-4D97-AF65-F5344CB8AC3E}">
        <p14:creationId xmlns:p14="http://schemas.microsoft.com/office/powerpoint/2010/main" val="1870891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4239527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61DB-E613-4AE4-23E9-CCB0DE054D12}"/>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sensus Mechanism</a:t>
            </a:r>
            <a:r>
              <a:rPr lang="en-US" dirty="0">
                <a:solidFill>
                  <a:srgbClr val="FF0000"/>
                </a:solidFill>
              </a:rPr>
              <a:t>s</a:t>
            </a:r>
            <a:endParaRPr lang="en-US" dirty="0"/>
          </a:p>
        </p:txBody>
      </p:sp>
      <p:sp>
        <p:nvSpPr>
          <p:cNvPr id="3" name="Content Placeholder 2">
            <a:extLst>
              <a:ext uri="{FF2B5EF4-FFF2-40B4-BE49-F238E27FC236}">
                <a16:creationId xmlns:a16="http://schemas.microsoft.com/office/drawing/2014/main" id="{65F000CF-E65F-B7D1-0AAC-DF6CF57A9C56}"/>
              </a:ext>
            </a:extLst>
          </p:cNvPr>
          <p:cNvSpPr>
            <a:spLocks noGrp="1"/>
          </p:cNvSpPr>
          <p:nvPr>
            <p:ph idx="1"/>
          </p:nvPr>
        </p:nvSpPr>
        <p:spPr/>
        <p:txBody>
          <a:bodyPr>
            <a:normAutofit/>
          </a:bodyPr>
          <a:lstStyle/>
          <a:p>
            <a:r>
              <a:rPr lang="en-US" dirty="0"/>
              <a:t>Consensus mechanism requires:</a:t>
            </a:r>
          </a:p>
          <a:p>
            <a:pPr marL="914400" lvl="1" indent="-457200">
              <a:buFont typeface="+mj-lt"/>
              <a:buAutoNum type="arabicPeriod"/>
            </a:pPr>
            <a:r>
              <a:rPr lang="en-US" dirty="0"/>
              <a:t>Many nodes competing to add a new block.</a:t>
            </a:r>
          </a:p>
          <a:p>
            <a:pPr marL="914400" lvl="1" indent="-457200">
              <a:buFont typeface="+mj-lt"/>
              <a:buAutoNum type="arabicPeriod"/>
            </a:pPr>
            <a:r>
              <a:rPr lang="en-US" dirty="0"/>
              <a:t>Economic incentive to add valid new block.</a:t>
            </a:r>
          </a:p>
          <a:p>
            <a:pPr marL="914400" lvl="1" indent="-457200">
              <a:buFont typeface="+mj-lt"/>
              <a:buAutoNum type="arabicPeriod"/>
            </a:pPr>
            <a:r>
              <a:rPr lang="en-US" dirty="0"/>
              <a:t>Mechanism to ensure validity of the new block.</a:t>
            </a:r>
          </a:p>
          <a:p>
            <a:r>
              <a:rPr lang="en-US" dirty="0"/>
              <a:t>Proof of Work (POW):</a:t>
            </a:r>
          </a:p>
          <a:p>
            <a:pPr marL="914400" lvl="1" indent="-457200">
              <a:buFont typeface="+mj-lt"/>
              <a:buAutoNum type="arabicPeriod"/>
            </a:pPr>
            <a:r>
              <a:rPr lang="en-US" dirty="0"/>
              <a:t>Many miners with free entry competing to solve random number problem.</a:t>
            </a:r>
          </a:p>
          <a:p>
            <a:pPr marL="914400" lvl="1" indent="-457200">
              <a:buFont typeface="+mj-lt"/>
              <a:buAutoNum type="arabicPeriod"/>
            </a:pPr>
            <a:r>
              <a:rPr lang="en-US" dirty="0"/>
              <a:t>If the new block is accepted (future blocks are added), miner gets a reward in bitcoin and transaction fees.</a:t>
            </a:r>
          </a:p>
          <a:p>
            <a:pPr marL="914400" lvl="1" indent="-457200">
              <a:buFont typeface="+mj-lt"/>
              <a:buAutoNum type="arabicPeriod"/>
            </a:pPr>
            <a:r>
              <a:rPr lang="en-US" dirty="0"/>
              <a:t>Subsequent miners won’t add to the block if they don’t believe it is valid.</a:t>
            </a:r>
          </a:p>
          <a:p>
            <a:pPr marL="457200" lvl="1" indent="0">
              <a:buNone/>
            </a:pPr>
            <a:endParaRPr lang="en-US" dirty="0"/>
          </a:p>
        </p:txBody>
      </p:sp>
      <p:sp>
        <p:nvSpPr>
          <p:cNvPr id="4" name="Slide Number Placeholder 3">
            <a:extLst>
              <a:ext uri="{FF2B5EF4-FFF2-40B4-BE49-F238E27FC236}">
                <a16:creationId xmlns:a16="http://schemas.microsoft.com/office/drawing/2014/main" id="{DC5DA0BB-38F5-4309-9403-C6B3C8F599F4}"/>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38874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AD6-B2C5-7DC0-8FD7-9822BF046147}"/>
              </a:ext>
            </a:extLst>
          </p:cNvPr>
          <p:cNvSpPr>
            <a:spLocks noGrp="1"/>
          </p:cNvSpPr>
          <p:nvPr>
            <p:ph type="title"/>
          </p:nvPr>
        </p:nvSpPr>
        <p:spPr/>
        <p:txBody>
          <a:bodyPr/>
          <a:lstStyle/>
          <a:p>
            <a:r>
              <a:rPr lang="en-US" dirty="0">
                <a:solidFill>
                  <a:schemeClr val="bg1"/>
                </a:solidFill>
              </a:rPr>
              <a:t>Pro</a:t>
            </a:r>
            <a:r>
              <a:rPr lang="en-US" dirty="0"/>
              <a:t>of of Stake (POS)</a:t>
            </a:r>
          </a:p>
        </p:txBody>
      </p:sp>
      <p:sp>
        <p:nvSpPr>
          <p:cNvPr id="3" name="Content Placeholder 2">
            <a:extLst>
              <a:ext uri="{FF2B5EF4-FFF2-40B4-BE49-F238E27FC236}">
                <a16:creationId xmlns:a16="http://schemas.microsoft.com/office/drawing/2014/main" id="{A79DEFA2-C3AE-E957-D993-A1BFD2BE135F}"/>
              </a:ext>
            </a:extLst>
          </p:cNvPr>
          <p:cNvSpPr>
            <a:spLocks noGrp="1"/>
          </p:cNvSpPr>
          <p:nvPr>
            <p:ph idx="1"/>
          </p:nvPr>
        </p:nvSpPr>
        <p:spPr/>
        <p:txBody>
          <a:bodyPr>
            <a:normAutofit lnSpcReduction="10000"/>
          </a:bodyPr>
          <a:lstStyle/>
          <a:p>
            <a:r>
              <a:rPr lang="en-US" dirty="0"/>
              <a:t>POS:  A Better Way?</a:t>
            </a:r>
          </a:p>
          <a:p>
            <a:pPr marL="971550" lvl="1" indent="-514350">
              <a:buFont typeface="+mj-lt"/>
              <a:buAutoNum type="arabicPeriod"/>
            </a:pPr>
            <a:r>
              <a:rPr lang="en-US" dirty="0"/>
              <a:t>Potential Block Creators place cryptocurrency in specialized wallets that are locked while they are acting as blockchain validators.</a:t>
            </a:r>
          </a:p>
          <a:p>
            <a:pPr marL="971550" lvl="1" indent="-514350">
              <a:buFont typeface="+mj-lt"/>
              <a:buAutoNum type="arabicPeriod"/>
            </a:pPr>
            <a:r>
              <a:rPr lang="en-US" dirty="0"/>
              <a:t>Validators are selected randomly, where the odds of being selected are proportional to the value of the currency “staked” in the wallet.</a:t>
            </a:r>
          </a:p>
          <a:p>
            <a:pPr marL="971550" lvl="1" indent="-514350">
              <a:buFont typeface="+mj-lt"/>
              <a:buAutoNum type="arabicPeriod"/>
            </a:pPr>
            <a:r>
              <a:rPr lang="en-US" dirty="0"/>
              <a:t>The rest of the process of validation tis similar: transaction fees only paid if subsequent blocks are added, but!!</a:t>
            </a:r>
          </a:p>
          <a:p>
            <a:pPr marL="971550" lvl="1" indent="-514350">
              <a:buFont typeface="+mj-lt"/>
              <a:buAutoNum type="arabicPeriod"/>
            </a:pPr>
            <a:r>
              <a:rPr lang="en-US" dirty="0"/>
              <a:t>If an invalid block is discovered the staked  deposit is forfeited.</a:t>
            </a:r>
          </a:p>
          <a:p>
            <a:r>
              <a:rPr lang="en-US" dirty="0"/>
              <a:t>POW competition over computer power and energy usage</a:t>
            </a:r>
          </a:p>
          <a:p>
            <a:r>
              <a:rPr lang="en-US" dirty="0"/>
              <a:t>POS competition over staked deposits (no computer power or energy usage involved</a:t>
            </a:r>
          </a:p>
          <a:p>
            <a:pPr marL="97155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61320B25-E358-168C-898F-7CA04DF98A72}"/>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685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073E-E826-45D5-0024-F413F1227B1B}"/>
              </a:ext>
            </a:extLst>
          </p:cNvPr>
          <p:cNvSpPr>
            <a:spLocks noGrp="1"/>
          </p:cNvSpPr>
          <p:nvPr>
            <p:ph type="title"/>
          </p:nvPr>
        </p:nvSpPr>
        <p:spPr/>
        <p:txBody>
          <a:bodyPr/>
          <a:lstStyle/>
          <a:p>
            <a:r>
              <a:rPr lang="en-US" dirty="0">
                <a:solidFill>
                  <a:schemeClr val="bg1"/>
                </a:solidFill>
              </a:rPr>
              <a:t>His</a:t>
            </a:r>
            <a:r>
              <a:rPr lang="en-US" dirty="0"/>
              <a:t>tory of POS</a:t>
            </a:r>
          </a:p>
        </p:txBody>
      </p:sp>
      <p:sp>
        <p:nvSpPr>
          <p:cNvPr id="3" name="Content Placeholder 2">
            <a:extLst>
              <a:ext uri="{FF2B5EF4-FFF2-40B4-BE49-F238E27FC236}">
                <a16:creationId xmlns:a16="http://schemas.microsoft.com/office/drawing/2014/main" id="{58FF0069-7895-71BF-32AB-8226BEA77C58}"/>
              </a:ext>
            </a:extLst>
          </p:cNvPr>
          <p:cNvSpPr>
            <a:spLocks noGrp="1"/>
          </p:cNvSpPr>
          <p:nvPr>
            <p:ph idx="1"/>
          </p:nvPr>
        </p:nvSpPr>
        <p:spPr/>
        <p:txBody>
          <a:bodyPr/>
          <a:lstStyle/>
          <a:p>
            <a:r>
              <a:rPr lang="en-US" dirty="0"/>
              <a:t>Invented in 2012 by Peercoin, a small crypto currency.</a:t>
            </a:r>
          </a:p>
          <a:p>
            <a:r>
              <a:rPr lang="en-US" dirty="0"/>
              <a:t>POS has been implemented by </a:t>
            </a:r>
            <a:r>
              <a:rPr lang="en-US" dirty="0" err="1"/>
              <a:t>Cardano</a:t>
            </a:r>
            <a:r>
              <a:rPr lang="en-US" dirty="0"/>
              <a:t>, Solana and </a:t>
            </a:r>
            <a:r>
              <a:rPr lang="en-US" dirty="0" err="1"/>
              <a:t>Polkadot</a:t>
            </a:r>
            <a:r>
              <a:rPr lang="en-US" dirty="0"/>
              <a:t>:  numbers 8, 9 and 11 in terms of market cap.</a:t>
            </a:r>
          </a:p>
          <a:p>
            <a:r>
              <a:rPr lang="en-US" dirty="0"/>
              <a:t>Ethereum was supposed to implement POS in May of 2020, but has delayed.  Recently announcing it would implement POS in September.  </a:t>
            </a:r>
          </a:p>
        </p:txBody>
      </p:sp>
      <p:sp>
        <p:nvSpPr>
          <p:cNvPr id="4" name="Slide Number Placeholder 3">
            <a:extLst>
              <a:ext uri="{FF2B5EF4-FFF2-40B4-BE49-F238E27FC236}">
                <a16:creationId xmlns:a16="http://schemas.microsoft.com/office/drawing/2014/main" id="{DEFEFC9A-D585-A03E-3A78-8CD3C3694166}"/>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8467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8B33-EA45-0E81-83FA-E335329705C3}"/>
              </a:ext>
            </a:extLst>
          </p:cNvPr>
          <p:cNvSpPr>
            <a:spLocks noGrp="1"/>
          </p:cNvSpPr>
          <p:nvPr>
            <p:ph type="title"/>
          </p:nvPr>
        </p:nvSpPr>
        <p:spPr/>
        <p:txBody>
          <a:bodyPr/>
          <a:lstStyle/>
          <a:p>
            <a:r>
              <a:rPr lang="en-US" dirty="0">
                <a:solidFill>
                  <a:schemeClr val="bg1"/>
                </a:solidFill>
              </a:rPr>
              <a:t>Coi</a:t>
            </a:r>
            <a:r>
              <a:rPr lang="en-US" dirty="0">
                <a:solidFill>
                  <a:schemeClr val="accent5">
                    <a:lumMod val="50000"/>
                  </a:schemeClr>
                </a:solidFill>
              </a:rPr>
              <a:t>ncidence?</a:t>
            </a:r>
          </a:p>
        </p:txBody>
      </p:sp>
      <p:sp>
        <p:nvSpPr>
          <p:cNvPr id="4" name="Slide Number Placeholder 3">
            <a:extLst>
              <a:ext uri="{FF2B5EF4-FFF2-40B4-BE49-F238E27FC236}">
                <a16:creationId xmlns:a16="http://schemas.microsoft.com/office/drawing/2014/main" id="{C72A5724-8387-E1F6-85E8-24651EE928EE}"/>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7" name="Content Placeholder 6">
            <a:extLst>
              <a:ext uri="{FF2B5EF4-FFF2-40B4-BE49-F238E27FC236}">
                <a16:creationId xmlns:a16="http://schemas.microsoft.com/office/drawing/2014/main" id="{E92EF792-5DC0-5F1B-54D9-0A7D95C11AEF}"/>
              </a:ext>
            </a:extLst>
          </p:cNvPr>
          <p:cNvPicPr>
            <a:picLocks noGrp="1" noChangeAspect="1"/>
          </p:cNvPicPr>
          <p:nvPr>
            <p:ph idx="1"/>
          </p:nvPr>
        </p:nvPicPr>
        <p:blipFill>
          <a:blip r:embed="rId2"/>
          <a:stretch>
            <a:fillRect/>
          </a:stretch>
        </p:blipFill>
        <p:spPr>
          <a:xfrm>
            <a:off x="838200" y="1634769"/>
            <a:ext cx="9220200" cy="4286250"/>
          </a:xfrm>
        </p:spPr>
      </p:pic>
    </p:spTree>
    <p:extLst>
      <p:ext uri="{BB962C8B-B14F-4D97-AF65-F5344CB8AC3E}">
        <p14:creationId xmlns:p14="http://schemas.microsoft.com/office/powerpoint/2010/main" val="165502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dirty="0"/>
              <a:t>Week 1 (7/8): 	Economic Update (Geoffrey </a:t>
            </a:r>
            <a:r>
              <a:rPr lang="en-US" dirty="0" err="1"/>
              <a:t>Woglom</a:t>
            </a:r>
            <a:r>
              <a:rPr lang="en-US" dirty="0"/>
              <a:t>, Amherst College</a:t>
            </a:r>
            <a:r>
              <a:rPr lang="en-US" b="1" dirty="0"/>
              <a:t>)</a:t>
            </a:r>
          </a:p>
          <a:p>
            <a:pPr lvl="1"/>
            <a:r>
              <a:rPr lang="en-US" dirty="0"/>
              <a:t>Week 2 (7/15): 	The Black-White Wealth Gap (Jon </a:t>
            </a:r>
            <a:r>
              <a:rPr lang="en-US" dirty="0" err="1"/>
              <a:t>Haveman</a:t>
            </a:r>
            <a:r>
              <a:rPr lang="en-US" dirty="0"/>
              <a:t>, NEED)</a:t>
            </a:r>
          </a:p>
          <a:p>
            <a:pPr lvl="1"/>
            <a:r>
              <a:rPr lang="en-US" b="1" dirty="0"/>
              <a:t>Week 3 (7/22): 	Cryptocurrencies (Geoffrey Woglom, Amherst College)</a:t>
            </a:r>
          </a:p>
          <a:p>
            <a:pPr lvl="1"/>
            <a:r>
              <a:rPr lang="en-US" dirty="0"/>
              <a:t>Week 4 (7/29): 	Gender Pay Gap (Jon </a:t>
            </a:r>
            <a:r>
              <a:rPr lang="en-US" dirty="0" err="1"/>
              <a:t>Haveman</a:t>
            </a:r>
            <a:r>
              <a:rPr lang="en-US" dirty="0"/>
              <a:t>, NEED)</a:t>
            </a:r>
          </a:p>
          <a:p>
            <a:pPr lvl="1"/>
            <a:r>
              <a:rPr lang="en-US" dirty="0"/>
              <a:t>Week 5 (8/5):	Federal Debt (Joseph Carolan, Oakland University)</a:t>
            </a:r>
          </a:p>
          <a:p>
            <a:pPr lvl="1"/>
            <a:r>
              <a:rPr lang="en-US" dirty="0"/>
              <a:t>Week 6 (8/12):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41921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B6B3-F92A-F455-5D12-603DCF723BB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D601EA8-5A30-38D0-5373-45D1B031582A}"/>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2050" name="Picture 2">
            <a:extLst>
              <a:ext uri="{FF2B5EF4-FFF2-40B4-BE49-F238E27FC236}">
                <a16:creationId xmlns:a16="http://schemas.microsoft.com/office/drawing/2014/main" id="{CF11C7AB-99C1-7CF2-E530-2A719121C7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7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96B9-F8E1-32BB-3F7D-CD2CC174897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9B8B4DA-047C-DCFC-3C86-4266E8A41700}"/>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5122" name="Picture 2">
            <a:extLst>
              <a:ext uri="{FF2B5EF4-FFF2-40B4-BE49-F238E27FC236}">
                <a16:creationId xmlns:a16="http://schemas.microsoft.com/office/drawing/2014/main" id="{B0ED01D3-98AB-B091-E8EE-8636725718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7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1DFC-79EA-E8DF-403B-1E73D265886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42912F8-0719-480D-C91E-D3CC7561B1FD}"/>
              </a:ext>
            </a:extLst>
          </p:cNvPr>
          <p:cNvSpPr>
            <a:spLocks noGrp="1"/>
          </p:cNvSpPr>
          <p:nvPr>
            <p:ph type="sldNum" sz="quarter" idx="12"/>
          </p:nvPr>
        </p:nvSpPr>
        <p:spPr/>
        <p:txBody>
          <a:bodyPr/>
          <a:lstStyle/>
          <a:p>
            <a:fld id="{D9F085D5-EC86-4F6A-B501-C1359CB39116}" type="slidenum">
              <a:rPr lang="en-GB" smtClean="0"/>
              <a:t>62</a:t>
            </a:fld>
            <a:endParaRPr lang="en-GB"/>
          </a:p>
        </p:txBody>
      </p:sp>
      <p:pic>
        <p:nvPicPr>
          <p:cNvPr id="4098" name="Picture 2">
            <a:extLst>
              <a:ext uri="{FF2B5EF4-FFF2-40B4-BE49-F238E27FC236}">
                <a16:creationId xmlns:a16="http://schemas.microsoft.com/office/drawing/2014/main" id="{E0030C35-EED8-0517-43EF-069A8A758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25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C733-6B65-2572-C41C-44D5EC92BC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4B6602-3815-30D7-1827-5013C1F1D554}"/>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3076" name="Picture 4">
            <a:extLst>
              <a:ext uri="{FF2B5EF4-FFF2-40B4-BE49-F238E27FC236}">
                <a16:creationId xmlns:a16="http://schemas.microsoft.com/office/drawing/2014/main" id="{1F14FAD1-8D7B-150F-56E8-BF0AD2BB4F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41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FF78-3330-2288-C431-044FE73215E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8F533AA-AA08-AC06-639E-DECD37A5F9A0}"/>
              </a:ext>
            </a:extLst>
          </p:cNvPr>
          <p:cNvPicPr>
            <a:picLocks noGrp="1" noChangeAspect="1"/>
          </p:cNvPicPr>
          <p:nvPr>
            <p:ph idx="1"/>
          </p:nvPr>
        </p:nvPicPr>
        <p:blipFill>
          <a:blip r:embed="rId2"/>
          <a:stretch>
            <a:fillRect/>
          </a:stretch>
        </p:blipFill>
        <p:spPr>
          <a:xfrm>
            <a:off x="2145681" y="1500623"/>
            <a:ext cx="6720840" cy="4480560"/>
          </a:xfrm>
        </p:spPr>
      </p:pic>
      <p:sp>
        <p:nvSpPr>
          <p:cNvPr id="4" name="Slide Number Placeholder 3">
            <a:extLst>
              <a:ext uri="{FF2B5EF4-FFF2-40B4-BE49-F238E27FC236}">
                <a16:creationId xmlns:a16="http://schemas.microsoft.com/office/drawing/2014/main" id="{4EAF2E59-D6EF-BC33-E8ED-B7FA2C0E3407}"/>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7" name="TextBox 6">
            <a:extLst>
              <a:ext uri="{FF2B5EF4-FFF2-40B4-BE49-F238E27FC236}">
                <a16:creationId xmlns:a16="http://schemas.microsoft.com/office/drawing/2014/main" id="{528F0675-580A-B3E7-BE09-39D154990AC7}"/>
              </a:ext>
            </a:extLst>
          </p:cNvPr>
          <p:cNvSpPr txBox="1"/>
          <p:nvPr/>
        </p:nvSpPr>
        <p:spPr>
          <a:xfrm>
            <a:off x="6249329" y="5981183"/>
            <a:ext cx="5408342" cy="369332"/>
          </a:xfrm>
          <a:prstGeom prst="rect">
            <a:avLst/>
          </a:prstGeom>
          <a:noFill/>
        </p:spPr>
        <p:txBody>
          <a:bodyPr wrap="square" rtlCol="0">
            <a:spAutoFit/>
          </a:bodyPr>
          <a:lstStyle/>
          <a:p>
            <a:r>
              <a:rPr lang="en-US"/>
              <a:t>https://digiconomist.net/bitcoin-energy-consumption</a:t>
            </a:r>
            <a:endParaRPr lang="en-US" dirty="0"/>
          </a:p>
        </p:txBody>
      </p:sp>
    </p:spTree>
    <p:extLst>
      <p:ext uri="{BB962C8B-B14F-4D97-AF65-F5344CB8AC3E}">
        <p14:creationId xmlns:p14="http://schemas.microsoft.com/office/powerpoint/2010/main" val="272738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7</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100">
                <a:solidFill>
                  <a:schemeClr val="tx2"/>
                </a:solidFill>
              </a:rPr>
              <a:t>July 21, </a:t>
            </a:r>
            <a:r>
              <a:rPr lang="en-US" sz="4100" dirty="0">
                <a:solidFill>
                  <a:schemeClr val="tx2"/>
                </a:solidFill>
              </a:rPr>
              <a:t>2022</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0536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127833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74130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93252</TotalTime>
  <Words>4216</Words>
  <Application>Microsoft Macintosh PowerPoint</Application>
  <PresentationFormat>Widescreen</PresentationFormat>
  <Paragraphs>454</Paragraphs>
  <Slides>64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Courier New</vt:lpstr>
      <vt:lpstr>fell</vt:lpstr>
      <vt:lpstr>Garamond</vt:lpstr>
      <vt:lpstr>nyt-cheltenham</vt:lpstr>
      <vt:lpstr>Proxima N W01 Reg</vt:lpstr>
      <vt:lpstr>Showcard Gothic</vt:lpstr>
      <vt:lpstr>Times New Roman</vt:lpstr>
      <vt:lpstr>Times roman</vt:lpstr>
      <vt:lpstr>Custom Design</vt:lpstr>
      <vt:lpstr>PowerPoint Presentation</vt:lpstr>
      <vt:lpstr> National Economic Education Delegation</vt:lpstr>
      <vt:lpstr>Who Are We?</vt:lpstr>
      <vt:lpstr>Where Are We?</vt:lpstr>
      <vt:lpstr> Available NEED Topics Include:</vt:lpstr>
      <vt:lpstr> Course Outline</vt:lpstr>
      <vt:lpstr>PowerPoint Presentation</vt:lpstr>
      <vt:lpstr>Submitting Questions</vt:lpstr>
      <vt:lpstr>Outline of the Talk</vt:lpstr>
      <vt:lpstr>But First, What is Bitcoin?</vt:lpstr>
      <vt:lpstr>Bitcoin Has Started a Revolution in Finance</vt:lpstr>
      <vt:lpstr>Bitcoins: What   Is   All the Excitement About?</vt:lpstr>
      <vt:lpstr>One of the Over 50,000 Bitcoin ATMs</vt:lpstr>
      <vt:lpstr>Give Me a Break?</vt:lpstr>
      <vt:lpstr>An Origin Story Worthy of a Pulp Novel!</vt:lpstr>
      <vt:lpstr>The Possible Economic Role for Bitcoin</vt:lpstr>
      <vt:lpstr>Facts about Cryptocurrencies (as of 7/21)</vt:lpstr>
      <vt:lpstr>Underlying Technology of Bitcoin</vt:lpstr>
      <vt:lpstr>So, how does it work?</vt:lpstr>
      <vt:lpstr>Bitcoin Mine</vt:lpstr>
      <vt:lpstr>Mining for Bitcoin</vt:lpstr>
      <vt:lpstr>Question #1:  Is Bitcoin serving an economic role</vt:lpstr>
      <vt:lpstr>What Role Does Bitcoin Play?</vt:lpstr>
      <vt:lpstr>Good News?</vt:lpstr>
      <vt:lpstr>But What about as an Investment?</vt:lpstr>
      <vt:lpstr>How Do Economist Think About Investments?</vt:lpstr>
      <vt:lpstr>It’s Not Just Me</vt:lpstr>
      <vt:lpstr>Question #2:  The Value of the New Technology?</vt:lpstr>
      <vt:lpstr>Smart Contracts on the Blockchain</vt:lpstr>
      <vt:lpstr>DeFi and Smart Contracts</vt:lpstr>
      <vt:lpstr>But What about Digital Payments for Consumers?</vt:lpstr>
      <vt:lpstr>Retail versus Wholesale Digital Payments</vt:lpstr>
      <vt:lpstr>Enter Stablecoins</vt:lpstr>
      <vt:lpstr>Tether Stablecoin:  Reserve Backed?</vt:lpstr>
      <vt:lpstr>“Breaking the Buck?”</vt:lpstr>
      <vt:lpstr>Mark Zuckerberg to the Rescue</vt:lpstr>
      <vt:lpstr>Algorithmic Stablecoin</vt:lpstr>
      <vt:lpstr>Luna’s Price This Year</vt:lpstr>
      <vt:lpstr>Terra’s Price</vt:lpstr>
      <vt:lpstr>“Cryptocurrency is the Wild West of our  Financial System”  Sen. E. Warren of Mass </vt:lpstr>
      <vt:lpstr>“Clean Up the Mess on Aisle 3”</vt:lpstr>
      <vt:lpstr>What is Good Regulation?</vt:lpstr>
      <vt:lpstr>1930s Regulation in the 21st Century</vt:lpstr>
      <vt:lpstr>Feb, 14, 2022, NYTimes Headline</vt:lpstr>
      <vt:lpstr>Clearly, Not Good News</vt:lpstr>
      <vt:lpstr>Three Recent US Government Reports</vt:lpstr>
      <vt:lpstr>Do We Need More Than (Good) Regulation?</vt:lpstr>
      <vt:lpstr>CBDCs and Other Central Bank Liabilities</vt:lpstr>
      <vt:lpstr>The Devil Is In the Details</vt:lpstr>
      <vt:lpstr>Who should design our payment system?</vt:lpstr>
      <vt:lpstr>Resources to Learn More</vt:lpstr>
      <vt:lpstr>Glossary</vt:lpstr>
      <vt:lpstr>Glossary (Cont.)</vt:lpstr>
      <vt:lpstr>Gender Wage Gap Across the Globe</vt:lpstr>
      <vt:lpstr> Questions?</vt:lpstr>
      <vt:lpstr>Consensus Mechanisms</vt:lpstr>
      <vt:lpstr>Proof of Stake (POS)</vt:lpstr>
      <vt:lpstr>History of POS</vt:lpstr>
      <vt:lpstr>Coincidence?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837</cp:revision>
  <cp:lastPrinted>2022-03-01T02:48:20Z</cp:lastPrinted>
  <dcterms:created xsi:type="dcterms:W3CDTF">2017-05-03T22:30:38Z</dcterms:created>
  <dcterms:modified xsi:type="dcterms:W3CDTF">2022-07-28T23:41:46Z</dcterms:modified>
</cp:coreProperties>
</file>