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3"/>
  </p:notesMasterIdLst>
  <p:sldIdLst>
    <p:sldId id="1026" r:id="rId2"/>
    <p:sldId id="328" r:id="rId3"/>
    <p:sldId id="3935" r:id="rId4"/>
    <p:sldId id="1029" r:id="rId5"/>
    <p:sldId id="4001" r:id="rId6"/>
    <p:sldId id="4094" r:id="rId7"/>
    <p:sldId id="4107" r:id="rId8"/>
    <p:sldId id="4130" r:id="rId9"/>
    <p:sldId id="4108" r:id="rId10"/>
    <p:sldId id="4109" r:id="rId11"/>
    <p:sldId id="4110" r:id="rId12"/>
    <p:sldId id="4111" r:id="rId13"/>
    <p:sldId id="4323" r:id="rId14"/>
    <p:sldId id="4157" r:id="rId15"/>
    <p:sldId id="4113" r:id="rId16"/>
    <p:sldId id="4114" r:id="rId17"/>
    <p:sldId id="4115" r:id="rId18"/>
    <p:sldId id="4116" r:id="rId19"/>
    <p:sldId id="4172" r:id="rId20"/>
    <p:sldId id="4173" r:id="rId21"/>
    <p:sldId id="4174" r:id="rId22"/>
    <p:sldId id="4175" r:id="rId23"/>
    <p:sldId id="276" r:id="rId24"/>
    <p:sldId id="277" r:id="rId25"/>
    <p:sldId id="4313" r:id="rId26"/>
    <p:sldId id="4314" r:id="rId27"/>
    <p:sldId id="4133" r:id="rId28"/>
    <p:sldId id="4315" r:id="rId29"/>
    <p:sldId id="4122" r:id="rId30"/>
    <p:sldId id="4317" r:id="rId31"/>
    <p:sldId id="4125" r:id="rId32"/>
    <p:sldId id="4126" r:id="rId33"/>
    <p:sldId id="4127" r:id="rId34"/>
    <p:sldId id="4134" r:id="rId35"/>
    <p:sldId id="4324" r:id="rId36"/>
    <p:sldId id="1196" r:id="rId37"/>
    <p:sldId id="4153" r:id="rId38"/>
    <p:sldId id="4154" r:id="rId39"/>
    <p:sldId id="4131" r:id="rId40"/>
    <p:sldId id="4325" r:id="rId41"/>
    <p:sldId id="4327" r:id="rId42"/>
    <p:sldId id="4316" r:id="rId43"/>
    <p:sldId id="4135" r:id="rId44"/>
    <p:sldId id="4318" r:id="rId45"/>
    <p:sldId id="4139" r:id="rId46"/>
    <p:sldId id="4142" r:id="rId47"/>
    <p:sldId id="4143" r:id="rId48"/>
    <p:sldId id="3974" r:id="rId49"/>
    <p:sldId id="4146" r:id="rId50"/>
    <p:sldId id="4147" r:id="rId51"/>
    <p:sldId id="414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105" autoAdjust="0"/>
    <p:restoredTop sz="91408"/>
  </p:normalViewPr>
  <p:slideViewPr>
    <p:cSldViewPr snapToGrid="0" snapToObjects="1">
      <p:cViewPr varScale="1">
        <p:scale>
          <a:sx n="100" d="100"/>
          <a:sy n="100" d="100"/>
        </p:scale>
        <p:origin x="168" y="4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99999"/>
                </a:solidFill>
                <a:effectLst/>
                <a:latin typeface="Lato" panose="020F0502020204030203" pitchFamily="34" charset="0"/>
              </a:rPr>
              <a:t>4201 Penn Ave, Pittsburgh, PA</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 Advocates:  Less than 1% share of the total volume of transactions.</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7974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29</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39</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64103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https://cms.qz.com/wp-content/uploads/2017/10/wine-growing-regions-europe-usa.png?w=940&amp;strip=all&amp;quality=75"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b="1" i="1"/>
              <a:t>Winter 2023</a:t>
            </a: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Pittsburgh, PA</a:t>
            </a:r>
          </a:p>
          <a:p>
            <a:pPr>
              <a:lnSpc>
                <a:spcPct val="100000"/>
              </a:lnSpc>
              <a:spcBef>
                <a:spcPts val="0"/>
              </a:spcBef>
            </a:pPr>
            <a:r>
              <a:rPr lang="en-US" sz="3100">
                <a:solidFill>
                  <a:schemeClr val="tx2"/>
                </a:solidFill>
              </a:rPr>
              <a:t>March-April, 2023</a:t>
            </a:r>
            <a:endParaRPr lang="en-US" sz="3100" dirty="0">
              <a:solidFill>
                <a:schemeClr val="tx2"/>
              </a:solidFill>
            </a:endParaRP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431735" y="2608059"/>
            <a:ext cx="2005360" cy="830997"/>
          </a:xfrm>
          <a:prstGeom prst="rect">
            <a:avLst/>
          </a:prstGeom>
          <a:noFill/>
        </p:spPr>
        <p:txBody>
          <a:bodyPr wrap="square" rtlCol="0">
            <a:spAutoFit/>
          </a:bodyPr>
          <a:lstStyle/>
          <a:p>
            <a:r>
              <a:rPr lang="en-US" sz="2400" dirty="0"/>
              <a:t>$27,300, at 5PM</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5" name="Picture 4">
            <a:extLst>
              <a:ext uri="{FF2B5EF4-FFF2-40B4-BE49-F238E27FC236}">
                <a16:creationId xmlns:a16="http://schemas.microsoft.com/office/drawing/2014/main" id="{89D0AC43-8823-DE28-1CF0-FFCD6BA10A57}"/>
              </a:ext>
            </a:extLst>
          </p:cNvPr>
          <p:cNvPicPr>
            <a:picLocks noChangeAspect="1"/>
          </p:cNvPicPr>
          <p:nvPr/>
        </p:nvPicPr>
        <p:blipFill>
          <a:blip r:embed="rId2"/>
          <a:stretch>
            <a:fillRect/>
          </a:stretch>
        </p:blipFill>
        <p:spPr>
          <a:xfrm>
            <a:off x="257346" y="1325562"/>
            <a:ext cx="10258254" cy="4831197"/>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 name="Picture 9">
            <a:extLst>
              <a:ext uri="{FF2B5EF4-FFF2-40B4-BE49-F238E27FC236}">
                <a16:creationId xmlns:a16="http://schemas.microsoft.com/office/drawing/2014/main" id="{19E9762A-839D-97D2-5FC2-2FE8A3C1BC5D}"/>
              </a:ext>
            </a:extLst>
          </p:cNvPr>
          <p:cNvPicPr>
            <a:picLocks noChangeAspect="1"/>
          </p:cNvPicPr>
          <p:nvPr/>
        </p:nvPicPr>
        <p:blipFill>
          <a:blip r:embed="rId3"/>
          <a:stretch>
            <a:fillRect/>
          </a:stretch>
        </p:blipFill>
        <p:spPr>
          <a:xfrm>
            <a:off x="1521963" y="1853466"/>
            <a:ext cx="2225344" cy="4206240"/>
          </a:xfrm>
          <a:prstGeom prst="rect">
            <a:avLst/>
          </a:prstGeom>
        </p:spPr>
      </p:pic>
      <p:pic>
        <p:nvPicPr>
          <p:cNvPr id="1028" name="Picture 4">
            <a:extLst>
              <a:ext uri="{FF2B5EF4-FFF2-40B4-BE49-F238E27FC236}">
                <a16:creationId xmlns:a16="http://schemas.microsoft.com/office/drawing/2014/main" id="{3597DE61-0A60-7F84-8507-4A29DEF6CA1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74548" y="1780917"/>
            <a:ext cx="5495489"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3/28, 5PM)</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$530 billion.</a:t>
            </a:r>
          </a:p>
          <a:p>
            <a:r>
              <a:rPr lang="en-US" dirty="0"/>
              <a:t>Ethereum is in second place with a market cap of about $215 billion.</a:t>
            </a:r>
          </a:p>
          <a:p>
            <a:r>
              <a:rPr lang="en-US" dirty="0"/>
              <a:t>Presently, 13,000 different varieties with a total market cap of about $1.2 trillion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22</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
        <p:nvSpPr>
          <p:cNvPr id="8" name="TextBox 7">
            <a:extLst>
              <a:ext uri="{FF2B5EF4-FFF2-40B4-BE49-F238E27FC236}">
                <a16:creationId xmlns:a16="http://schemas.microsoft.com/office/drawing/2014/main" id="{EA6EAAC3-6A07-CC96-E840-821241427BDC}"/>
              </a:ext>
            </a:extLst>
          </p:cNvPr>
          <p:cNvSpPr txBox="1"/>
          <p:nvPr/>
        </p:nvSpPr>
        <p:spPr>
          <a:xfrm>
            <a:off x="3244204" y="3245703"/>
            <a:ext cx="648840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7388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Bitc</a:t>
            </a:r>
            <a:r>
              <a:rPr lang="en-US"/>
              <a:t>oin’s Environmental Impact</a:t>
            </a:r>
            <a:endParaRPr/>
          </a:p>
        </p:txBody>
      </p:sp>
      <p:pic>
        <p:nvPicPr>
          <p:cNvPr id="224" name="Google Shape;224;p21" descr="Graphical user interface&#10;&#10;Description automatically generated with medium confidence"/>
          <p:cNvPicPr preferRelativeResize="0">
            <a:picLocks noGrp="1"/>
          </p:cNvPicPr>
          <p:nvPr>
            <p:ph type="body" idx="1"/>
          </p:nvPr>
        </p:nvPicPr>
        <p:blipFill rotWithShape="1">
          <a:blip r:embed="rId3">
            <a:alphaModFix/>
          </a:blip>
          <a:srcRect/>
          <a:stretch/>
        </p:blipFill>
        <p:spPr>
          <a:xfrm>
            <a:off x="738812" y="1325563"/>
            <a:ext cx="11570700" cy="4435800"/>
          </a:xfrm>
          <a:prstGeom prst="rect">
            <a:avLst/>
          </a:prstGeom>
          <a:noFill/>
          <a:ln>
            <a:noFill/>
          </a:ln>
        </p:spPr>
      </p:pic>
      <p:sp>
        <p:nvSpPr>
          <p:cNvPr id="225" name="Google Shape;225;p2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26" name="Google Shape;226;p21"/>
          <p:cNvSpPr txBox="1"/>
          <p:nvPr/>
        </p:nvSpPr>
        <p:spPr>
          <a:xfrm>
            <a:off x="7620929" y="6444654"/>
            <a:ext cx="54083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https://digiconomist.net/bitcoin-energy-consumption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2"/>
          <p:cNvSpPr txBox="1">
            <a:spLocks noGrp="1"/>
          </p:cNvSpPr>
          <p:nvPr>
            <p:ph type="title"/>
          </p:nvPr>
        </p:nvSpPr>
        <p:spPr>
          <a:xfrm>
            <a:off x="7388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Bitc</a:t>
            </a:r>
            <a:r>
              <a:rPr lang="en-US"/>
              <a:t>oin’s Environmental Impact</a:t>
            </a:r>
            <a:endParaRPr/>
          </a:p>
        </p:txBody>
      </p:sp>
      <p:pic>
        <p:nvPicPr>
          <p:cNvPr id="232" name="Google Shape;232;p22"/>
          <p:cNvPicPr preferRelativeResize="0">
            <a:picLocks noGrp="1"/>
          </p:cNvPicPr>
          <p:nvPr>
            <p:ph type="body" idx="1"/>
          </p:nvPr>
        </p:nvPicPr>
        <p:blipFill rotWithShape="1">
          <a:blip r:embed="rId3">
            <a:alphaModFix/>
          </a:blip>
          <a:srcRect/>
          <a:stretch/>
        </p:blipFill>
        <p:spPr>
          <a:xfrm>
            <a:off x="310687" y="1345441"/>
            <a:ext cx="11570625" cy="4435822"/>
          </a:xfrm>
          <a:prstGeom prst="rect">
            <a:avLst/>
          </a:prstGeom>
          <a:noFill/>
          <a:ln>
            <a:noFill/>
          </a:ln>
        </p:spPr>
      </p:pic>
      <p:sp>
        <p:nvSpPr>
          <p:cNvPr id="233" name="Google Shape;233;p22"/>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234" name="Google Shape;234;p22"/>
          <p:cNvSpPr txBox="1"/>
          <p:nvPr/>
        </p:nvSpPr>
        <p:spPr>
          <a:xfrm>
            <a:off x="7620929" y="6444654"/>
            <a:ext cx="54083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https://digiconomist.net/bitcoin-energy-consumption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6" name="Content Placeholder 5">
            <a:extLst>
              <a:ext uri="{FF2B5EF4-FFF2-40B4-BE49-F238E27FC236}">
                <a16:creationId xmlns:a16="http://schemas.microsoft.com/office/drawing/2014/main" id="{BA017B65-4F84-4681-3097-0B99ABB21ED5}"/>
              </a:ext>
            </a:extLst>
          </p:cNvPr>
          <p:cNvPicPr>
            <a:picLocks noGrp="1" noChangeAspect="1"/>
          </p:cNvPicPr>
          <p:nvPr>
            <p:ph idx="1"/>
          </p:nvPr>
        </p:nvPicPr>
        <p:blipFill>
          <a:blip r:embed="rId3"/>
          <a:stretch>
            <a:fillRect/>
          </a:stretch>
        </p:blipFill>
        <p:spPr>
          <a:xfrm>
            <a:off x="1249340" y="1413980"/>
            <a:ext cx="9693320" cy="4297680"/>
          </a:xfrm>
        </p:spPr>
      </p:pic>
      <p:sp>
        <p:nvSpPr>
          <p:cNvPr id="7" name="TextBox 6">
            <a:extLst>
              <a:ext uri="{FF2B5EF4-FFF2-40B4-BE49-F238E27FC236}">
                <a16:creationId xmlns:a16="http://schemas.microsoft.com/office/drawing/2014/main" id="{AEC351BC-5D27-C3CC-9848-805120CDA1E6}"/>
              </a:ext>
            </a:extLst>
          </p:cNvPr>
          <p:cNvSpPr txBox="1"/>
          <p:nvPr/>
        </p:nvSpPr>
        <p:spPr>
          <a:xfrm>
            <a:off x="5058959" y="5940895"/>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4012592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6" name="Content Placeholder 5">
            <a:extLst>
              <a:ext uri="{FF2B5EF4-FFF2-40B4-BE49-F238E27FC236}">
                <a16:creationId xmlns:a16="http://schemas.microsoft.com/office/drawing/2014/main" id="{1FAD8FA5-315D-FC17-0987-8EE7827EC5EE}"/>
              </a:ext>
            </a:extLst>
          </p:cNvPr>
          <p:cNvPicPr>
            <a:picLocks noGrp="1" noChangeAspect="1"/>
          </p:cNvPicPr>
          <p:nvPr>
            <p:ph idx="1"/>
          </p:nvPr>
        </p:nvPicPr>
        <p:blipFill>
          <a:blip r:embed="rId2"/>
          <a:stretch>
            <a:fillRect/>
          </a:stretch>
        </p:blipFill>
        <p:spPr>
          <a:xfrm>
            <a:off x="1255351" y="1695876"/>
            <a:ext cx="9046226" cy="4297680"/>
          </a:xfrm>
        </p:spPr>
      </p:pic>
      <p:sp>
        <p:nvSpPr>
          <p:cNvPr id="3" name="TextBox 2">
            <a:extLst>
              <a:ext uri="{FF2B5EF4-FFF2-40B4-BE49-F238E27FC236}">
                <a16:creationId xmlns:a16="http://schemas.microsoft.com/office/drawing/2014/main" id="{637E7355-C938-6C58-C9E8-846098CFAEF1}"/>
              </a:ext>
            </a:extLst>
          </p:cNvPr>
          <p:cNvSpPr txBox="1"/>
          <p:nvPr/>
        </p:nvSpPr>
        <p:spPr>
          <a:xfrm>
            <a:off x="5058959" y="6045560"/>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2591016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err="1">
                <a:solidFill>
                  <a:schemeClr val="bg1"/>
                </a:solidFill>
              </a:rPr>
              <a:t>Alg</a:t>
            </a:r>
            <a:r>
              <a:rPr lang="en-US" dirty="0" err="1">
                <a:solidFill>
                  <a:schemeClr val="accent5">
                    <a:lumMod val="50000"/>
                  </a:schemeClr>
                </a:solidFill>
              </a:rPr>
              <a:t>orithmic</a:t>
            </a:r>
            <a:r>
              <a:rPr lang="en-US" dirty="0" err="1"/>
              <a:t>’s</a:t>
            </a:r>
            <a:r>
              <a:rPr lang="en-US" dirty="0"/>
              <a:t> Stable Coin (!,?):  Terra/Luna</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$16billion to 0.</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C454-185A-E34D-1D7E-4C6160F6673B}"/>
              </a:ext>
            </a:extLst>
          </p:cNvPr>
          <p:cNvSpPr>
            <a:spLocks noGrp="1"/>
          </p:cNvSpPr>
          <p:nvPr>
            <p:ph type="title"/>
          </p:nvPr>
        </p:nvSpPr>
        <p:spPr/>
        <p:txBody>
          <a:bodyPr/>
          <a:lstStyle/>
          <a:p>
            <a:r>
              <a:rPr lang="en-US" dirty="0">
                <a:solidFill>
                  <a:schemeClr val="bg1"/>
                </a:solidFill>
              </a:rPr>
              <a:t>Aft</a:t>
            </a:r>
            <a:r>
              <a:rPr lang="en-US" dirty="0"/>
              <a:t>er SBF: </a:t>
            </a:r>
            <a:r>
              <a:rPr lang="en-US" dirty="0" err="1"/>
              <a:t>Binance</a:t>
            </a:r>
            <a:endParaRPr lang="en-US" dirty="0"/>
          </a:p>
        </p:txBody>
      </p:sp>
      <p:sp>
        <p:nvSpPr>
          <p:cNvPr id="3" name="Content Placeholder 2">
            <a:extLst>
              <a:ext uri="{FF2B5EF4-FFF2-40B4-BE49-F238E27FC236}">
                <a16:creationId xmlns:a16="http://schemas.microsoft.com/office/drawing/2014/main" id="{D2F27457-645E-8FE4-549F-7D3C26AF6BB7}"/>
              </a:ext>
            </a:extLst>
          </p:cNvPr>
          <p:cNvSpPr>
            <a:spLocks noGrp="1"/>
          </p:cNvSpPr>
          <p:nvPr>
            <p:ph idx="1"/>
          </p:nvPr>
        </p:nvSpPr>
        <p:spPr/>
        <p:txBody>
          <a:bodyPr/>
          <a:lstStyle/>
          <a:p>
            <a:r>
              <a:rPr lang="en-US" b="0" i="0" dirty="0">
                <a:solidFill>
                  <a:srgbClr val="222222"/>
                </a:solidFill>
                <a:effectLst/>
                <a:latin typeface="Helvetica" panose="020B0604020202020204" pitchFamily="34" charset="0"/>
              </a:rPr>
              <a:t>Matt Levine, </a:t>
            </a:r>
            <a:r>
              <a:rPr lang="en-US" b="0" i="1" dirty="0">
                <a:solidFill>
                  <a:srgbClr val="222222"/>
                </a:solidFill>
                <a:effectLst/>
                <a:latin typeface="Helvetica" panose="020B0604020202020204" pitchFamily="34" charset="0"/>
              </a:rPr>
              <a:t>Bloomberg, “</a:t>
            </a:r>
            <a:r>
              <a:rPr lang="en-US" b="0" i="0" dirty="0">
                <a:solidFill>
                  <a:srgbClr val="222222"/>
                </a:solidFill>
                <a:effectLst/>
                <a:latin typeface="Helvetica" panose="020B0604020202020204" pitchFamily="34" charset="0"/>
              </a:rPr>
              <a:t>A decent rule of thumb is that all cryptocurrency exchanges are doing crimes, and if you’re lucky your exchange is doing only process crimes. </a:t>
            </a: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585D975-404C-9918-3430-488DB57A92D7}"/>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5" name="Content Placeholder 5">
            <a:extLst>
              <a:ext uri="{FF2B5EF4-FFF2-40B4-BE49-F238E27FC236}">
                <a16:creationId xmlns:a16="http://schemas.microsoft.com/office/drawing/2014/main" id="{38393CC2-20D6-794A-3F71-0CC7B34D0EAA}"/>
              </a:ext>
            </a:extLst>
          </p:cNvPr>
          <p:cNvPicPr>
            <a:picLocks noChangeAspect="1"/>
          </p:cNvPicPr>
          <p:nvPr/>
        </p:nvPicPr>
        <p:blipFill>
          <a:blip r:embed="rId2"/>
          <a:stretch>
            <a:fillRect/>
          </a:stretch>
        </p:blipFill>
        <p:spPr>
          <a:xfrm>
            <a:off x="4751435" y="3029508"/>
            <a:ext cx="6235847" cy="3383280"/>
          </a:xfrm>
          <a:prstGeom prst="rect">
            <a:avLst/>
          </a:prstGeom>
        </p:spPr>
      </p:pic>
    </p:spTree>
    <p:extLst>
      <p:ext uri="{BB962C8B-B14F-4D97-AF65-F5344CB8AC3E}">
        <p14:creationId xmlns:p14="http://schemas.microsoft.com/office/powerpoint/2010/main" val="673780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564006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a:p>
            <a:r>
              <a:rPr lang="en-US" dirty="0"/>
              <a:t>CBDC would be a government-backed stable coin</a:t>
            </a:r>
          </a:p>
          <a:p>
            <a:pPr lvl="1"/>
            <a:r>
              <a:rPr lang="en-US" dirty="0"/>
              <a:t>Retail vs wholesale</a:t>
            </a:r>
          </a:p>
          <a:p>
            <a:pPr lvl="1"/>
            <a:r>
              <a:rPr lang="en-US" dirty="0"/>
              <a:t>Blockchain</a:t>
            </a:r>
          </a:p>
          <a:p>
            <a:pPr lvl="1"/>
            <a:r>
              <a:rPr lang="en-US" dirty="0"/>
              <a:t>Privacy</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B7A5-C183-1E4B-835E-496C32B582E7}"/>
              </a:ext>
            </a:extLst>
          </p:cNvPr>
          <p:cNvSpPr>
            <a:spLocks noGrp="1"/>
          </p:cNvSpPr>
          <p:nvPr>
            <p:ph type="title"/>
          </p:nvPr>
        </p:nvSpPr>
        <p:spPr>
          <a:xfrm>
            <a:off x="994065" y="0"/>
            <a:ext cx="10515600" cy="1325563"/>
          </a:xfrm>
        </p:spPr>
        <p:txBody>
          <a:bodyPr/>
          <a:lstStyle/>
          <a:p>
            <a:r>
              <a:rPr lang="en-US" dirty="0">
                <a:solidFill>
                  <a:schemeClr val="bg1"/>
                </a:solidFill>
              </a:rPr>
              <a:t>Cli</a:t>
            </a:r>
            <a:r>
              <a:rPr lang="en-US" dirty="0"/>
              <a:t>mate Change Economics</a:t>
            </a:r>
          </a:p>
        </p:txBody>
      </p:sp>
      <p:sp>
        <p:nvSpPr>
          <p:cNvPr id="3" name="Content Placeholder 2">
            <a:extLst>
              <a:ext uri="{FF2B5EF4-FFF2-40B4-BE49-F238E27FC236}">
                <a16:creationId xmlns:a16="http://schemas.microsoft.com/office/drawing/2014/main" id="{F4573B96-75F7-FB49-8190-A32A329D0AE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9853CE2-8E16-E944-B319-A7551E7AD2F4}"/>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extBox 4">
            <a:extLst>
              <a:ext uri="{FF2B5EF4-FFF2-40B4-BE49-F238E27FC236}">
                <a16:creationId xmlns:a16="http://schemas.microsoft.com/office/drawing/2014/main" id="{78717093-2A8E-4843-98F7-85D4C9C2B7D9}"/>
              </a:ext>
            </a:extLst>
          </p:cNvPr>
          <p:cNvSpPr txBox="1"/>
          <p:nvPr/>
        </p:nvSpPr>
        <p:spPr>
          <a:xfrm>
            <a:off x="2682654" y="1094730"/>
            <a:ext cx="7079374" cy="461665"/>
          </a:xfrm>
          <a:prstGeom prst="rect">
            <a:avLst/>
          </a:prstGeom>
          <a:noFill/>
        </p:spPr>
        <p:txBody>
          <a:bodyPr wrap="none" rtlCol="0">
            <a:spAutoFit/>
          </a:bodyPr>
          <a:lstStyle/>
          <a:p>
            <a:pPr algn="ctr"/>
            <a:r>
              <a:rPr lang="en-US" sz="2400" dirty="0">
                <a:highlight>
                  <a:srgbClr val="FFFFFF"/>
                </a:highlight>
              </a:rPr>
              <a:t>The changing map of the world’s wine-growing regions.</a:t>
            </a:r>
          </a:p>
        </p:txBody>
      </p:sp>
      <p:pic>
        <p:nvPicPr>
          <p:cNvPr id="6" name="Picture 1" descr="https://cms.qz.com/wp-content/uploads/2017/10/wine-growing-regions-europe-usa.png?w=940&amp;strip=all&amp;quality=75">
            <a:extLst>
              <a:ext uri="{FF2B5EF4-FFF2-40B4-BE49-F238E27FC236}">
                <a16:creationId xmlns:a16="http://schemas.microsoft.com/office/drawing/2014/main" id="{FF8C78DD-43CA-7447-9CED-BA642D13807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0042" y="1569413"/>
            <a:ext cx="9833757" cy="481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1709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29749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171021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28827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3 (3/29): 	</a:t>
            </a:r>
            <a:r>
              <a:rPr lang="en-US" b="1" dirty="0"/>
              <a:t>Cryptocurrencies (Geoffrey Woglom)</a:t>
            </a:r>
          </a:p>
          <a:p>
            <a:pPr lvl="1">
              <a:spcAft>
                <a:spcPts val="1000"/>
              </a:spcAft>
            </a:pPr>
            <a:r>
              <a:rPr lang="en-US" dirty="0"/>
              <a:t>Week 4 (4/5):	Climate Change Economics (Sarah Jacobson)</a:t>
            </a:r>
          </a:p>
          <a:p>
            <a:pPr lvl="1">
              <a:spcAft>
                <a:spcPts val="1000"/>
              </a:spcAft>
            </a:pPr>
            <a:r>
              <a:rPr lang="en-US" dirty="0"/>
              <a:t>Week 5 (4/12):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96154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7</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March 29, 2023</a:t>
            </a:r>
          </a:p>
        </p:txBody>
      </p:sp>
    </p:spTree>
    <p:extLst>
      <p:ext uri="{BB962C8B-B14F-4D97-AF65-F5344CB8AC3E}">
        <p14:creationId xmlns:p14="http://schemas.microsoft.com/office/powerpoint/2010/main" val="127833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Raise your digital hand or submit </a:t>
            </a:r>
            <a:r>
              <a:rPr lang="en-US"/>
              <a:t>questions in </a:t>
            </a:r>
            <a:r>
              <a:rPr lang="en-US" dirty="0"/>
              <a:t>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pPr marL="0" indent="0">
              <a:buNone/>
            </a:pPr>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141133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22688</TotalTime>
  <Words>3510</Words>
  <Application>Microsoft Macintosh PowerPoint</Application>
  <PresentationFormat>Widescreen</PresentationFormat>
  <Paragraphs>378</Paragraphs>
  <Slides>51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Calibri</vt:lpstr>
      <vt:lpstr>Courier New</vt:lpstr>
      <vt:lpstr>fell</vt:lpstr>
      <vt:lpstr>Garamond</vt:lpstr>
      <vt:lpstr>Helvetica</vt:lpstr>
      <vt:lpstr>Lato</vt:lpstr>
      <vt:lpstr>Showcard Gothic</vt:lpstr>
      <vt:lpstr>Times New Roman</vt:lpstr>
      <vt:lpstr>Times roman</vt:lpstr>
      <vt:lpstr>Wingdings</vt:lpstr>
      <vt:lpstr>Custom Design</vt:lpstr>
      <vt:lpstr>PowerPoint Presentation</vt:lpstr>
      <vt:lpstr> National Economic Education Delegation</vt:lpstr>
      <vt:lpstr>Who Are We?</vt:lpstr>
      <vt:lpstr>Where Are We?</vt:lpstr>
      <vt:lpstr> Available NEED Topics Include:</vt:lpstr>
      <vt:lpstr> Course Outline</vt:lpstr>
      <vt:lpstr>PowerPoint Presentation</vt:lpstr>
      <vt:lpstr>Submitting Questions</vt:lpstr>
      <vt:lpstr>Outline of the Talk</vt:lpstr>
      <vt:lpstr>But First, What is Bitcoin?</vt:lpstr>
      <vt:lpstr>Bitcoin Has Started a Revolution in Finance</vt:lpstr>
      <vt:lpstr>Bitcoins: What   Is   All the Excitement About?</vt:lpstr>
      <vt:lpstr>One of the Over 60,000 Bitcoin ATMs</vt:lpstr>
      <vt:lpstr>Give Me a Break?</vt:lpstr>
      <vt:lpstr>An Origin Story Worthy of a Pulp Novel!</vt:lpstr>
      <vt:lpstr>The Possible Economic Role for Bitcoin</vt:lpstr>
      <vt:lpstr>Facts about Cryptocurrencies (as of 3/28, 5PM)</vt:lpstr>
      <vt:lpstr>Underlying Technology of Bitcoin</vt:lpstr>
      <vt:lpstr>So, how does it work?</vt:lpstr>
      <vt:lpstr>Proof of Work: Bitcoin “Mining”</vt:lpstr>
      <vt:lpstr>Bitcoin Mine</vt:lpstr>
      <vt:lpstr>Question #1:  Is Bitcoin serving an economic role</vt:lpstr>
      <vt:lpstr>Bitcoin’s Environmental Impact</vt:lpstr>
      <vt:lpstr>Bitcoin’s Environmental Impact</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Algorithmic’s Stable Coin (!,?):  Terra/Luna</vt:lpstr>
      <vt:lpstr>Terra’s Price</vt:lpstr>
      <vt:lpstr>“Clean Up the Mess on Aisle 3”</vt:lpstr>
      <vt:lpstr>Sam Bankman-Fried &amp; FTX</vt:lpstr>
      <vt:lpstr>After SBF: Binance</vt:lpstr>
      <vt:lpstr>It Is Still the Wild West!</vt:lpstr>
      <vt:lpstr>What is Good Regulation?</vt:lpstr>
      <vt:lpstr>Biden Framework for Regulating Crypto (9/16)</vt:lpstr>
      <vt:lpstr>Do We Need More Than (Good) Regulation?</vt:lpstr>
      <vt:lpstr>The Devil Is In the Details</vt:lpstr>
      <vt:lpstr>Who should design our payment system?</vt:lpstr>
      <vt:lpstr>Climate Change Economics</vt:lpstr>
      <vt:lpstr>Glossary</vt:lpstr>
      <vt:lpstr>Glossary (Cont.)</vt:lpstr>
      <vt:lpstr>Resources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305</cp:revision>
  <cp:lastPrinted>2022-04-12T21:06:47Z</cp:lastPrinted>
  <dcterms:created xsi:type="dcterms:W3CDTF">2017-05-03T22:30:38Z</dcterms:created>
  <dcterms:modified xsi:type="dcterms:W3CDTF">2023-03-30T00:59:47Z</dcterms:modified>
</cp:coreProperties>
</file>