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48"/>
  </p:notesMasterIdLst>
  <p:handoutMasterIdLst>
    <p:handoutMasterId r:id="rId49"/>
  </p:handoutMasterIdLst>
  <p:sldIdLst>
    <p:sldId id="4536" r:id="rId2"/>
    <p:sldId id="256" r:id="rId3"/>
    <p:sldId id="4547" r:id="rId4"/>
    <p:sldId id="4593" r:id="rId5"/>
    <p:sldId id="4608" r:id="rId6"/>
    <p:sldId id="4612" r:id="rId7"/>
    <p:sldId id="4613" r:id="rId8"/>
    <p:sldId id="4606" r:id="rId9"/>
    <p:sldId id="4616" r:id="rId10"/>
    <p:sldId id="4617" r:id="rId11"/>
    <p:sldId id="4609" r:id="rId12"/>
    <p:sldId id="4624" r:id="rId13"/>
    <p:sldId id="4591" r:id="rId14"/>
    <p:sldId id="4605" r:id="rId15"/>
    <p:sldId id="4614" r:id="rId16"/>
    <p:sldId id="4615" r:id="rId17"/>
    <p:sldId id="4542" r:id="rId18"/>
    <p:sldId id="4556" r:id="rId19"/>
    <p:sldId id="4550" r:id="rId20"/>
    <p:sldId id="4548" r:id="rId21"/>
    <p:sldId id="4549" r:id="rId22"/>
    <p:sldId id="4597" r:id="rId23"/>
    <p:sldId id="4633" r:id="rId24"/>
    <p:sldId id="4631" r:id="rId25"/>
    <p:sldId id="4618" r:id="rId26"/>
    <p:sldId id="4620" r:id="rId27"/>
    <p:sldId id="4626" r:id="rId28"/>
    <p:sldId id="4628" r:id="rId29"/>
    <p:sldId id="4629" r:id="rId30"/>
    <p:sldId id="4540" r:id="rId31"/>
    <p:sldId id="4559" r:id="rId32"/>
    <p:sldId id="4558" r:id="rId33"/>
    <p:sldId id="4543" r:id="rId34"/>
    <p:sldId id="4565" r:id="rId35"/>
    <p:sldId id="4566" r:id="rId36"/>
    <p:sldId id="4568" r:id="rId37"/>
    <p:sldId id="4569" r:id="rId38"/>
    <p:sldId id="4557" r:id="rId39"/>
    <p:sldId id="4621" r:id="rId40"/>
    <p:sldId id="4622" r:id="rId41"/>
    <p:sldId id="4580" r:id="rId42"/>
    <p:sldId id="4634" r:id="rId43"/>
    <p:sldId id="4630" r:id="rId44"/>
    <p:sldId id="4632" r:id="rId45"/>
    <p:sldId id="4623" r:id="rId46"/>
    <p:sldId id="4100"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49" autoAdjust="0"/>
    <p:restoredTop sz="91408"/>
  </p:normalViewPr>
  <p:slideViewPr>
    <p:cSldViewPr snapToGrid="0" snapToObjects="1">
      <p:cViewPr varScale="1">
        <p:scale>
          <a:sx n="55" d="100"/>
          <a:sy n="55" d="100"/>
        </p:scale>
        <p:origin x="38" y="104"/>
      </p:cViewPr>
      <p:guideLst>
        <p:guide orient="horz" pos="2160"/>
        <p:guide pos="3840"/>
      </p:guideLst>
    </p:cSldViewPr>
  </p:slideViewPr>
  <p:notesTextViewPr>
    <p:cViewPr>
      <p:scale>
        <a:sx n="3" d="2"/>
        <a:sy n="3" d="2"/>
      </p:scale>
      <p:origin x="0" y="0"/>
    </p:cViewPr>
  </p:notesTextViewPr>
  <p:sorterViewPr>
    <p:cViewPr>
      <p:scale>
        <a:sx n="1" d="1"/>
        <a:sy n="1" d="1"/>
      </p:scale>
      <p:origin x="0" y="-19490"/>
    </p:cViewPr>
  </p:sorterViewPr>
  <p:notesViewPr>
    <p:cSldViewPr snapToGrid="0" snapToObjects="1">
      <p:cViewPr varScale="1">
        <p:scale>
          <a:sx n="47" d="100"/>
          <a:sy n="47" d="100"/>
        </p:scale>
        <p:origin x="1502" y="3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Total Movers</c:v>
          </c:tx>
          <c:spPr>
            <a:ln w="28575" cap="rnd">
              <a:solidFill>
                <a:schemeClr val="accent1"/>
              </a:solidFill>
              <a:round/>
            </a:ln>
            <a:effectLst/>
          </c:spPr>
          <c:marker>
            <c:symbol val="none"/>
          </c:marker>
          <c:cat>
            <c:strRef>
              <c:f>Sheet1!$A$10:$A$78</c:f>
              <c:strCache>
                <c:ptCount val="69"/>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5">
                  <c:v>1976</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 </c:v>
                </c:pt>
                <c:pt idx="57">
                  <c:v>2011 </c:v>
                </c:pt>
                <c:pt idx="58">
                  <c:v>2012</c:v>
                </c:pt>
                <c:pt idx="59">
                  <c:v>2013</c:v>
                </c:pt>
                <c:pt idx="60">
                  <c:v>2014</c:v>
                </c:pt>
                <c:pt idx="61">
                  <c:v>2015</c:v>
                </c:pt>
                <c:pt idx="62">
                  <c:v>2016</c:v>
                </c:pt>
                <c:pt idx="63">
                  <c:v>2017</c:v>
                </c:pt>
                <c:pt idx="64">
                  <c:v>2018</c:v>
                </c:pt>
                <c:pt idx="65">
                  <c:v>2019</c:v>
                </c:pt>
                <c:pt idx="66">
                  <c:v>2020</c:v>
                </c:pt>
                <c:pt idx="67">
                  <c:v>2021</c:v>
                </c:pt>
                <c:pt idx="68">
                  <c:v>2022</c:v>
                </c:pt>
              </c:strCache>
            </c:strRef>
          </c:cat>
          <c:val>
            <c:numRef>
              <c:f>Sheet1!$E$10:$E$78</c:f>
              <c:numCache>
                <c:formatCode>##0.0</c:formatCode>
                <c:ptCount val="69"/>
                <c:pt idx="0">
                  <c:v>19.899999999999999</c:v>
                </c:pt>
                <c:pt idx="1">
                  <c:v>18.8</c:v>
                </c:pt>
                <c:pt idx="2">
                  <c:v>18.7</c:v>
                </c:pt>
                <c:pt idx="3">
                  <c:v>21</c:v>
                </c:pt>
                <c:pt idx="4">
                  <c:v>19.8</c:v>
                </c:pt>
                <c:pt idx="5">
                  <c:v>20.100000000000001</c:v>
                </c:pt>
                <c:pt idx="6">
                  <c:v>18.600000000000001</c:v>
                </c:pt>
                <c:pt idx="7">
                  <c:v>19.899999999999999</c:v>
                </c:pt>
                <c:pt idx="8">
                  <c:v>20.5</c:v>
                </c:pt>
                <c:pt idx="9">
                  <c:v>19.399999999999999</c:v>
                </c:pt>
                <c:pt idx="10">
                  <c:v>19.8</c:v>
                </c:pt>
                <c:pt idx="11">
                  <c:v>19.2</c:v>
                </c:pt>
                <c:pt idx="12">
                  <c:v>19.399999999999999</c:v>
                </c:pt>
                <c:pt idx="13">
                  <c:v>20</c:v>
                </c:pt>
                <c:pt idx="14">
                  <c:v>19.100000000000001</c:v>
                </c:pt>
                <c:pt idx="15">
                  <c:v>19.399999999999999</c:v>
                </c:pt>
                <c:pt idx="16">
                  <c:v>19.600000000000001</c:v>
                </c:pt>
                <c:pt idx="17">
                  <c:v>20.100000000000001</c:v>
                </c:pt>
                <c:pt idx="18">
                  <c:v>19.3</c:v>
                </c:pt>
                <c:pt idx="19">
                  <c:v>18.3</c:v>
                </c:pt>
                <c:pt idx="20">
                  <c:v>18.8</c:v>
                </c:pt>
                <c:pt idx="21">
                  <c:v>18.3</c:v>
                </c:pt>
                <c:pt idx="22">
                  <c:v>18.399999999999999</c:v>
                </c:pt>
                <c:pt idx="23">
                  <c:v>17.899999999999999</c:v>
                </c:pt>
                <c:pt idx="25">
                  <c:v>17.100000000000001</c:v>
                </c:pt>
                <c:pt idx="27">
                  <c:v>16.600000000000001</c:v>
                </c:pt>
                <c:pt idx="28">
                  <c:v>16.600000000000001</c:v>
                </c:pt>
                <c:pt idx="29">
                  <c:v>16.100000000000001</c:v>
                </c:pt>
                <c:pt idx="30">
                  <c:v>16.8</c:v>
                </c:pt>
                <c:pt idx="31">
                  <c:v>19.600000000000001</c:v>
                </c:pt>
                <c:pt idx="32">
                  <c:v>18</c:v>
                </c:pt>
                <c:pt idx="33">
                  <c:v>18.100000000000001</c:v>
                </c:pt>
                <c:pt idx="34">
                  <c:v>17.3</c:v>
                </c:pt>
                <c:pt idx="35">
                  <c:v>17.2</c:v>
                </c:pt>
                <c:pt idx="36">
                  <c:v>17.3</c:v>
                </c:pt>
                <c:pt idx="37">
                  <c:v>16.399999999999999</c:v>
                </c:pt>
                <c:pt idx="38">
                  <c:v>16.8</c:v>
                </c:pt>
                <c:pt idx="39">
                  <c:v>16.5</c:v>
                </c:pt>
                <c:pt idx="40">
                  <c:v>16.3</c:v>
                </c:pt>
                <c:pt idx="41">
                  <c:v>16.100000000000001</c:v>
                </c:pt>
                <c:pt idx="42">
                  <c:v>15.8</c:v>
                </c:pt>
                <c:pt idx="43">
                  <c:v>16</c:v>
                </c:pt>
                <c:pt idx="44">
                  <c:v>15.6</c:v>
                </c:pt>
                <c:pt idx="45">
                  <c:v>15.4</c:v>
                </c:pt>
                <c:pt idx="46">
                  <c:v>15.4</c:v>
                </c:pt>
                <c:pt idx="47">
                  <c:v>13.5</c:v>
                </c:pt>
                <c:pt idx="48">
                  <c:v>14.2</c:v>
                </c:pt>
                <c:pt idx="49">
                  <c:v>13.7</c:v>
                </c:pt>
                <c:pt idx="50">
                  <c:v>13.3</c:v>
                </c:pt>
                <c:pt idx="51">
                  <c:v>13.2</c:v>
                </c:pt>
                <c:pt idx="52">
                  <c:v>13.3</c:v>
                </c:pt>
                <c:pt idx="53">
                  <c:v>12.8</c:v>
                </c:pt>
                <c:pt idx="54">
                  <c:v>11.5</c:v>
                </c:pt>
                <c:pt idx="55">
                  <c:v>12.1</c:v>
                </c:pt>
                <c:pt idx="56">
                  <c:v>12.2</c:v>
                </c:pt>
                <c:pt idx="57">
                  <c:v>11.2</c:v>
                </c:pt>
                <c:pt idx="58">
                  <c:v>11.6</c:v>
                </c:pt>
                <c:pt idx="59">
                  <c:v>11.4</c:v>
                </c:pt>
                <c:pt idx="60">
                  <c:v>11.2</c:v>
                </c:pt>
                <c:pt idx="61">
                  <c:v>11.1</c:v>
                </c:pt>
                <c:pt idx="62">
                  <c:v>10.7</c:v>
                </c:pt>
                <c:pt idx="63">
                  <c:v>10.6</c:v>
                </c:pt>
                <c:pt idx="64">
                  <c:v>9.8000000000000007</c:v>
                </c:pt>
                <c:pt idx="65">
                  <c:v>9.4</c:v>
                </c:pt>
                <c:pt idx="66">
                  <c:v>8.9</c:v>
                </c:pt>
                <c:pt idx="67">
                  <c:v>8.1999999999999993</c:v>
                </c:pt>
                <c:pt idx="68">
                  <c:v>8.1999999999999993</c:v>
                </c:pt>
              </c:numCache>
            </c:numRef>
          </c:val>
          <c:smooth val="0"/>
          <c:extLst>
            <c:ext xmlns:c16="http://schemas.microsoft.com/office/drawing/2014/chart" uri="{C3380CC4-5D6E-409C-BE32-E72D297353CC}">
              <c16:uniqueId val="{00000000-0F11-4EAA-AD89-DF4A327E46CE}"/>
            </c:ext>
          </c:extLst>
        </c:ser>
        <c:ser>
          <c:idx val="1"/>
          <c:order val="1"/>
          <c:tx>
            <c:v>Same County</c:v>
          </c:tx>
          <c:spPr>
            <a:ln w="28575" cap="rnd">
              <a:solidFill>
                <a:schemeClr val="accent2"/>
              </a:solidFill>
              <a:round/>
            </a:ln>
            <a:effectLst/>
          </c:spPr>
          <c:marker>
            <c:symbol val="none"/>
          </c:marker>
          <c:cat>
            <c:strRef>
              <c:f>Sheet1!$A$10:$A$78</c:f>
              <c:strCache>
                <c:ptCount val="69"/>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5">
                  <c:v>1976</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 </c:v>
                </c:pt>
                <c:pt idx="57">
                  <c:v>2011 </c:v>
                </c:pt>
                <c:pt idx="58">
                  <c:v>2012</c:v>
                </c:pt>
                <c:pt idx="59">
                  <c:v>2013</c:v>
                </c:pt>
                <c:pt idx="60">
                  <c:v>2014</c:v>
                </c:pt>
                <c:pt idx="61">
                  <c:v>2015</c:v>
                </c:pt>
                <c:pt idx="62">
                  <c:v>2016</c:v>
                </c:pt>
                <c:pt idx="63">
                  <c:v>2017</c:v>
                </c:pt>
                <c:pt idx="64">
                  <c:v>2018</c:v>
                </c:pt>
                <c:pt idx="65">
                  <c:v>2019</c:v>
                </c:pt>
                <c:pt idx="66">
                  <c:v>2020</c:v>
                </c:pt>
                <c:pt idx="67">
                  <c:v>2021</c:v>
                </c:pt>
                <c:pt idx="68">
                  <c:v>2022</c:v>
                </c:pt>
              </c:strCache>
            </c:strRef>
          </c:cat>
          <c:val>
            <c:numRef>
              <c:f>Sheet1!$F$10:$F$78</c:f>
              <c:numCache>
                <c:formatCode>##0.0</c:formatCode>
                <c:ptCount val="69"/>
                <c:pt idx="0">
                  <c:v>13.6</c:v>
                </c:pt>
                <c:pt idx="1">
                  <c:v>13</c:v>
                </c:pt>
                <c:pt idx="2">
                  <c:v>13.1</c:v>
                </c:pt>
                <c:pt idx="3">
                  <c:v>13.9</c:v>
                </c:pt>
                <c:pt idx="4">
                  <c:v>13.2</c:v>
                </c:pt>
                <c:pt idx="5">
                  <c:v>13.5</c:v>
                </c:pt>
                <c:pt idx="6">
                  <c:v>12.2</c:v>
                </c:pt>
                <c:pt idx="7">
                  <c:v>13.3</c:v>
                </c:pt>
                <c:pt idx="8">
                  <c:v>13.7</c:v>
                </c:pt>
                <c:pt idx="9">
                  <c:v>13.1</c:v>
                </c:pt>
                <c:pt idx="10">
                  <c:v>13.1</c:v>
                </c:pt>
                <c:pt idx="11">
                  <c:v>13.1</c:v>
                </c:pt>
                <c:pt idx="12">
                  <c:v>12.9</c:v>
                </c:pt>
                <c:pt idx="13">
                  <c:v>13.7</c:v>
                </c:pt>
                <c:pt idx="14">
                  <c:v>13</c:v>
                </c:pt>
                <c:pt idx="15">
                  <c:v>12.6</c:v>
                </c:pt>
                <c:pt idx="16">
                  <c:v>13</c:v>
                </c:pt>
                <c:pt idx="17">
                  <c:v>13.4</c:v>
                </c:pt>
                <c:pt idx="18">
                  <c:v>12.7</c:v>
                </c:pt>
                <c:pt idx="19">
                  <c:v>11.6</c:v>
                </c:pt>
                <c:pt idx="20">
                  <c:v>11.8</c:v>
                </c:pt>
                <c:pt idx="21">
                  <c:v>11.7</c:v>
                </c:pt>
                <c:pt idx="22">
                  <c:v>11.7</c:v>
                </c:pt>
                <c:pt idx="23">
                  <c:v>11.4</c:v>
                </c:pt>
                <c:pt idx="25">
                  <c:v>10.8</c:v>
                </c:pt>
                <c:pt idx="27">
                  <c:v>10.4</c:v>
                </c:pt>
                <c:pt idx="28">
                  <c:v>10.3</c:v>
                </c:pt>
                <c:pt idx="29">
                  <c:v>10.1</c:v>
                </c:pt>
                <c:pt idx="30">
                  <c:v>10.4</c:v>
                </c:pt>
                <c:pt idx="31">
                  <c:v>13.1</c:v>
                </c:pt>
                <c:pt idx="32">
                  <c:v>11.3</c:v>
                </c:pt>
                <c:pt idx="33">
                  <c:v>11.6</c:v>
                </c:pt>
                <c:pt idx="34">
                  <c:v>11</c:v>
                </c:pt>
                <c:pt idx="35">
                  <c:v>10.9</c:v>
                </c:pt>
                <c:pt idx="36">
                  <c:v>10.6</c:v>
                </c:pt>
                <c:pt idx="37">
                  <c:v>10.3</c:v>
                </c:pt>
                <c:pt idx="38">
                  <c:v>10.7</c:v>
                </c:pt>
                <c:pt idx="39">
                  <c:v>10.7</c:v>
                </c:pt>
                <c:pt idx="40">
                  <c:v>10.4</c:v>
                </c:pt>
                <c:pt idx="41">
                  <c:v>10.8</c:v>
                </c:pt>
                <c:pt idx="42">
                  <c:v>10.3</c:v>
                </c:pt>
                <c:pt idx="43">
                  <c:v>10.5</c:v>
                </c:pt>
                <c:pt idx="44">
                  <c:v>10.199999999999999</c:v>
                </c:pt>
                <c:pt idx="45">
                  <c:v>9.4</c:v>
                </c:pt>
                <c:pt idx="46">
                  <c:v>9</c:v>
                </c:pt>
                <c:pt idx="47">
                  <c:v>8</c:v>
                </c:pt>
                <c:pt idx="48">
                  <c:v>8.5</c:v>
                </c:pt>
                <c:pt idx="49">
                  <c:v>8.3000000000000007</c:v>
                </c:pt>
                <c:pt idx="50">
                  <c:v>7.9</c:v>
                </c:pt>
                <c:pt idx="51">
                  <c:v>7.9</c:v>
                </c:pt>
                <c:pt idx="52">
                  <c:v>8.6</c:v>
                </c:pt>
                <c:pt idx="53">
                  <c:v>8.6</c:v>
                </c:pt>
                <c:pt idx="54">
                  <c:v>7.8</c:v>
                </c:pt>
                <c:pt idx="55">
                  <c:v>8.4</c:v>
                </c:pt>
                <c:pt idx="56">
                  <c:v>8.6999999999999993</c:v>
                </c:pt>
                <c:pt idx="57">
                  <c:v>7.7</c:v>
                </c:pt>
                <c:pt idx="58">
                  <c:v>7.7</c:v>
                </c:pt>
                <c:pt idx="59">
                  <c:v>7.5</c:v>
                </c:pt>
                <c:pt idx="60">
                  <c:v>7.6</c:v>
                </c:pt>
                <c:pt idx="61">
                  <c:v>7.3</c:v>
                </c:pt>
                <c:pt idx="62">
                  <c:v>6.9</c:v>
                </c:pt>
                <c:pt idx="63">
                  <c:v>6.8</c:v>
                </c:pt>
                <c:pt idx="64">
                  <c:v>6.2</c:v>
                </c:pt>
                <c:pt idx="65">
                  <c:v>5.9</c:v>
                </c:pt>
                <c:pt idx="66">
                  <c:v>5.4</c:v>
                </c:pt>
                <c:pt idx="67">
                  <c:v>4.9000000000000004</c:v>
                </c:pt>
                <c:pt idx="68">
                  <c:v>4.5999999999999996</c:v>
                </c:pt>
              </c:numCache>
            </c:numRef>
          </c:val>
          <c:smooth val="0"/>
          <c:extLst>
            <c:ext xmlns:c16="http://schemas.microsoft.com/office/drawing/2014/chart" uri="{C3380CC4-5D6E-409C-BE32-E72D297353CC}">
              <c16:uniqueId val="{00000001-0F11-4EAA-AD89-DF4A327E46CE}"/>
            </c:ext>
          </c:extLst>
        </c:ser>
        <c:ser>
          <c:idx val="2"/>
          <c:order val="2"/>
          <c:tx>
            <c:v>Different State</c:v>
          </c:tx>
          <c:spPr>
            <a:ln w="28575" cap="rnd">
              <a:solidFill>
                <a:schemeClr val="accent3"/>
              </a:solidFill>
              <a:round/>
            </a:ln>
            <a:effectLst/>
          </c:spPr>
          <c:marker>
            <c:symbol val="none"/>
          </c:marker>
          <c:cat>
            <c:strRef>
              <c:f>Sheet1!$A$10:$A$78</c:f>
              <c:strCache>
                <c:ptCount val="69"/>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5">
                  <c:v>1976</c:v>
                </c:pt>
                <c:pt idx="27">
                  <c:v>1981</c:v>
                </c:pt>
                <c:pt idx="28">
                  <c:v>1982</c:v>
                </c:pt>
                <c:pt idx="29">
                  <c:v>1983</c:v>
                </c:pt>
                <c:pt idx="30">
                  <c:v>1984</c:v>
                </c:pt>
                <c:pt idx="31">
                  <c:v>1985</c:v>
                </c:pt>
                <c:pt idx="32">
                  <c:v>1986</c:v>
                </c:pt>
                <c:pt idx="33">
                  <c:v>1987</c:v>
                </c:pt>
                <c:pt idx="34">
                  <c:v>1988</c:v>
                </c:pt>
                <c:pt idx="35">
                  <c:v>1989</c:v>
                </c:pt>
                <c:pt idx="36">
                  <c:v>1990</c:v>
                </c:pt>
                <c:pt idx="37">
                  <c:v>1991</c:v>
                </c:pt>
                <c:pt idx="38">
                  <c:v>1992</c:v>
                </c:pt>
                <c:pt idx="39">
                  <c:v>1993</c:v>
                </c:pt>
                <c:pt idx="40">
                  <c:v>1994</c:v>
                </c:pt>
                <c:pt idx="41">
                  <c:v>1995</c:v>
                </c:pt>
                <c:pt idx="42">
                  <c:v>1996</c:v>
                </c:pt>
                <c:pt idx="43">
                  <c:v>1997</c:v>
                </c:pt>
                <c:pt idx="44">
                  <c:v>1998</c:v>
                </c:pt>
                <c:pt idx="45">
                  <c:v>1999</c:v>
                </c:pt>
                <c:pt idx="46">
                  <c:v>2000</c:v>
                </c:pt>
                <c:pt idx="47">
                  <c:v>2001</c:v>
                </c:pt>
                <c:pt idx="48">
                  <c:v>2002</c:v>
                </c:pt>
                <c:pt idx="49">
                  <c:v>2003</c:v>
                </c:pt>
                <c:pt idx="50">
                  <c:v>2004</c:v>
                </c:pt>
                <c:pt idx="51">
                  <c:v>2005</c:v>
                </c:pt>
                <c:pt idx="52">
                  <c:v>2006</c:v>
                </c:pt>
                <c:pt idx="53">
                  <c:v>2007</c:v>
                </c:pt>
                <c:pt idx="54">
                  <c:v>2008</c:v>
                </c:pt>
                <c:pt idx="55">
                  <c:v>2009</c:v>
                </c:pt>
                <c:pt idx="56">
                  <c:v>2010 </c:v>
                </c:pt>
                <c:pt idx="57">
                  <c:v>2011 </c:v>
                </c:pt>
                <c:pt idx="58">
                  <c:v>2012</c:v>
                </c:pt>
                <c:pt idx="59">
                  <c:v>2013</c:v>
                </c:pt>
                <c:pt idx="60">
                  <c:v>2014</c:v>
                </c:pt>
                <c:pt idx="61">
                  <c:v>2015</c:v>
                </c:pt>
                <c:pt idx="62">
                  <c:v>2016</c:v>
                </c:pt>
                <c:pt idx="63">
                  <c:v>2017</c:v>
                </c:pt>
                <c:pt idx="64">
                  <c:v>2018</c:v>
                </c:pt>
                <c:pt idx="65">
                  <c:v>2019</c:v>
                </c:pt>
                <c:pt idx="66">
                  <c:v>2020</c:v>
                </c:pt>
                <c:pt idx="67">
                  <c:v>2021</c:v>
                </c:pt>
                <c:pt idx="68">
                  <c:v>2022</c:v>
                </c:pt>
              </c:strCache>
            </c:strRef>
          </c:cat>
          <c:val>
            <c:numRef>
              <c:f>Sheet1!$G$10:$G$78</c:f>
              <c:numCache>
                <c:formatCode>##0.0</c:formatCode>
                <c:ptCount val="69"/>
                <c:pt idx="0">
                  <c:v>6.4</c:v>
                </c:pt>
                <c:pt idx="1">
                  <c:v>5.8</c:v>
                </c:pt>
                <c:pt idx="2">
                  <c:v>5.6</c:v>
                </c:pt>
                <c:pt idx="3">
                  <c:v>7.1</c:v>
                </c:pt>
                <c:pt idx="4">
                  <c:v>6.6</c:v>
                </c:pt>
                <c:pt idx="5">
                  <c:v>6.6</c:v>
                </c:pt>
                <c:pt idx="6">
                  <c:v>6.4</c:v>
                </c:pt>
                <c:pt idx="7">
                  <c:v>6.6</c:v>
                </c:pt>
                <c:pt idx="8">
                  <c:v>6.8</c:v>
                </c:pt>
                <c:pt idx="9">
                  <c:v>6.2</c:v>
                </c:pt>
                <c:pt idx="10">
                  <c:v>6.7</c:v>
                </c:pt>
                <c:pt idx="11">
                  <c:v>6.1</c:v>
                </c:pt>
                <c:pt idx="12">
                  <c:v>6.4</c:v>
                </c:pt>
                <c:pt idx="13">
                  <c:v>6.3</c:v>
                </c:pt>
                <c:pt idx="14">
                  <c:v>6.1</c:v>
                </c:pt>
                <c:pt idx="15">
                  <c:v>6.8</c:v>
                </c:pt>
                <c:pt idx="16">
                  <c:v>6.6</c:v>
                </c:pt>
                <c:pt idx="17">
                  <c:v>6.8</c:v>
                </c:pt>
                <c:pt idx="18">
                  <c:v>6.6</c:v>
                </c:pt>
                <c:pt idx="19">
                  <c:v>6.7</c:v>
                </c:pt>
                <c:pt idx="20">
                  <c:v>7</c:v>
                </c:pt>
                <c:pt idx="21">
                  <c:v>6.6</c:v>
                </c:pt>
                <c:pt idx="22">
                  <c:v>6.7</c:v>
                </c:pt>
                <c:pt idx="23">
                  <c:v>6.5</c:v>
                </c:pt>
                <c:pt idx="25">
                  <c:v>6.4</c:v>
                </c:pt>
                <c:pt idx="27">
                  <c:v>6.2</c:v>
                </c:pt>
                <c:pt idx="28">
                  <c:v>6.2</c:v>
                </c:pt>
                <c:pt idx="29">
                  <c:v>6</c:v>
                </c:pt>
                <c:pt idx="30">
                  <c:v>6.4</c:v>
                </c:pt>
                <c:pt idx="31">
                  <c:v>6.5</c:v>
                </c:pt>
                <c:pt idx="32">
                  <c:v>6.7</c:v>
                </c:pt>
                <c:pt idx="33">
                  <c:v>6.5</c:v>
                </c:pt>
                <c:pt idx="34">
                  <c:v>6.2</c:v>
                </c:pt>
                <c:pt idx="35">
                  <c:v>6.3</c:v>
                </c:pt>
                <c:pt idx="36">
                  <c:v>6.6</c:v>
                </c:pt>
                <c:pt idx="37">
                  <c:v>6.1</c:v>
                </c:pt>
                <c:pt idx="38">
                  <c:v>6</c:v>
                </c:pt>
                <c:pt idx="39">
                  <c:v>5.8</c:v>
                </c:pt>
                <c:pt idx="40">
                  <c:v>5.8</c:v>
                </c:pt>
                <c:pt idx="41">
                  <c:v>5.3</c:v>
                </c:pt>
                <c:pt idx="42">
                  <c:v>5.6</c:v>
                </c:pt>
                <c:pt idx="43">
                  <c:v>5.5</c:v>
                </c:pt>
                <c:pt idx="44">
                  <c:v>5.4</c:v>
                </c:pt>
                <c:pt idx="45">
                  <c:v>5.9</c:v>
                </c:pt>
                <c:pt idx="46">
                  <c:v>6.4</c:v>
                </c:pt>
                <c:pt idx="47">
                  <c:v>5.6</c:v>
                </c:pt>
                <c:pt idx="48">
                  <c:v>5.7</c:v>
                </c:pt>
                <c:pt idx="49">
                  <c:v>5.4</c:v>
                </c:pt>
                <c:pt idx="50">
                  <c:v>5.3</c:v>
                </c:pt>
                <c:pt idx="51">
                  <c:v>5.3</c:v>
                </c:pt>
                <c:pt idx="52">
                  <c:v>4.7</c:v>
                </c:pt>
                <c:pt idx="53">
                  <c:v>4.2</c:v>
                </c:pt>
                <c:pt idx="54">
                  <c:v>3.7</c:v>
                </c:pt>
                <c:pt idx="55">
                  <c:v>3.7</c:v>
                </c:pt>
                <c:pt idx="56">
                  <c:v>3.5</c:v>
                </c:pt>
                <c:pt idx="57">
                  <c:v>3.5</c:v>
                </c:pt>
                <c:pt idx="58">
                  <c:v>3.9</c:v>
                </c:pt>
                <c:pt idx="59">
                  <c:v>3.8</c:v>
                </c:pt>
                <c:pt idx="60">
                  <c:v>3.6</c:v>
                </c:pt>
                <c:pt idx="61">
                  <c:v>3.8</c:v>
                </c:pt>
                <c:pt idx="62">
                  <c:v>3.9</c:v>
                </c:pt>
                <c:pt idx="63">
                  <c:v>3.8</c:v>
                </c:pt>
                <c:pt idx="64">
                  <c:v>3.6</c:v>
                </c:pt>
                <c:pt idx="65">
                  <c:v>3.6</c:v>
                </c:pt>
                <c:pt idx="66">
                  <c:v>3.5</c:v>
                </c:pt>
                <c:pt idx="67">
                  <c:v>3.3</c:v>
                </c:pt>
                <c:pt idx="68">
                  <c:v>3.6</c:v>
                </c:pt>
              </c:numCache>
            </c:numRef>
          </c:val>
          <c:smooth val="0"/>
          <c:extLst>
            <c:ext xmlns:c16="http://schemas.microsoft.com/office/drawing/2014/chart" uri="{C3380CC4-5D6E-409C-BE32-E72D297353CC}">
              <c16:uniqueId val="{00000002-0F11-4EAA-AD89-DF4A327E46CE}"/>
            </c:ext>
          </c:extLst>
        </c:ser>
        <c:dLbls>
          <c:showLegendKey val="0"/>
          <c:showVal val="0"/>
          <c:showCatName val="0"/>
          <c:showSerName val="0"/>
          <c:showPercent val="0"/>
          <c:showBubbleSize val="0"/>
        </c:dLbls>
        <c:smooth val="0"/>
        <c:axId val="1486974912"/>
        <c:axId val="267904432"/>
      </c:lineChart>
      <c:catAx>
        <c:axId val="1486974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7904432"/>
        <c:crosses val="autoZero"/>
        <c:auto val="1"/>
        <c:lblAlgn val="ctr"/>
        <c:lblOffset val="100"/>
        <c:noMultiLvlLbl val="0"/>
      </c:catAx>
      <c:valAx>
        <c:axId val="2679044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8697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022785195328845E-2"/>
          <c:y val="7.0010895501773349E-2"/>
          <c:w val="0.93665354330708661"/>
          <c:h val="0.74542491192936788"/>
        </c:manualLayout>
      </c:layout>
      <c:bar3DChart>
        <c:barDir val="col"/>
        <c:grouping val="clustered"/>
        <c:varyColors val="0"/>
        <c:ser>
          <c:idx val="0"/>
          <c:order val="0"/>
          <c:tx>
            <c:strRef>
              <c:f>Sheet2!$C$13</c:f>
              <c:strCache>
                <c:ptCount val="1"/>
                <c:pt idx="0">
                  <c:v>1959</c:v>
                </c:pt>
              </c:strCache>
            </c:strRef>
          </c:tx>
          <c:spPr>
            <a:solidFill>
              <a:schemeClr val="accent1"/>
            </a:solidFill>
            <a:ln>
              <a:noFill/>
            </a:ln>
            <a:effectLst/>
            <a:sp3d/>
          </c:spPr>
          <c:invertIfNegative val="0"/>
          <c:cat>
            <c:strRef>
              <c:f>Sheet2!$D$12:$H$12</c:f>
              <c:strCache>
                <c:ptCount val="5"/>
                <c:pt idx="0">
                  <c:v>IL (34.7%)</c:v>
                </c:pt>
                <c:pt idx="1">
                  <c:v>MI (42.0%)</c:v>
                </c:pt>
                <c:pt idx="2">
                  <c:v>OH (40.3%)</c:v>
                </c:pt>
                <c:pt idx="3">
                  <c:v>IN (41.3%)</c:v>
                </c:pt>
                <c:pt idx="4">
                  <c:v>Pa (38.6%)</c:v>
                </c:pt>
              </c:strCache>
            </c:strRef>
          </c:cat>
          <c:val>
            <c:numRef>
              <c:f>Sheet2!$D$13:$H$13</c:f>
              <c:numCache>
                <c:formatCode>General</c:formatCode>
                <c:ptCount val="5"/>
                <c:pt idx="0">
                  <c:v>6</c:v>
                </c:pt>
                <c:pt idx="1">
                  <c:v>11</c:v>
                </c:pt>
                <c:pt idx="2">
                  <c:v>14</c:v>
                </c:pt>
                <c:pt idx="3">
                  <c:v>20</c:v>
                </c:pt>
                <c:pt idx="4">
                  <c:v>22</c:v>
                </c:pt>
              </c:numCache>
            </c:numRef>
          </c:val>
          <c:extLst>
            <c:ext xmlns:c16="http://schemas.microsoft.com/office/drawing/2014/chart" uri="{C3380CC4-5D6E-409C-BE32-E72D297353CC}">
              <c16:uniqueId val="{00000000-E10B-42C6-8FE4-CBB780EF27AB}"/>
            </c:ext>
          </c:extLst>
        </c:ser>
        <c:ser>
          <c:idx val="1"/>
          <c:order val="1"/>
          <c:tx>
            <c:strRef>
              <c:f>Sheet2!$C$14</c:f>
              <c:strCache>
                <c:ptCount val="1"/>
                <c:pt idx="0">
                  <c:v>1984</c:v>
                </c:pt>
              </c:strCache>
            </c:strRef>
          </c:tx>
          <c:spPr>
            <a:solidFill>
              <a:srgbClr val="7030A0"/>
            </a:solidFill>
            <a:ln>
              <a:noFill/>
            </a:ln>
            <a:effectLst/>
            <a:sp3d/>
          </c:spPr>
          <c:invertIfNegative val="0"/>
          <c:cat>
            <c:strRef>
              <c:f>Sheet2!$D$12:$H$12</c:f>
              <c:strCache>
                <c:ptCount val="5"/>
                <c:pt idx="0">
                  <c:v>IL (34.7%)</c:v>
                </c:pt>
                <c:pt idx="1">
                  <c:v>MI (42.0%)</c:v>
                </c:pt>
                <c:pt idx="2">
                  <c:v>OH (40.3%)</c:v>
                </c:pt>
                <c:pt idx="3">
                  <c:v>IN (41.3%)</c:v>
                </c:pt>
                <c:pt idx="4">
                  <c:v>Pa (38.6%)</c:v>
                </c:pt>
              </c:strCache>
            </c:strRef>
          </c:cat>
          <c:val>
            <c:numRef>
              <c:f>Sheet2!$D$14:$H$14</c:f>
              <c:numCache>
                <c:formatCode>General</c:formatCode>
                <c:ptCount val="5"/>
                <c:pt idx="0">
                  <c:v>17</c:v>
                </c:pt>
                <c:pt idx="1">
                  <c:v>21</c:v>
                </c:pt>
                <c:pt idx="2">
                  <c:v>18</c:v>
                </c:pt>
                <c:pt idx="3">
                  <c:v>22</c:v>
                </c:pt>
                <c:pt idx="4">
                  <c:v>37</c:v>
                </c:pt>
              </c:numCache>
            </c:numRef>
          </c:val>
          <c:extLst>
            <c:ext xmlns:c16="http://schemas.microsoft.com/office/drawing/2014/chart" uri="{C3380CC4-5D6E-409C-BE32-E72D297353CC}">
              <c16:uniqueId val="{00000001-E10B-42C6-8FE4-CBB780EF27AB}"/>
            </c:ext>
          </c:extLst>
        </c:ser>
        <c:ser>
          <c:idx val="2"/>
          <c:order val="2"/>
          <c:tx>
            <c:strRef>
              <c:f>Sheet2!$C$15</c:f>
              <c:strCache>
                <c:ptCount val="1"/>
                <c:pt idx="0">
                  <c:v>2009</c:v>
                </c:pt>
              </c:strCache>
            </c:strRef>
          </c:tx>
          <c:spPr>
            <a:solidFill>
              <a:schemeClr val="accent3"/>
            </a:solidFill>
            <a:ln>
              <a:noFill/>
            </a:ln>
            <a:effectLst/>
            <a:sp3d/>
          </c:spPr>
          <c:invertIfNegative val="0"/>
          <c:dPt>
            <c:idx val="0"/>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3-E10B-42C6-8FE4-CBB780EF27AB}"/>
              </c:ext>
            </c:extLst>
          </c:dPt>
          <c:dPt>
            <c:idx val="1"/>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5-E10B-42C6-8FE4-CBB780EF27AB}"/>
              </c:ext>
            </c:extLst>
          </c:dPt>
          <c:dPt>
            <c:idx val="2"/>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7-E10B-42C6-8FE4-CBB780EF27AB}"/>
              </c:ext>
            </c:extLst>
          </c:dPt>
          <c:dPt>
            <c:idx val="3"/>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9-E10B-42C6-8FE4-CBB780EF27AB}"/>
              </c:ext>
            </c:extLst>
          </c:dPt>
          <c:dPt>
            <c:idx val="4"/>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B-E10B-42C6-8FE4-CBB780EF27AB}"/>
              </c:ext>
            </c:extLst>
          </c:dPt>
          <c:cat>
            <c:strRef>
              <c:f>Sheet2!$D$12:$H$12</c:f>
              <c:strCache>
                <c:ptCount val="5"/>
                <c:pt idx="0">
                  <c:v>IL (34.7%)</c:v>
                </c:pt>
                <c:pt idx="1">
                  <c:v>MI (42.0%)</c:v>
                </c:pt>
                <c:pt idx="2">
                  <c:v>OH (40.3%)</c:v>
                </c:pt>
                <c:pt idx="3">
                  <c:v>IN (41.3%)</c:v>
                </c:pt>
                <c:pt idx="4">
                  <c:v>Pa (38.6%)</c:v>
                </c:pt>
              </c:strCache>
            </c:strRef>
          </c:cat>
          <c:val>
            <c:numRef>
              <c:f>Sheet2!$D$15:$H$15</c:f>
              <c:numCache>
                <c:formatCode>General</c:formatCode>
                <c:ptCount val="5"/>
                <c:pt idx="0">
                  <c:v>15</c:v>
                </c:pt>
                <c:pt idx="1">
                  <c:v>32</c:v>
                </c:pt>
                <c:pt idx="2">
                  <c:v>33</c:v>
                </c:pt>
                <c:pt idx="3">
                  <c:v>41</c:v>
                </c:pt>
                <c:pt idx="4">
                  <c:v>28</c:v>
                </c:pt>
              </c:numCache>
            </c:numRef>
          </c:val>
          <c:extLst>
            <c:ext xmlns:c16="http://schemas.microsoft.com/office/drawing/2014/chart" uri="{C3380CC4-5D6E-409C-BE32-E72D297353CC}">
              <c16:uniqueId val="{0000000C-E10B-42C6-8FE4-CBB780EF27AB}"/>
            </c:ext>
          </c:extLst>
        </c:ser>
        <c:ser>
          <c:idx val="3"/>
          <c:order val="3"/>
          <c:tx>
            <c:strRef>
              <c:f>Sheet2!$C$16</c:f>
              <c:strCache>
                <c:ptCount val="1"/>
                <c:pt idx="0">
                  <c:v>2024</c:v>
                </c:pt>
              </c:strCache>
            </c:strRef>
          </c:tx>
          <c:spPr>
            <a:solidFill>
              <a:srgbClr val="C00000"/>
            </a:solidFill>
            <a:ln>
              <a:noFill/>
            </a:ln>
            <a:effectLst/>
            <a:sp3d/>
          </c:spPr>
          <c:invertIfNegative val="0"/>
          <c:dPt>
            <c:idx val="0"/>
            <c:invertIfNegative val="0"/>
            <c:bubble3D val="0"/>
            <c:spPr>
              <a:solidFill>
                <a:srgbClr val="853B4E"/>
              </a:solidFill>
              <a:ln>
                <a:noFill/>
              </a:ln>
              <a:effectLst/>
              <a:sp3d/>
            </c:spPr>
            <c:extLst>
              <c:ext xmlns:c16="http://schemas.microsoft.com/office/drawing/2014/chart" uri="{C3380CC4-5D6E-409C-BE32-E72D297353CC}">
                <c16:uniqueId val="{0000000E-E10B-42C6-8FE4-CBB780EF27AB}"/>
              </c:ext>
            </c:extLst>
          </c:dPt>
          <c:dPt>
            <c:idx val="1"/>
            <c:invertIfNegative val="0"/>
            <c:bubble3D val="0"/>
            <c:spPr>
              <a:solidFill>
                <a:srgbClr val="853B4E"/>
              </a:solidFill>
              <a:ln>
                <a:noFill/>
              </a:ln>
              <a:effectLst/>
              <a:sp3d/>
            </c:spPr>
            <c:extLst>
              <c:ext xmlns:c16="http://schemas.microsoft.com/office/drawing/2014/chart" uri="{C3380CC4-5D6E-409C-BE32-E72D297353CC}">
                <c16:uniqueId val="{00000010-E10B-42C6-8FE4-CBB780EF27AB}"/>
              </c:ext>
            </c:extLst>
          </c:dPt>
          <c:dPt>
            <c:idx val="2"/>
            <c:invertIfNegative val="0"/>
            <c:bubble3D val="0"/>
            <c:spPr>
              <a:solidFill>
                <a:srgbClr val="853B4E"/>
              </a:solidFill>
              <a:ln>
                <a:noFill/>
              </a:ln>
              <a:effectLst/>
              <a:sp3d/>
            </c:spPr>
            <c:extLst>
              <c:ext xmlns:c16="http://schemas.microsoft.com/office/drawing/2014/chart" uri="{C3380CC4-5D6E-409C-BE32-E72D297353CC}">
                <c16:uniqueId val="{00000012-E10B-42C6-8FE4-CBB780EF27AB}"/>
              </c:ext>
            </c:extLst>
          </c:dPt>
          <c:dPt>
            <c:idx val="3"/>
            <c:invertIfNegative val="0"/>
            <c:bubble3D val="0"/>
            <c:spPr>
              <a:solidFill>
                <a:srgbClr val="853B4E"/>
              </a:solidFill>
              <a:ln>
                <a:noFill/>
              </a:ln>
              <a:effectLst/>
              <a:sp3d/>
            </c:spPr>
            <c:extLst>
              <c:ext xmlns:c16="http://schemas.microsoft.com/office/drawing/2014/chart" uri="{C3380CC4-5D6E-409C-BE32-E72D297353CC}">
                <c16:uniqueId val="{00000014-E10B-42C6-8FE4-CBB780EF27AB}"/>
              </c:ext>
            </c:extLst>
          </c:dPt>
          <c:dPt>
            <c:idx val="4"/>
            <c:invertIfNegative val="0"/>
            <c:bubble3D val="0"/>
            <c:spPr>
              <a:solidFill>
                <a:srgbClr val="853B4E"/>
              </a:solidFill>
              <a:ln>
                <a:noFill/>
              </a:ln>
              <a:effectLst/>
              <a:sp3d/>
            </c:spPr>
            <c:extLst>
              <c:ext xmlns:c16="http://schemas.microsoft.com/office/drawing/2014/chart" uri="{C3380CC4-5D6E-409C-BE32-E72D297353CC}">
                <c16:uniqueId val="{00000016-E10B-42C6-8FE4-CBB780EF27AB}"/>
              </c:ext>
            </c:extLst>
          </c:dPt>
          <c:cat>
            <c:strRef>
              <c:f>Sheet2!$D$12:$H$12</c:f>
              <c:strCache>
                <c:ptCount val="5"/>
                <c:pt idx="0">
                  <c:v>IL (34.7%)</c:v>
                </c:pt>
                <c:pt idx="1">
                  <c:v>MI (42.0%)</c:v>
                </c:pt>
                <c:pt idx="2">
                  <c:v>OH (40.3%)</c:v>
                </c:pt>
                <c:pt idx="3">
                  <c:v>IN (41.3%)</c:v>
                </c:pt>
                <c:pt idx="4">
                  <c:v>Pa (38.6%)</c:v>
                </c:pt>
              </c:strCache>
            </c:strRef>
          </c:cat>
          <c:val>
            <c:numRef>
              <c:f>Sheet2!$D$16:$H$16</c:f>
              <c:numCache>
                <c:formatCode>General</c:formatCode>
                <c:ptCount val="5"/>
                <c:pt idx="0">
                  <c:v>20</c:v>
                </c:pt>
                <c:pt idx="1">
                  <c:v>38</c:v>
                </c:pt>
                <c:pt idx="2">
                  <c:v>38</c:v>
                </c:pt>
                <c:pt idx="3">
                  <c:v>35</c:v>
                </c:pt>
                <c:pt idx="4">
                  <c:v>34</c:v>
                </c:pt>
              </c:numCache>
            </c:numRef>
          </c:val>
          <c:extLst>
            <c:ext xmlns:c16="http://schemas.microsoft.com/office/drawing/2014/chart" uri="{C3380CC4-5D6E-409C-BE32-E72D297353CC}">
              <c16:uniqueId val="{00000017-E10B-42C6-8FE4-CBB780EF27AB}"/>
            </c:ext>
          </c:extLst>
        </c:ser>
        <c:dLbls>
          <c:showLegendKey val="0"/>
          <c:showVal val="0"/>
          <c:showCatName val="0"/>
          <c:showSerName val="0"/>
          <c:showPercent val="0"/>
          <c:showBubbleSize val="0"/>
        </c:dLbls>
        <c:gapWidth val="150"/>
        <c:shape val="box"/>
        <c:axId val="1204518480"/>
        <c:axId val="428213328"/>
        <c:axId val="0"/>
      </c:bar3DChart>
      <c:catAx>
        <c:axId val="1204518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8213328"/>
        <c:crosses val="autoZero"/>
        <c:auto val="1"/>
        <c:lblAlgn val="ctr"/>
        <c:lblOffset val="100"/>
        <c:noMultiLvlLbl val="0"/>
      </c:catAx>
      <c:valAx>
        <c:axId val="428213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04518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570752025562017E-2"/>
          <c:y val="0.14510252825740685"/>
          <c:w val="0.89897514169424475"/>
          <c:h val="0.77093753023495992"/>
        </c:manualLayout>
      </c:layout>
      <c:lineChart>
        <c:grouping val="stacked"/>
        <c:varyColors val="0"/>
        <c:ser>
          <c:idx val="0"/>
          <c:order val="0"/>
          <c:tx>
            <c:v>Net Tuition and Fees</c:v>
          </c:tx>
          <c:spPr>
            <a:ln w="28575" cap="rnd">
              <a:solidFill>
                <a:schemeClr val="accent1"/>
              </a:solidFill>
              <a:round/>
            </a:ln>
            <a:effectLst/>
          </c:spPr>
          <c:marker>
            <c:symbol val="none"/>
          </c:marker>
          <c:cat>
            <c:strRef>
              <c:f>'FigCP-9'!$A$3:$A$17</c:f>
              <c:strCache>
                <c:ptCount val="15"/>
                <c:pt idx="0">
                  <c:v>06-07</c:v>
                </c:pt>
                <c:pt idx="1">
                  <c:v>07-08</c:v>
                </c:pt>
                <c:pt idx="2">
                  <c:v>08-09</c:v>
                </c:pt>
                <c:pt idx="3">
                  <c:v>09-10</c:v>
                </c:pt>
                <c:pt idx="4">
                  <c:v>10-11</c:v>
                </c:pt>
                <c:pt idx="5">
                  <c:v>11-12</c:v>
                </c:pt>
                <c:pt idx="6">
                  <c:v>12-13</c:v>
                </c:pt>
                <c:pt idx="7">
                  <c:v>13-14</c:v>
                </c:pt>
                <c:pt idx="8">
                  <c:v>14-15</c:v>
                </c:pt>
                <c:pt idx="9">
                  <c:v>15-16</c:v>
                </c:pt>
                <c:pt idx="10">
                  <c:v>16-17</c:v>
                </c:pt>
                <c:pt idx="11">
                  <c:v>17-18</c:v>
                </c:pt>
                <c:pt idx="12">
                  <c:v>18-19</c:v>
                </c:pt>
                <c:pt idx="13">
                  <c:v>19-20</c:v>
                </c:pt>
                <c:pt idx="14">
                  <c:v>20-21</c:v>
                </c:pt>
              </c:strCache>
            </c:strRef>
          </c:cat>
          <c:val>
            <c:numRef>
              <c:f>'FigCP-9'!$L$3:$L$17</c:f>
              <c:numCache>
                <c:formatCode>"$"#,##0</c:formatCode>
                <c:ptCount val="15"/>
                <c:pt idx="0">
                  <c:v>15320</c:v>
                </c:pt>
                <c:pt idx="1">
                  <c:v>15000</c:v>
                </c:pt>
                <c:pt idx="2">
                  <c:v>14600</c:v>
                </c:pt>
                <c:pt idx="3">
                  <c:v>13400</c:v>
                </c:pt>
                <c:pt idx="4">
                  <c:v>13680</c:v>
                </c:pt>
                <c:pt idx="5">
                  <c:v>16560</c:v>
                </c:pt>
                <c:pt idx="6">
                  <c:v>16920</c:v>
                </c:pt>
                <c:pt idx="7">
                  <c:v>16440</c:v>
                </c:pt>
                <c:pt idx="8">
                  <c:v>16120</c:v>
                </c:pt>
                <c:pt idx="9">
                  <c:v>16720</c:v>
                </c:pt>
                <c:pt idx="10">
                  <c:v>16680</c:v>
                </c:pt>
                <c:pt idx="11">
                  <c:v>15480</c:v>
                </c:pt>
                <c:pt idx="12">
                  <c:v>14960</c:v>
                </c:pt>
                <c:pt idx="13">
                  <c:v>13080</c:v>
                </c:pt>
                <c:pt idx="14">
                  <c:v>12520</c:v>
                </c:pt>
              </c:numCache>
            </c:numRef>
          </c:val>
          <c:smooth val="0"/>
          <c:extLst>
            <c:ext xmlns:c16="http://schemas.microsoft.com/office/drawing/2014/chart" uri="{C3380CC4-5D6E-409C-BE32-E72D297353CC}">
              <c16:uniqueId val="{00000000-6EDC-4B35-8BD9-A3081418C756}"/>
            </c:ext>
          </c:extLst>
        </c:ser>
        <c:ser>
          <c:idx val="1"/>
          <c:order val="1"/>
          <c:tx>
            <c:v>Total Cost</c:v>
          </c:tx>
          <c:spPr>
            <a:ln w="28575" cap="rnd">
              <a:solidFill>
                <a:schemeClr val="accent2"/>
              </a:solidFill>
              <a:round/>
            </a:ln>
            <a:effectLst/>
          </c:spPr>
          <c:marker>
            <c:symbol val="none"/>
          </c:marker>
          <c:cat>
            <c:strRef>
              <c:f>'FigCP-9'!$A$3:$A$17</c:f>
              <c:strCache>
                <c:ptCount val="15"/>
                <c:pt idx="0">
                  <c:v>06-07</c:v>
                </c:pt>
                <c:pt idx="1">
                  <c:v>07-08</c:v>
                </c:pt>
                <c:pt idx="2">
                  <c:v>08-09</c:v>
                </c:pt>
                <c:pt idx="3">
                  <c:v>09-10</c:v>
                </c:pt>
                <c:pt idx="4">
                  <c:v>10-11</c:v>
                </c:pt>
                <c:pt idx="5">
                  <c:v>11-12</c:v>
                </c:pt>
                <c:pt idx="6">
                  <c:v>12-13</c:v>
                </c:pt>
                <c:pt idx="7">
                  <c:v>13-14</c:v>
                </c:pt>
                <c:pt idx="8">
                  <c:v>14-15</c:v>
                </c:pt>
                <c:pt idx="9">
                  <c:v>15-16</c:v>
                </c:pt>
                <c:pt idx="10">
                  <c:v>16-17</c:v>
                </c:pt>
                <c:pt idx="11">
                  <c:v>17-18</c:v>
                </c:pt>
                <c:pt idx="12">
                  <c:v>18-19</c:v>
                </c:pt>
                <c:pt idx="13">
                  <c:v>19-20</c:v>
                </c:pt>
                <c:pt idx="14">
                  <c:v>20-21</c:v>
                </c:pt>
              </c:strCache>
            </c:strRef>
          </c:cat>
          <c:val>
            <c:numRef>
              <c:f>'FigCP-9'!$M$3:$M$17</c:f>
              <c:numCache>
                <c:formatCode>"$"#,##0</c:formatCode>
                <c:ptCount val="15"/>
                <c:pt idx="0">
                  <c:v>147474.58892988932</c:v>
                </c:pt>
                <c:pt idx="1">
                  <c:v>142053.69151291513</c:v>
                </c:pt>
                <c:pt idx="2">
                  <c:v>142509.57047970479</c:v>
                </c:pt>
                <c:pt idx="3">
                  <c:v>140216.63468634686</c:v>
                </c:pt>
                <c:pt idx="4">
                  <c:v>135946.71881918822</c:v>
                </c:pt>
                <c:pt idx="5">
                  <c:v>133184.36309963098</c:v>
                </c:pt>
                <c:pt idx="6">
                  <c:v>131261.54686346865</c:v>
                </c:pt>
                <c:pt idx="7">
                  <c:v>129176.23911439117</c:v>
                </c:pt>
                <c:pt idx="8">
                  <c:v>129027.28856088562</c:v>
                </c:pt>
                <c:pt idx="9">
                  <c:v>132502.80147601478</c:v>
                </c:pt>
                <c:pt idx="10">
                  <c:v>139706.59188191881</c:v>
                </c:pt>
                <c:pt idx="11">
                  <c:v>136389.05682656827</c:v>
                </c:pt>
                <c:pt idx="12">
                  <c:v>143529.65608856091</c:v>
                </c:pt>
                <c:pt idx="13">
                  <c:v>141760.30405904059</c:v>
                </c:pt>
                <c:pt idx="14">
                  <c:v>135409.59409594096</c:v>
                </c:pt>
              </c:numCache>
            </c:numRef>
          </c:val>
          <c:smooth val="0"/>
          <c:extLst>
            <c:ext xmlns:c16="http://schemas.microsoft.com/office/drawing/2014/chart" uri="{C3380CC4-5D6E-409C-BE32-E72D297353CC}">
              <c16:uniqueId val="{00000001-6EDC-4B35-8BD9-A3081418C756}"/>
            </c:ext>
          </c:extLst>
        </c:ser>
        <c:dLbls>
          <c:showLegendKey val="0"/>
          <c:showVal val="0"/>
          <c:showCatName val="0"/>
          <c:showSerName val="0"/>
          <c:showPercent val="0"/>
          <c:showBubbleSize val="0"/>
        </c:dLbls>
        <c:smooth val="0"/>
        <c:axId val="142116608"/>
        <c:axId val="685094592"/>
      </c:lineChart>
      <c:catAx>
        <c:axId val="14211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85094592"/>
        <c:crosses val="autoZero"/>
        <c:auto val="1"/>
        <c:lblAlgn val="ctr"/>
        <c:lblOffset val="100"/>
        <c:noMultiLvlLbl val="0"/>
      </c:catAx>
      <c:valAx>
        <c:axId val="68509459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21166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0.38699</cdr:x>
      <cdr:y>0.02755</cdr:y>
    </cdr:from>
    <cdr:to>
      <cdr:x>0.49431</cdr:x>
      <cdr:y>0.21109</cdr:y>
    </cdr:to>
    <cdr:sp macro="" textlink="">
      <cdr:nvSpPr>
        <cdr:cNvPr id="2" name="TextBox 1">
          <a:extLst xmlns:a="http://schemas.openxmlformats.org/drawingml/2006/main">
            <a:ext uri="{FF2B5EF4-FFF2-40B4-BE49-F238E27FC236}">
              <a16:creationId xmlns:a16="http://schemas.microsoft.com/office/drawing/2014/main" id="{A2E39498-5578-5C66-CA2D-831797AD3A92}"/>
            </a:ext>
          </a:extLst>
        </cdr:cNvPr>
        <cdr:cNvSpPr txBox="1"/>
      </cdr:nvSpPr>
      <cdr:spPr>
        <a:xfrm xmlns:a="http://schemas.openxmlformats.org/drawingml/2006/main">
          <a:off x="4069466" y="119866"/>
          <a:ext cx="1128532" cy="798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3200" b="1" dirty="0">
            <a:solidFill>
              <a:schemeClr val="accent5">
                <a:lumMod val="50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0.06724</cdr:x>
      <cdr:y>0.4144</cdr:y>
    </cdr:from>
    <cdr:to>
      <cdr:x>1</cdr:x>
      <cdr:y>0.42371</cdr:y>
    </cdr:to>
    <cdr:cxnSp macro="">
      <cdr:nvCxnSpPr>
        <cdr:cNvPr id="3" name="Straight Connector 2">
          <a:extLst xmlns:a="http://schemas.openxmlformats.org/drawingml/2006/main">
            <a:ext uri="{FF2B5EF4-FFF2-40B4-BE49-F238E27FC236}">
              <a16:creationId xmlns:a16="http://schemas.microsoft.com/office/drawing/2014/main" id="{876D54F2-C3CE-BFC9-797D-3F2F40479367}"/>
            </a:ext>
          </a:extLst>
        </cdr:cNvPr>
        <cdr:cNvCxnSpPr/>
      </cdr:nvCxnSpPr>
      <cdr:spPr>
        <a:xfrm xmlns:a="http://schemas.openxmlformats.org/drawingml/2006/main" flipV="1">
          <a:off x="707020" y="1803197"/>
          <a:ext cx="9808580" cy="40512"/>
        </a:xfrm>
        <a:prstGeom xmlns:a="http://schemas.openxmlformats.org/drawingml/2006/main" prst="line">
          <a:avLst/>
        </a:prstGeom>
        <a:ln xmlns:a="http://schemas.openxmlformats.org/drawingml/2006/main" w="22225">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672F9-1BA9-AA0F-E1A9-E7F3F54FC2E9}"/>
              </a:ext>
            </a:extLst>
          </p:cNvPr>
          <p:cNvSpPr>
            <a:spLocks noGrp="1"/>
          </p:cNvSpPr>
          <p:nvPr>
            <p:ph type="hdr" sz="quarter"/>
          </p:nvPr>
        </p:nvSpPr>
        <p:spPr>
          <a:xfrm>
            <a:off x="0" y="0"/>
            <a:ext cx="3170357" cy="480547"/>
          </a:xfrm>
          <a:prstGeom prst="rect">
            <a:avLst/>
          </a:prstGeom>
        </p:spPr>
        <p:txBody>
          <a:bodyPr vert="horz" lIns="93790" tIns="46895" rIns="93790" bIns="46895" rtlCol="0"/>
          <a:lstStyle>
            <a:lvl1pPr algn="l">
              <a:defRPr sz="1200"/>
            </a:lvl1pPr>
          </a:lstStyle>
          <a:p>
            <a:endParaRPr lang="en-US"/>
          </a:p>
        </p:txBody>
      </p:sp>
      <p:sp>
        <p:nvSpPr>
          <p:cNvPr id="3" name="Date Placeholder 2">
            <a:extLst>
              <a:ext uri="{FF2B5EF4-FFF2-40B4-BE49-F238E27FC236}">
                <a16:creationId xmlns:a16="http://schemas.microsoft.com/office/drawing/2014/main" id="{6E320DEA-97D3-1723-24EA-7EC14E7FD9A9}"/>
              </a:ext>
            </a:extLst>
          </p:cNvPr>
          <p:cNvSpPr>
            <a:spLocks noGrp="1"/>
          </p:cNvSpPr>
          <p:nvPr>
            <p:ph type="dt" sz="quarter" idx="1"/>
          </p:nvPr>
        </p:nvSpPr>
        <p:spPr>
          <a:xfrm>
            <a:off x="4143209" y="0"/>
            <a:ext cx="3170357" cy="480547"/>
          </a:xfrm>
          <a:prstGeom prst="rect">
            <a:avLst/>
          </a:prstGeom>
        </p:spPr>
        <p:txBody>
          <a:bodyPr vert="horz" lIns="93790" tIns="46895" rIns="93790" bIns="46895" rtlCol="0"/>
          <a:lstStyle>
            <a:lvl1pPr algn="r">
              <a:defRPr sz="1200"/>
            </a:lvl1pPr>
          </a:lstStyle>
          <a:p>
            <a:fld id="{8ABC029D-4DAE-4A2B-B43D-15B97C111598}" type="datetimeFigureOut">
              <a:rPr lang="en-US" smtClean="0"/>
              <a:t>5/8/2024</a:t>
            </a:fld>
            <a:endParaRPr lang="en-US"/>
          </a:p>
        </p:txBody>
      </p:sp>
      <p:sp>
        <p:nvSpPr>
          <p:cNvPr id="4" name="Footer Placeholder 3">
            <a:extLst>
              <a:ext uri="{FF2B5EF4-FFF2-40B4-BE49-F238E27FC236}">
                <a16:creationId xmlns:a16="http://schemas.microsoft.com/office/drawing/2014/main" id="{84C11044-824D-48D8-BA0E-5B9A24F8EDAB}"/>
              </a:ext>
            </a:extLst>
          </p:cNvPr>
          <p:cNvSpPr>
            <a:spLocks noGrp="1"/>
          </p:cNvSpPr>
          <p:nvPr>
            <p:ph type="ftr" sz="quarter" idx="2"/>
          </p:nvPr>
        </p:nvSpPr>
        <p:spPr>
          <a:xfrm>
            <a:off x="0" y="9120653"/>
            <a:ext cx="3170357" cy="480547"/>
          </a:xfrm>
          <a:prstGeom prst="rect">
            <a:avLst/>
          </a:prstGeom>
        </p:spPr>
        <p:txBody>
          <a:bodyPr vert="horz" lIns="93790" tIns="46895" rIns="93790" bIns="4689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4B1900-55A0-5669-5755-6F5C9E3DA022}"/>
              </a:ext>
            </a:extLst>
          </p:cNvPr>
          <p:cNvSpPr>
            <a:spLocks noGrp="1"/>
          </p:cNvSpPr>
          <p:nvPr>
            <p:ph type="sldNum" sz="quarter" idx="3"/>
          </p:nvPr>
        </p:nvSpPr>
        <p:spPr>
          <a:xfrm>
            <a:off x="4143209" y="9120653"/>
            <a:ext cx="3170357" cy="480547"/>
          </a:xfrm>
          <a:prstGeom prst="rect">
            <a:avLst/>
          </a:prstGeom>
        </p:spPr>
        <p:txBody>
          <a:bodyPr vert="horz" lIns="93790" tIns="46895" rIns="93790" bIns="46895" rtlCol="0" anchor="b"/>
          <a:lstStyle>
            <a:lvl1pPr algn="r">
              <a:defRPr sz="1200"/>
            </a:lvl1pPr>
          </a:lstStyle>
          <a:p>
            <a:fld id="{66FC78D0-D711-4459-B27C-5374AB92F682}" type="slidenum">
              <a:rPr lang="en-US" smtClean="0"/>
              <a:t>‹#›</a:t>
            </a:fld>
            <a:endParaRPr lang="en-US"/>
          </a:p>
        </p:txBody>
      </p:sp>
    </p:spTree>
    <p:extLst>
      <p:ext uri="{BB962C8B-B14F-4D97-AF65-F5344CB8AC3E}">
        <p14:creationId xmlns:p14="http://schemas.microsoft.com/office/powerpoint/2010/main" val="264300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1" tIns="48325" rIns="96651" bIns="48325" rtlCol="0"/>
          <a:lstStyle>
            <a:lvl1pPr algn="r">
              <a:defRPr sz="1200"/>
            </a:lvl1pPr>
          </a:lstStyle>
          <a:p>
            <a:fld id="{E7EC6A77-897B-A94D-8179-085D1B4EE98D}" type="datetimeFigureOut">
              <a:rPr lang="en-US" smtClean="0"/>
              <a:t>5/8/2024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620578"/>
            <a:ext cx="5852160" cy="3780472"/>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1" tIns="48325" rIns="96651" bIns="48325"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and 21/22 data; AC $83, net P $21, under 30, 7.9</a:t>
            </a:r>
          </a:p>
          <a:p>
            <a:r>
              <a:rPr lang="en-US"/>
              <a:t>Expense 100k</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554227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ewamerica.org/education-policy/edcentral/college-pays-off/" TargetMode="External"/><Relationship Id="rId2" Type="http://schemas.openxmlformats.org/officeDocument/2006/relationships/hyperlink" Target="https://research.collegeboard.org/trends/college-pricing" TargetMode="Externa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oecd.org/wise/Better-Life-Initiative-country-note-United-States.pdf%20/" TargetMode="External"/><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nytimes.com/interactive/projects/college-mobility/amherst-colleg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a:t>
            </a:r>
          </a:p>
          <a:p>
            <a:pPr>
              <a:lnSpc>
                <a:spcPct val="100000"/>
              </a:lnSpc>
              <a:spcBef>
                <a:spcPts val="0"/>
              </a:spcBef>
            </a:pPr>
            <a:r>
              <a:rPr lang="en-US" sz="3600" i="1" dirty="0"/>
              <a:t>Aquinas College</a:t>
            </a:r>
            <a:endParaRPr lang="en-US" sz="3600" b="1" i="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Tree>
    <p:extLst>
      <p:ext uri="{BB962C8B-B14F-4D97-AF65-F5344CB8AC3E}">
        <p14:creationId xmlns:p14="http://schemas.microsoft.com/office/powerpoint/2010/main" val="420544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DC8-70C0-9523-DE89-E8367F57E1F9}"/>
              </a:ext>
            </a:extLst>
          </p:cNvPr>
          <p:cNvSpPr>
            <a:spLocks noGrp="1"/>
          </p:cNvSpPr>
          <p:nvPr>
            <p:ph type="title"/>
          </p:nvPr>
        </p:nvSpPr>
        <p:spPr>
          <a:xfrm>
            <a:off x="737461" y="55602"/>
            <a:ext cx="10515600" cy="1325563"/>
          </a:xfrm>
        </p:spPr>
        <p:txBody>
          <a:bodyPr/>
          <a:lstStyle/>
          <a:p>
            <a:r>
              <a:rPr lang="en-US" dirty="0">
                <a:solidFill>
                  <a:schemeClr val="bg1"/>
                </a:solidFill>
              </a:rPr>
              <a:t>Geo</a:t>
            </a:r>
            <a:r>
              <a:rPr lang="en-US" dirty="0">
                <a:solidFill>
                  <a:schemeClr val="accent5">
                    <a:lumMod val="50000"/>
                  </a:schemeClr>
                </a:solidFill>
              </a:rPr>
              <a:t>g</a:t>
            </a:r>
            <a:r>
              <a:rPr lang="en-US" dirty="0"/>
              <a:t>raphic Mobility?</a:t>
            </a:r>
          </a:p>
        </p:txBody>
      </p:sp>
      <p:sp>
        <p:nvSpPr>
          <p:cNvPr id="4" name="Slide Number Placeholder 3">
            <a:extLst>
              <a:ext uri="{FF2B5EF4-FFF2-40B4-BE49-F238E27FC236}">
                <a16:creationId xmlns:a16="http://schemas.microsoft.com/office/drawing/2014/main" id="{F08B9DA6-571F-0E11-90CD-6FFAB76C8DD1}"/>
              </a:ext>
            </a:extLst>
          </p:cNvPr>
          <p:cNvSpPr>
            <a:spLocks noGrp="1"/>
          </p:cNvSpPr>
          <p:nvPr>
            <p:ph type="sldNum" sz="quarter" idx="12"/>
          </p:nvPr>
        </p:nvSpPr>
        <p:spPr/>
        <p:txBody>
          <a:bodyPr/>
          <a:lstStyle/>
          <a:p>
            <a:fld id="{D9F085D5-EC86-4F6A-B501-C1359CB39116}" type="slidenum">
              <a:rPr lang="en-GB" smtClean="0"/>
              <a:t>10</a:t>
            </a:fld>
            <a:endParaRPr lang="en-GB"/>
          </a:p>
        </p:txBody>
      </p:sp>
      <p:graphicFrame>
        <p:nvGraphicFramePr>
          <p:cNvPr id="5" name="Content Placeholder 4">
            <a:extLst>
              <a:ext uri="{FF2B5EF4-FFF2-40B4-BE49-F238E27FC236}">
                <a16:creationId xmlns:a16="http://schemas.microsoft.com/office/drawing/2014/main" id="{80749B03-4883-2BFA-7F14-43DE86F6D128}"/>
              </a:ext>
            </a:extLst>
          </p:cNvPr>
          <p:cNvGraphicFramePr>
            <a:graphicFrameLocks noGrp="1"/>
          </p:cNvGraphicFramePr>
          <p:nvPr>
            <p:ph idx="1"/>
            <p:extLst>
              <p:ext uri="{D42A27DB-BD31-4B8C-83A1-F6EECF244321}">
                <p14:modId xmlns:p14="http://schemas.microsoft.com/office/powerpoint/2010/main" val="998480119"/>
              </p:ext>
            </p:extLst>
          </p:nvPr>
        </p:nvGraphicFramePr>
        <p:xfrm>
          <a:off x="737461" y="1722360"/>
          <a:ext cx="1051560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3FC04351-06AC-235C-7005-BA6470BD26BB}"/>
              </a:ext>
            </a:extLst>
          </p:cNvPr>
          <p:cNvSpPr txBox="1"/>
          <p:nvPr/>
        </p:nvSpPr>
        <p:spPr>
          <a:xfrm>
            <a:off x="3091910" y="6414892"/>
            <a:ext cx="8640305" cy="369332"/>
          </a:xfrm>
          <a:prstGeom prst="rect">
            <a:avLst/>
          </a:prstGeom>
          <a:noFill/>
        </p:spPr>
        <p:txBody>
          <a:bodyPr wrap="square" rtlCol="0">
            <a:spAutoFit/>
          </a:bodyPr>
          <a:lstStyle/>
          <a:p>
            <a:r>
              <a:rPr lang="en-US"/>
              <a:t>https://www.census.gov/data/tables/time-series/demo/geographic-mobility/historic.html</a:t>
            </a:r>
            <a:endParaRPr lang="en-US" dirty="0"/>
          </a:p>
        </p:txBody>
      </p:sp>
      <p:sp>
        <p:nvSpPr>
          <p:cNvPr id="8" name="TextBox 1">
            <a:extLst>
              <a:ext uri="{FF2B5EF4-FFF2-40B4-BE49-F238E27FC236}">
                <a16:creationId xmlns:a16="http://schemas.microsoft.com/office/drawing/2014/main" id="{769FA655-D267-3CB5-37E2-029B69785D35}"/>
              </a:ext>
            </a:extLst>
          </p:cNvPr>
          <p:cNvSpPr txBox="1"/>
          <p:nvPr/>
        </p:nvSpPr>
        <p:spPr>
          <a:xfrm>
            <a:off x="5815314" y="411792"/>
            <a:ext cx="1128532" cy="7986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b="1" dirty="0">
                <a:solidFill>
                  <a:schemeClr val="accent5">
                    <a:lumMod val="50000"/>
                  </a:schemeClr>
                </a:solidFill>
              </a:rPr>
              <a:t>No</a:t>
            </a:r>
          </a:p>
        </p:txBody>
      </p:sp>
    </p:spTree>
    <p:extLst>
      <p:ext uri="{BB962C8B-B14F-4D97-AF65-F5344CB8AC3E}">
        <p14:creationId xmlns:p14="http://schemas.microsoft.com/office/powerpoint/2010/main" val="281172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989E-4F26-DCB2-96B7-4940E9E31B1E}"/>
              </a:ext>
            </a:extLst>
          </p:cNvPr>
          <p:cNvSpPr>
            <a:spLocks noGrp="1"/>
          </p:cNvSpPr>
          <p:nvPr>
            <p:ph type="title"/>
          </p:nvPr>
        </p:nvSpPr>
        <p:spPr>
          <a:xfrm>
            <a:off x="838200" y="262379"/>
            <a:ext cx="10515600" cy="1325563"/>
          </a:xfrm>
        </p:spPr>
        <p:txBody>
          <a:bodyPr/>
          <a:lstStyle/>
          <a:p>
            <a:r>
              <a:rPr lang="en-US" dirty="0">
                <a:solidFill>
                  <a:schemeClr val="bg1"/>
                </a:solidFill>
              </a:rPr>
              <a:t>The </a:t>
            </a:r>
            <a:r>
              <a:rPr lang="en-US" dirty="0"/>
              <a:t>Rust Belt and National Rank of Household Income (median) </a:t>
            </a:r>
          </a:p>
        </p:txBody>
      </p:sp>
      <p:sp>
        <p:nvSpPr>
          <p:cNvPr id="4" name="Slide Number Placeholder 3">
            <a:extLst>
              <a:ext uri="{FF2B5EF4-FFF2-40B4-BE49-F238E27FC236}">
                <a16:creationId xmlns:a16="http://schemas.microsoft.com/office/drawing/2014/main" id="{89F290BC-E412-77F1-0EBA-F4D02CB041DC}"/>
              </a:ext>
            </a:extLst>
          </p:cNvPr>
          <p:cNvSpPr>
            <a:spLocks noGrp="1"/>
          </p:cNvSpPr>
          <p:nvPr>
            <p:ph type="sldNum" sz="quarter" idx="12"/>
          </p:nvPr>
        </p:nvSpPr>
        <p:spPr/>
        <p:txBody>
          <a:bodyPr/>
          <a:lstStyle/>
          <a:p>
            <a:fld id="{D9F085D5-EC86-4F6A-B501-C1359CB39116}" type="slidenum">
              <a:rPr lang="en-GB" smtClean="0"/>
              <a:t>11</a:t>
            </a:fld>
            <a:endParaRPr lang="en-GB"/>
          </a:p>
        </p:txBody>
      </p:sp>
      <p:graphicFrame>
        <p:nvGraphicFramePr>
          <p:cNvPr id="5" name="Content Placeholder 4">
            <a:extLst>
              <a:ext uri="{FF2B5EF4-FFF2-40B4-BE49-F238E27FC236}">
                <a16:creationId xmlns:a16="http://schemas.microsoft.com/office/drawing/2014/main" id="{A075F8AA-7D7E-1C2C-3ACC-F7D54C6ECAA6}"/>
              </a:ext>
            </a:extLst>
          </p:cNvPr>
          <p:cNvGraphicFramePr>
            <a:graphicFrameLocks noGrp="1"/>
          </p:cNvGraphicFramePr>
          <p:nvPr>
            <p:ph idx="1"/>
            <p:extLst>
              <p:ext uri="{D42A27DB-BD31-4B8C-83A1-F6EECF244321}">
                <p14:modId xmlns:p14="http://schemas.microsoft.com/office/powerpoint/2010/main" val="1847807414"/>
              </p:ext>
            </p:extLst>
          </p:nvPr>
        </p:nvGraphicFramePr>
        <p:xfrm>
          <a:off x="342254" y="1756018"/>
          <a:ext cx="10515600" cy="43513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DB36126-A73E-E5D0-F4C7-E984192D2542}"/>
              </a:ext>
            </a:extLst>
          </p:cNvPr>
          <p:cNvSpPr txBox="1"/>
          <p:nvPr/>
        </p:nvSpPr>
        <p:spPr>
          <a:xfrm>
            <a:off x="10994056" y="3141273"/>
            <a:ext cx="1141708" cy="830997"/>
          </a:xfrm>
          <a:prstGeom prst="rect">
            <a:avLst/>
          </a:prstGeom>
          <a:noFill/>
        </p:spPr>
        <p:txBody>
          <a:bodyPr wrap="square" rtlCol="0">
            <a:spAutoFit/>
          </a:bodyPr>
          <a:lstStyle/>
          <a:p>
            <a:r>
              <a:rPr lang="en-US" sz="2400" dirty="0"/>
              <a:t>Median State</a:t>
            </a:r>
          </a:p>
        </p:txBody>
      </p:sp>
      <p:cxnSp>
        <p:nvCxnSpPr>
          <p:cNvPr id="8" name="Straight Arrow Connector 7">
            <a:extLst>
              <a:ext uri="{FF2B5EF4-FFF2-40B4-BE49-F238E27FC236}">
                <a16:creationId xmlns:a16="http://schemas.microsoft.com/office/drawing/2014/main" id="{1264F42F-E6B8-4067-732F-C525C92AC2D5}"/>
              </a:ext>
            </a:extLst>
          </p:cNvPr>
          <p:cNvCxnSpPr>
            <a:cxnSpLocks/>
          </p:cNvCxnSpPr>
          <p:nvPr/>
        </p:nvCxnSpPr>
        <p:spPr>
          <a:xfrm flipV="1">
            <a:off x="342254" y="1859994"/>
            <a:ext cx="0" cy="2743200"/>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45B6A5A-A5F5-B45A-CD97-DC52B67D42D7}"/>
              </a:ext>
            </a:extLst>
          </p:cNvPr>
          <p:cNvSpPr txBox="1"/>
          <p:nvPr/>
        </p:nvSpPr>
        <p:spPr>
          <a:xfrm rot="16200000">
            <a:off x="-655745" y="4671336"/>
            <a:ext cx="1859797" cy="461665"/>
          </a:xfrm>
          <a:prstGeom prst="rect">
            <a:avLst/>
          </a:prstGeom>
          <a:noFill/>
        </p:spPr>
        <p:txBody>
          <a:bodyPr wrap="square" rtlCol="0">
            <a:spAutoFit/>
          </a:bodyPr>
          <a:lstStyle/>
          <a:p>
            <a:r>
              <a:rPr lang="en-US" sz="2400" dirty="0">
                <a:solidFill>
                  <a:srgbClr val="FF0000"/>
                </a:solidFill>
              </a:rPr>
              <a:t>Better</a:t>
            </a:r>
          </a:p>
        </p:txBody>
      </p:sp>
      <p:sp>
        <p:nvSpPr>
          <p:cNvPr id="12" name="TextBox 11">
            <a:extLst>
              <a:ext uri="{FF2B5EF4-FFF2-40B4-BE49-F238E27FC236}">
                <a16:creationId xmlns:a16="http://schemas.microsoft.com/office/drawing/2014/main" id="{B6CF4CA2-158C-C5C4-0A59-7AB4989B535A}"/>
              </a:ext>
            </a:extLst>
          </p:cNvPr>
          <p:cNvSpPr txBox="1"/>
          <p:nvPr/>
        </p:nvSpPr>
        <p:spPr>
          <a:xfrm>
            <a:off x="7157232" y="5574864"/>
            <a:ext cx="4858719" cy="830997"/>
          </a:xfrm>
          <a:prstGeom prst="rect">
            <a:avLst/>
          </a:prstGeom>
          <a:noFill/>
        </p:spPr>
        <p:txBody>
          <a:bodyPr wrap="square" rtlCol="0">
            <a:spAutoFit/>
          </a:bodyPr>
          <a:lstStyle/>
          <a:p>
            <a:r>
              <a:rPr lang="en-US" sz="2400" dirty="0"/>
              <a:t>%s are fraction of total employment in manufacturing in 1959</a:t>
            </a:r>
          </a:p>
        </p:txBody>
      </p:sp>
      <p:sp>
        <p:nvSpPr>
          <p:cNvPr id="13" name="TextBox 12">
            <a:extLst>
              <a:ext uri="{FF2B5EF4-FFF2-40B4-BE49-F238E27FC236}">
                <a16:creationId xmlns:a16="http://schemas.microsoft.com/office/drawing/2014/main" id="{C1334A01-5ACD-B619-BC24-7CE0E7BB3A25}"/>
              </a:ext>
            </a:extLst>
          </p:cNvPr>
          <p:cNvSpPr txBox="1"/>
          <p:nvPr/>
        </p:nvSpPr>
        <p:spPr>
          <a:xfrm>
            <a:off x="3626603" y="6478292"/>
            <a:ext cx="8446577" cy="369332"/>
          </a:xfrm>
          <a:prstGeom prst="rect">
            <a:avLst/>
          </a:prstGeom>
          <a:noFill/>
        </p:spPr>
        <p:txBody>
          <a:bodyPr wrap="square" rtlCol="0">
            <a:spAutoFit/>
          </a:bodyPr>
          <a:lstStyle/>
          <a:p>
            <a:r>
              <a:rPr lang="en-US" dirty="0"/>
              <a:t>Sources US Statistical Abstract, 1961 and Census Bureau   </a:t>
            </a:r>
          </a:p>
        </p:txBody>
      </p:sp>
    </p:spTree>
    <p:extLst>
      <p:ext uri="{BB962C8B-B14F-4D97-AF65-F5344CB8AC3E}">
        <p14:creationId xmlns:p14="http://schemas.microsoft.com/office/powerpoint/2010/main" val="2782229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7F51D-2A42-73E7-3430-D66000695FC9}"/>
              </a:ext>
            </a:extLst>
          </p:cNvPr>
          <p:cNvSpPr>
            <a:spLocks noGrp="1"/>
          </p:cNvSpPr>
          <p:nvPr>
            <p:ph type="title"/>
          </p:nvPr>
        </p:nvSpPr>
        <p:spPr/>
        <p:txBody>
          <a:bodyPr/>
          <a:lstStyle/>
          <a:p>
            <a:r>
              <a:rPr lang="en-US" dirty="0">
                <a:solidFill>
                  <a:schemeClr val="bg1"/>
                </a:solidFill>
              </a:rPr>
              <a:t>Co</a:t>
            </a:r>
            <a:r>
              <a:rPr lang="en-US" dirty="0"/>
              <a:t>nsequence:  Worsening Inequality?</a:t>
            </a:r>
          </a:p>
        </p:txBody>
      </p:sp>
      <p:sp>
        <p:nvSpPr>
          <p:cNvPr id="4" name="Slide Number Placeholder 3">
            <a:extLst>
              <a:ext uri="{FF2B5EF4-FFF2-40B4-BE49-F238E27FC236}">
                <a16:creationId xmlns:a16="http://schemas.microsoft.com/office/drawing/2014/main" id="{642F3A20-4F9D-AE28-2B99-D47BE3BB92C5}"/>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5" name="Content Placeholder 4">
            <a:extLst>
              <a:ext uri="{FF2B5EF4-FFF2-40B4-BE49-F238E27FC236}">
                <a16:creationId xmlns:a16="http://schemas.microsoft.com/office/drawing/2014/main" id="{11C0C987-CB3C-73A6-DCE1-B7D01243AEB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4336" y="1965959"/>
            <a:ext cx="5496469" cy="3291840"/>
          </a:xfrm>
          <a:prstGeom prst="rect">
            <a:avLst/>
          </a:prstGeom>
          <a:noFill/>
          <a:ln>
            <a:noFill/>
          </a:ln>
        </p:spPr>
      </p:pic>
      <p:pic>
        <p:nvPicPr>
          <p:cNvPr id="6" name="Picture 5">
            <a:extLst>
              <a:ext uri="{FF2B5EF4-FFF2-40B4-BE49-F238E27FC236}">
                <a16:creationId xmlns:a16="http://schemas.microsoft.com/office/drawing/2014/main" id="{4C16E007-A4A5-7BCA-AACC-23C95FBA2E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4381" y="1965960"/>
            <a:ext cx="5061266" cy="3474720"/>
          </a:xfrm>
          <a:prstGeom prst="rect">
            <a:avLst/>
          </a:prstGeom>
          <a:noFill/>
          <a:ln>
            <a:noFill/>
          </a:ln>
        </p:spPr>
      </p:pic>
      <p:sp>
        <p:nvSpPr>
          <p:cNvPr id="3" name="TextBox 2">
            <a:extLst>
              <a:ext uri="{FF2B5EF4-FFF2-40B4-BE49-F238E27FC236}">
                <a16:creationId xmlns:a16="http://schemas.microsoft.com/office/drawing/2014/main" id="{A0BA42CE-12C9-FC95-7EB4-DE2D12CA9B8B}"/>
              </a:ext>
            </a:extLst>
          </p:cNvPr>
          <p:cNvSpPr txBox="1"/>
          <p:nvPr/>
        </p:nvSpPr>
        <p:spPr>
          <a:xfrm>
            <a:off x="189696" y="5375572"/>
            <a:ext cx="6543138" cy="276999"/>
          </a:xfrm>
          <a:prstGeom prst="rect">
            <a:avLst/>
          </a:prstGeom>
          <a:noFill/>
        </p:spPr>
        <p:txBody>
          <a:bodyPr wrap="none" rtlCol="0">
            <a:spAutoFit/>
          </a:bodyPr>
          <a:lstStyle/>
          <a:p>
            <a:r>
              <a:rPr lang="en-US" sz="1200" dirty="0"/>
              <a:t>Source: https://</a:t>
            </a:r>
            <a:r>
              <a:rPr lang="en-US" sz="1200" dirty="0" err="1"/>
              <a:t>www.nytimes.com</a:t>
            </a:r>
            <a:r>
              <a:rPr lang="en-US" sz="1200" dirty="0"/>
              <a:t>/interactive/2017/08/07/opinion/</a:t>
            </a:r>
            <a:r>
              <a:rPr lang="en-US" sz="1200" dirty="0" err="1"/>
              <a:t>leonhardt</a:t>
            </a:r>
            <a:r>
              <a:rPr lang="en-US" sz="1200" dirty="0"/>
              <a:t>-income-</a:t>
            </a:r>
            <a:r>
              <a:rPr lang="en-US" sz="1200" dirty="0" err="1"/>
              <a:t>inequality.html</a:t>
            </a:r>
            <a:endParaRPr lang="en-US" sz="1200" dirty="0"/>
          </a:p>
        </p:txBody>
      </p:sp>
    </p:spTree>
    <p:extLst>
      <p:ext uri="{BB962C8B-B14F-4D97-AF65-F5344CB8AC3E}">
        <p14:creationId xmlns:p14="http://schemas.microsoft.com/office/powerpoint/2010/main" val="299861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8549-CBF4-0084-58CE-16D1170A5688}"/>
              </a:ext>
            </a:extLst>
          </p:cNvPr>
          <p:cNvSpPr>
            <a:spLocks noGrp="1"/>
          </p:cNvSpPr>
          <p:nvPr>
            <p:ph type="title"/>
          </p:nvPr>
        </p:nvSpPr>
        <p:spPr/>
        <p:txBody>
          <a:bodyPr/>
          <a:lstStyle/>
          <a:p>
            <a:r>
              <a:rPr lang="en-US" dirty="0">
                <a:solidFill>
                  <a:schemeClr val="bg1"/>
                </a:solidFill>
              </a:rPr>
              <a:t>Con</a:t>
            </a:r>
            <a:r>
              <a:rPr lang="en-US" dirty="0">
                <a:solidFill>
                  <a:schemeClr val="accent5">
                    <a:lumMod val="50000"/>
                  </a:schemeClr>
                </a:solidFill>
              </a:rPr>
              <a:t>sequences:</a:t>
            </a:r>
            <a:r>
              <a:rPr lang="en-US" dirty="0">
                <a:solidFill>
                  <a:schemeClr val="bg1"/>
                </a:solidFill>
              </a:rPr>
              <a:t> </a:t>
            </a:r>
            <a:r>
              <a:rPr lang="en-US" dirty="0"/>
              <a:t>Matters of Life or Death</a:t>
            </a:r>
          </a:p>
        </p:txBody>
      </p:sp>
      <p:pic>
        <p:nvPicPr>
          <p:cNvPr id="6" name="Content Placeholder 5">
            <a:extLst>
              <a:ext uri="{FF2B5EF4-FFF2-40B4-BE49-F238E27FC236}">
                <a16:creationId xmlns:a16="http://schemas.microsoft.com/office/drawing/2014/main" id="{A5E91833-9941-4136-BF35-FB49C9C670B0}"/>
              </a:ext>
            </a:extLst>
          </p:cNvPr>
          <p:cNvPicPr>
            <a:picLocks noGrp="1" noChangeAspect="1"/>
          </p:cNvPicPr>
          <p:nvPr>
            <p:ph idx="1"/>
          </p:nvPr>
        </p:nvPicPr>
        <p:blipFill>
          <a:blip r:embed="rId2"/>
          <a:stretch>
            <a:fillRect/>
          </a:stretch>
        </p:blipFill>
        <p:spPr>
          <a:xfrm>
            <a:off x="937549" y="1475028"/>
            <a:ext cx="9336920" cy="4937760"/>
          </a:xfrm>
        </p:spPr>
      </p:pic>
      <p:sp>
        <p:nvSpPr>
          <p:cNvPr id="4" name="Slide Number Placeholder 3">
            <a:extLst>
              <a:ext uri="{FF2B5EF4-FFF2-40B4-BE49-F238E27FC236}">
                <a16:creationId xmlns:a16="http://schemas.microsoft.com/office/drawing/2014/main" id="{962579A3-3298-AAC2-6F72-33349B206865}"/>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7" name="TextBox 6">
            <a:extLst>
              <a:ext uri="{FF2B5EF4-FFF2-40B4-BE49-F238E27FC236}">
                <a16:creationId xmlns:a16="http://schemas.microsoft.com/office/drawing/2014/main" id="{2D40934B-602D-D1F4-F3B9-91277E32EC9F}"/>
              </a:ext>
            </a:extLst>
          </p:cNvPr>
          <p:cNvSpPr txBox="1"/>
          <p:nvPr/>
        </p:nvSpPr>
        <p:spPr>
          <a:xfrm>
            <a:off x="3159890" y="6099858"/>
            <a:ext cx="8391644" cy="646331"/>
          </a:xfrm>
          <a:prstGeom prst="rect">
            <a:avLst/>
          </a:prstGeom>
          <a:noFill/>
        </p:spPr>
        <p:txBody>
          <a:bodyPr wrap="square" rtlCol="0">
            <a:spAutoFit/>
          </a:bodyPr>
          <a:lstStyle/>
          <a:p>
            <a:r>
              <a:rPr lang="en-US" dirty="0"/>
              <a:t>A. Case &amp; A. Deaton “Accounting for the Widening Mortality Gap between American Adults with and without a BA,”BPEA Conference Draft, 9/28-29/23</a:t>
            </a:r>
          </a:p>
        </p:txBody>
      </p:sp>
      <p:sp>
        <p:nvSpPr>
          <p:cNvPr id="3" name="TextBox 2">
            <a:extLst>
              <a:ext uri="{FF2B5EF4-FFF2-40B4-BE49-F238E27FC236}">
                <a16:creationId xmlns:a16="http://schemas.microsoft.com/office/drawing/2014/main" id="{A7F2089D-F19A-F4E8-1698-A09F80EED068}"/>
              </a:ext>
            </a:extLst>
          </p:cNvPr>
          <p:cNvSpPr txBox="1"/>
          <p:nvPr/>
        </p:nvSpPr>
        <p:spPr>
          <a:xfrm>
            <a:off x="2621662" y="1232179"/>
            <a:ext cx="8291339" cy="584775"/>
          </a:xfrm>
          <a:prstGeom prst="rect">
            <a:avLst/>
          </a:prstGeom>
          <a:noFill/>
        </p:spPr>
        <p:txBody>
          <a:bodyPr wrap="square" rtlCol="0">
            <a:spAutoFit/>
          </a:bodyPr>
          <a:lstStyle/>
          <a:p>
            <a:r>
              <a:rPr lang="en-US" sz="3200" dirty="0"/>
              <a:t>Deaton Book:  </a:t>
            </a:r>
            <a:r>
              <a:rPr lang="en-US" sz="3200" i="1" dirty="0"/>
              <a:t>Economics in America</a:t>
            </a:r>
          </a:p>
        </p:txBody>
      </p:sp>
    </p:spTree>
    <p:extLst>
      <p:ext uri="{BB962C8B-B14F-4D97-AF65-F5344CB8AC3E}">
        <p14:creationId xmlns:p14="http://schemas.microsoft.com/office/powerpoint/2010/main" val="33791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DEE9-0DD0-97D6-B162-C7B5BAFA304A}"/>
              </a:ext>
            </a:extLst>
          </p:cNvPr>
          <p:cNvSpPr>
            <a:spLocks noGrp="1"/>
          </p:cNvSpPr>
          <p:nvPr>
            <p:ph type="title"/>
          </p:nvPr>
        </p:nvSpPr>
        <p:spPr/>
        <p:txBody>
          <a:bodyPr/>
          <a:lstStyle/>
          <a:p>
            <a:r>
              <a:rPr lang="en-US" dirty="0">
                <a:solidFill>
                  <a:schemeClr val="bg1"/>
                </a:solidFill>
              </a:rPr>
              <a:t>The </a:t>
            </a:r>
            <a:r>
              <a:rPr lang="en-US" dirty="0"/>
              <a:t>Coming Disruption?</a:t>
            </a:r>
          </a:p>
        </p:txBody>
      </p:sp>
      <p:pic>
        <p:nvPicPr>
          <p:cNvPr id="6" name="Content Placeholder 5">
            <a:extLst>
              <a:ext uri="{FF2B5EF4-FFF2-40B4-BE49-F238E27FC236}">
                <a16:creationId xmlns:a16="http://schemas.microsoft.com/office/drawing/2014/main" id="{385F0F98-A42D-3323-8FB8-D30BC3372D6B}"/>
              </a:ext>
            </a:extLst>
          </p:cNvPr>
          <p:cNvPicPr>
            <a:picLocks noGrp="1" noChangeAspect="1"/>
          </p:cNvPicPr>
          <p:nvPr>
            <p:ph idx="1"/>
          </p:nvPr>
        </p:nvPicPr>
        <p:blipFill>
          <a:blip r:embed="rId2"/>
          <a:stretch>
            <a:fillRect/>
          </a:stretch>
        </p:blipFill>
        <p:spPr>
          <a:xfrm>
            <a:off x="1141218" y="1415573"/>
            <a:ext cx="9909563" cy="4297680"/>
          </a:xfrm>
        </p:spPr>
      </p:pic>
      <p:sp>
        <p:nvSpPr>
          <p:cNvPr id="4" name="Slide Number Placeholder 3">
            <a:extLst>
              <a:ext uri="{FF2B5EF4-FFF2-40B4-BE49-F238E27FC236}">
                <a16:creationId xmlns:a16="http://schemas.microsoft.com/office/drawing/2014/main" id="{81704A38-8E51-827E-BA4E-544B920F27B6}"/>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a:extLst>
              <a:ext uri="{FF2B5EF4-FFF2-40B4-BE49-F238E27FC236}">
                <a16:creationId xmlns:a16="http://schemas.microsoft.com/office/drawing/2014/main" id="{D161F40E-9CE9-4B53-71B8-5B03D4A0C235}"/>
              </a:ext>
            </a:extLst>
          </p:cNvPr>
          <p:cNvSpPr txBox="1"/>
          <p:nvPr/>
        </p:nvSpPr>
        <p:spPr>
          <a:xfrm>
            <a:off x="4176793" y="6067586"/>
            <a:ext cx="6486041" cy="646331"/>
          </a:xfrm>
          <a:prstGeom prst="rect">
            <a:avLst/>
          </a:prstGeom>
          <a:noFill/>
        </p:spPr>
        <p:txBody>
          <a:bodyPr wrap="square" rtlCol="0">
            <a:spAutoFit/>
          </a:bodyPr>
          <a:lstStyle/>
          <a:p>
            <a:r>
              <a:rPr lang="en-US" dirty="0"/>
              <a:t>Goldman Sachs,  The Potentially Large Effects of AI on Economic Growth, </a:t>
            </a:r>
            <a:r>
              <a:rPr lang="en-US" i="1" dirty="0"/>
              <a:t>Economic Research, March 2023</a:t>
            </a:r>
            <a:endParaRPr lang="en-US" dirty="0"/>
          </a:p>
        </p:txBody>
      </p:sp>
    </p:spTree>
    <p:extLst>
      <p:ext uri="{BB962C8B-B14F-4D97-AF65-F5344CB8AC3E}">
        <p14:creationId xmlns:p14="http://schemas.microsoft.com/office/powerpoint/2010/main" val="42126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CAE9-B223-8432-D15B-4DECD79B04FC}"/>
              </a:ext>
            </a:extLst>
          </p:cNvPr>
          <p:cNvSpPr>
            <a:spLocks noGrp="1"/>
          </p:cNvSpPr>
          <p:nvPr>
            <p:ph type="title"/>
          </p:nvPr>
        </p:nvSpPr>
        <p:spPr/>
        <p:txBody>
          <a:bodyPr/>
          <a:lstStyle/>
          <a:p>
            <a:r>
              <a:rPr lang="en-US" dirty="0">
                <a:solidFill>
                  <a:schemeClr val="bg1"/>
                </a:solidFill>
              </a:rPr>
              <a:t>Ho</a:t>
            </a:r>
            <a:r>
              <a:rPr lang="en-US" dirty="0">
                <a:solidFill>
                  <a:schemeClr val="accent5">
                    <a:lumMod val="50000"/>
                  </a:schemeClr>
                </a:solidFill>
              </a:rPr>
              <a:t>w Will We Adjust?</a:t>
            </a:r>
            <a:endParaRPr lang="en-US" dirty="0">
              <a:solidFill>
                <a:schemeClr val="bg1"/>
              </a:solidFill>
            </a:endParaRPr>
          </a:p>
        </p:txBody>
      </p:sp>
      <p:sp>
        <p:nvSpPr>
          <p:cNvPr id="3" name="Content Placeholder 2">
            <a:extLst>
              <a:ext uri="{FF2B5EF4-FFF2-40B4-BE49-F238E27FC236}">
                <a16:creationId xmlns:a16="http://schemas.microsoft.com/office/drawing/2014/main" id="{9E3535AF-3863-875E-F66F-738D1A979A18}"/>
              </a:ext>
            </a:extLst>
          </p:cNvPr>
          <p:cNvSpPr>
            <a:spLocks noGrp="1"/>
          </p:cNvSpPr>
          <p:nvPr>
            <p:ph idx="1"/>
          </p:nvPr>
        </p:nvSpPr>
        <p:spPr/>
        <p:txBody>
          <a:bodyPr/>
          <a:lstStyle/>
          <a:p>
            <a:r>
              <a:rPr lang="en-US" dirty="0"/>
              <a:t>Can we copy the shift out of agriculture?</a:t>
            </a:r>
          </a:p>
          <a:p>
            <a:pPr marL="914400" lvl="1" indent="-457200">
              <a:buFont typeface="+mj-lt"/>
              <a:buAutoNum type="arabicPeriod"/>
            </a:pPr>
            <a:r>
              <a:rPr lang="en-US" dirty="0"/>
              <a:t>Is the new technology creating new jobs in new sectors?</a:t>
            </a:r>
          </a:p>
          <a:p>
            <a:pPr marL="914400" lvl="1" indent="-457200">
              <a:buFont typeface="+mj-lt"/>
              <a:buAutoNum type="arabicPeriod"/>
            </a:pPr>
            <a:r>
              <a:rPr lang="en-US" dirty="0"/>
              <a:t>Wealthier?</a:t>
            </a:r>
          </a:p>
          <a:p>
            <a:pPr marL="914400" lvl="1" indent="-457200">
              <a:buFont typeface="+mj-lt"/>
              <a:buAutoNum type="arabicPeriod"/>
            </a:pPr>
            <a:r>
              <a:rPr lang="en-US" dirty="0"/>
              <a:t>Will workers move to new jobs?</a:t>
            </a:r>
          </a:p>
          <a:p>
            <a:pPr marL="914400" lvl="1" indent="-457200">
              <a:buFont typeface="+mj-lt"/>
              <a:buAutoNum type="arabicPeriod"/>
            </a:pPr>
            <a:r>
              <a:rPr lang="en-US" dirty="0"/>
              <a:t>Will workers have the skills to do the new jobs?</a:t>
            </a:r>
          </a:p>
          <a:p>
            <a:r>
              <a:rPr lang="en-US" dirty="0"/>
              <a:t>I don’t know the answers to these questions, but the only answer I can imagine to 4. involves more education.</a:t>
            </a:r>
          </a:p>
          <a:p>
            <a:r>
              <a:rPr lang="en-US" dirty="0"/>
              <a:t>So, the answer to the question “Is College Worth It?” from a policy perspective  is:  It better be!</a:t>
            </a:r>
          </a:p>
        </p:txBody>
      </p:sp>
      <p:sp>
        <p:nvSpPr>
          <p:cNvPr id="4" name="Slide Number Placeholder 3">
            <a:extLst>
              <a:ext uri="{FF2B5EF4-FFF2-40B4-BE49-F238E27FC236}">
                <a16:creationId xmlns:a16="http://schemas.microsoft.com/office/drawing/2014/main" id="{38717C4B-FBC4-EFF5-7CAB-CCEF3C1A023D}"/>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9065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741F-8744-B878-A402-68AF2ED9FD1C}"/>
              </a:ext>
            </a:extLst>
          </p:cNvPr>
          <p:cNvSpPr>
            <a:spLocks noGrp="1"/>
          </p:cNvSpPr>
          <p:nvPr>
            <p:ph type="title"/>
          </p:nvPr>
        </p:nvSpPr>
        <p:spPr/>
        <p:txBody>
          <a:bodyPr/>
          <a:lstStyle/>
          <a:p>
            <a:r>
              <a:rPr lang="en-US" dirty="0">
                <a:solidFill>
                  <a:schemeClr val="bg1"/>
                </a:solidFill>
              </a:rPr>
              <a:t>Per</a:t>
            </a:r>
            <a:r>
              <a:rPr lang="en-US" dirty="0">
                <a:solidFill>
                  <a:schemeClr val="accent5">
                    <a:lumMod val="50000"/>
                  </a:schemeClr>
                </a:solidFill>
              </a:rPr>
              <a:t>ceived Problems with Higher Education</a:t>
            </a:r>
            <a:endParaRPr lang="en-US" dirty="0">
              <a:solidFill>
                <a:schemeClr val="bg1"/>
              </a:solidFill>
            </a:endParaRPr>
          </a:p>
        </p:txBody>
      </p:sp>
      <p:sp>
        <p:nvSpPr>
          <p:cNvPr id="3" name="Content Placeholder 2">
            <a:extLst>
              <a:ext uri="{FF2B5EF4-FFF2-40B4-BE49-F238E27FC236}">
                <a16:creationId xmlns:a16="http://schemas.microsoft.com/office/drawing/2014/main" id="{F9CCE90F-BA6F-6A18-24AA-EBA5593BE91A}"/>
              </a:ext>
            </a:extLst>
          </p:cNvPr>
          <p:cNvSpPr>
            <a:spLocks noGrp="1"/>
          </p:cNvSpPr>
          <p:nvPr>
            <p:ph idx="1"/>
          </p:nvPr>
        </p:nvSpPr>
        <p:spPr/>
        <p:txBody>
          <a:bodyPr/>
          <a:lstStyle/>
          <a:p>
            <a:pPr marL="514350" indent="-514350">
              <a:buFont typeface="+mj-lt"/>
              <a:buAutoNum type="arabicPeriod"/>
            </a:pPr>
            <a:r>
              <a:rPr lang="en-US" dirty="0"/>
              <a:t>Ideological Bias:  Story of the 3 College Presidents.</a:t>
            </a:r>
          </a:p>
          <a:p>
            <a:pPr marL="514350" indent="-514350">
              <a:buFont typeface="+mj-lt"/>
              <a:buAutoNum type="arabicPeriod"/>
            </a:pPr>
            <a:r>
              <a:rPr lang="en-US" dirty="0"/>
              <a:t>“Cost of College Has Gone Way Up.”</a:t>
            </a:r>
          </a:p>
          <a:p>
            <a:pPr marL="514350" indent="-514350">
              <a:buFont typeface="+mj-lt"/>
              <a:buAutoNum type="arabicPeriod"/>
            </a:pPr>
            <a:r>
              <a:rPr lang="en-US" dirty="0"/>
              <a:t>“Student Debt Has Become an Enormous Burden.”</a:t>
            </a:r>
          </a:p>
          <a:p>
            <a:pPr marL="514350" indent="-514350">
              <a:buFont typeface="+mj-lt"/>
              <a:buAutoNum type="arabicPeriod"/>
            </a:pPr>
            <a:r>
              <a:rPr lang="en-US" dirty="0"/>
              <a:t>“College is No Longer a Good Economic Investment.”</a:t>
            </a:r>
          </a:p>
          <a:p>
            <a:pPr marL="514350" indent="-514350">
              <a:buFont typeface="+mj-lt"/>
              <a:buAutoNum type="arabicPeriod"/>
            </a:pPr>
            <a:r>
              <a:rPr lang="en-US" dirty="0"/>
              <a:t>BA doesn’t guarantee literacy or numeracy.</a:t>
            </a:r>
          </a:p>
          <a:p>
            <a:pPr marL="0" indent="0">
              <a:buNone/>
            </a:pPr>
            <a:endParaRPr lang="en-US" dirty="0"/>
          </a:p>
        </p:txBody>
      </p:sp>
      <p:sp>
        <p:nvSpPr>
          <p:cNvPr id="4" name="Slide Number Placeholder 3">
            <a:extLst>
              <a:ext uri="{FF2B5EF4-FFF2-40B4-BE49-F238E27FC236}">
                <a16:creationId xmlns:a16="http://schemas.microsoft.com/office/drawing/2014/main" id="{4B18F291-93D6-46F5-A4B2-E402071B45B7}"/>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41881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C374-A94D-EB74-DBE9-C4AEC5B1EB8F}"/>
              </a:ext>
            </a:extLst>
          </p:cNvPr>
          <p:cNvSpPr>
            <a:spLocks noGrp="1"/>
          </p:cNvSpPr>
          <p:nvPr>
            <p:ph type="title"/>
          </p:nvPr>
        </p:nvSpPr>
        <p:spPr/>
        <p:txBody>
          <a:bodyPr/>
          <a:lstStyle/>
          <a:p>
            <a:r>
              <a:rPr lang="en-US" dirty="0">
                <a:solidFill>
                  <a:schemeClr val="bg1"/>
                </a:solidFill>
              </a:rPr>
              <a:t>Co</a:t>
            </a:r>
            <a:r>
              <a:rPr lang="en-US" dirty="0"/>
              <a:t>nfidence in Higher Education is Falling</a:t>
            </a:r>
          </a:p>
        </p:txBody>
      </p:sp>
      <p:sp>
        <p:nvSpPr>
          <p:cNvPr id="4" name="Slide Number Placeholder 3">
            <a:extLst>
              <a:ext uri="{FF2B5EF4-FFF2-40B4-BE49-F238E27FC236}">
                <a16:creationId xmlns:a16="http://schemas.microsoft.com/office/drawing/2014/main" id="{8DE53E53-00F0-B2B5-A148-1DE8B259A9F4}"/>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7" name="TextBox 6">
            <a:extLst>
              <a:ext uri="{FF2B5EF4-FFF2-40B4-BE49-F238E27FC236}">
                <a16:creationId xmlns:a16="http://schemas.microsoft.com/office/drawing/2014/main" id="{52303225-538E-9393-E00E-523ED9A0A7F2}"/>
              </a:ext>
            </a:extLst>
          </p:cNvPr>
          <p:cNvSpPr txBox="1"/>
          <p:nvPr/>
        </p:nvSpPr>
        <p:spPr>
          <a:xfrm>
            <a:off x="3020992" y="6406587"/>
            <a:ext cx="9566476" cy="369332"/>
          </a:xfrm>
          <a:prstGeom prst="rect">
            <a:avLst/>
          </a:prstGeom>
          <a:noFill/>
        </p:spPr>
        <p:txBody>
          <a:bodyPr wrap="square" rtlCol="0">
            <a:spAutoFit/>
          </a:bodyPr>
          <a:lstStyle/>
          <a:p>
            <a:r>
              <a:rPr lang="en-US" dirty="0"/>
              <a:t>https://news.gallup.com/poll/508352/americans-confidence-higher-education-down-sharply.aspx#</a:t>
            </a:r>
          </a:p>
        </p:txBody>
      </p:sp>
      <p:pic>
        <p:nvPicPr>
          <p:cNvPr id="5" name="Picture 4">
            <a:extLst>
              <a:ext uri="{FF2B5EF4-FFF2-40B4-BE49-F238E27FC236}">
                <a16:creationId xmlns:a16="http://schemas.microsoft.com/office/drawing/2014/main" id="{6B535B06-5761-1180-CEE7-A76B3B84363D}"/>
              </a:ext>
            </a:extLst>
          </p:cNvPr>
          <p:cNvPicPr>
            <a:picLocks noChangeAspect="1"/>
          </p:cNvPicPr>
          <p:nvPr/>
        </p:nvPicPr>
        <p:blipFill>
          <a:blip r:embed="rId2"/>
          <a:stretch>
            <a:fillRect/>
          </a:stretch>
        </p:blipFill>
        <p:spPr>
          <a:xfrm>
            <a:off x="3287075" y="1237383"/>
            <a:ext cx="7814415" cy="5081024"/>
          </a:xfrm>
          <a:prstGeom prst="rect">
            <a:avLst/>
          </a:prstGeom>
        </p:spPr>
      </p:pic>
    </p:spTree>
    <p:extLst>
      <p:ext uri="{BB962C8B-B14F-4D97-AF65-F5344CB8AC3E}">
        <p14:creationId xmlns:p14="http://schemas.microsoft.com/office/powerpoint/2010/main" val="2243440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6562A-B0EB-010B-F1A4-9EA3C8A8B064}"/>
              </a:ext>
            </a:extLst>
          </p:cNvPr>
          <p:cNvSpPr>
            <a:spLocks noGrp="1"/>
          </p:cNvSpPr>
          <p:nvPr>
            <p:ph type="title"/>
          </p:nvPr>
        </p:nvSpPr>
        <p:spPr/>
        <p:txBody>
          <a:bodyPr/>
          <a:lstStyle/>
          <a:p>
            <a:r>
              <a:rPr lang="en-US" dirty="0">
                <a:solidFill>
                  <a:schemeClr val="bg1"/>
                </a:solidFill>
              </a:rPr>
              <a:t>Ter</a:t>
            </a:r>
            <a:r>
              <a:rPr lang="en-US" dirty="0">
                <a:solidFill>
                  <a:schemeClr val="accent5">
                    <a:lumMod val="50000"/>
                  </a:schemeClr>
                </a:solidFill>
              </a:rPr>
              <a:t>t</a:t>
            </a:r>
            <a:r>
              <a:rPr lang="en-US" dirty="0"/>
              <a:t>iary Fall Enrollments</a:t>
            </a:r>
          </a:p>
        </p:txBody>
      </p:sp>
      <p:sp>
        <p:nvSpPr>
          <p:cNvPr id="4" name="Slide Number Placeholder 3">
            <a:extLst>
              <a:ext uri="{FF2B5EF4-FFF2-40B4-BE49-F238E27FC236}">
                <a16:creationId xmlns:a16="http://schemas.microsoft.com/office/drawing/2014/main" id="{61E6342F-058C-51D8-0BCF-CA86BC00DBAC}"/>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7" name="TextBox 6">
            <a:extLst>
              <a:ext uri="{FF2B5EF4-FFF2-40B4-BE49-F238E27FC236}">
                <a16:creationId xmlns:a16="http://schemas.microsoft.com/office/drawing/2014/main" id="{F1676FC2-C0CE-6AC3-AE72-99161F7C9600}"/>
              </a:ext>
            </a:extLst>
          </p:cNvPr>
          <p:cNvSpPr txBox="1"/>
          <p:nvPr/>
        </p:nvSpPr>
        <p:spPr>
          <a:xfrm>
            <a:off x="6994566" y="760021"/>
            <a:ext cx="3075709" cy="369332"/>
          </a:xfrm>
          <a:prstGeom prst="rect">
            <a:avLst/>
          </a:prstGeom>
          <a:noFill/>
        </p:spPr>
        <p:txBody>
          <a:bodyPr wrap="square" rtlCol="0">
            <a:spAutoFit/>
          </a:bodyPr>
          <a:lstStyle/>
          <a:p>
            <a:r>
              <a:rPr lang="en-US" dirty="0"/>
              <a:t>College Enrollments Falling</a:t>
            </a:r>
          </a:p>
        </p:txBody>
      </p:sp>
      <p:pic>
        <p:nvPicPr>
          <p:cNvPr id="1026" name="Picture 2">
            <a:extLst>
              <a:ext uri="{FF2B5EF4-FFF2-40B4-BE49-F238E27FC236}">
                <a16:creationId xmlns:a16="http://schemas.microsoft.com/office/drawing/2014/main" id="{2FC3EE4E-07E9-2265-195C-6474397D83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9003" y="1267428"/>
            <a:ext cx="9612774" cy="465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D7D-52E6-348F-0A21-4363C0A01397}"/>
              </a:ext>
            </a:extLst>
          </p:cNvPr>
          <p:cNvSpPr>
            <a:spLocks noGrp="1"/>
          </p:cNvSpPr>
          <p:nvPr>
            <p:ph type="title"/>
          </p:nvPr>
        </p:nvSpPr>
        <p:spPr>
          <a:xfrm>
            <a:off x="838200" y="297657"/>
            <a:ext cx="10515600" cy="1325563"/>
          </a:xfrm>
        </p:spPr>
        <p:txBody>
          <a:bodyPr/>
          <a:lstStyle/>
          <a:p>
            <a:r>
              <a:rPr lang="en-US" dirty="0">
                <a:solidFill>
                  <a:schemeClr val="bg1"/>
                </a:solidFill>
              </a:rPr>
              <a:t>Ma</a:t>
            </a:r>
            <a:r>
              <a:rPr lang="en-US" dirty="0"/>
              <a:t>ny Students, However, Don’t Complete </a:t>
            </a:r>
            <a:br>
              <a:rPr lang="en-US" dirty="0"/>
            </a:br>
            <a:r>
              <a:rPr lang="en-US" dirty="0"/>
              <a:t>the BA</a:t>
            </a:r>
          </a:p>
        </p:txBody>
      </p:sp>
      <p:pic>
        <p:nvPicPr>
          <p:cNvPr id="6" name="Content Placeholder 5">
            <a:extLst>
              <a:ext uri="{FF2B5EF4-FFF2-40B4-BE49-F238E27FC236}">
                <a16:creationId xmlns:a16="http://schemas.microsoft.com/office/drawing/2014/main" id="{F05B158C-1E59-CFFF-D20D-DD2A2394515F}"/>
              </a:ext>
            </a:extLst>
          </p:cNvPr>
          <p:cNvPicPr>
            <a:picLocks noGrp="1" noChangeAspect="1"/>
          </p:cNvPicPr>
          <p:nvPr>
            <p:ph idx="1"/>
          </p:nvPr>
        </p:nvPicPr>
        <p:blipFill>
          <a:blip r:embed="rId2"/>
          <a:stretch>
            <a:fillRect/>
          </a:stretch>
        </p:blipFill>
        <p:spPr>
          <a:xfrm>
            <a:off x="3166049" y="1217575"/>
            <a:ext cx="6106702" cy="5120640"/>
          </a:xfrm>
        </p:spPr>
      </p:pic>
      <p:sp>
        <p:nvSpPr>
          <p:cNvPr id="4" name="Slide Number Placeholder 3">
            <a:extLst>
              <a:ext uri="{FF2B5EF4-FFF2-40B4-BE49-F238E27FC236}">
                <a16:creationId xmlns:a16="http://schemas.microsoft.com/office/drawing/2014/main" id="{6AC0BCA2-ACEA-C8D0-B5A7-1DB4F6366B07}"/>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276768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BF060F-9BA1-0067-A5D2-425F84A69F2C}"/>
              </a:ext>
            </a:extLst>
          </p:cNvPr>
          <p:cNvSpPr txBox="1"/>
          <p:nvPr/>
        </p:nvSpPr>
        <p:spPr>
          <a:xfrm>
            <a:off x="2246244" y="5357192"/>
            <a:ext cx="7121387" cy="2062103"/>
          </a:xfrm>
          <a:prstGeom prst="rect">
            <a:avLst/>
          </a:prstGeom>
          <a:noFill/>
        </p:spPr>
        <p:txBody>
          <a:bodyPr wrap="square" rtlCol="0">
            <a:spAutoFit/>
          </a:bodyPr>
          <a:lstStyle/>
          <a:p>
            <a:pPr algn="ctr"/>
            <a:r>
              <a:rPr lang="en-US" sz="4400" dirty="0">
                <a:solidFill>
                  <a:schemeClr val="bg1"/>
                </a:solidFill>
              </a:rPr>
              <a:t>“Is College Worth It?”</a:t>
            </a:r>
          </a:p>
          <a:p>
            <a:pPr algn="ctr"/>
            <a:r>
              <a:rPr lang="en-US" sz="2800" dirty="0">
                <a:solidFill>
                  <a:schemeClr val="bg1"/>
                </a:solidFill>
              </a:rPr>
              <a:t>Geoffrey Woglom, Amherst College, emeritus</a:t>
            </a:r>
          </a:p>
          <a:p>
            <a:pPr algn="ctr"/>
            <a:r>
              <a:rPr lang="en-US" sz="2800" dirty="0">
                <a:solidFill>
                  <a:schemeClr val="bg1"/>
                </a:solidFill>
              </a:rPr>
              <a:t>February, 13, 2024</a:t>
            </a:r>
          </a:p>
          <a:p>
            <a:pPr algn="ctr"/>
            <a:endParaRPr lang="en-US" sz="2800" dirty="0">
              <a:solidFill>
                <a:schemeClr val="bg1"/>
              </a:solidFill>
            </a:endParaRPr>
          </a:p>
        </p:txBody>
      </p:sp>
      <p:sp>
        <p:nvSpPr>
          <p:cNvPr id="5" name="TextBox 4">
            <a:extLst>
              <a:ext uri="{FF2B5EF4-FFF2-40B4-BE49-F238E27FC236}">
                <a16:creationId xmlns:a16="http://schemas.microsoft.com/office/drawing/2014/main" id="{EBFCC58D-635C-4E0D-2D1C-82E2E1907EE1}"/>
              </a:ext>
            </a:extLst>
          </p:cNvPr>
          <p:cNvSpPr txBox="1"/>
          <p:nvPr/>
        </p:nvSpPr>
        <p:spPr>
          <a:xfrm>
            <a:off x="3049929" y="5845215"/>
            <a:ext cx="6985322" cy="369332"/>
          </a:xfrm>
          <a:prstGeom prst="rect">
            <a:avLst/>
          </a:prstGeom>
          <a:noFill/>
        </p:spPr>
        <p:txBody>
          <a:bodyPr wrap="square" rtlCol="0">
            <a:spAutoFit/>
          </a:bodyPr>
          <a:lstStyle/>
          <a:p>
            <a:r>
              <a:rPr lang="en-US" dirty="0"/>
              <a:t>Is </a:t>
            </a:r>
            <a:r>
              <a:rPr lang="en-US" dirty="0">
                <a:solidFill>
                  <a:srgbClr val="0070C0"/>
                </a:solidFill>
              </a:rPr>
              <a:t>I</a:t>
            </a:r>
            <a:endParaRPr lang="en-US" dirty="0"/>
          </a:p>
        </p:txBody>
      </p:sp>
      <p:pic>
        <p:nvPicPr>
          <p:cNvPr id="1030" name="Picture 6" descr="Students walking up a pathway on the Amherst College campus.">
            <a:extLst>
              <a:ext uri="{FF2B5EF4-FFF2-40B4-BE49-F238E27FC236}">
                <a16:creationId xmlns:a16="http://schemas.microsoft.com/office/drawing/2014/main" id="{4E5543CD-DD28-F4FF-0BF2-606025E49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8" y="0"/>
            <a:ext cx="12246016"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9FEB32-6335-E8E1-D196-A5B481BE7EC4}"/>
              </a:ext>
            </a:extLst>
          </p:cNvPr>
          <p:cNvSpPr txBox="1"/>
          <p:nvPr/>
        </p:nvSpPr>
        <p:spPr>
          <a:xfrm>
            <a:off x="1727521" y="5168878"/>
            <a:ext cx="7749251" cy="1969770"/>
          </a:xfrm>
          <a:prstGeom prst="rect">
            <a:avLst/>
          </a:prstGeom>
          <a:noFill/>
        </p:spPr>
        <p:txBody>
          <a:bodyPr wrap="square" rtlCol="0">
            <a:spAutoFit/>
          </a:bodyPr>
          <a:lstStyle/>
          <a:p>
            <a:pPr algn="ctr"/>
            <a:r>
              <a:rPr lang="en-US" sz="4000" dirty="0">
                <a:solidFill>
                  <a:schemeClr val="bg1"/>
                </a:solidFill>
              </a:rPr>
              <a:t>“Is College Worth It?”</a:t>
            </a:r>
          </a:p>
          <a:p>
            <a:pPr algn="ctr"/>
            <a:r>
              <a:rPr lang="en-US" sz="3200" dirty="0">
                <a:solidFill>
                  <a:schemeClr val="bg1"/>
                </a:solidFill>
              </a:rPr>
              <a:t>Geoffrey Woglom, Amherst College, emeritus</a:t>
            </a:r>
          </a:p>
          <a:p>
            <a:pPr algn="ctr"/>
            <a:r>
              <a:rPr lang="en-US" sz="2800" dirty="0">
                <a:solidFill>
                  <a:schemeClr val="bg1"/>
                </a:solidFill>
              </a:rPr>
              <a:t>May 8, 2024</a:t>
            </a:r>
          </a:p>
          <a:p>
            <a:endParaRPr lang="en-US" dirty="0">
              <a:solidFill>
                <a:schemeClr val="bg1"/>
              </a:solidFill>
            </a:endParaRPr>
          </a:p>
        </p:txBody>
      </p:sp>
    </p:spTree>
    <p:extLst>
      <p:ext uri="{BB962C8B-B14F-4D97-AF65-F5344CB8AC3E}">
        <p14:creationId xmlns:p14="http://schemas.microsoft.com/office/powerpoint/2010/main" val="2309310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42DF-02A3-33BF-7EB6-0E1EFB2B8224}"/>
              </a:ext>
            </a:extLst>
          </p:cNvPr>
          <p:cNvSpPr>
            <a:spLocks noGrp="1"/>
          </p:cNvSpPr>
          <p:nvPr>
            <p:ph type="title"/>
          </p:nvPr>
        </p:nvSpPr>
        <p:spPr/>
        <p:txBody>
          <a:bodyPr/>
          <a:lstStyle/>
          <a:p>
            <a:r>
              <a:rPr lang="en-US" dirty="0">
                <a:solidFill>
                  <a:schemeClr val="bg1"/>
                </a:solidFill>
              </a:rPr>
              <a:t>Tre</a:t>
            </a:r>
            <a:r>
              <a:rPr lang="en-US" dirty="0"/>
              <a:t>nds in BA Degrees</a:t>
            </a:r>
          </a:p>
        </p:txBody>
      </p:sp>
      <p:pic>
        <p:nvPicPr>
          <p:cNvPr id="6" name="Content Placeholder 5">
            <a:extLst>
              <a:ext uri="{FF2B5EF4-FFF2-40B4-BE49-F238E27FC236}">
                <a16:creationId xmlns:a16="http://schemas.microsoft.com/office/drawing/2014/main" id="{AB5F3DDC-4E75-CF33-6C7A-59D9DE5FB9DC}"/>
              </a:ext>
            </a:extLst>
          </p:cNvPr>
          <p:cNvPicPr>
            <a:picLocks noGrp="1" noChangeAspect="1"/>
          </p:cNvPicPr>
          <p:nvPr>
            <p:ph idx="1"/>
          </p:nvPr>
        </p:nvPicPr>
        <p:blipFill>
          <a:blip r:embed="rId2"/>
          <a:stretch>
            <a:fillRect/>
          </a:stretch>
        </p:blipFill>
        <p:spPr>
          <a:xfrm>
            <a:off x="1382686" y="1537614"/>
            <a:ext cx="6494489" cy="4480560"/>
          </a:xfrm>
        </p:spPr>
      </p:pic>
      <p:sp>
        <p:nvSpPr>
          <p:cNvPr id="4" name="Slide Number Placeholder 3">
            <a:extLst>
              <a:ext uri="{FF2B5EF4-FFF2-40B4-BE49-F238E27FC236}">
                <a16:creationId xmlns:a16="http://schemas.microsoft.com/office/drawing/2014/main" id="{03852854-7D8C-32FF-CA32-436FC23B555E}"/>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8" name="Picture 7">
            <a:extLst>
              <a:ext uri="{FF2B5EF4-FFF2-40B4-BE49-F238E27FC236}">
                <a16:creationId xmlns:a16="http://schemas.microsoft.com/office/drawing/2014/main" id="{C0F05024-8900-C320-F7A7-DCD9423C79F1}"/>
              </a:ext>
            </a:extLst>
          </p:cNvPr>
          <p:cNvPicPr>
            <a:picLocks noChangeAspect="1"/>
          </p:cNvPicPr>
          <p:nvPr/>
        </p:nvPicPr>
        <p:blipFill>
          <a:blip r:embed="rId3"/>
          <a:stretch>
            <a:fillRect/>
          </a:stretch>
        </p:blipFill>
        <p:spPr>
          <a:xfrm>
            <a:off x="8255605" y="1741982"/>
            <a:ext cx="3847796" cy="4023360"/>
          </a:xfrm>
          <a:prstGeom prst="rect">
            <a:avLst/>
          </a:prstGeom>
        </p:spPr>
      </p:pic>
      <p:sp>
        <p:nvSpPr>
          <p:cNvPr id="9" name="TextBox 8">
            <a:extLst>
              <a:ext uri="{FF2B5EF4-FFF2-40B4-BE49-F238E27FC236}">
                <a16:creationId xmlns:a16="http://schemas.microsoft.com/office/drawing/2014/main" id="{7192C941-DB23-B33D-1281-6F2726DA5738}"/>
              </a:ext>
            </a:extLst>
          </p:cNvPr>
          <p:cNvSpPr txBox="1"/>
          <p:nvPr/>
        </p:nvSpPr>
        <p:spPr>
          <a:xfrm>
            <a:off x="4021742" y="6483058"/>
            <a:ext cx="8467725" cy="307777"/>
          </a:xfrm>
          <a:prstGeom prst="rect">
            <a:avLst/>
          </a:prstGeom>
          <a:noFill/>
        </p:spPr>
        <p:txBody>
          <a:bodyPr wrap="square" rtlCol="0">
            <a:spAutoFit/>
          </a:bodyPr>
          <a:lstStyle/>
          <a:p>
            <a:r>
              <a:rPr lang="en-US" sz="1400" dirty="0"/>
              <a:t>https://www.pewresearch.org/short-reads/2022/04/12/10-facts-about-todays-college-graduates/</a:t>
            </a:r>
          </a:p>
        </p:txBody>
      </p:sp>
    </p:spTree>
    <p:extLst>
      <p:ext uri="{BB962C8B-B14F-4D97-AF65-F5344CB8AC3E}">
        <p14:creationId xmlns:p14="http://schemas.microsoft.com/office/powerpoint/2010/main" val="204820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06B07-AED2-EA0E-4C5B-EDF2B6DE4A98}"/>
              </a:ext>
            </a:extLst>
          </p:cNvPr>
          <p:cNvSpPr>
            <a:spLocks noGrp="1"/>
          </p:cNvSpPr>
          <p:nvPr>
            <p:ph type="title"/>
          </p:nvPr>
        </p:nvSpPr>
        <p:spPr/>
        <p:txBody>
          <a:bodyPr/>
          <a:lstStyle/>
          <a:p>
            <a:r>
              <a:rPr lang="en-US" dirty="0">
                <a:solidFill>
                  <a:schemeClr val="bg1"/>
                </a:solidFill>
              </a:rPr>
              <a:t>Ma</a:t>
            </a:r>
            <a:r>
              <a:rPr lang="en-US" dirty="0"/>
              <a:t>jor Reason for Not Getting a Degree</a:t>
            </a:r>
          </a:p>
        </p:txBody>
      </p:sp>
      <p:pic>
        <p:nvPicPr>
          <p:cNvPr id="6" name="Content Placeholder 5">
            <a:extLst>
              <a:ext uri="{FF2B5EF4-FFF2-40B4-BE49-F238E27FC236}">
                <a16:creationId xmlns:a16="http://schemas.microsoft.com/office/drawing/2014/main" id="{4E88E87A-6DE3-EF85-5439-E7D3B458EE61}"/>
              </a:ext>
            </a:extLst>
          </p:cNvPr>
          <p:cNvPicPr>
            <a:picLocks noGrp="1" noChangeAspect="1"/>
          </p:cNvPicPr>
          <p:nvPr>
            <p:ph idx="1"/>
          </p:nvPr>
        </p:nvPicPr>
        <p:blipFill>
          <a:blip r:embed="rId2"/>
          <a:stretch>
            <a:fillRect/>
          </a:stretch>
        </p:blipFill>
        <p:spPr>
          <a:xfrm>
            <a:off x="2911814" y="1018146"/>
            <a:ext cx="6117392" cy="5212080"/>
          </a:xfrm>
        </p:spPr>
      </p:pic>
      <p:sp>
        <p:nvSpPr>
          <p:cNvPr id="4" name="Slide Number Placeholder 3">
            <a:extLst>
              <a:ext uri="{FF2B5EF4-FFF2-40B4-BE49-F238E27FC236}">
                <a16:creationId xmlns:a16="http://schemas.microsoft.com/office/drawing/2014/main" id="{E6A0ACAD-7378-777E-E4F4-202E202DA99B}"/>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347306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EF39-AE3C-EA2D-C789-F973BF121D53}"/>
              </a:ext>
            </a:extLst>
          </p:cNvPr>
          <p:cNvSpPr>
            <a:spLocks noGrp="1"/>
          </p:cNvSpPr>
          <p:nvPr>
            <p:ph type="title"/>
          </p:nvPr>
        </p:nvSpPr>
        <p:spPr>
          <a:xfrm>
            <a:off x="768458" y="-24891"/>
            <a:ext cx="10515600" cy="1325563"/>
          </a:xfrm>
        </p:spPr>
        <p:txBody>
          <a:bodyPr/>
          <a:lstStyle/>
          <a:p>
            <a:r>
              <a:rPr lang="en-US" dirty="0">
                <a:solidFill>
                  <a:schemeClr val="bg1"/>
                </a:solidFill>
              </a:rPr>
              <a:t>2. “</a:t>
            </a:r>
            <a:r>
              <a:rPr lang="en-US" dirty="0">
                <a:solidFill>
                  <a:schemeClr val="accent5">
                    <a:lumMod val="50000"/>
                  </a:schemeClr>
                </a:solidFill>
              </a:rPr>
              <a:t>Sticker” Price </a:t>
            </a:r>
            <a:r>
              <a:rPr lang="en-US" i="1" dirty="0">
                <a:solidFill>
                  <a:schemeClr val="accent5">
                    <a:lumMod val="50000"/>
                  </a:schemeClr>
                </a:solidFill>
              </a:rPr>
              <a:t>Had Been</a:t>
            </a:r>
            <a:r>
              <a:rPr lang="en-US" dirty="0">
                <a:solidFill>
                  <a:schemeClr val="accent5">
                    <a:lumMod val="50000"/>
                  </a:schemeClr>
                </a:solidFill>
              </a:rPr>
              <a:t> Rising</a:t>
            </a:r>
            <a:endParaRPr lang="en-US" dirty="0"/>
          </a:p>
        </p:txBody>
      </p:sp>
      <p:pic>
        <p:nvPicPr>
          <p:cNvPr id="6" name="Content Placeholder 5">
            <a:extLst>
              <a:ext uri="{FF2B5EF4-FFF2-40B4-BE49-F238E27FC236}">
                <a16:creationId xmlns:a16="http://schemas.microsoft.com/office/drawing/2014/main" id="{E7E91206-1220-F2AF-0DAD-330322596A0C}"/>
              </a:ext>
            </a:extLst>
          </p:cNvPr>
          <p:cNvPicPr>
            <a:picLocks noGrp="1" noChangeAspect="1"/>
          </p:cNvPicPr>
          <p:nvPr>
            <p:ph idx="1"/>
          </p:nvPr>
        </p:nvPicPr>
        <p:blipFill>
          <a:blip r:embed="rId2"/>
          <a:stretch>
            <a:fillRect/>
          </a:stretch>
        </p:blipFill>
        <p:spPr>
          <a:xfrm>
            <a:off x="838200" y="1475028"/>
            <a:ext cx="5346492" cy="4754880"/>
          </a:xfrm>
        </p:spPr>
      </p:pic>
      <p:sp>
        <p:nvSpPr>
          <p:cNvPr id="4" name="Slide Number Placeholder 3">
            <a:extLst>
              <a:ext uri="{FF2B5EF4-FFF2-40B4-BE49-F238E27FC236}">
                <a16:creationId xmlns:a16="http://schemas.microsoft.com/office/drawing/2014/main" id="{F08EBAB7-0B2C-E55F-F08E-75748C6538A3}"/>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8" name="Picture 7">
            <a:extLst>
              <a:ext uri="{FF2B5EF4-FFF2-40B4-BE49-F238E27FC236}">
                <a16:creationId xmlns:a16="http://schemas.microsoft.com/office/drawing/2014/main" id="{BFA1B97D-07E2-2371-CFDA-41BB398B7979}"/>
              </a:ext>
            </a:extLst>
          </p:cNvPr>
          <p:cNvPicPr>
            <a:picLocks noChangeAspect="1"/>
          </p:cNvPicPr>
          <p:nvPr/>
        </p:nvPicPr>
        <p:blipFill>
          <a:blip r:embed="rId3"/>
          <a:stretch>
            <a:fillRect/>
          </a:stretch>
        </p:blipFill>
        <p:spPr>
          <a:xfrm>
            <a:off x="989654" y="6237448"/>
            <a:ext cx="4937760" cy="534418"/>
          </a:xfrm>
          <a:prstGeom prst="rect">
            <a:avLst/>
          </a:prstGeom>
        </p:spPr>
      </p:pic>
      <p:pic>
        <p:nvPicPr>
          <p:cNvPr id="10" name="Picture 9">
            <a:extLst>
              <a:ext uri="{FF2B5EF4-FFF2-40B4-BE49-F238E27FC236}">
                <a16:creationId xmlns:a16="http://schemas.microsoft.com/office/drawing/2014/main" id="{40C4EACD-BDB0-722E-F8AC-F0E9F6A1DBA9}"/>
              </a:ext>
            </a:extLst>
          </p:cNvPr>
          <p:cNvPicPr>
            <a:picLocks noChangeAspect="1"/>
          </p:cNvPicPr>
          <p:nvPr/>
        </p:nvPicPr>
        <p:blipFill>
          <a:blip r:embed="rId4"/>
          <a:stretch>
            <a:fillRect/>
          </a:stretch>
        </p:blipFill>
        <p:spPr>
          <a:xfrm>
            <a:off x="6793931" y="1475028"/>
            <a:ext cx="4559869" cy="4937760"/>
          </a:xfrm>
          <a:prstGeom prst="rect">
            <a:avLst/>
          </a:prstGeom>
        </p:spPr>
      </p:pic>
    </p:spTree>
    <p:extLst>
      <p:ext uri="{BB962C8B-B14F-4D97-AF65-F5344CB8AC3E}">
        <p14:creationId xmlns:p14="http://schemas.microsoft.com/office/powerpoint/2010/main" val="28566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2EFC-9F8F-C7D7-2C5F-2F3B40813C34}"/>
              </a:ext>
            </a:extLst>
          </p:cNvPr>
          <p:cNvSpPr>
            <a:spLocks noGrp="1"/>
          </p:cNvSpPr>
          <p:nvPr>
            <p:ph type="title"/>
          </p:nvPr>
        </p:nvSpPr>
        <p:spPr/>
        <p:txBody>
          <a:bodyPr/>
          <a:lstStyle/>
          <a:p>
            <a:r>
              <a:rPr lang="en-US" dirty="0">
                <a:solidFill>
                  <a:schemeClr val="bg1"/>
                </a:solidFill>
              </a:rPr>
              <a:t>Clo</a:t>
            </a:r>
            <a:r>
              <a:rPr lang="en-US" dirty="0"/>
              <a:t>ser to Home</a:t>
            </a:r>
          </a:p>
        </p:txBody>
      </p:sp>
      <p:sp>
        <p:nvSpPr>
          <p:cNvPr id="4" name="Slide Number Placeholder 3">
            <a:extLst>
              <a:ext uri="{FF2B5EF4-FFF2-40B4-BE49-F238E27FC236}">
                <a16:creationId xmlns:a16="http://schemas.microsoft.com/office/drawing/2014/main" id="{11AE584F-AD93-4F20-E9C7-6614B5BEEFCD}"/>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5" name="TextBox 4">
            <a:extLst>
              <a:ext uri="{FF2B5EF4-FFF2-40B4-BE49-F238E27FC236}">
                <a16:creationId xmlns:a16="http://schemas.microsoft.com/office/drawing/2014/main" id="{4727F727-6422-63F3-BE42-E36941278ABF}"/>
              </a:ext>
            </a:extLst>
          </p:cNvPr>
          <p:cNvSpPr txBox="1"/>
          <p:nvPr/>
        </p:nvSpPr>
        <p:spPr>
          <a:xfrm>
            <a:off x="3541854" y="1461714"/>
            <a:ext cx="5856790" cy="1815882"/>
          </a:xfrm>
          <a:prstGeom prst="rect">
            <a:avLst/>
          </a:prstGeom>
          <a:noFill/>
        </p:spPr>
        <p:txBody>
          <a:bodyPr wrap="square" rtlCol="0">
            <a:spAutoFit/>
          </a:bodyPr>
          <a:lstStyle/>
          <a:p>
            <a:r>
              <a:rPr lang="en-US" sz="2800" dirty="0"/>
              <a:t>Published Total Cost (in state): $33,556</a:t>
            </a:r>
          </a:p>
          <a:p>
            <a:r>
              <a:rPr lang="en-US" sz="2800" dirty="0"/>
              <a:t>Avg. Net Price :  $19,318</a:t>
            </a:r>
          </a:p>
          <a:p>
            <a:r>
              <a:rPr lang="en-US" sz="2800" dirty="0"/>
              <a:t>Net price less than $30K:  $5,713</a:t>
            </a:r>
          </a:p>
          <a:p>
            <a:r>
              <a:rPr lang="en-US" sz="2800" dirty="0"/>
              <a:t>Student Expenses per FTE:  $70,387</a:t>
            </a:r>
          </a:p>
        </p:txBody>
      </p:sp>
      <p:sp>
        <p:nvSpPr>
          <p:cNvPr id="6" name="TextBox 5">
            <a:extLst>
              <a:ext uri="{FF2B5EF4-FFF2-40B4-BE49-F238E27FC236}">
                <a16:creationId xmlns:a16="http://schemas.microsoft.com/office/drawing/2014/main" id="{F3B2CA90-2D31-F159-C877-1C664F5D94F1}"/>
              </a:ext>
            </a:extLst>
          </p:cNvPr>
          <p:cNvSpPr txBox="1"/>
          <p:nvPr/>
        </p:nvSpPr>
        <p:spPr>
          <a:xfrm>
            <a:off x="3593940" y="4053762"/>
            <a:ext cx="5856790" cy="1384995"/>
          </a:xfrm>
          <a:prstGeom prst="rect">
            <a:avLst/>
          </a:prstGeom>
          <a:noFill/>
        </p:spPr>
        <p:txBody>
          <a:bodyPr wrap="square" rtlCol="0">
            <a:spAutoFit/>
          </a:bodyPr>
          <a:lstStyle/>
          <a:p>
            <a:r>
              <a:rPr lang="en-US" sz="2800" dirty="0"/>
              <a:t>Published Total Cost: $50,886</a:t>
            </a:r>
          </a:p>
          <a:p>
            <a:r>
              <a:rPr lang="en-US" sz="2800" dirty="0"/>
              <a:t>Avg. Net Price $18,605</a:t>
            </a:r>
          </a:p>
          <a:p>
            <a:r>
              <a:rPr lang="en-US" sz="2800" dirty="0"/>
              <a:t>Net price less than $30K:  $12,825</a:t>
            </a:r>
          </a:p>
        </p:txBody>
      </p:sp>
      <p:pic>
        <p:nvPicPr>
          <p:cNvPr id="1026" name="Picture 2" descr="Aquinas College">
            <a:extLst>
              <a:ext uri="{FF2B5EF4-FFF2-40B4-BE49-F238E27FC236}">
                <a16:creationId xmlns:a16="http://schemas.microsoft.com/office/drawing/2014/main" id="{98F077D2-F038-B369-5016-261D5447B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47" y="385636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of Michigan - YouTube">
            <a:extLst>
              <a:ext uri="{FF2B5EF4-FFF2-40B4-BE49-F238E27FC236}">
                <a16:creationId xmlns:a16="http://schemas.microsoft.com/office/drawing/2014/main" id="{E267358C-DC5E-CCDB-0A7D-4BD42EBD6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729" y="146171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1F19D6-203B-1C15-B8D4-06A04C59C504}"/>
              </a:ext>
            </a:extLst>
          </p:cNvPr>
          <p:cNvSpPr txBox="1"/>
          <p:nvPr/>
        </p:nvSpPr>
        <p:spPr>
          <a:xfrm>
            <a:off x="4317356" y="6005795"/>
            <a:ext cx="7413585" cy="369332"/>
          </a:xfrm>
          <a:prstGeom prst="rect">
            <a:avLst/>
          </a:prstGeom>
          <a:noFill/>
        </p:spPr>
        <p:txBody>
          <a:bodyPr wrap="square" rtlCol="0">
            <a:spAutoFit/>
          </a:bodyPr>
          <a:lstStyle/>
          <a:p>
            <a:r>
              <a:rPr lang="en-US" dirty="0"/>
              <a:t>Source: https://nces.ed.gov/ipeds/datacenter/institutionprofile.aspx?</a:t>
            </a:r>
          </a:p>
        </p:txBody>
      </p:sp>
    </p:spTree>
    <p:extLst>
      <p:ext uri="{BB962C8B-B14F-4D97-AF65-F5344CB8AC3E}">
        <p14:creationId xmlns:p14="http://schemas.microsoft.com/office/powerpoint/2010/main" val="41900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6684E-8E9A-44D8-850C-3EACBD55E5B8}"/>
              </a:ext>
            </a:extLst>
          </p:cNvPr>
          <p:cNvSpPr>
            <a:spLocks noGrp="1"/>
          </p:cNvSpPr>
          <p:nvPr>
            <p:ph type="title"/>
          </p:nvPr>
        </p:nvSpPr>
        <p:spPr/>
        <p:txBody>
          <a:bodyPr/>
          <a:lstStyle/>
          <a:p>
            <a:r>
              <a:rPr lang="en-US" dirty="0">
                <a:solidFill>
                  <a:schemeClr val="bg1"/>
                </a:solidFill>
              </a:rPr>
              <a:t>3. S</a:t>
            </a:r>
            <a:r>
              <a:rPr lang="en-US" dirty="0">
                <a:solidFill>
                  <a:schemeClr val="accent5">
                    <a:lumMod val="50000"/>
                  </a:schemeClr>
                </a:solidFill>
              </a:rPr>
              <a:t>tudent Debt</a:t>
            </a:r>
            <a:endParaRPr lang="en-US" dirty="0">
              <a:solidFill>
                <a:schemeClr val="bg1"/>
              </a:solidFill>
            </a:endParaRPr>
          </a:p>
        </p:txBody>
      </p:sp>
      <p:pic>
        <p:nvPicPr>
          <p:cNvPr id="6" name="Content Placeholder 5">
            <a:extLst>
              <a:ext uri="{FF2B5EF4-FFF2-40B4-BE49-F238E27FC236}">
                <a16:creationId xmlns:a16="http://schemas.microsoft.com/office/drawing/2014/main" id="{7FAD0EF1-ACF9-2B37-E4A3-F65CA06DE3B4}"/>
              </a:ext>
            </a:extLst>
          </p:cNvPr>
          <p:cNvPicPr>
            <a:picLocks noGrp="1" noChangeAspect="1"/>
          </p:cNvPicPr>
          <p:nvPr>
            <p:ph idx="1"/>
          </p:nvPr>
        </p:nvPicPr>
        <p:blipFill>
          <a:blip r:embed="rId2"/>
          <a:stretch>
            <a:fillRect/>
          </a:stretch>
        </p:blipFill>
        <p:spPr>
          <a:xfrm>
            <a:off x="3970704" y="1034695"/>
            <a:ext cx="4702626" cy="5486400"/>
          </a:xfrm>
        </p:spPr>
      </p:pic>
      <p:sp>
        <p:nvSpPr>
          <p:cNvPr id="4" name="Slide Number Placeholder 3">
            <a:extLst>
              <a:ext uri="{FF2B5EF4-FFF2-40B4-BE49-F238E27FC236}">
                <a16:creationId xmlns:a16="http://schemas.microsoft.com/office/drawing/2014/main" id="{F93CB1AB-2362-5FBE-E9A7-C4B209913DAE}"/>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5" name="Picture 4">
            <a:extLst>
              <a:ext uri="{FF2B5EF4-FFF2-40B4-BE49-F238E27FC236}">
                <a16:creationId xmlns:a16="http://schemas.microsoft.com/office/drawing/2014/main" id="{8093762A-3D79-8B32-5308-BC3BC9634D2A}"/>
              </a:ext>
            </a:extLst>
          </p:cNvPr>
          <p:cNvPicPr>
            <a:picLocks noChangeAspect="1"/>
          </p:cNvPicPr>
          <p:nvPr/>
        </p:nvPicPr>
        <p:blipFill>
          <a:blip r:embed="rId3"/>
          <a:stretch>
            <a:fillRect/>
          </a:stretch>
        </p:blipFill>
        <p:spPr>
          <a:xfrm>
            <a:off x="3727634" y="1920240"/>
            <a:ext cx="5320363" cy="3017520"/>
          </a:xfrm>
          <a:prstGeom prst="rect">
            <a:avLst/>
          </a:prstGeom>
        </p:spPr>
      </p:pic>
    </p:spTree>
    <p:extLst>
      <p:ext uri="{BB962C8B-B14F-4D97-AF65-F5344CB8AC3E}">
        <p14:creationId xmlns:p14="http://schemas.microsoft.com/office/powerpoint/2010/main" val="9833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AC33C-181F-5B63-5C6A-59377B7ABDE1}"/>
              </a:ext>
            </a:extLst>
          </p:cNvPr>
          <p:cNvSpPr>
            <a:spLocks noGrp="1"/>
          </p:cNvSpPr>
          <p:nvPr>
            <p:ph type="title"/>
          </p:nvPr>
        </p:nvSpPr>
        <p:spPr>
          <a:xfrm>
            <a:off x="783956" y="0"/>
            <a:ext cx="10515600" cy="1325563"/>
          </a:xfrm>
        </p:spPr>
        <p:txBody>
          <a:bodyPr/>
          <a:lstStyle/>
          <a:p>
            <a:r>
              <a:rPr lang="en-US" dirty="0">
                <a:solidFill>
                  <a:schemeClr val="bg1"/>
                </a:solidFill>
              </a:rPr>
              <a:t>3. S</a:t>
            </a:r>
            <a:r>
              <a:rPr lang="en-US" dirty="0">
                <a:solidFill>
                  <a:schemeClr val="accent5">
                    <a:lumMod val="50000"/>
                  </a:schemeClr>
                </a:solidFill>
              </a:rPr>
              <a:t>tu</a:t>
            </a:r>
            <a:r>
              <a:rPr lang="en-US" dirty="0"/>
              <a:t>dent Debt Facts</a:t>
            </a:r>
          </a:p>
        </p:txBody>
      </p:sp>
      <p:sp>
        <p:nvSpPr>
          <p:cNvPr id="4" name="Slide Number Placeholder 3">
            <a:extLst>
              <a:ext uri="{FF2B5EF4-FFF2-40B4-BE49-F238E27FC236}">
                <a16:creationId xmlns:a16="http://schemas.microsoft.com/office/drawing/2014/main" id="{1C9E3436-3A12-F176-B390-B1220F7601E9}"/>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1026" name="Picture 2" descr="Total student loan debt consistently outpaces other non-mortgage household debt ">
            <a:extLst>
              <a:ext uri="{FF2B5EF4-FFF2-40B4-BE49-F238E27FC236}">
                <a16:creationId xmlns:a16="http://schemas.microsoft.com/office/drawing/2014/main" id="{FCEB41B7-D0D9-745A-5B8E-453DA481CD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049" y="1658226"/>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dults today face higher student debt burdens than they have in the past, even after adjusting for inflation">
            <a:extLst>
              <a:ext uri="{FF2B5EF4-FFF2-40B4-BE49-F238E27FC236}">
                <a16:creationId xmlns:a16="http://schemas.microsoft.com/office/drawing/2014/main" id="{C2CAAF5B-AE07-D190-1346-2BBDABDB7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12470"/>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72A2094-258E-14A1-3338-A72CAE572E89}"/>
              </a:ext>
            </a:extLst>
          </p:cNvPr>
          <p:cNvPicPr preferRelativeResize="0">
            <a:picLocks/>
          </p:cNvPicPr>
          <p:nvPr/>
        </p:nvPicPr>
        <p:blipFill>
          <a:blip r:embed="rId4"/>
          <a:stretch>
            <a:fillRect/>
          </a:stretch>
        </p:blipFill>
        <p:spPr>
          <a:xfrm>
            <a:off x="86501" y="1603982"/>
            <a:ext cx="6099048" cy="4572000"/>
          </a:xfrm>
          <a:prstGeom prst="rect">
            <a:avLst/>
          </a:prstGeom>
        </p:spPr>
      </p:pic>
      <p:sp>
        <p:nvSpPr>
          <p:cNvPr id="7" name="TextBox 6">
            <a:extLst>
              <a:ext uri="{FF2B5EF4-FFF2-40B4-BE49-F238E27FC236}">
                <a16:creationId xmlns:a16="http://schemas.microsoft.com/office/drawing/2014/main" id="{888F5993-05F7-A70D-ABB0-707DA816E8D3}"/>
              </a:ext>
            </a:extLst>
          </p:cNvPr>
          <p:cNvSpPr txBox="1"/>
          <p:nvPr/>
        </p:nvSpPr>
        <p:spPr>
          <a:xfrm>
            <a:off x="2696706" y="3626603"/>
            <a:ext cx="3399294" cy="492443"/>
          </a:xfrm>
          <a:prstGeom prst="rect">
            <a:avLst/>
          </a:prstGeom>
          <a:noFill/>
        </p:spPr>
        <p:txBody>
          <a:bodyPr wrap="square" rtlCol="0">
            <a:spAutoFit/>
          </a:bodyPr>
          <a:lstStyle/>
          <a:p>
            <a:r>
              <a:rPr lang="en-US" sz="2600" dirty="0"/>
              <a:t>But, it has started to fall</a:t>
            </a:r>
          </a:p>
        </p:txBody>
      </p:sp>
    </p:spTree>
    <p:extLst>
      <p:ext uri="{BB962C8B-B14F-4D97-AF65-F5344CB8AC3E}">
        <p14:creationId xmlns:p14="http://schemas.microsoft.com/office/powerpoint/2010/main" val="14108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33F13F-B490-0C98-3091-CB370E17E600}"/>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3074" name="Picture 2" descr="Those with a graduate degree account for over one-half of student debt">
            <a:extLst>
              <a:ext uri="{FF2B5EF4-FFF2-40B4-BE49-F238E27FC236}">
                <a16:creationId xmlns:a16="http://schemas.microsoft.com/office/drawing/2014/main" id="{B9EA3C50-449B-6A08-2767-A72A1806EC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739" y="1432583"/>
            <a:ext cx="5760720" cy="432054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EFA4938-E2EF-8C58-BB1E-5A17D61EFD49}"/>
              </a:ext>
            </a:extLst>
          </p:cNvPr>
          <p:cNvSpPr>
            <a:spLocks noGrp="1"/>
          </p:cNvSpPr>
          <p:nvPr>
            <p:ph type="title"/>
          </p:nvPr>
        </p:nvSpPr>
        <p:spPr>
          <a:xfrm>
            <a:off x="783956" y="0"/>
            <a:ext cx="10515600" cy="1325563"/>
          </a:xfrm>
        </p:spPr>
        <p:txBody>
          <a:bodyPr/>
          <a:lstStyle/>
          <a:p>
            <a:r>
              <a:rPr lang="en-US" dirty="0">
                <a:solidFill>
                  <a:schemeClr val="bg1"/>
                </a:solidFill>
              </a:rPr>
              <a:t>3. S</a:t>
            </a:r>
            <a:r>
              <a:rPr lang="en-US" dirty="0">
                <a:solidFill>
                  <a:schemeClr val="accent5">
                    <a:lumMod val="50000"/>
                  </a:schemeClr>
                </a:solidFill>
              </a:rPr>
              <a:t>tu</a:t>
            </a:r>
            <a:r>
              <a:rPr lang="en-US" dirty="0"/>
              <a:t>dent Debt Facts (Cont.)</a:t>
            </a:r>
          </a:p>
        </p:txBody>
      </p:sp>
      <p:pic>
        <p:nvPicPr>
          <p:cNvPr id="2" name="Content Placeholder 5">
            <a:extLst>
              <a:ext uri="{FF2B5EF4-FFF2-40B4-BE49-F238E27FC236}">
                <a16:creationId xmlns:a16="http://schemas.microsoft.com/office/drawing/2014/main" id="{E3AB0465-A690-5EC3-1D1B-DFE852B636B7}"/>
              </a:ext>
            </a:extLst>
          </p:cNvPr>
          <p:cNvPicPr>
            <a:picLocks noChangeAspect="1"/>
          </p:cNvPicPr>
          <p:nvPr/>
        </p:nvPicPr>
        <p:blipFill>
          <a:blip r:embed="rId3"/>
          <a:stretch>
            <a:fillRect/>
          </a:stretch>
        </p:blipFill>
        <p:spPr>
          <a:xfrm>
            <a:off x="4793870" y="1796387"/>
            <a:ext cx="7398130" cy="3511730"/>
          </a:xfrm>
          <a:prstGeom prst="rect">
            <a:avLst/>
          </a:prstGeom>
        </p:spPr>
      </p:pic>
      <p:sp>
        <p:nvSpPr>
          <p:cNvPr id="3" name="TextBox 2">
            <a:extLst>
              <a:ext uri="{FF2B5EF4-FFF2-40B4-BE49-F238E27FC236}">
                <a16:creationId xmlns:a16="http://schemas.microsoft.com/office/drawing/2014/main" id="{EC3CF8B9-6D3A-00BC-1BC8-63A345B73897}"/>
              </a:ext>
            </a:extLst>
          </p:cNvPr>
          <p:cNvSpPr txBox="1"/>
          <p:nvPr/>
        </p:nvSpPr>
        <p:spPr>
          <a:xfrm>
            <a:off x="4965539" y="6412788"/>
            <a:ext cx="6510760" cy="369332"/>
          </a:xfrm>
          <a:prstGeom prst="rect">
            <a:avLst/>
          </a:prstGeom>
          <a:noFill/>
        </p:spPr>
        <p:txBody>
          <a:bodyPr wrap="square" rtlCol="0">
            <a:spAutoFit/>
          </a:bodyPr>
          <a:lstStyle/>
          <a:p>
            <a:r>
              <a:rPr lang="en-US"/>
              <a:t>https://educationdata.org/student-loan-debt-statistics</a:t>
            </a:r>
            <a:endParaRPr lang="en-US" dirty="0"/>
          </a:p>
        </p:txBody>
      </p:sp>
    </p:spTree>
    <p:extLst>
      <p:ext uri="{BB962C8B-B14F-4D97-AF65-F5344CB8AC3E}">
        <p14:creationId xmlns:p14="http://schemas.microsoft.com/office/powerpoint/2010/main" val="216533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0E42-1F65-B1CC-E4E3-FEFF3FD47F5C}"/>
              </a:ext>
            </a:extLst>
          </p:cNvPr>
          <p:cNvSpPr>
            <a:spLocks noGrp="1"/>
          </p:cNvSpPr>
          <p:nvPr>
            <p:ph type="title"/>
          </p:nvPr>
        </p:nvSpPr>
        <p:spPr/>
        <p:txBody>
          <a:bodyPr/>
          <a:lstStyle/>
          <a:p>
            <a:r>
              <a:rPr lang="en-US" dirty="0">
                <a:solidFill>
                  <a:schemeClr val="bg1"/>
                </a:solidFill>
              </a:rPr>
              <a:t>3.B</a:t>
            </a:r>
            <a:r>
              <a:rPr lang="en-US" dirty="0">
                <a:solidFill>
                  <a:schemeClr val="accent5">
                    <a:lumMod val="50000"/>
                  </a:schemeClr>
                </a:solidFill>
              </a:rPr>
              <a:t>re</a:t>
            </a:r>
            <a:r>
              <a:rPr lang="en-US" dirty="0"/>
              <a:t>ak Down of Where There is a Debt Problem</a:t>
            </a:r>
          </a:p>
        </p:txBody>
      </p:sp>
      <p:sp>
        <p:nvSpPr>
          <p:cNvPr id="4" name="Slide Number Placeholder 3">
            <a:extLst>
              <a:ext uri="{FF2B5EF4-FFF2-40B4-BE49-F238E27FC236}">
                <a16:creationId xmlns:a16="http://schemas.microsoft.com/office/drawing/2014/main" id="{2447980A-5714-1CAD-DED7-5EEB9B2B9197}"/>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5" name="Picture 2" descr="The average federal student loan debt is highest for women, Black borrowers, and those who attended for-profit colleges">
            <a:extLst>
              <a:ext uri="{FF2B5EF4-FFF2-40B4-BE49-F238E27FC236}">
                <a16:creationId xmlns:a16="http://schemas.microsoft.com/office/drawing/2014/main" id="{7280031B-DC2F-C8EE-E820-5885E118F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40" y="1595235"/>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udents at for-profit colleges and Black borrowers have higher student loan default rates">
            <a:extLst>
              <a:ext uri="{FF2B5EF4-FFF2-40B4-BE49-F238E27FC236}">
                <a16:creationId xmlns:a16="http://schemas.microsoft.com/office/drawing/2014/main" id="{03A89329-6511-7590-AB1B-891371C2BF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72340" y="1529575"/>
            <a:ext cx="5852160"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1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EB052-50BB-765F-F98A-8CC5EE19D5C6}"/>
              </a:ext>
            </a:extLst>
          </p:cNvPr>
          <p:cNvSpPr>
            <a:spLocks noGrp="1"/>
          </p:cNvSpPr>
          <p:nvPr>
            <p:ph type="title"/>
          </p:nvPr>
        </p:nvSpPr>
        <p:spPr>
          <a:xfrm>
            <a:off x="729205" y="23693"/>
            <a:ext cx="10515600" cy="1325563"/>
          </a:xfrm>
        </p:spPr>
        <p:txBody>
          <a:bodyPr/>
          <a:lstStyle/>
          <a:p>
            <a:r>
              <a:rPr lang="en-US" dirty="0">
                <a:solidFill>
                  <a:schemeClr val="bg1"/>
                </a:solidFill>
              </a:rPr>
              <a:t>3.W</a:t>
            </a:r>
            <a:r>
              <a:rPr lang="en-US" dirty="0">
                <a:solidFill>
                  <a:schemeClr val="accent5">
                    <a:lumMod val="50000"/>
                  </a:schemeClr>
                </a:solidFill>
              </a:rPr>
              <a:t>h</a:t>
            </a:r>
            <a:r>
              <a:rPr lang="en-US" dirty="0"/>
              <a:t>at is the Student Debt “Problem?”</a:t>
            </a:r>
          </a:p>
        </p:txBody>
      </p:sp>
      <p:pic>
        <p:nvPicPr>
          <p:cNvPr id="6" name="Content Placeholder 5">
            <a:extLst>
              <a:ext uri="{FF2B5EF4-FFF2-40B4-BE49-F238E27FC236}">
                <a16:creationId xmlns:a16="http://schemas.microsoft.com/office/drawing/2014/main" id="{0187ECCC-AD1B-4131-CF55-41E542078F88}"/>
              </a:ext>
            </a:extLst>
          </p:cNvPr>
          <p:cNvPicPr>
            <a:picLocks noGrp="1" noChangeAspect="1"/>
          </p:cNvPicPr>
          <p:nvPr>
            <p:ph idx="1"/>
          </p:nvPr>
        </p:nvPicPr>
        <p:blipFill>
          <a:blip r:embed="rId2"/>
          <a:stretch>
            <a:fillRect/>
          </a:stretch>
        </p:blipFill>
        <p:spPr>
          <a:xfrm>
            <a:off x="248923" y="1693067"/>
            <a:ext cx="11767028" cy="1645920"/>
          </a:xfrm>
        </p:spPr>
      </p:pic>
      <p:sp>
        <p:nvSpPr>
          <p:cNvPr id="4" name="Slide Number Placeholder 3">
            <a:extLst>
              <a:ext uri="{FF2B5EF4-FFF2-40B4-BE49-F238E27FC236}">
                <a16:creationId xmlns:a16="http://schemas.microsoft.com/office/drawing/2014/main" id="{F6827CE0-8058-2638-0883-079F766556CC}"/>
              </a:ext>
            </a:extLst>
          </p:cNvPr>
          <p:cNvSpPr>
            <a:spLocks noGrp="1"/>
          </p:cNvSpPr>
          <p:nvPr>
            <p:ph type="sldNum" sz="quarter" idx="12"/>
          </p:nvPr>
        </p:nvSpPr>
        <p:spPr/>
        <p:txBody>
          <a:bodyPr/>
          <a:lstStyle/>
          <a:p>
            <a:fld id="{D9F085D5-EC86-4F6A-B501-C1359CB39116}" type="slidenum">
              <a:rPr lang="en-GB" smtClean="0"/>
              <a:t>28</a:t>
            </a:fld>
            <a:endParaRPr lang="en-GB"/>
          </a:p>
        </p:txBody>
      </p:sp>
      <p:sp>
        <p:nvSpPr>
          <p:cNvPr id="11" name="TextBox 10">
            <a:extLst>
              <a:ext uri="{FF2B5EF4-FFF2-40B4-BE49-F238E27FC236}">
                <a16:creationId xmlns:a16="http://schemas.microsoft.com/office/drawing/2014/main" id="{8720C316-44C8-C17B-0B9C-FBBDC1ABCD64}"/>
              </a:ext>
            </a:extLst>
          </p:cNvPr>
          <p:cNvSpPr txBox="1"/>
          <p:nvPr/>
        </p:nvSpPr>
        <p:spPr>
          <a:xfrm>
            <a:off x="329878" y="5287296"/>
            <a:ext cx="11314254" cy="523220"/>
          </a:xfrm>
          <a:prstGeom prst="rect">
            <a:avLst/>
          </a:prstGeom>
          <a:noFill/>
        </p:spPr>
        <p:txBody>
          <a:bodyPr wrap="square" rtlCol="0">
            <a:spAutoFit/>
          </a:bodyPr>
          <a:lstStyle/>
          <a:p>
            <a:r>
              <a:rPr lang="en-US" sz="2800" dirty="0"/>
              <a:t>The government allowed-and often encouraged-people to make bad choices </a:t>
            </a:r>
          </a:p>
        </p:txBody>
      </p:sp>
      <p:sp>
        <p:nvSpPr>
          <p:cNvPr id="12" name="TextBox 11">
            <a:extLst>
              <a:ext uri="{FF2B5EF4-FFF2-40B4-BE49-F238E27FC236}">
                <a16:creationId xmlns:a16="http://schemas.microsoft.com/office/drawing/2014/main" id="{595F4BA7-C39C-967D-81D8-FEC6D144FDB5}"/>
              </a:ext>
            </a:extLst>
          </p:cNvPr>
          <p:cNvSpPr txBox="1"/>
          <p:nvPr/>
        </p:nvSpPr>
        <p:spPr>
          <a:xfrm>
            <a:off x="3287210" y="6089622"/>
            <a:ext cx="9161361" cy="646331"/>
          </a:xfrm>
          <a:prstGeom prst="rect">
            <a:avLst/>
          </a:prstGeom>
          <a:noFill/>
        </p:spPr>
        <p:txBody>
          <a:bodyPr wrap="square" rtlCol="0">
            <a:spAutoFit/>
          </a:bodyPr>
          <a:lstStyle/>
          <a:p>
            <a:r>
              <a:rPr lang="en-US" dirty="0"/>
              <a:t>Adam Looney, “A Better Way to Provide Relief to  Student Loan Borrowers, “  4/30/2019: https://www.brookings.edu/articles/a-better-way-to-provide-relief-to-student-loan-borrowers/</a:t>
            </a:r>
          </a:p>
        </p:txBody>
      </p:sp>
      <p:sp>
        <p:nvSpPr>
          <p:cNvPr id="13" name="TextBox 12">
            <a:extLst>
              <a:ext uri="{FF2B5EF4-FFF2-40B4-BE49-F238E27FC236}">
                <a16:creationId xmlns:a16="http://schemas.microsoft.com/office/drawing/2014/main" id="{1706EE3D-4D42-1206-A17D-08B9E65C81F8}"/>
              </a:ext>
            </a:extLst>
          </p:cNvPr>
          <p:cNvSpPr txBox="1"/>
          <p:nvPr/>
        </p:nvSpPr>
        <p:spPr>
          <a:xfrm>
            <a:off x="8038617" y="2956371"/>
            <a:ext cx="3437681" cy="523220"/>
          </a:xfrm>
          <a:prstGeom prst="rect">
            <a:avLst/>
          </a:prstGeom>
          <a:solidFill>
            <a:schemeClr val="bg1"/>
          </a:solidFill>
        </p:spPr>
        <p:txBody>
          <a:bodyPr wrap="square" rtlCol="0">
            <a:spAutoFit/>
          </a:bodyPr>
          <a:lstStyle/>
          <a:p>
            <a:r>
              <a:rPr lang="en-US" sz="2800" dirty="0"/>
              <a:t>…</a:t>
            </a:r>
          </a:p>
        </p:txBody>
      </p:sp>
      <p:grpSp>
        <p:nvGrpSpPr>
          <p:cNvPr id="15" name="Group 14">
            <a:extLst>
              <a:ext uri="{FF2B5EF4-FFF2-40B4-BE49-F238E27FC236}">
                <a16:creationId xmlns:a16="http://schemas.microsoft.com/office/drawing/2014/main" id="{E27960F0-E870-18A2-6D66-296DA9ADF910}"/>
              </a:ext>
            </a:extLst>
          </p:cNvPr>
          <p:cNvGrpSpPr/>
          <p:nvPr/>
        </p:nvGrpSpPr>
        <p:grpSpPr>
          <a:xfrm>
            <a:off x="370995" y="3711430"/>
            <a:ext cx="11947228" cy="1371600"/>
            <a:chOff x="370995" y="3711430"/>
            <a:chExt cx="11947228" cy="1371600"/>
          </a:xfrm>
        </p:grpSpPr>
        <p:pic>
          <p:nvPicPr>
            <p:cNvPr id="8" name="Picture 7">
              <a:extLst>
                <a:ext uri="{FF2B5EF4-FFF2-40B4-BE49-F238E27FC236}">
                  <a16:creationId xmlns:a16="http://schemas.microsoft.com/office/drawing/2014/main" id="{925226B8-C451-0A16-D205-BF36BCCD9603}"/>
                </a:ext>
              </a:extLst>
            </p:cNvPr>
            <p:cNvPicPr>
              <a:picLocks noChangeAspect="1"/>
            </p:cNvPicPr>
            <p:nvPr/>
          </p:nvPicPr>
          <p:blipFill>
            <a:blip r:embed="rId3"/>
            <a:stretch>
              <a:fillRect/>
            </a:stretch>
          </p:blipFill>
          <p:spPr>
            <a:xfrm>
              <a:off x="370995" y="3711430"/>
              <a:ext cx="11947228" cy="1371600"/>
            </a:xfrm>
            <a:prstGeom prst="rect">
              <a:avLst/>
            </a:prstGeom>
          </p:spPr>
        </p:pic>
        <p:sp>
          <p:nvSpPr>
            <p:cNvPr id="14" name="TextBox 13">
              <a:extLst>
                <a:ext uri="{FF2B5EF4-FFF2-40B4-BE49-F238E27FC236}">
                  <a16:creationId xmlns:a16="http://schemas.microsoft.com/office/drawing/2014/main" id="{F8630D83-5955-C5CB-9BFC-FD9306EB086A}"/>
                </a:ext>
              </a:extLst>
            </p:cNvPr>
            <p:cNvSpPr txBox="1"/>
            <p:nvPr/>
          </p:nvSpPr>
          <p:spPr>
            <a:xfrm>
              <a:off x="7994248" y="4487186"/>
              <a:ext cx="4021703" cy="523220"/>
            </a:xfrm>
            <a:prstGeom prst="rect">
              <a:avLst/>
            </a:prstGeom>
            <a:solidFill>
              <a:schemeClr val="bg1"/>
            </a:solidFill>
          </p:spPr>
          <p:txBody>
            <a:bodyPr wrap="square" rtlCol="0">
              <a:spAutoFit/>
            </a:bodyPr>
            <a:lstStyle/>
            <a:p>
              <a:r>
                <a:rPr lang="en-US" sz="2800" dirty="0"/>
                <a:t>…</a:t>
              </a:r>
            </a:p>
          </p:txBody>
        </p:sp>
      </p:grpSp>
    </p:spTree>
    <p:extLst>
      <p:ext uri="{BB962C8B-B14F-4D97-AF65-F5344CB8AC3E}">
        <p14:creationId xmlns:p14="http://schemas.microsoft.com/office/powerpoint/2010/main" val="187503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FE1D-FCFD-382D-BE62-BF9F0A2BB589}"/>
              </a:ext>
            </a:extLst>
          </p:cNvPr>
          <p:cNvSpPr>
            <a:spLocks noGrp="1"/>
          </p:cNvSpPr>
          <p:nvPr>
            <p:ph type="title"/>
          </p:nvPr>
        </p:nvSpPr>
        <p:spPr/>
        <p:txBody>
          <a:bodyPr/>
          <a:lstStyle/>
          <a:p>
            <a:r>
              <a:rPr lang="en-US" dirty="0">
                <a:solidFill>
                  <a:schemeClr val="bg1"/>
                </a:solidFill>
              </a:rPr>
              <a:t>Sol</a:t>
            </a:r>
            <a:r>
              <a:rPr lang="en-US" dirty="0"/>
              <a:t>ution (?):  Income-Based Repayment</a:t>
            </a:r>
          </a:p>
        </p:txBody>
      </p:sp>
      <p:sp>
        <p:nvSpPr>
          <p:cNvPr id="3" name="Content Placeholder 2">
            <a:extLst>
              <a:ext uri="{FF2B5EF4-FFF2-40B4-BE49-F238E27FC236}">
                <a16:creationId xmlns:a16="http://schemas.microsoft.com/office/drawing/2014/main" id="{FC3A870C-A786-E494-04AA-ADA34B8891F5}"/>
              </a:ext>
            </a:extLst>
          </p:cNvPr>
          <p:cNvSpPr>
            <a:spLocks noGrp="1"/>
          </p:cNvSpPr>
          <p:nvPr>
            <p:ph idx="1"/>
          </p:nvPr>
        </p:nvSpPr>
        <p:spPr/>
        <p:txBody>
          <a:bodyPr/>
          <a:lstStyle/>
          <a:p>
            <a:r>
              <a:rPr lang="en-US" dirty="0"/>
              <a:t>And, it exists!  </a:t>
            </a:r>
          </a:p>
          <a:p>
            <a:pPr lvl="1"/>
            <a:r>
              <a:rPr lang="en-US" dirty="0"/>
              <a:t>REPAYE (2015) that have morphed into SAVE Loans</a:t>
            </a:r>
          </a:p>
          <a:p>
            <a:pPr lvl="1"/>
            <a:r>
              <a:rPr lang="en-US" dirty="0"/>
              <a:t>$600 billion of the $1.6 trillion</a:t>
            </a:r>
          </a:p>
          <a:p>
            <a:r>
              <a:rPr lang="en-US" dirty="0"/>
              <a:t>Terms</a:t>
            </a:r>
          </a:p>
          <a:p>
            <a:pPr lvl="1"/>
            <a:r>
              <a:rPr lang="en-US" dirty="0"/>
              <a:t>Requires borrower to pay 10% of discretionary income.</a:t>
            </a:r>
          </a:p>
          <a:p>
            <a:pPr lvl="1"/>
            <a:r>
              <a:rPr lang="en-US" dirty="0"/>
              <a:t>Payments end when the loan is repaid or after 20 or 25 years</a:t>
            </a:r>
          </a:p>
          <a:p>
            <a:pPr lvl="1"/>
            <a:r>
              <a:rPr lang="en-US" dirty="0"/>
              <a:t>With better terms coming this year</a:t>
            </a:r>
          </a:p>
          <a:p>
            <a:r>
              <a:rPr lang="en-US" dirty="0"/>
              <a:t>Benefits</a:t>
            </a:r>
          </a:p>
          <a:p>
            <a:pPr lvl="1"/>
            <a:r>
              <a:rPr lang="en-US" dirty="0"/>
              <a:t>Requires equal proportional sacrifice to pursue different careers</a:t>
            </a:r>
          </a:p>
          <a:p>
            <a:pPr lvl="1"/>
            <a:r>
              <a:rPr lang="en-US" dirty="0"/>
              <a:t>Reduces the risk of pursuing a degree</a:t>
            </a:r>
          </a:p>
        </p:txBody>
      </p:sp>
      <p:sp>
        <p:nvSpPr>
          <p:cNvPr id="4" name="Slide Number Placeholder 3">
            <a:extLst>
              <a:ext uri="{FF2B5EF4-FFF2-40B4-BE49-F238E27FC236}">
                <a16:creationId xmlns:a16="http://schemas.microsoft.com/office/drawing/2014/main" id="{352DB677-A1D1-EBD3-F1B4-DDCBFE928FE2}"/>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20565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5748A-A58A-E559-87C5-AE43129E2793}"/>
              </a:ext>
            </a:extLst>
          </p:cNvPr>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900E8578-1528-DB79-61F5-0EAF37D56A9B}"/>
              </a:ext>
            </a:extLst>
          </p:cNvPr>
          <p:cNvSpPr>
            <a:spLocks noGrp="1"/>
          </p:cNvSpPr>
          <p:nvPr>
            <p:ph idx="1"/>
          </p:nvPr>
        </p:nvSpPr>
        <p:spPr/>
        <p:txBody>
          <a:bodyPr/>
          <a:lstStyle/>
          <a:p>
            <a:pPr marL="514350" indent="-514350">
              <a:buFont typeface="+mj-lt"/>
              <a:buAutoNum type="arabicPeriod"/>
            </a:pPr>
            <a:r>
              <a:rPr lang="en-US" dirty="0"/>
              <a:t>Context for our discussion of the role of Higher Education</a:t>
            </a:r>
          </a:p>
          <a:p>
            <a:pPr marL="514350" indent="-514350">
              <a:buFont typeface="+mj-lt"/>
              <a:buAutoNum type="arabicPeriod"/>
            </a:pPr>
            <a:r>
              <a:rPr lang="en-US" dirty="0"/>
              <a:t>Public Attitudes towards Higher Education.</a:t>
            </a:r>
          </a:p>
          <a:p>
            <a:pPr marL="514350" indent="-514350">
              <a:buFont typeface="+mj-lt"/>
              <a:buAutoNum type="arabicPeriod"/>
            </a:pPr>
            <a:r>
              <a:rPr lang="en-US" dirty="0"/>
              <a:t>Economic Returns to a College Degree.</a:t>
            </a:r>
          </a:p>
          <a:p>
            <a:pPr marL="514350" indent="-514350">
              <a:buFont typeface="+mj-lt"/>
              <a:buAutoNum type="arabicPeriod"/>
            </a:pPr>
            <a:r>
              <a:rPr lang="en-US" dirty="0"/>
              <a:t>Non-Economic Returns.</a:t>
            </a:r>
          </a:p>
          <a:p>
            <a:pPr marL="514350" indent="-514350">
              <a:buFont typeface="+mj-lt"/>
              <a:buAutoNum type="arabicPeriod"/>
            </a:pPr>
            <a:r>
              <a:rPr lang="en-US" dirty="0"/>
              <a:t>The Future.</a:t>
            </a:r>
          </a:p>
        </p:txBody>
      </p:sp>
      <p:sp>
        <p:nvSpPr>
          <p:cNvPr id="4" name="Slide Number Placeholder 3">
            <a:extLst>
              <a:ext uri="{FF2B5EF4-FFF2-40B4-BE49-F238E27FC236}">
                <a16:creationId xmlns:a16="http://schemas.microsoft.com/office/drawing/2014/main" id="{CE34A8EC-FA2F-FA49-5477-3577F79CBA71}"/>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5189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5DAF-A185-83A4-228F-B2B95255EBC4}"/>
              </a:ext>
            </a:extLst>
          </p:cNvPr>
          <p:cNvSpPr>
            <a:spLocks noGrp="1"/>
          </p:cNvSpPr>
          <p:nvPr>
            <p:ph type="title"/>
          </p:nvPr>
        </p:nvSpPr>
        <p:spPr>
          <a:xfrm>
            <a:off x="768457" y="0"/>
            <a:ext cx="10515600" cy="1325563"/>
          </a:xfrm>
        </p:spPr>
        <p:txBody>
          <a:bodyPr/>
          <a:lstStyle/>
          <a:p>
            <a:r>
              <a:rPr lang="en-US" dirty="0">
                <a:solidFill>
                  <a:schemeClr val="bg1"/>
                </a:solidFill>
              </a:rPr>
              <a:t>4.M</a:t>
            </a:r>
            <a:r>
              <a:rPr lang="en-US" dirty="0">
                <a:solidFill>
                  <a:schemeClr val="accent5">
                    <a:lumMod val="50000"/>
                  </a:schemeClr>
                </a:solidFill>
              </a:rPr>
              <a:t>o</a:t>
            </a:r>
            <a:r>
              <a:rPr lang="en-US" dirty="0"/>
              <a:t>re People Think BA is a Bad “Investment”</a:t>
            </a:r>
          </a:p>
        </p:txBody>
      </p:sp>
      <p:pic>
        <p:nvPicPr>
          <p:cNvPr id="8" name="Content Placeholder 7">
            <a:extLst>
              <a:ext uri="{FF2B5EF4-FFF2-40B4-BE49-F238E27FC236}">
                <a16:creationId xmlns:a16="http://schemas.microsoft.com/office/drawing/2014/main" id="{67A4EF4A-FAE5-A139-73B9-3B3196851054}"/>
              </a:ext>
            </a:extLst>
          </p:cNvPr>
          <p:cNvPicPr>
            <a:picLocks noGrp="1" noChangeAspect="1"/>
          </p:cNvPicPr>
          <p:nvPr>
            <p:ph idx="1"/>
          </p:nvPr>
        </p:nvPicPr>
        <p:blipFill>
          <a:blip r:embed="rId2"/>
          <a:stretch>
            <a:fillRect/>
          </a:stretch>
        </p:blipFill>
        <p:spPr>
          <a:xfrm>
            <a:off x="401533" y="1325563"/>
            <a:ext cx="4301095" cy="4754880"/>
          </a:xfrm>
        </p:spPr>
      </p:pic>
      <p:sp>
        <p:nvSpPr>
          <p:cNvPr id="4" name="Slide Number Placeholder 3">
            <a:extLst>
              <a:ext uri="{FF2B5EF4-FFF2-40B4-BE49-F238E27FC236}">
                <a16:creationId xmlns:a16="http://schemas.microsoft.com/office/drawing/2014/main" id="{0F1BFE37-755A-CBC9-F214-5FE15DC7A600}"/>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6" name="Picture 5">
            <a:extLst>
              <a:ext uri="{FF2B5EF4-FFF2-40B4-BE49-F238E27FC236}">
                <a16:creationId xmlns:a16="http://schemas.microsoft.com/office/drawing/2014/main" id="{4FD65007-6EE5-29C5-42B6-7013B41D2DD5}"/>
              </a:ext>
            </a:extLst>
          </p:cNvPr>
          <p:cNvPicPr>
            <a:picLocks noChangeAspect="1"/>
          </p:cNvPicPr>
          <p:nvPr/>
        </p:nvPicPr>
        <p:blipFill>
          <a:blip r:embed="rId3"/>
          <a:stretch>
            <a:fillRect/>
          </a:stretch>
        </p:blipFill>
        <p:spPr>
          <a:xfrm>
            <a:off x="4204016" y="1714479"/>
            <a:ext cx="7648397" cy="3657600"/>
          </a:xfrm>
          <a:prstGeom prst="rect">
            <a:avLst/>
          </a:prstGeom>
        </p:spPr>
      </p:pic>
    </p:spTree>
    <p:extLst>
      <p:ext uri="{BB962C8B-B14F-4D97-AF65-F5344CB8AC3E}">
        <p14:creationId xmlns:p14="http://schemas.microsoft.com/office/powerpoint/2010/main" val="402880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3658-9906-C722-3C54-04030AB152D0}"/>
              </a:ext>
            </a:extLst>
          </p:cNvPr>
          <p:cNvSpPr>
            <a:spLocks noGrp="1"/>
          </p:cNvSpPr>
          <p:nvPr>
            <p:ph type="title"/>
          </p:nvPr>
        </p:nvSpPr>
        <p:spPr/>
        <p:txBody>
          <a:bodyPr/>
          <a:lstStyle/>
          <a:p>
            <a:r>
              <a:rPr lang="en-US" dirty="0">
                <a:solidFill>
                  <a:schemeClr val="bg1"/>
                </a:solidFill>
              </a:rPr>
              <a:t>Cal</a:t>
            </a:r>
            <a:r>
              <a:rPr lang="en-US" dirty="0"/>
              <a:t>culating the Investment Value of a BA</a:t>
            </a:r>
          </a:p>
        </p:txBody>
      </p:sp>
      <p:sp>
        <p:nvSpPr>
          <p:cNvPr id="3" name="Content Placeholder 2">
            <a:extLst>
              <a:ext uri="{FF2B5EF4-FFF2-40B4-BE49-F238E27FC236}">
                <a16:creationId xmlns:a16="http://schemas.microsoft.com/office/drawing/2014/main" id="{0D13D064-74DB-1CEE-16A8-514534A8C67D}"/>
              </a:ext>
            </a:extLst>
          </p:cNvPr>
          <p:cNvSpPr>
            <a:spLocks noGrp="1"/>
          </p:cNvSpPr>
          <p:nvPr>
            <p:ph idx="1"/>
          </p:nvPr>
        </p:nvSpPr>
        <p:spPr/>
        <p:txBody>
          <a:bodyPr/>
          <a:lstStyle/>
          <a:p>
            <a:pPr marL="514350" indent="-514350">
              <a:buFont typeface="+mj-lt"/>
              <a:buAutoNum type="arabicPeriod"/>
            </a:pPr>
            <a:r>
              <a:rPr lang="en-US" dirty="0"/>
              <a:t>Cost</a:t>
            </a:r>
          </a:p>
          <a:p>
            <a:pPr lvl="1"/>
            <a:r>
              <a:rPr lang="en-US" dirty="0"/>
              <a:t>Net Tuition and Fees.</a:t>
            </a:r>
          </a:p>
          <a:p>
            <a:pPr lvl="1"/>
            <a:r>
              <a:rPr lang="en-US" dirty="0"/>
              <a:t>Wages you could have earned</a:t>
            </a:r>
          </a:p>
          <a:p>
            <a:pPr lvl="1"/>
            <a:r>
              <a:rPr lang="en-US" dirty="0"/>
              <a:t>Room and Board?</a:t>
            </a:r>
          </a:p>
          <a:p>
            <a:pPr marL="514350" indent="-514350">
              <a:buFont typeface="+mj-lt"/>
              <a:buAutoNum type="arabicPeriod"/>
            </a:pPr>
            <a:r>
              <a:rPr lang="en-US" dirty="0"/>
              <a:t>Benefit</a:t>
            </a:r>
          </a:p>
          <a:p>
            <a:pPr lvl="1"/>
            <a:r>
              <a:rPr lang="en-US" dirty="0"/>
              <a:t>Difference in wage earned with BA and with only high school diploma after college.</a:t>
            </a:r>
          </a:p>
          <a:p>
            <a:pPr marL="0" indent="0">
              <a:buNone/>
            </a:pPr>
            <a:r>
              <a:rPr lang="en-US" dirty="0"/>
              <a:t>Both Benefits and Costs must account for the Time value of Money:  money in the future is worth less than money today.</a:t>
            </a:r>
          </a:p>
        </p:txBody>
      </p:sp>
      <p:sp>
        <p:nvSpPr>
          <p:cNvPr id="4" name="Slide Number Placeholder 3">
            <a:extLst>
              <a:ext uri="{FF2B5EF4-FFF2-40B4-BE49-F238E27FC236}">
                <a16:creationId xmlns:a16="http://schemas.microsoft.com/office/drawing/2014/main" id="{41438B35-EAA0-50EC-9AE4-760261909259}"/>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36245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4C94-D3F4-D0BE-7C31-B84FF94DC5E9}"/>
              </a:ext>
            </a:extLst>
          </p:cNvPr>
          <p:cNvSpPr>
            <a:spLocks noGrp="1"/>
          </p:cNvSpPr>
          <p:nvPr>
            <p:ph type="title"/>
          </p:nvPr>
        </p:nvSpPr>
        <p:spPr/>
        <p:txBody>
          <a:bodyPr/>
          <a:lstStyle/>
          <a:p>
            <a:r>
              <a:rPr lang="en-US" dirty="0">
                <a:solidFill>
                  <a:schemeClr val="bg1"/>
                </a:solidFill>
              </a:rPr>
              <a:t>Est</a:t>
            </a:r>
            <a:r>
              <a:rPr lang="en-US" dirty="0"/>
              <a:t>imates of the Cost of a Degree at 4Yr Public</a:t>
            </a:r>
          </a:p>
        </p:txBody>
      </p:sp>
      <p:sp>
        <p:nvSpPr>
          <p:cNvPr id="4" name="Slide Number Placeholder 3">
            <a:extLst>
              <a:ext uri="{FF2B5EF4-FFF2-40B4-BE49-F238E27FC236}">
                <a16:creationId xmlns:a16="http://schemas.microsoft.com/office/drawing/2014/main" id="{0A14FD86-CE95-6FC9-DC4A-C4F7EA54DBF4}"/>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7" name="TextBox 6">
            <a:extLst>
              <a:ext uri="{FF2B5EF4-FFF2-40B4-BE49-F238E27FC236}">
                <a16:creationId xmlns:a16="http://schemas.microsoft.com/office/drawing/2014/main" id="{FBA0D45C-BDD1-41DA-5A18-A0AFB1106959}"/>
              </a:ext>
            </a:extLst>
          </p:cNvPr>
          <p:cNvSpPr txBox="1"/>
          <p:nvPr/>
        </p:nvSpPr>
        <p:spPr>
          <a:xfrm>
            <a:off x="3200400" y="6039018"/>
            <a:ext cx="8347117" cy="1200329"/>
          </a:xfrm>
          <a:prstGeom prst="rect">
            <a:avLst/>
          </a:prstGeom>
          <a:noFill/>
        </p:spPr>
        <p:txBody>
          <a:bodyPr wrap="square" rtlCol="0">
            <a:spAutoFit/>
          </a:bodyPr>
          <a:lstStyle/>
          <a:p>
            <a:r>
              <a:rPr lang="en-US" dirty="0"/>
              <a:t>Sources: </a:t>
            </a:r>
            <a:r>
              <a:rPr lang="en-US" dirty="0">
                <a:hlinkClick r:id="rId2"/>
              </a:rPr>
              <a:t>https://research.collegeboard.org/trends/college-pricing</a:t>
            </a:r>
            <a:r>
              <a:rPr lang="en-US" dirty="0"/>
              <a:t>, and Census and BLS via </a:t>
            </a:r>
            <a:r>
              <a:rPr lang="en-US" dirty="0">
                <a:hlinkClick r:id="rId3"/>
              </a:rPr>
              <a:t>https://www.newamerica.org/education-policy/edcentral/college-pays-off/</a:t>
            </a:r>
            <a:r>
              <a:rPr lang="en-US" dirty="0"/>
              <a:t> </a:t>
            </a:r>
          </a:p>
          <a:p>
            <a:endParaRPr lang="en-US" dirty="0"/>
          </a:p>
          <a:p>
            <a:endParaRPr lang="en-US" dirty="0"/>
          </a:p>
        </p:txBody>
      </p:sp>
      <p:graphicFrame>
        <p:nvGraphicFramePr>
          <p:cNvPr id="10" name="Content Placeholder 9">
            <a:extLst>
              <a:ext uri="{FF2B5EF4-FFF2-40B4-BE49-F238E27FC236}">
                <a16:creationId xmlns:a16="http://schemas.microsoft.com/office/drawing/2014/main" id="{4026A1C2-07B2-0E35-F060-67FBBF557C79}"/>
              </a:ext>
            </a:extLst>
          </p:cNvPr>
          <p:cNvGraphicFramePr>
            <a:graphicFrameLocks noGrp="1"/>
          </p:cNvGraphicFramePr>
          <p:nvPr>
            <p:ph idx="1"/>
            <p:extLst>
              <p:ext uri="{D42A27DB-BD31-4B8C-83A1-F6EECF244321}">
                <p14:modId xmlns:p14="http://schemas.microsoft.com/office/powerpoint/2010/main" val="4267650211"/>
              </p:ext>
            </p:extLst>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8F221ADE-18DC-B094-2F93-45D6936519BD}"/>
              </a:ext>
            </a:extLst>
          </p:cNvPr>
          <p:cNvCxnSpPr/>
          <p:nvPr/>
        </p:nvCxnSpPr>
        <p:spPr>
          <a:xfrm>
            <a:off x="10940184" y="2770264"/>
            <a:ext cx="0" cy="2600086"/>
          </a:xfrm>
          <a:prstGeom prst="line">
            <a:avLst/>
          </a:prstGeom>
          <a:ln w="285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6A79E7-158C-A0E8-48CF-CB971D3193B1}"/>
              </a:ext>
            </a:extLst>
          </p:cNvPr>
          <p:cNvSpPr txBox="1"/>
          <p:nvPr/>
        </p:nvSpPr>
        <p:spPr>
          <a:xfrm>
            <a:off x="5883990" y="3429000"/>
            <a:ext cx="5336783" cy="830997"/>
          </a:xfrm>
          <a:prstGeom prst="rect">
            <a:avLst/>
          </a:prstGeom>
          <a:noFill/>
        </p:spPr>
        <p:txBody>
          <a:bodyPr wrap="square">
            <a:spAutoFit/>
          </a:bodyPr>
          <a:lstStyle/>
          <a:p>
            <a:r>
              <a:rPr lang="en-US" sz="2400" dirty="0"/>
              <a:t>“Opportunity Cost” of lost wages while attending College = $135k</a:t>
            </a:r>
          </a:p>
        </p:txBody>
      </p:sp>
    </p:spTree>
    <p:extLst>
      <p:ext uri="{BB962C8B-B14F-4D97-AF65-F5344CB8AC3E}">
        <p14:creationId xmlns:p14="http://schemas.microsoft.com/office/powerpoint/2010/main" val="244182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BEB92-4E24-F7CD-1278-ED9A17A52A71}"/>
              </a:ext>
            </a:extLst>
          </p:cNvPr>
          <p:cNvSpPr>
            <a:spLocks noGrp="1"/>
          </p:cNvSpPr>
          <p:nvPr>
            <p:ph type="title"/>
          </p:nvPr>
        </p:nvSpPr>
        <p:spPr>
          <a:xfrm>
            <a:off x="804441" y="262649"/>
            <a:ext cx="10515600" cy="1325563"/>
          </a:xfrm>
        </p:spPr>
        <p:txBody>
          <a:bodyPr/>
          <a:lstStyle/>
          <a:p>
            <a:r>
              <a:rPr lang="en-US" dirty="0">
                <a:solidFill>
                  <a:schemeClr val="bg1"/>
                </a:solidFill>
              </a:rPr>
              <a:t>But</a:t>
            </a:r>
            <a:r>
              <a:rPr lang="en-US" dirty="0"/>
              <a:t>, Aren’t Those Costs Trivial in Terms of </a:t>
            </a:r>
            <a:br>
              <a:rPr lang="en-US" dirty="0"/>
            </a:br>
            <a:r>
              <a:rPr lang="en-US" dirty="0"/>
              <a:t>Future Income?</a:t>
            </a:r>
          </a:p>
        </p:txBody>
      </p:sp>
      <p:pic>
        <p:nvPicPr>
          <p:cNvPr id="6" name="Content Placeholder 5">
            <a:extLst>
              <a:ext uri="{FF2B5EF4-FFF2-40B4-BE49-F238E27FC236}">
                <a16:creationId xmlns:a16="http://schemas.microsoft.com/office/drawing/2014/main" id="{38A4E206-8B13-733E-9CC4-0C08D6DE986F}"/>
              </a:ext>
            </a:extLst>
          </p:cNvPr>
          <p:cNvPicPr preferRelativeResize="0">
            <a:picLocks noGrp="1"/>
          </p:cNvPicPr>
          <p:nvPr>
            <p:ph idx="1"/>
          </p:nvPr>
        </p:nvPicPr>
        <p:blipFill>
          <a:blip r:embed="rId2"/>
          <a:stretch>
            <a:fillRect/>
          </a:stretch>
        </p:blipFill>
        <p:spPr>
          <a:xfrm>
            <a:off x="775505" y="1353129"/>
            <a:ext cx="9716946" cy="5212080"/>
          </a:xfrm>
        </p:spPr>
      </p:pic>
      <p:sp>
        <p:nvSpPr>
          <p:cNvPr id="4" name="Slide Number Placeholder 3">
            <a:extLst>
              <a:ext uri="{FF2B5EF4-FFF2-40B4-BE49-F238E27FC236}">
                <a16:creationId xmlns:a16="http://schemas.microsoft.com/office/drawing/2014/main" id="{49430BE6-F471-4A8D-A280-CC9513217C8C}"/>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7" name="TextBox 6">
            <a:extLst>
              <a:ext uri="{FF2B5EF4-FFF2-40B4-BE49-F238E27FC236}">
                <a16:creationId xmlns:a16="http://schemas.microsoft.com/office/drawing/2014/main" id="{32240B3C-412E-B29D-E9D0-9DA15AB940DD}"/>
              </a:ext>
            </a:extLst>
          </p:cNvPr>
          <p:cNvSpPr txBox="1"/>
          <p:nvPr/>
        </p:nvSpPr>
        <p:spPr>
          <a:xfrm>
            <a:off x="10492451" y="2335970"/>
            <a:ext cx="827590" cy="369332"/>
          </a:xfrm>
          <a:prstGeom prst="rect">
            <a:avLst/>
          </a:prstGeom>
          <a:noFill/>
        </p:spPr>
        <p:txBody>
          <a:bodyPr wrap="square" rtlCol="0">
            <a:spAutoFit/>
          </a:bodyPr>
          <a:lstStyle/>
          <a:p>
            <a:r>
              <a:rPr lang="en-US" dirty="0"/>
              <a:t>$118K</a:t>
            </a:r>
          </a:p>
        </p:txBody>
      </p:sp>
      <p:sp>
        <p:nvSpPr>
          <p:cNvPr id="8" name="TextBox 7">
            <a:extLst>
              <a:ext uri="{FF2B5EF4-FFF2-40B4-BE49-F238E27FC236}">
                <a16:creationId xmlns:a16="http://schemas.microsoft.com/office/drawing/2014/main" id="{2BC6514E-B589-5C6E-5BE9-BF20435C6921}"/>
              </a:ext>
            </a:extLst>
          </p:cNvPr>
          <p:cNvSpPr txBox="1"/>
          <p:nvPr/>
        </p:nvSpPr>
        <p:spPr>
          <a:xfrm>
            <a:off x="10407570" y="4474123"/>
            <a:ext cx="827590" cy="369332"/>
          </a:xfrm>
          <a:prstGeom prst="rect">
            <a:avLst/>
          </a:prstGeom>
          <a:noFill/>
        </p:spPr>
        <p:txBody>
          <a:bodyPr wrap="square" rtlCol="0">
            <a:spAutoFit/>
          </a:bodyPr>
          <a:lstStyle/>
          <a:p>
            <a:r>
              <a:rPr lang="en-US" dirty="0"/>
              <a:t>$53K</a:t>
            </a:r>
          </a:p>
        </p:txBody>
      </p:sp>
      <p:cxnSp>
        <p:nvCxnSpPr>
          <p:cNvPr id="10" name="Straight Arrow Connector 9">
            <a:extLst>
              <a:ext uri="{FF2B5EF4-FFF2-40B4-BE49-F238E27FC236}">
                <a16:creationId xmlns:a16="http://schemas.microsoft.com/office/drawing/2014/main" id="{953EB5A9-982E-EA58-C8E9-2DE53FAA974E}"/>
              </a:ext>
            </a:extLst>
          </p:cNvPr>
          <p:cNvCxnSpPr>
            <a:cxnSpLocks/>
          </p:cNvCxnSpPr>
          <p:nvPr/>
        </p:nvCxnSpPr>
        <p:spPr>
          <a:xfrm>
            <a:off x="10327559" y="2465386"/>
            <a:ext cx="0" cy="2447577"/>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9925F6F-E2DF-57B7-B1C9-363D70CEE7CC}"/>
              </a:ext>
            </a:extLst>
          </p:cNvPr>
          <p:cNvSpPr txBox="1"/>
          <p:nvPr/>
        </p:nvSpPr>
        <p:spPr>
          <a:xfrm>
            <a:off x="4525505" y="2905932"/>
            <a:ext cx="4747245" cy="830997"/>
          </a:xfrm>
          <a:prstGeom prst="rect">
            <a:avLst/>
          </a:prstGeom>
          <a:noFill/>
        </p:spPr>
        <p:txBody>
          <a:bodyPr wrap="square" rtlCol="0">
            <a:spAutoFit/>
          </a:bodyPr>
          <a:lstStyle/>
          <a:p>
            <a:r>
              <a:rPr lang="en-US" sz="2400" dirty="0"/>
              <a:t>100X(118-53)/53= 122%</a:t>
            </a:r>
          </a:p>
          <a:p>
            <a:r>
              <a:rPr lang="en-US" sz="2400" dirty="0"/>
              <a:t>BA “Income Premium” = 122%</a:t>
            </a:r>
          </a:p>
        </p:txBody>
      </p:sp>
    </p:spTree>
    <p:extLst>
      <p:ext uri="{BB962C8B-B14F-4D97-AF65-F5344CB8AC3E}">
        <p14:creationId xmlns:p14="http://schemas.microsoft.com/office/powerpoint/2010/main" val="131288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64FE-4BA6-E679-5C86-841C402C23E7}"/>
              </a:ext>
            </a:extLst>
          </p:cNvPr>
          <p:cNvSpPr>
            <a:spLocks noGrp="1"/>
          </p:cNvSpPr>
          <p:nvPr>
            <p:ph type="title"/>
          </p:nvPr>
        </p:nvSpPr>
        <p:spPr/>
        <p:txBody>
          <a:bodyPr/>
          <a:lstStyle/>
          <a:p>
            <a:r>
              <a:rPr lang="en-US" dirty="0">
                <a:solidFill>
                  <a:schemeClr val="bg1"/>
                </a:solidFill>
              </a:rPr>
              <a:t>But</a:t>
            </a:r>
            <a:r>
              <a:rPr lang="en-US" dirty="0"/>
              <a:t>, Averages Aren’t Really Relevant</a:t>
            </a:r>
          </a:p>
        </p:txBody>
      </p:sp>
      <p:sp>
        <p:nvSpPr>
          <p:cNvPr id="3" name="Content Placeholder 2">
            <a:extLst>
              <a:ext uri="{FF2B5EF4-FFF2-40B4-BE49-F238E27FC236}">
                <a16:creationId xmlns:a16="http://schemas.microsoft.com/office/drawing/2014/main" id="{1215ED08-07C7-CA78-C1E3-3D034DA2E0EA}"/>
              </a:ext>
            </a:extLst>
          </p:cNvPr>
          <p:cNvSpPr>
            <a:spLocks noGrp="1"/>
          </p:cNvSpPr>
          <p:nvPr>
            <p:ph idx="1"/>
          </p:nvPr>
        </p:nvSpPr>
        <p:spPr/>
        <p:txBody>
          <a:bodyPr/>
          <a:lstStyle/>
          <a:p>
            <a:r>
              <a:rPr lang="en-US" dirty="0"/>
              <a:t>For any individual the investment value of a college education must take into account the costs and benefits based on their individual characteristics.</a:t>
            </a:r>
          </a:p>
          <a:p>
            <a:r>
              <a:rPr lang="en-US" dirty="0"/>
              <a:t>A favorite example of mine:  Serena Williams could not afford to go to college. Why?</a:t>
            </a:r>
          </a:p>
        </p:txBody>
      </p:sp>
      <p:sp>
        <p:nvSpPr>
          <p:cNvPr id="4" name="Slide Number Placeholder 3">
            <a:extLst>
              <a:ext uri="{FF2B5EF4-FFF2-40B4-BE49-F238E27FC236}">
                <a16:creationId xmlns:a16="http://schemas.microsoft.com/office/drawing/2014/main" id="{6AF641ED-A21A-0323-AE63-6341783841E7}"/>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6720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922B-6385-35DA-4B88-A5592E64BF9C}"/>
              </a:ext>
            </a:extLst>
          </p:cNvPr>
          <p:cNvSpPr>
            <a:spLocks noGrp="1"/>
          </p:cNvSpPr>
          <p:nvPr>
            <p:ph type="title"/>
          </p:nvPr>
        </p:nvSpPr>
        <p:spPr/>
        <p:txBody>
          <a:bodyPr/>
          <a:lstStyle/>
          <a:p>
            <a:r>
              <a:rPr lang="en-US" dirty="0">
                <a:solidFill>
                  <a:schemeClr val="bg1"/>
                </a:solidFill>
              </a:rPr>
              <a:t>Rel</a:t>
            </a:r>
            <a:r>
              <a:rPr lang="en-US" dirty="0"/>
              <a:t>evant Policy Question</a:t>
            </a:r>
          </a:p>
        </p:txBody>
      </p:sp>
      <p:sp>
        <p:nvSpPr>
          <p:cNvPr id="3" name="Content Placeholder 2">
            <a:extLst>
              <a:ext uri="{FF2B5EF4-FFF2-40B4-BE49-F238E27FC236}">
                <a16:creationId xmlns:a16="http://schemas.microsoft.com/office/drawing/2014/main" id="{9C8A17B7-98E0-7295-63AA-CB96D613BEA1}"/>
              </a:ext>
            </a:extLst>
          </p:cNvPr>
          <p:cNvSpPr>
            <a:spLocks noGrp="1"/>
          </p:cNvSpPr>
          <p:nvPr>
            <p:ph idx="1"/>
          </p:nvPr>
        </p:nvSpPr>
        <p:spPr/>
        <p:txBody>
          <a:bodyPr/>
          <a:lstStyle/>
          <a:p>
            <a:r>
              <a:rPr lang="en-US" dirty="0"/>
              <a:t>Should we encourage more students to pursue BA degrees?</a:t>
            </a:r>
          </a:p>
          <a:p>
            <a:r>
              <a:rPr lang="en-US" dirty="0"/>
              <a:t>One partial answer is provided by looking at whether College is a good investment for a “typical” high school grad who does not go on.</a:t>
            </a:r>
          </a:p>
          <a:p>
            <a:r>
              <a:rPr lang="en-US" dirty="0"/>
              <a:t>But to look at this question, we have to take account of how the typical non-college high school grad differs for the typical college grad.</a:t>
            </a:r>
          </a:p>
          <a:p>
            <a:r>
              <a:rPr lang="en-US" dirty="0"/>
              <a:t>We need to “control” for other differences between high school and college graduates</a:t>
            </a:r>
          </a:p>
        </p:txBody>
      </p:sp>
      <p:sp>
        <p:nvSpPr>
          <p:cNvPr id="4" name="Slide Number Placeholder 3">
            <a:extLst>
              <a:ext uri="{FF2B5EF4-FFF2-40B4-BE49-F238E27FC236}">
                <a16:creationId xmlns:a16="http://schemas.microsoft.com/office/drawing/2014/main" id="{42E3F01B-5087-91CE-AAFE-70C1BD447446}"/>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6238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5EB52-F9CE-CFC4-C518-4A2709BA5FDF}"/>
              </a:ext>
            </a:extLst>
          </p:cNvPr>
          <p:cNvSpPr>
            <a:spLocks noGrp="1"/>
          </p:cNvSpPr>
          <p:nvPr>
            <p:ph type="title"/>
          </p:nvPr>
        </p:nvSpPr>
        <p:spPr/>
        <p:txBody>
          <a:bodyPr/>
          <a:lstStyle/>
          <a:p>
            <a:r>
              <a:rPr lang="en-US" dirty="0">
                <a:solidFill>
                  <a:schemeClr val="bg1"/>
                </a:solidFill>
              </a:rPr>
              <a:t>On</a:t>
            </a:r>
            <a:r>
              <a:rPr lang="en-US" dirty="0"/>
              <a:t>e Example of the Effects of Controls</a:t>
            </a:r>
          </a:p>
        </p:txBody>
      </p:sp>
      <p:pic>
        <p:nvPicPr>
          <p:cNvPr id="6" name="Content Placeholder 5">
            <a:extLst>
              <a:ext uri="{FF2B5EF4-FFF2-40B4-BE49-F238E27FC236}">
                <a16:creationId xmlns:a16="http://schemas.microsoft.com/office/drawing/2014/main" id="{E404A0F5-2B85-277D-26C0-E37F4B735678}"/>
              </a:ext>
            </a:extLst>
          </p:cNvPr>
          <p:cNvPicPr>
            <a:picLocks noGrp="1" noChangeAspect="1"/>
          </p:cNvPicPr>
          <p:nvPr>
            <p:ph idx="1"/>
          </p:nvPr>
        </p:nvPicPr>
        <p:blipFill>
          <a:blip r:embed="rId2"/>
          <a:stretch>
            <a:fillRect/>
          </a:stretch>
        </p:blipFill>
        <p:spPr>
          <a:xfrm>
            <a:off x="1128531" y="1645274"/>
            <a:ext cx="9252283" cy="4351337"/>
          </a:xfrm>
        </p:spPr>
      </p:pic>
      <p:sp>
        <p:nvSpPr>
          <p:cNvPr id="4" name="Slide Number Placeholder 3">
            <a:extLst>
              <a:ext uri="{FF2B5EF4-FFF2-40B4-BE49-F238E27FC236}">
                <a16:creationId xmlns:a16="http://schemas.microsoft.com/office/drawing/2014/main" id="{3C788CF0-7FAF-81EF-F340-8F1BAAC411F0}"/>
              </a:ext>
            </a:extLst>
          </p:cNvPr>
          <p:cNvSpPr>
            <a:spLocks noGrp="1"/>
          </p:cNvSpPr>
          <p:nvPr>
            <p:ph type="sldNum" sz="quarter" idx="12"/>
          </p:nvPr>
        </p:nvSpPr>
        <p:spPr/>
        <p:txBody>
          <a:bodyPr/>
          <a:lstStyle/>
          <a:p>
            <a:fld id="{D9F085D5-EC86-4F6A-B501-C1359CB39116}" type="slidenum">
              <a:rPr lang="en-GB" smtClean="0"/>
              <a:t>36</a:t>
            </a:fld>
            <a:endParaRPr lang="en-GB"/>
          </a:p>
        </p:txBody>
      </p:sp>
      <p:sp>
        <p:nvSpPr>
          <p:cNvPr id="5" name="TextBox 4">
            <a:extLst>
              <a:ext uri="{FF2B5EF4-FFF2-40B4-BE49-F238E27FC236}">
                <a16:creationId xmlns:a16="http://schemas.microsoft.com/office/drawing/2014/main" id="{626A3713-BB40-4322-2306-2D73785BB574}"/>
              </a:ext>
            </a:extLst>
          </p:cNvPr>
          <p:cNvSpPr txBox="1"/>
          <p:nvPr/>
        </p:nvSpPr>
        <p:spPr>
          <a:xfrm>
            <a:off x="5162872" y="6089622"/>
            <a:ext cx="6094708" cy="646331"/>
          </a:xfrm>
          <a:prstGeom prst="rect">
            <a:avLst/>
          </a:prstGeom>
          <a:noFill/>
        </p:spPr>
        <p:txBody>
          <a:bodyPr wrap="square">
            <a:spAutoFit/>
          </a:bodyPr>
          <a:lstStyle/>
          <a:p>
            <a:r>
              <a:rPr lang="en-US" dirty="0"/>
              <a:t>David Deming, “Why Do Wages Grow Faster for Educated Workers,” NBER Working Paper 31373, 6/23</a:t>
            </a:r>
          </a:p>
        </p:txBody>
      </p:sp>
      <p:sp>
        <p:nvSpPr>
          <p:cNvPr id="3" name="TextBox 2">
            <a:extLst>
              <a:ext uri="{FF2B5EF4-FFF2-40B4-BE49-F238E27FC236}">
                <a16:creationId xmlns:a16="http://schemas.microsoft.com/office/drawing/2014/main" id="{511468B2-CA96-83FF-2EFB-DBF9FCB89C96}"/>
              </a:ext>
            </a:extLst>
          </p:cNvPr>
          <p:cNvSpPr txBox="1"/>
          <p:nvPr/>
        </p:nvSpPr>
        <p:spPr>
          <a:xfrm>
            <a:off x="9647499" y="2066081"/>
            <a:ext cx="2476982" cy="1200329"/>
          </a:xfrm>
          <a:prstGeom prst="rect">
            <a:avLst/>
          </a:prstGeom>
          <a:noFill/>
        </p:spPr>
        <p:txBody>
          <a:bodyPr wrap="square" rtlCol="0">
            <a:spAutoFit/>
          </a:bodyPr>
          <a:lstStyle/>
          <a:p>
            <a:r>
              <a:rPr lang="en-US" sz="2400" dirty="0"/>
              <a:t>Note Wage Premium increase with age</a:t>
            </a:r>
          </a:p>
        </p:txBody>
      </p:sp>
    </p:spTree>
    <p:extLst>
      <p:ext uri="{BB962C8B-B14F-4D97-AF65-F5344CB8AC3E}">
        <p14:creationId xmlns:p14="http://schemas.microsoft.com/office/powerpoint/2010/main" val="64097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59616-E65B-34AC-9DF8-AD04F535EC11}"/>
              </a:ext>
            </a:extLst>
          </p:cNvPr>
          <p:cNvSpPr>
            <a:spLocks noGrp="1"/>
          </p:cNvSpPr>
          <p:nvPr>
            <p:ph type="title"/>
          </p:nvPr>
        </p:nvSpPr>
        <p:spPr/>
        <p:txBody>
          <a:bodyPr/>
          <a:lstStyle/>
          <a:p>
            <a:r>
              <a:rPr lang="en-US" dirty="0">
                <a:solidFill>
                  <a:schemeClr val="bg1"/>
                </a:solidFill>
              </a:rPr>
              <a:t>Ho</a:t>
            </a:r>
            <a:r>
              <a:rPr lang="en-US" dirty="0"/>
              <a:t>w about Controlling for Parent’s Income?</a:t>
            </a:r>
          </a:p>
        </p:txBody>
      </p:sp>
      <p:pic>
        <p:nvPicPr>
          <p:cNvPr id="6" name="Content Placeholder 5">
            <a:extLst>
              <a:ext uri="{FF2B5EF4-FFF2-40B4-BE49-F238E27FC236}">
                <a16:creationId xmlns:a16="http://schemas.microsoft.com/office/drawing/2014/main" id="{A869A558-1D2A-6692-1700-CD196D210E3A}"/>
              </a:ext>
            </a:extLst>
          </p:cNvPr>
          <p:cNvPicPr>
            <a:picLocks noGrp="1" noChangeAspect="1"/>
          </p:cNvPicPr>
          <p:nvPr>
            <p:ph idx="1"/>
          </p:nvPr>
        </p:nvPicPr>
        <p:blipFill>
          <a:blip r:embed="rId2"/>
          <a:stretch>
            <a:fillRect/>
          </a:stretch>
        </p:blipFill>
        <p:spPr>
          <a:xfrm>
            <a:off x="2" y="1173771"/>
            <a:ext cx="7225747" cy="4572000"/>
          </a:xfrm>
        </p:spPr>
      </p:pic>
      <p:sp>
        <p:nvSpPr>
          <p:cNvPr id="4" name="Slide Number Placeholder 3">
            <a:extLst>
              <a:ext uri="{FF2B5EF4-FFF2-40B4-BE49-F238E27FC236}">
                <a16:creationId xmlns:a16="http://schemas.microsoft.com/office/drawing/2014/main" id="{89613EE4-BEB9-0394-9150-F7DC5F10ACEC}"/>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8" name="TextBox 7">
            <a:extLst>
              <a:ext uri="{FF2B5EF4-FFF2-40B4-BE49-F238E27FC236}">
                <a16:creationId xmlns:a16="http://schemas.microsoft.com/office/drawing/2014/main" id="{86AD14E4-8BAB-17E2-8240-85793AFF2F80}"/>
              </a:ext>
            </a:extLst>
          </p:cNvPr>
          <p:cNvSpPr txBox="1"/>
          <p:nvPr/>
        </p:nvSpPr>
        <p:spPr>
          <a:xfrm>
            <a:off x="3421766" y="6089622"/>
            <a:ext cx="8824249" cy="646331"/>
          </a:xfrm>
          <a:prstGeom prst="rect">
            <a:avLst/>
          </a:prstGeom>
          <a:noFill/>
        </p:spPr>
        <p:txBody>
          <a:bodyPr wrap="square">
            <a:spAutoFit/>
          </a:bodyPr>
          <a:lstStyle/>
          <a:p>
            <a:pPr algn="l"/>
            <a:r>
              <a:rPr lang="en-US" sz="1800" b="0" i="0" u="none" strike="noStrike" baseline="0" dirty="0" err="1">
                <a:latin typeface="TimesNewRomanPSMT"/>
              </a:rPr>
              <a:t>Bartik</a:t>
            </a:r>
            <a:r>
              <a:rPr lang="en-US" sz="1800" b="0" i="0" u="none" strike="noStrike" baseline="0" dirty="0">
                <a:latin typeface="TimesNewRomanPSMT"/>
              </a:rPr>
              <a:t>, Timothy J., and Brad </a:t>
            </a:r>
            <a:r>
              <a:rPr lang="en-US" sz="1800" b="0" i="0" u="none" strike="noStrike" baseline="0" dirty="0" err="1">
                <a:latin typeface="TimesNewRomanPSMT"/>
              </a:rPr>
              <a:t>Hershbein</a:t>
            </a:r>
            <a:r>
              <a:rPr lang="en-US" sz="1800" b="0" i="0" u="none" strike="noStrike" baseline="0" dirty="0">
                <a:latin typeface="TimesNewRomanPSMT"/>
              </a:rPr>
              <a:t>. 2016. “Degrees of Poverty: Family Income</a:t>
            </a:r>
          </a:p>
          <a:p>
            <a:pPr algn="l"/>
            <a:r>
              <a:rPr lang="en-US" sz="1800" b="0" i="0" u="none" strike="noStrike" baseline="0" dirty="0">
                <a:latin typeface="TimesNewRomanPSMT"/>
              </a:rPr>
              <a:t>Background and the College Earnings Premium.” Upjohn Institute mimeo.</a:t>
            </a:r>
            <a:endParaRPr lang="en-US" dirty="0"/>
          </a:p>
        </p:txBody>
      </p:sp>
      <p:grpSp>
        <p:nvGrpSpPr>
          <p:cNvPr id="11" name="Group 10">
            <a:extLst>
              <a:ext uri="{FF2B5EF4-FFF2-40B4-BE49-F238E27FC236}">
                <a16:creationId xmlns:a16="http://schemas.microsoft.com/office/drawing/2014/main" id="{CE8AEFA9-8D1F-ADAC-FEBD-BDF8A68FAED7}"/>
              </a:ext>
            </a:extLst>
          </p:cNvPr>
          <p:cNvGrpSpPr/>
          <p:nvPr/>
        </p:nvGrpSpPr>
        <p:grpSpPr>
          <a:xfrm>
            <a:off x="7289496" y="1665247"/>
            <a:ext cx="4556454" cy="3439996"/>
            <a:chOff x="7289496" y="1665247"/>
            <a:chExt cx="4556454" cy="3439996"/>
          </a:xfrm>
        </p:grpSpPr>
        <p:pic>
          <p:nvPicPr>
            <p:cNvPr id="5" name="Picture 4">
              <a:extLst>
                <a:ext uri="{FF2B5EF4-FFF2-40B4-BE49-F238E27FC236}">
                  <a16:creationId xmlns:a16="http://schemas.microsoft.com/office/drawing/2014/main" id="{9E1D7873-96CD-2A23-7CBB-C007F40F83FD}"/>
                </a:ext>
              </a:extLst>
            </p:cNvPr>
            <p:cNvPicPr>
              <a:picLocks noChangeAspect="1"/>
            </p:cNvPicPr>
            <p:nvPr/>
          </p:nvPicPr>
          <p:blipFill>
            <a:blip r:embed="rId3"/>
            <a:stretch>
              <a:fillRect/>
            </a:stretch>
          </p:blipFill>
          <p:spPr>
            <a:xfrm>
              <a:off x="7289496" y="2087723"/>
              <a:ext cx="4556454" cy="3017520"/>
            </a:xfrm>
            <a:prstGeom prst="rect">
              <a:avLst/>
            </a:prstGeom>
          </p:spPr>
        </p:pic>
        <p:sp>
          <p:nvSpPr>
            <p:cNvPr id="7" name="TextBox 6">
              <a:extLst>
                <a:ext uri="{FF2B5EF4-FFF2-40B4-BE49-F238E27FC236}">
                  <a16:creationId xmlns:a16="http://schemas.microsoft.com/office/drawing/2014/main" id="{771B87EA-33F6-8B8C-2D62-8A9B6B9CB9C4}"/>
                </a:ext>
              </a:extLst>
            </p:cNvPr>
            <p:cNvSpPr txBox="1"/>
            <p:nvPr/>
          </p:nvSpPr>
          <p:spPr>
            <a:xfrm>
              <a:off x="7558268" y="1665247"/>
              <a:ext cx="3900669" cy="400110"/>
            </a:xfrm>
            <a:prstGeom prst="rect">
              <a:avLst/>
            </a:prstGeom>
            <a:noFill/>
          </p:spPr>
          <p:txBody>
            <a:bodyPr wrap="square" rtlCol="0">
              <a:spAutoFit/>
            </a:bodyPr>
            <a:lstStyle/>
            <a:p>
              <a:r>
                <a:rPr lang="en-US" sz="2000" dirty="0"/>
                <a:t>Career Earnings Ratios BA/</a:t>
              </a:r>
              <a:r>
                <a:rPr lang="en-US" sz="2000" dirty="0" err="1"/>
                <a:t>NonBA</a:t>
              </a:r>
              <a:endParaRPr lang="en-US" sz="2000" dirty="0"/>
            </a:p>
          </p:txBody>
        </p:sp>
      </p:grpSp>
    </p:spTree>
    <p:extLst>
      <p:ext uri="{BB962C8B-B14F-4D97-AF65-F5344CB8AC3E}">
        <p14:creationId xmlns:p14="http://schemas.microsoft.com/office/powerpoint/2010/main" val="25645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E17D-776D-F585-0479-BC11D782534E}"/>
              </a:ext>
            </a:extLst>
          </p:cNvPr>
          <p:cNvSpPr>
            <a:spLocks noGrp="1"/>
          </p:cNvSpPr>
          <p:nvPr>
            <p:ph type="title"/>
          </p:nvPr>
        </p:nvSpPr>
        <p:spPr/>
        <p:txBody>
          <a:bodyPr/>
          <a:lstStyle/>
          <a:p>
            <a:r>
              <a:rPr lang="en-US" dirty="0">
                <a:solidFill>
                  <a:schemeClr val="bg1"/>
                </a:solidFill>
              </a:rPr>
              <a:t>Ne</a:t>
            </a:r>
            <a:r>
              <a:rPr lang="en-US" dirty="0"/>
              <a:t>t Price by Family Income Public</a:t>
            </a:r>
          </a:p>
        </p:txBody>
      </p:sp>
      <p:sp>
        <p:nvSpPr>
          <p:cNvPr id="3" name="Content Placeholder 2">
            <a:extLst>
              <a:ext uri="{FF2B5EF4-FFF2-40B4-BE49-F238E27FC236}">
                <a16:creationId xmlns:a16="http://schemas.microsoft.com/office/drawing/2014/main" id="{AFDDB5BF-7956-4552-AD8C-9ED227EE061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0C8E28D-1B5A-27D8-36A7-7F7586C973B8}"/>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5" name="Picture 4">
            <a:extLst>
              <a:ext uri="{FF2B5EF4-FFF2-40B4-BE49-F238E27FC236}">
                <a16:creationId xmlns:a16="http://schemas.microsoft.com/office/drawing/2014/main" id="{BBD48D3C-36FB-118D-417F-E0C666890B67}"/>
              </a:ext>
            </a:extLst>
          </p:cNvPr>
          <p:cNvPicPr>
            <a:picLocks noChangeAspect="1"/>
          </p:cNvPicPr>
          <p:nvPr/>
        </p:nvPicPr>
        <p:blipFill>
          <a:blip r:embed="rId2"/>
          <a:stretch>
            <a:fillRect/>
          </a:stretch>
        </p:blipFill>
        <p:spPr>
          <a:xfrm>
            <a:off x="1097946" y="1607002"/>
            <a:ext cx="9996108" cy="4663440"/>
          </a:xfrm>
          <a:prstGeom prst="rect">
            <a:avLst/>
          </a:prstGeom>
        </p:spPr>
      </p:pic>
      <p:sp>
        <p:nvSpPr>
          <p:cNvPr id="6" name="TextBox 5">
            <a:extLst>
              <a:ext uri="{FF2B5EF4-FFF2-40B4-BE49-F238E27FC236}">
                <a16:creationId xmlns:a16="http://schemas.microsoft.com/office/drawing/2014/main" id="{4377C16A-1D19-9EEA-2DC2-A42ECC324127}"/>
              </a:ext>
            </a:extLst>
          </p:cNvPr>
          <p:cNvSpPr txBox="1"/>
          <p:nvPr/>
        </p:nvSpPr>
        <p:spPr>
          <a:xfrm>
            <a:off x="5913912" y="6103917"/>
            <a:ext cx="4013859" cy="369332"/>
          </a:xfrm>
          <a:prstGeom prst="rect">
            <a:avLst/>
          </a:prstGeom>
          <a:noFill/>
        </p:spPr>
        <p:txBody>
          <a:bodyPr wrap="square" rtlCol="0">
            <a:spAutoFit/>
          </a:bodyPr>
          <a:lstStyle/>
          <a:p>
            <a:r>
              <a:rPr lang="en-US"/>
              <a:t>https://research.collegeboard.org/trends</a:t>
            </a:r>
            <a:endParaRPr lang="en-US" dirty="0"/>
          </a:p>
        </p:txBody>
      </p:sp>
    </p:spTree>
    <p:extLst>
      <p:ext uri="{BB962C8B-B14F-4D97-AF65-F5344CB8AC3E}">
        <p14:creationId xmlns:p14="http://schemas.microsoft.com/office/powerpoint/2010/main" val="2005065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E9DD-C881-7F90-6E13-0770F469BC6A}"/>
              </a:ext>
            </a:extLst>
          </p:cNvPr>
          <p:cNvSpPr>
            <a:spLocks noGrp="1"/>
          </p:cNvSpPr>
          <p:nvPr>
            <p:ph type="title"/>
          </p:nvPr>
        </p:nvSpPr>
        <p:spPr>
          <a:xfrm>
            <a:off x="946688" y="230127"/>
            <a:ext cx="10515600" cy="1325563"/>
          </a:xfrm>
        </p:spPr>
        <p:txBody>
          <a:bodyPr/>
          <a:lstStyle/>
          <a:p>
            <a:r>
              <a:rPr lang="en-US" dirty="0">
                <a:solidFill>
                  <a:schemeClr val="bg1"/>
                </a:solidFill>
              </a:rPr>
              <a:t>M</a:t>
            </a:r>
            <a:r>
              <a:rPr lang="en-US" dirty="0"/>
              <a:t>ost of the Literature:  Its Worth It as a Financial Investment</a:t>
            </a:r>
          </a:p>
        </p:txBody>
      </p:sp>
      <p:sp>
        <p:nvSpPr>
          <p:cNvPr id="3" name="Content Placeholder 2">
            <a:extLst>
              <a:ext uri="{FF2B5EF4-FFF2-40B4-BE49-F238E27FC236}">
                <a16:creationId xmlns:a16="http://schemas.microsoft.com/office/drawing/2014/main" id="{0F8BA7DE-2292-93E8-074B-F998EDA5677E}"/>
              </a:ext>
            </a:extLst>
          </p:cNvPr>
          <p:cNvSpPr>
            <a:spLocks noGrp="1"/>
          </p:cNvSpPr>
          <p:nvPr>
            <p:ph idx="1"/>
          </p:nvPr>
        </p:nvSpPr>
        <p:spPr>
          <a:xfrm>
            <a:off x="357851" y="2061450"/>
            <a:ext cx="10515600" cy="4351338"/>
          </a:xfrm>
        </p:spPr>
        <p:txBody>
          <a:bodyPr/>
          <a:lstStyle/>
          <a:p>
            <a:pPr marL="0" indent="0">
              <a:buNone/>
            </a:pPr>
            <a:r>
              <a:rPr lang="en-US" dirty="0"/>
              <a:t>What do Emmons, Kent and Ricketts Get Wrong?</a:t>
            </a:r>
          </a:p>
          <a:p>
            <a:pPr marL="0" indent="0">
              <a:buNone/>
            </a:pPr>
            <a:r>
              <a:rPr lang="en-US" sz="2400" dirty="0"/>
              <a:t>There data stop in 2016, so their 1980</a:t>
            </a:r>
            <a:br>
              <a:rPr lang="en-US" sz="2400" dirty="0"/>
            </a:br>
            <a:r>
              <a:rPr lang="en-US" sz="2400" dirty="0"/>
              <a:t>cohort is between 27 and 36 </a:t>
            </a:r>
            <a:r>
              <a:rPr lang="en-US" sz="2400" dirty="0" err="1"/>
              <a:t>yrs</a:t>
            </a:r>
            <a:r>
              <a:rPr lang="en-US" sz="2400" dirty="0"/>
              <a:t> old.</a:t>
            </a:r>
          </a:p>
          <a:p>
            <a:pPr marL="0" indent="0">
              <a:buNone/>
            </a:pPr>
            <a:r>
              <a:rPr lang="en-US" sz="2400" dirty="0"/>
              <a:t>Young workers haven’t had time for</a:t>
            </a:r>
            <a:br>
              <a:rPr lang="en-US" sz="2400" dirty="0"/>
            </a:br>
            <a:r>
              <a:rPr lang="en-US" sz="2400" dirty="0"/>
              <a:t>higher wages to offset costs of college. </a:t>
            </a:r>
          </a:p>
          <a:p>
            <a:pPr marL="0" indent="0">
              <a:buNone/>
            </a:pPr>
            <a:r>
              <a:rPr lang="en-US" sz="2400" dirty="0"/>
              <a:t>Wealth is measured by Financial Net</a:t>
            </a:r>
            <a:br>
              <a:rPr lang="en-US" sz="2400" dirty="0"/>
            </a:br>
            <a:r>
              <a:rPr lang="en-US" sz="2400" dirty="0"/>
              <a:t>Worth,  What about future wages?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C7A1FA5B-3734-63E5-CF8B-64165E4F032A}"/>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Content Placeholder 5">
            <a:extLst>
              <a:ext uri="{FF2B5EF4-FFF2-40B4-BE49-F238E27FC236}">
                <a16:creationId xmlns:a16="http://schemas.microsoft.com/office/drawing/2014/main" id="{B1464BA1-5F6E-FEA1-0F9A-93EB79F93FF0}"/>
              </a:ext>
            </a:extLst>
          </p:cNvPr>
          <p:cNvPicPr>
            <a:picLocks noChangeAspect="1"/>
          </p:cNvPicPr>
          <p:nvPr/>
        </p:nvPicPr>
        <p:blipFill>
          <a:blip r:embed="rId2"/>
          <a:stretch>
            <a:fillRect/>
          </a:stretch>
        </p:blipFill>
        <p:spPr>
          <a:xfrm>
            <a:off x="6096000" y="3241507"/>
            <a:ext cx="6027315" cy="2834640"/>
          </a:xfrm>
          <a:prstGeom prst="rect">
            <a:avLst/>
          </a:prstGeom>
        </p:spPr>
      </p:pic>
    </p:spTree>
    <p:extLst>
      <p:ext uri="{BB962C8B-B14F-4D97-AF65-F5344CB8AC3E}">
        <p14:creationId xmlns:p14="http://schemas.microsoft.com/office/powerpoint/2010/main" val="88918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49527-6CF2-A719-6CB5-F042199904AF}"/>
              </a:ext>
            </a:extLst>
          </p:cNvPr>
          <p:cNvSpPr>
            <a:spLocks noGrp="1"/>
          </p:cNvSpPr>
          <p:nvPr>
            <p:ph type="title"/>
          </p:nvPr>
        </p:nvSpPr>
        <p:spPr/>
        <p:txBody>
          <a:bodyPr/>
          <a:lstStyle/>
          <a:p>
            <a:r>
              <a:rPr lang="en-US" dirty="0" err="1">
                <a:solidFill>
                  <a:schemeClr val="bg1"/>
                </a:solidFill>
              </a:rPr>
              <a:t>Two</a:t>
            </a:r>
            <a:r>
              <a:rPr lang="en-US" dirty="0" err="1">
                <a:solidFill>
                  <a:schemeClr val="accent5">
                    <a:lumMod val="50000"/>
                  </a:schemeClr>
                </a:solidFill>
              </a:rPr>
              <a:t>Major</a:t>
            </a:r>
            <a:r>
              <a:rPr lang="en-US" dirty="0">
                <a:solidFill>
                  <a:schemeClr val="accent5">
                    <a:lumMod val="50000"/>
                  </a:schemeClr>
                </a:solidFill>
              </a:rPr>
              <a:t> Shifts in Employment</a:t>
            </a:r>
            <a:endParaRPr lang="en-US" dirty="0"/>
          </a:p>
        </p:txBody>
      </p:sp>
      <p:sp>
        <p:nvSpPr>
          <p:cNvPr id="4" name="Slide Number Placeholder 3">
            <a:extLst>
              <a:ext uri="{FF2B5EF4-FFF2-40B4-BE49-F238E27FC236}">
                <a16:creationId xmlns:a16="http://schemas.microsoft.com/office/drawing/2014/main" id="{52A35FB1-5642-746D-FE17-A22C09092A3D}"/>
              </a:ext>
            </a:extLst>
          </p:cNvPr>
          <p:cNvSpPr>
            <a:spLocks noGrp="1"/>
          </p:cNvSpPr>
          <p:nvPr>
            <p:ph type="sldNum" sz="quarter" idx="12"/>
          </p:nvPr>
        </p:nvSpPr>
        <p:spPr/>
        <p:txBody>
          <a:bodyPr/>
          <a:lstStyle/>
          <a:p>
            <a:fld id="{D9F085D5-EC86-4F6A-B501-C1359CB39116}" type="slidenum">
              <a:rPr lang="en-GB" smtClean="0"/>
              <a:t>4</a:t>
            </a:fld>
            <a:endParaRPr lang="en-GB"/>
          </a:p>
        </p:txBody>
      </p:sp>
      <p:sp>
        <p:nvSpPr>
          <p:cNvPr id="7" name="TextBox 6">
            <a:extLst>
              <a:ext uri="{FF2B5EF4-FFF2-40B4-BE49-F238E27FC236}">
                <a16:creationId xmlns:a16="http://schemas.microsoft.com/office/drawing/2014/main" id="{4BBAC04B-1F82-7BED-AB29-21E38EBC57EE}"/>
              </a:ext>
            </a:extLst>
          </p:cNvPr>
          <p:cNvSpPr txBox="1"/>
          <p:nvPr/>
        </p:nvSpPr>
        <p:spPr>
          <a:xfrm>
            <a:off x="3518704" y="6371334"/>
            <a:ext cx="8380070" cy="369332"/>
          </a:xfrm>
          <a:prstGeom prst="rect">
            <a:avLst/>
          </a:prstGeom>
          <a:noFill/>
        </p:spPr>
        <p:txBody>
          <a:bodyPr wrap="square" rtlCol="0">
            <a:spAutoFit/>
          </a:bodyPr>
          <a:lstStyle/>
          <a:p>
            <a:r>
              <a:rPr lang="en-US"/>
              <a:t>https://www.visualcapitalist.com/visualizing-150-years-of-u-s-employment-history/</a:t>
            </a:r>
            <a:endParaRPr lang="en-US" dirty="0"/>
          </a:p>
        </p:txBody>
      </p:sp>
      <p:pic>
        <p:nvPicPr>
          <p:cNvPr id="11" name="Content Placeholder 10">
            <a:extLst>
              <a:ext uri="{FF2B5EF4-FFF2-40B4-BE49-F238E27FC236}">
                <a16:creationId xmlns:a16="http://schemas.microsoft.com/office/drawing/2014/main" id="{4EC05978-2559-E689-E1DC-26E0B7FA5DA9}"/>
              </a:ext>
            </a:extLst>
          </p:cNvPr>
          <p:cNvPicPr>
            <a:picLocks noGrp="1" noChangeAspect="1"/>
          </p:cNvPicPr>
          <p:nvPr>
            <p:ph idx="1"/>
          </p:nvPr>
        </p:nvPicPr>
        <p:blipFill>
          <a:blip r:embed="rId2"/>
          <a:stretch>
            <a:fillRect/>
          </a:stretch>
        </p:blipFill>
        <p:spPr>
          <a:xfrm>
            <a:off x="1322281" y="1330031"/>
            <a:ext cx="9384537" cy="4754880"/>
          </a:xfrm>
        </p:spPr>
      </p:pic>
    </p:spTree>
    <p:extLst>
      <p:ext uri="{BB962C8B-B14F-4D97-AF65-F5344CB8AC3E}">
        <p14:creationId xmlns:p14="http://schemas.microsoft.com/office/powerpoint/2010/main" val="76598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D30D6-4648-965B-89BB-D70B5BBB80CC}"/>
              </a:ext>
            </a:extLst>
          </p:cNvPr>
          <p:cNvSpPr>
            <a:spLocks noGrp="1"/>
          </p:cNvSpPr>
          <p:nvPr>
            <p:ph type="title"/>
          </p:nvPr>
        </p:nvSpPr>
        <p:spPr>
          <a:xfrm>
            <a:off x="845127" y="0"/>
            <a:ext cx="10515600" cy="1325563"/>
          </a:xfrm>
        </p:spPr>
        <p:txBody>
          <a:bodyPr/>
          <a:lstStyle/>
          <a:p>
            <a:r>
              <a:rPr lang="en-US" dirty="0">
                <a:solidFill>
                  <a:schemeClr val="bg1"/>
                </a:solidFill>
              </a:rPr>
              <a:t> Bu</a:t>
            </a:r>
            <a:r>
              <a:rPr lang="en-US" dirty="0"/>
              <a:t>t, College is a Risky Investment</a:t>
            </a:r>
          </a:p>
        </p:txBody>
      </p:sp>
      <p:sp>
        <p:nvSpPr>
          <p:cNvPr id="4" name="Slide Number Placeholder 3">
            <a:extLst>
              <a:ext uri="{FF2B5EF4-FFF2-40B4-BE49-F238E27FC236}">
                <a16:creationId xmlns:a16="http://schemas.microsoft.com/office/drawing/2014/main" id="{CCC356DE-5384-D8C5-9D93-A5DFA390C5CE}"/>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5" name="Content Placeholder 5">
            <a:extLst>
              <a:ext uri="{FF2B5EF4-FFF2-40B4-BE49-F238E27FC236}">
                <a16:creationId xmlns:a16="http://schemas.microsoft.com/office/drawing/2014/main" id="{740FD096-0C8E-9C70-B374-7C4B05FE8843}"/>
              </a:ext>
            </a:extLst>
          </p:cNvPr>
          <p:cNvPicPr>
            <a:picLocks noGrp="1" noChangeAspect="1"/>
          </p:cNvPicPr>
          <p:nvPr>
            <p:ph idx="1"/>
          </p:nvPr>
        </p:nvPicPr>
        <p:blipFill>
          <a:blip r:embed="rId2"/>
          <a:stretch>
            <a:fillRect/>
          </a:stretch>
        </p:blipFill>
        <p:spPr>
          <a:xfrm>
            <a:off x="845127" y="1439409"/>
            <a:ext cx="5362253" cy="4351337"/>
          </a:xfrm>
        </p:spPr>
      </p:pic>
      <p:sp>
        <p:nvSpPr>
          <p:cNvPr id="6" name="TextBox 5">
            <a:extLst>
              <a:ext uri="{FF2B5EF4-FFF2-40B4-BE49-F238E27FC236}">
                <a16:creationId xmlns:a16="http://schemas.microsoft.com/office/drawing/2014/main" id="{AA830B3A-8224-EDCD-9B0A-E8CE73937D38}"/>
              </a:ext>
            </a:extLst>
          </p:cNvPr>
          <p:cNvSpPr txBox="1"/>
          <p:nvPr/>
        </p:nvSpPr>
        <p:spPr>
          <a:xfrm>
            <a:off x="6757060" y="1591294"/>
            <a:ext cx="4465122" cy="1477328"/>
          </a:xfrm>
          <a:prstGeom prst="rect">
            <a:avLst/>
          </a:prstGeom>
          <a:noFill/>
        </p:spPr>
        <p:txBody>
          <a:bodyPr wrap="square" rtlCol="0">
            <a:spAutoFit/>
          </a:bodyPr>
          <a:lstStyle/>
          <a:p>
            <a:r>
              <a:rPr lang="en-US" dirty="0"/>
              <a:t>Risks:</a:t>
            </a:r>
          </a:p>
          <a:p>
            <a:pPr marL="342900" indent="-342900">
              <a:buAutoNum type="arabicPeriod"/>
            </a:pPr>
            <a:r>
              <a:rPr lang="en-US" dirty="0"/>
              <a:t>Wrong Major.</a:t>
            </a:r>
          </a:p>
          <a:p>
            <a:pPr marL="342900" indent="-342900">
              <a:buAutoNum type="arabicPeriod"/>
            </a:pPr>
            <a:r>
              <a:rPr lang="en-US" dirty="0"/>
              <a:t>Don’t Finish the Degree.</a:t>
            </a:r>
          </a:p>
          <a:p>
            <a:pPr marL="342900" indent="-342900">
              <a:buAutoNum type="arabicPeriod"/>
            </a:pPr>
            <a:r>
              <a:rPr lang="en-US" dirty="0"/>
              <a:t>Come from a Poor Family.</a:t>
            </a:r>
          </a:p>
          <a:p>
            <a:pPr marL="342900" indent="-342900">
              <a:buAutoNum type="arabicPeriod"/>
            </a:pPr>
            <a:endParaRPr lang="en-US" dirty="0"/>
          </a:p>
        </p:txBody>
      </p:sp>
    </p:spTree>
    <p:extLst>
      <p:ext uri="{BB962C8B-B14F-4D97-AF65-F5344CB8AC3E}">
        <p14:creationId xmlns:p14="http://schemas.microsoft.com/office/powerpoint/2010/main" val="30182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CEFE-FA88-A501-2F28-709951AE9097}"/>
              </a:ext>
            </a:extLst>
          </p:cNvPr>
          <p:cNvSpPr>
            <a:spLocks noGrp="1"/>
          </p:cNvSpPr>
          <p:nvPr>
            <p:ph type="title"/>
          </p:nvPr>
        </p:nvSpPr>
        <p:spPr>
          <a:xfrm>
            <a:off x="795670" y="249500"/>
            <a:ext cx="10515600" cy="1325563"/>
          </a:xfrm>
        </p:spPr>
        <p:txBody>
          <a:bodyPr/>
          <a:lstStyle/>
          <a:p>
            <a:r>
              <a:rPr lang="en-US" dirty="0">
                <a:solidFill>
                  <a:schemeClr val="bg1"/>
                </a:solidFill>
              </a:rPr>
              <a:t>Edu</a:t>
            </a:r>
            <a:r>
              <a:rPr lang="en-US" dirty="0"/>
              <a:t>cation Matters for Broader Measures of Inequality</a:t>
            </a:r>
          </a:p>
        </p:txBody>
      </p:sp>
      <p:pic>
        <p:nvPicPr>
          <p:cNvPr id="6" name="Content Placeholder 5">
            <a:extLst>
              <a:ext uri="{FF2B5EF4-FFF2-40B4-BE49-F238E27FC236}">
                <a16:creationId xmlns:a16="http://schemas.microsoft.com/office/drawing/2014/main" id="{61B64742-EAC2-8E73-0951-1D49F0433FB8}"/>
              </a:ext>
            </a:extLst>
          </p:cNvPr>
          <p:cNvPicPr>
            <a:picLocks noGrp="1" noChangeAspect="1"/>
          </p:cNvPicPr>
          <p:nvPr>
            <p:ph idx="1"/>
          </p:nvPr>
        </p:nvPicPr>
        <p:blipFill>
          <a:blip r:embed="rId2"/>
          <a:stretch>
            <a:fillRect/>
          </a:stretch>
        </p:blipFill>
        <p:spPr>
          <a:xfrm>
            <a:off x="3218567" y="1176337"/>
            <a:ext cx="5327289" cy="5120640"/>
          </a:xfrm>
        </p:spPr>
      </p:pic>
      <p:sp>
        <p:nvSpPr>
          <p:cNvPr id="4" name="Slide Number Placeholder 3">
            <a:extLst>
              <a:ext uri="{FF2B5EF4-FFF2-40B4-BE49-F238E27FC236}">
                <a16:creationId xmlns:a16="http://schemas.microsoft.com/office/drawing/2014/main" id="{2BBDA040-D561-4784-E384-238B458A36E6}"/>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7" name="TextBox 6">
            <a:extLst>
              <a:ext uri="{FF2B5EF4-FFF2-40B4-BE49-F238E27FC236}">
                <a16:creationId xmlns:a16="http://schemas.microsoft.com/office/drawing/2014/main" id="{213E0011-5885-CA46-14F4-800BA2CC2A39}"/>
              </a:ext>
            </a:extLst>
          </p:cNvPr>
          <p:cNvSpPr txBox="1"/>
          <p:nvPr/>
        </p:nvSpPr>
        <p:spPr>
          <a:xfrm>
            <a:off x="3110024" y="6296977"/>
            <a:ext cx="8495414" cy="923330"/>
          </a:xfrm>
          <a:prstGeom prst="rect">
            <a:avLst/>
          </a:prstGeom>
          <a:noFill/>
        </p:spPr>
        <p:txBody>
          <a:bodyPr wrap="square" rtlCol="0">
            <a:spAutoFit/>
          </a:bodyPr>
          <a:lstStyle/>
          <a:p>
            <a:r>
              <a:rPr lang="en-US" dirty="0"/>
              <a:t>OECD, “How’s Life in the United States?” </a:t>
            </a:r>
            <a:r>
              <a:rPr lang="en-US" dirty="0">
                <a:hlinkClick r:id="rId3"/>
              </a:rPr>
              <a:t>https://www.oecd.org/wise/Better-Life-Initiative-country-note-United-States.pdf \</a:t>
            </a:r>
            <a:endParaRPr lang="en-US" dirty="0"/>
          </a:p>
          <a:p>
            <a:endParaRPr lang="en-US" dirty="0"/>
          </a:p>
        </p:txBody>
      </p:sp>
      <p:sp>
        <p:nvSpPr>
          <p:cNvPr id="8" name="TextBox 7">
            <a:extLst>
              <a:ext uri="{FF2B5EF4-FFF2-40B4-BE49-F238E27FC236}">
                <a16:creationId xmlns:a16="http://schemas.microsoft.com/office/drawing/2014/main" id="{4F72EBEF-A40D-A347-E0EE-8C044C5DB2ED}"/>
              </a:ext>
            </a:extLst>
          </p:cNvPr>
          <p:cNvSpPr txBox="1"/>
          <p:nvPr/>
        </p:nvSpPr>
        <p:spPr>
          <a:xfrm>
            <a:off x="754912" y="1903228"/>
            <a:ext cx="2355112" cy="646331"/>
          </a:xfrm>
          <a:prstGeom prst="rect">
            <a:avLst/>
          </a:prstGeom>
          <a:noFill/>
        </p:spPr>
        <p:txBody>
          <a:bodyPr wrap="square" rtlCol="0">
            <a:spAutoFit/>
          </a:bodyPr>
          <a:lstStyle/>
          <a:p>
            <a:r>
              <a:rPr lang="en-US" dirty="0"/>
              <a:t>Ratio of indicators of well being</a:t>
            </a:r>
          </a:p>
        </p:txBody>
      </p:sp>
    </p:spTree>
    <p:extLst>
      <p:ext uri="{BB962C8B-B14F-4D97-AF65-F5344CB8AC3E}">
        <p14:creationId xmlns:p14="http://schemas.microsoft.com/office/powerpoint/2010/main" val="4060100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7386-FB42-491E-D836-06EB4F30F088}"/>
              </a:ext>
            </a:extLst>
          </p:cNvPr>
          <p:cNvSpPr>
            <a:spLocks noGrp="1"/>
          </p:cNvSpPr>
          <p:nvPr>
            <p:ph type="title"/>
          </p:nvPr>
        </p:nvSpPr>
        <p:spPr/>
        <p:txBody>
          <a:bodyPr/>
          <a:lstStyle/>
          <a:p>
            <a:r>
              <a:rPr lang="en-US" dirty="0">
                <a:solidFill>
                  <a:schemeClr val="bg1"/>
                </a:solidFill>
              </a:rPr>
              <a:t>Are</a:t>
            </a:r>
            <a:r>
              <a:rPr lang="en-US" dirty="0"/>
              <a:t> Colleges Increasing Economic Mobility?</a:t>
            </a:r>
          </a:p>
        </p:txBody>
      </p:sp>
      <p:sp>
        <p:nvSpPr>
          <p:cNvPr id="3" name="Content Placeholder 2">
            <a:extLst>
              <a:ext uri="{FF2B5EF4-FFF2-40B4-BE49-F238E27FC236}">
                <a16:creationId xmlns:a16="http://schemas.microsoft.com/office/drawing/2014/main" id="{C2D0903B-B316-AAF6-5A86-B94DB108934B}"/>
              </a:ext>
            </a:extLst>
          </p:cNvPr>
          <p:cNvSpPr>
            <a:spLocks noGrp="1"/>
          </p:cNvSpPr>
          <p:nvPr>
            <p:ph idx="1"/>
          </p:nvPr>
        </p:nvSpPr>
        <p:spPr/>
        <p:txBody>
          <a:bodyPr/>
          <a:lstStyle/>
          <a:p>
            <a:r>
              <a:rPr lang="en-US" dirty="0">
                <a:hlinkClick r:id="rId2"/>
              </a:rPr>
              <a:t>Good News and Bad News:  Amherst College, a case study</a:t>
            </a:r>
            <a:r>
              <a:rPr lang="en-US" dirty="0"/>
              <a:t>:</a:t>
            </a:r>
          </a:p>
        </p:txBody>
      </p:sp>
      <p:sp>
        <p:nvSpPr>
          <p:cNvPr id="4" name="Slide Number Placeholder 3">
            <a:extLst>
              <a:ext uri="{FF2B5EF4-FFF2-40B4-BE49-F238E27FC236}">
                <a16:creationId xmlns:a16="http://schemas.microsoft.com/office/drawing/2014/main" id="{370DA878-549F-C4BA-350A-1B496C658C5E}"/>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2913337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90D4-B911-3DE3-FDEB-A3E70E226092}"/>
              </a:ext>
            </a:extLst>
          </p:cNvPr>
          <p:cNvSpPr>
            <a:spLocks noGrp="1"/>
          </p:cNvSpPr>
          <p:nvPr>
            <p:ph type="title"/>
          </p:nvPr>
        </p:nvSpPr>
        <p:spPr/>
        <p:txBody>
          <a:bodyPr/>
          <a:lstStyle/>
          <a:p>
            <a:r>
              <a:rPr lang="en-US" dirty="0">
                <a:solidFill>
                  <a:schemeClr val="bg1"/>
                </a:solidFill>
              </a:rPr>
              <a:t>Mo</a:t>
            </a:r>
            <a:r>
              <a:rPr lang="en-US" dirty="0"/>
              <a:t>st Importantly</a:t>
            </a:r>
          </a:p>
        </p:txBody>
      </p:sp>
      <p:sp>
        <p:nvSpPr>
          <p:cNvPr id="3" name="Content Placeholder 2">
            <a:extLst>
              <a:ext uri="{FF2B5EF4-FFF2-40B4-BE49-F238E27FC236}">
                <a16:creationId xmlns:a16="http://schemas.microsoft.com/office/drawing/2014/main" id="{B7FACE00-238E-265A-A3B3-09E55F3AB3CF}"/>
              </a:ext>
            </a:extLst>
          </p:cNvPr>
          <p:cNvSpPr>
            <a:spLocks noGrp="1"/>
          </p:cNvSpPr>
          <p:nvPr>
            <p:ph idx="1"/>
          </p:nvPr>
        </p:nvSpPr>
        <p:spPr/>
        <p:txBody>
          <a:bodyPr/>
          <a:lstStyle/>
          <a:p>
            <a:r>
              <a:rPr lang="en-US" dirty="0"/>
              <a:t>Stephen Carter, Professor Yale Law School, </a:t>
            </a:r>
            <a:r>
              <a:rPr lang="en-US" i="1" dirty="0"/>
              <a:t>NYTimes</a:t>
            </a:r>
            <a:r>
              <a:rPr lang="en-US" dirty="0"/>
              <a:t>, 1/24/2024</a:t>
            </a:r>
          </a:p>
          <a:p>
            <a:pPr marL="0" indent="0">
              <a:buNone/>
            </a:pPr>
            <a:r>
              <a:rPr lang="en-US" dirty="0"/>
              <a:t>The difficulty stems,…, from the yielding to the “vocational ideal,”… that the purpose of education is to inculcate skills needed to excel in the labor market.</a:t>
            </a:r>
          </a:p>
          <a:p>
            <a:pPr marL="0" indent="0">
              <a:buNone/>
            </a:pPr>
            <a:r>
              <a:rPr lang="en-US" dirty="0"/>
              <a:t>Teaching a subject is important; it is also in a sense incidental.  The classroom is, first and foremost, a place to train young minds toward a yearning for knowledge – to be intellectually curious –even if what they wind up discovering challenges their most cherished convictions.</a:t>
            </a:r>
          </a:p>
        </p:txBody>
      </p:sp>
      <p:sp>
        <p:nvSpPr>
          <p:cNvPr id="4" name="Slide Number Placeholder 3">
            <a:extLst>
              <a:ext uri="{FF2B5EF4-FFF2-40B4-BE49-F238E27FC236}">
                <a16:creationId xmlns:a16="http://schemas.microsoft.com/office/drawing/2014/main" id="{CA36E833-091E-8737-7B11-FFFE881EA94C}"/>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19697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0B0E-B33C-0D9E-4BE3-8DFBA6AF4647}"/>
              </a:ext>
            </a:extLst>
          </p:cNvPr>
          <p:cNvSpPr>
            <a:spLocks noGrp="1"/>
          </p:cNvSpPr>
          <p:nvPr>
            <p:ph type="title"/>
          </p:nvPr>
        </p:nvSpPr>
        <p:spPr/>
        <p:txBody>
          <a:bodyPr/>
          <a:lstStyle/>
          <a:p>
            <a:r>
              <a:rPr lang="en-US" dirty="0">
                <a:solidFill>
                  <a:schemeClr val="bg1"/>
                </a:solidFill>
              </a:rPr>
              <a:t>5. I </a:t>
            </a:r>
            <a:r>
              <a:rPr lang="en-US" dirty="0">
                <a:solidFill>
                  <a:schemeClr val="accent5">
                    <a:lumMod val="50000"/>
                  </a:schemeClr>
                </a:solidFill>
              </a:rPr>
              <a:t>A</a:t>
            </a:r>
            <a:r>
              <a:rPr lang="en-US" dirty="0"/>
              <a:t>gree, but…</a:t>
            </a:r>
          </a:p>
        </p:txBody>
      </p:sp>
      <p:sp>
        <p:nvSpPr>
          <p:cNvPr id="3" name="Content Placeholder 2">
            <a:extLst>
              <a:ext uri="{FF2B5EF4-FFF2-40B4-BE49-F238E27FC236}">
                <a16:creationId xmlns:a16="http://schemas.microsoft.com/office/drawing/2014/main" id="{FD212CD3-46EA-46D8-9134-49CF586D37BA}"/>
              </a:ext>
            </a:extLst>
          </p:cNvPr>
          <p:cNvSpPr>
            <a:spLocks noGrp="1"/>
          </p:cNvSpPr>
          <p:nvPr>
            <p:ph idx="1"/>
          </p:nvPr>
        </p:nvSpPr>
        <p:spPr/>
        <p:txBody>
          <a:bodyPr/>
          <a:lstStyle/>
          <a:p>
            <a:r>
              <a:rPr lang="en-US" dirty="0"/>
              <a:t>College has become more and more of a consumer culture</a:t>
            </a:r>
          </a:p>
          <a:p>
            <a:pPr lvl="1"/>
            <a:r>
              <a:rPr lang="en-US" dirty="0"/>
              <a:t>Departmental budgets depend on enrollments.</a:t>
            </a:r>
          </a:p>
          <a:p>
            <a:pPr lvl="1"/>
            <a:r>
              <a:rPr lang="en-US" dirty="0"/>
              <a:t>Student evaluations are important in promotion and tenure.</a:t>
            </a:r>
          </a:p>
          <a:p>
            <a:r>
              <a:rPr lang="en-US" dirty="0"/>
              <a:t>Are Course such as the following consistent with Carter’s View?</a:t>
            </a:r>
          </a:p>
          <a:p>
            <a:pPr lvl="1"/>
            <a:r>
              <a:rPr lang="en-US" dirty="0"/>
              <a:t>True Crime: Unlearning Media.</a:t>
            </a:r>
          </a:p>
          <a:p>
            <a:pPr lvl="1"/>
            <a:r>
              <a:rPr lang="en-US" dirty="0"/>
              <a:t>History of Race, Gender, and Comic Books.</a:t>
            </a:r>
          </a:p>
          <a:p>
            <a:r>
              <a:rPr lang="en-US" dirty="0"/>
              <a:t>Maybe! But..</a:t>
            </a:r>
          </a:p>
          <a:p>
            <a:pPr lvl="1"/>
            <a:r>
              <a:rPr lang="en-US" dirty="0"/>
              <a:t>There are skills and information that educated young men and women need in addition to creative thinking and problem solving.</a:t>
            </a:r>
          </a:p>
        </p:txBody>
      </p:sp>
      <p:sp>
        <p:nvSpPr>
          <p:cNvPr id="4" name="Slide Number Placeholder 3">
            <a:extLst>
              <a:ext uri="{FF2B5EF4-FFF2-40B4-BE49-F238E27FC236}">
                <a16:creationId xmlns:a16="http://schemas.microsoft.com/office/drawing/2014/main" id="{B1F20099-C58B-6216-29D7-CD783C38A018}"/>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78306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A4CE-A3E8-41D1-6A3F-37EB67CA2106}"/>
              </a:ext>
            </a:extLst>
          </p:cNvPr>
          <p:cNvSpPr>
            <a:spLocks noGrp="1"/>
          </p:cNvSpPr>
          <p:nvPr>
            <p:ph type="title"/>
          </p:nvPr>
        </p:nvSpPr>
        <p:spPr>
          <a:xfrm>
            <a:off x="838200" y="245167"/>
            <a:ext cx="10515600" cy="1325563"/>
          </a:xfrm>
        </p:spPr>
        <p:txBody>
          <a:bodyPr/>
          <a:lstStyle/>
          <a:p>
            <a:r>
              <a:rPr lang="en-US" dirty="0">
                <a:solidFill>
                  <a:schemeClr val="bg1"/>
                </a:solidFill>
              </a:rPr>
              <a:t>And</a:t>
            </a:r>
            <a:r>
              <a:rPr lang="en-US" dirty="0"/>
              <a:t>, There Are No Guarantees That Education will Solve Our Adjustment Problems</a:t>
            </a:r>
          </a:p>
        </p:txBody>
      </p:sp>
      <p:sp>
        <p:nvSpPr>
          <p:cNvPr id="3" name="Content Placeholder 2">
            <a:extLst>
              <a:ext uri="{FF2B5EF4-FFF2-40B4-BE49-F238E27FC236}">
                <a16:creationId xmlns:a16="http://schemas.microsoft.com/office/drawing/2014/main" id="{343DFEEF-DB98-3A0D-96D9-03C1EB90B62B}"/>
              </a:ext>
            </a:extLst>
          </p:cNvPr>
          <p:cNvSpPr>
            <a:spLocks noGrp="1"/>
          </p:cNvSpPr>
          <p:nvPr>
            <p:ph idx="1"/>
          </p:nvPr>
        </p:nvSpPr>
        <p:spPr/>
        <p:txBody>
          <a:bodyPr>
            <a:normAutofit lnSpcReduction="10000"/>
          </a:bodyPr>
          <a:lstStyle/>
          <a:p>
            <a:pPr marL="0" indent="0">
              <a:buNone/>
            </a:pPr>
            <a:r>
              <a:rPr lang="en-US" sz="2400" b="0" i="0" u="none" strike="noStrike" baseline="0" dirty="0">
                <a:solidFill>
                  <a:srgbClr val="000000"/>
                </a:solidFill>
                <a:latin typeface="Times New Roman" panose="02020603050405020304" pitchFamily="18" charset="0"/>
              </a:rPr>
              <a:t>Keynes (1930) </a:t>
            </a:r>
            <a:r>
              <a:rPr lang="en-US" sz="2400" b="0" i="1" u="none" strike="noStrike" baseline="0" dirty="0">
                <a:solidFill>
                  <a:srgbClr val="000000"/>
                </a:solidFill>
                <a:latin typeface="Times New Roman" panose="02020603050405020304" pitchFamily="18" charset="0"/>
              </a:rPr>
              <a:t>Economic Possibilities for Our Grandchildren:</a:t>
            </a:r>
            <a:endParaRPr lang="en-US" sz="2400" b="0" i="0" u="none" strike="noStrike" baseline="0" dirty="0">
              <a:solidFill>
                <a:srgbClr val="000000"/>
              </a:solidFill>
              <a:latin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rPr>
              <a:t>We are being afflicted with a new disease of which some readers may not yet have heard the name, but of which they will hear a great deal in the years to come--namely, </a:t>
            </a:r>
            <a:r>
              <a:rPr lang="en-US" sz="1800" b="0" i="1" u="none" strike="noStrike" baseline="0" dirty="0">
                <a:solidFill>
                  <a:srgbClr val="000000"/>
                </a:solidFill>
                <a:latin typeface="Times New Roman" panose="02020603050405020304" pitchFamily="18" charset="0"/>
              </a:rPr>
              <a:t>technological unemployment. </a:t>
            </a:r>
            <a:r>
              <a:rPr lang="en-US" sz="1800" b="0" i="0" u="none" strike="noStrike" baseline="0" dirty="0">
                <a:solidFill>
                  <a:srgbClr val="000000"/>
                </a:solidFill>
                <a:latin typeface="Times New Roman" panose="02020603050405020304" pitchFamily="18" charset="0"/>
              </a:rPr>
              <a:t>This means unemployment due to our discovery of means of </a:t>
            </a:r>
            <a:r>
              <a:rPr lang="en-US" sz="1800" b="0" i="0" u="none" strike="noStrike" baseline="0" dirty="0" err="1">
                <a:solidFill>
                  <a:srgbClr val="000000"/>
                </a:solidFill>
                <a:latin typeface="Times New Roman" panose="02020603050405020304" pitchFamily="18" charset="0"/>
              </a:rPr>
              <a:t>economising</a:t>
            </a:r>
            <a:r>
              <a:rPr lang="en-US" sz="1800" b="0" i="0" u="none" strike="noStrike" baseline="0" dirty="0">
                <a:solidFill>
                  <a:srgbClr val="000000"/>
                </a:solidFill>
                <a:latin typeface="Times New Roman" panose="02020603050405020304" pitchFamily="18" charset="0"/>
              </a:rPr>
              <a:t> the use of </a:t>
            </a:r>
            <a:r>
              <a:rPr lang="en-US" sz="1800" b="0" i="0" u="none" strike="noStrike" baseline="0" dirty="0" err="1">
                <a:solidFill>
                  <a:srgbClr val="000000"/>
                </a:solidFill>
                <a:latin typeface="Times New Roman" panose="02020603050405020304" pitchFamily="18" charset="0"/>
              </a:rPr>
              <a:t>labour</a:t>
            </a:r>
            <a:r>
              <a:rPr lang="en-US" sz="1800" b="0" i="0" u="none" strike="noStrike" baseline="0" dirty="0">
                <a:solidFill>
                  <a:srgbClr val="000000"/>
                </a:solidFill>
                <a:latin typeface="Times New Roman" panose="02020603050405020304" pitchFamily="18" charset="0"/>
              </a:rPr>
              <a:t> outrunning the pace at which we can find new uses for </a:t>
            </a:r>
            <a:r>
              <a:rPr lang="en-US" sz="1800" b="0" i="0" u="none" strike="noStrike" baseline="0" dirty="0" err="1">
                <a:solidFill>
                  <a:srgbClr val="000000"/>
                </a:solidFill>
                <a:latin typeface="Times New Roman" panose="02020603050405020304" pitchFamily="18" charset="0"/>
              </a:rPr>
              <a:t>labour</a:t>
            </a:r>
            <a:r>
              <a:rPr lang="en-US" sz="1800" b="0" i="0" u="none" strike="noStrike" baseline="0" dirty="0">
                <a:solidFill>
                  <a:srgbClr val="000000"/>
                </a:solidFill>
                <a:latin typeface="Times New Roman" panose="02020603050405020304" pitchFamily="18" charset="0"/>
              </a:rPr>
              <a:t>. </a:t>
            </a:r>
          </a:p>
          <a:p>
            <a:pPr marL="0" indent="0">
              <a:buNone/>
            </a:pPr>
            <a:r>
              <a:rPr lang="en-US" sz="1800" b="0" i="0" u="none" strike="noStrike" baseline="0" dirty="0">
                <a:solidFill>
                  <a:srgbClr val="000000"/>
                </a:solidFill>
                <a:latin typeface="Times New Roman" panose="02020603050405020304" pitchFamily="18" charset="0"/>
              </a:rPr>
              <a:t>I draw the conclusion that, assuming no important wars and no important increase in population [climate change?], the </a:t>
            </a:r>
            <a:r>
              <a:rPr lang="en-US" sz="1800" b="0" i="1" u="none" strike="noStrike" baseline="0" dirty="0">
                <a:solidFill>
                  <a:srgbClr val="000000"/>
                </a:solidFill>
                <a:latin typeface="Times New Roman" panose="02020603050405020304" pitchFamily="18" charset="0"/>
              </a:rPr>
              <a:t>economic problem </a:t>
            </a:r>
            <a:r>
              <a:rPr lang="en-US" sz="1800" b="0" i="0" u="none" strike="noStrike" baseline="0" dirty="0">
                <a:solidFill>
                  <a:srgbClr val="000000"/>
                </a:solidFill>
                <a:latin typeface="Times New Roman" panose="02020603050405020304" pitchFamily="18" charset="0"/>
              </a:rPr>
              <a:t>may be solved [in 100 years].</a:t>
            </a:r>
          </a:p>
          <a:p>
            <a:pPr marL="0" indent="0">
              <a:buNone/>
            </a:pPr>
            <a:r>
              <a:rPr lang="en-US" sz="1800" b="0" i="0" u="none" strike="noStrike" baseline="0" dirty="0">
                <a:solidFill>
                  <a:srgbClr val="000000"/>
                </a:solidFill>
                <a:latin typeface="Times New Roman" panose="02020603050405020304" pitchFamily="18" charset="0"/>
              </a:rPr>
              <a:t>Thus for the first time since his creation man will be faced with his real, his permanent problem-how to use his freedom from pressing economic cares, how to occupy the leisure, which science and compound interest will have won for him, to live wisely and agreeably and well. 	</a:t>
            </a:r>
          </a:p>
          <a:p>
            <a:pPr marL="0" indent="0">
              <a:buNone/>
            </a:pPr>
            <a:r>
              <a:rPr lang="en-US" sz="1800" b="0" i="0" u="none" strike="noStrike" baseline="0" dirty="0">
                <a:solidFill>
                  <a:srgbClr val="000000"/>
                </a:solidFill>
                <a:latin typeface="Times New Roman" panose="02020603050405020304" pitchFamily="18" charset="0"/>
              </a:rPr>
              <a:t>But it will be those peoples, who can keep alive, and cultivate into a fuller perfection, the art of life itself and do not sell themselves for the means of life, who will be able to enjoy the abundance when it comes. </a:t>
            </a:r>
          </a:p>
          <a:p>
            <a:pPr marL="0" indent="0">
              <a:buNone/>
            </a:pPr>
            <a:endParaRPr lang="en-US" sz="1800" b="0" dirty="0">
              <a:solidFill>
                <a:srgbClr val="000000"/>
              </a:solidFill>
              <a:latin typeface="Times New Roman" panose="02020603050405020304" pitchFamily="18" charset="0"/>
            </a:endParaRPr>
          </a:p>
          <a:p>
            <a:pPr marL="0" indent="0">
              <a:buNone/>
            </a:pPr>
            <a:r>
              <a:rPr lang="en-US" sz="2400" b="0" i="0" u="none" strike="noStrike" baseline="0" dirty="0">
                <a:solidFill>
                  <a:srgbClr val="000000"/>
                </a:solidFill>
                <a:latin typeface="Times New Roman" panose="02020603050405020304" pitchFamily="18" charset="0"/>
              </a:rPr>
              <a:t>I believe that </a:t>
            </a:r>
            <a:r>
              <a:rPr lang="en-US" sz="2400" b="0" dirty="0">
                <a:solidFill>
                  <a:srgbClr val="000000"/>
                </a:solidFill>
                <a:latin typeface="Times New Roman" panose="02020603050405020304" pitchFamily="18" charset="0"/>
              </a:rPr>
              <a:t>a major goal of a college education is to learn </a:t>
            </a:r>
            <a:r>
              <a:rPr lang="en-US" sz="2400" b="0" i="0" u="none" strike="noStrike" dirty="0">
                <a:solidFill>
                  <a:srgbClr val="000000"/>
                </a:solidFill>
                <a:latin typeface="Times New Roman" panose="02020603050405020304" pitchFamily="18" charset="0"/>
              </a:rPr>
              <a:t>the “art of life”</a:t>
            </a:r>
            <a:endParaRPr lang="en-US" sz="2400" b="0" i="0" u="none" strike="noStrike" baseline="0" dirty="0">
              <a:solidFill>
                <a:srgbClr val="000000"/>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A11A601E-B565-07CC-9867-90A4E75A3C81}"/>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94916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fontScale="55000" lnSpcReduction="20000"/>
          </a:bodyPr>
          <a:lstStyle/>
          <a:p>
            <a:pPr marL="0" indent="0" algn="ctr">
              <a:buNone/>
            </a:pPr>
            <a:endParaRPr lang="en-US" sz="5100" dirty="0">
              <a:hlinkClick r:id="rId2"/>
            </a:endParaRPr>
          </a:p>
          <a:p>
            <a:pPr marL="0" indent="0" algn="ctr">
              <a:buNone/>
            </a:pPr>
            <a:r>
              <a:rPr lang="en-US" sz="7400" dirty="0"/>
              <a:t>Geoffrey Woglom</a:t>
            </a:r>
          </a:p>
          <a:p>
            <a:pPr marL="0" indent="0" algn="ctr">
              <a:buNone/>
            </a:pPr>
            <a:r>
              <a:rPr lang="en-US" sz="7400" dirty="0"/>
              <a:t>grwoglom@amherst.edu</a:t>
            </a:r>
          </a:p>
          <a:p>
            <a:pPr marL="0" indent="0" algn="ctr">
              <a:buNone/>
            </a:pPr>
            <a:endParaRPr lang="en-US" sz="7400" dirty="0"/>
          </a:p>
          <a:p>
            <a:pPr marL="0" indent="0" algn="ctr">
              <a:buNone/>
            </a:pPr>
            <a:r>
              <a:rPr lang="en-US" sz="7400" dirty="0"/>
              <a:t>Contact NEED: </a:t>
            </a:r>
            <a:r>
              <a:rPr lang="en-US" sz="7400" dirty="0" err="1"/>
              <a:t>I</a:t>
            </a:r>
            <a:r>
              <a:rPr lang="en-US" sz="7400" dirty="0" err="1">
                <a:hlinkClick r:id="rId3"/>
              </a:rPr>
              <a:t>nfo@NEEDEcon.org</a:t>
            </a:r>
            <a:endParaRPr lang="en-US" sz="7400" dirty="0"/>
          </a:p>
          <a:p>
            <a:pPr marL="0" indent="0" algn="ctr">
              <a:buNone/>
            </a:pPr>
            <a:endParaRPr lang="en-US" sz="7400" dirty="0"/>
          </a:p>
          <a:p>
            <a:pPr marL="0" indent="0" algn="ctr">
              <a:buNone/>
            </a:pPr>
            <a:r>
              <a:rPr lang="en-US" sz="7400" dirty="0"/>
              <a:t>Submit a testimonial:  </a:t>
            </a:r>
            <a:r>
              <a:rPr lang="en-US" sz="7400" dirty="0">
                <a:hlinkClick r:id="rId4"/>
              </a:rPr>
              <a:t>www.NEEDEcon.org/testimonials.php</a:t>
            </a:r>
            <a:endParaRPr lang="en-US" sz="7400" dirty="0"/>
          </a:p>
          <a:p>
            <a:pPr marL="0" indent="0" algn="ctr">
              <a:buNone/>
            </a:pPr>
            <a:endParaRPr lang="en-US" sz="7400" dirty="0"/>
          </a:p>
          <a:p>
            <a:pPr marL="0" indent="0" algn="ctr">
              <a:buNone/>
            </a:pPr>
            <a:r>
              <a:rPr lang="en-US" sz="7400" dirty="0"/>
              <a:t>Support NEED:  </a:t>
            </a:r>
            <a:r>
              <a:rPr lang="en-US" sz="7400" dirty="0" err="1"/>
              <a:t>www.NEEDEcon.org</a:t>
            </a:r>
            <a:r>
              <a:rPr lang="en-US" sz="7400" dirty="0"/>
              <a:t>/</a:t>
            </a:r>
            <a:r>
              <a:rPr lang="en-US" sz="7400" dirty="0" err="1"/>
              <a:t>donate.php</a:t>
            </a:r>
            <a:endParaRPr lang="en-US" sz="7400"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1537982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8DB6-1EC4-392A-6D4B-6B7836CCFBC2}"/>
              </a:ext>
            </a:extLst>
          </p:cNvPr>
          <p:cNvSpPr>
            <a:spLocks noGrp="1"/>
          </p:cNvSpPr>
          <p:nvPr>
            <p:ph type="title"/>
          </p:nvPr>
        </p:nvSpPr>
        <p:spPr/>
        <p:txBody>
          <a:bodyPr/>
          <a:lstStyle/>
          <a:p>
            <a:r>
              <a:rPr lang="en-US" dirty="0">
                <a:solidFill>
                  <a:schemeClr val="bg1"/>
                </a:solidFill>
              </a:rPr>
              <a:t>Ou</a:t>
            </a:r>
            <a:r>
              <a:rPr lang="en-US" dirty="0">
                <a:solidFill>
                  <a:schemeClr val="accent5">
                    <a:lumMod val="50000"/>
                  </a:schemeClr>
                </a:solidFill>
              </a:rPr>
              <a:t>t </a:t>
            </a:r>
            <a:r>
              <a:rPr lang="en-US" dirty="0"/>
              <a:t>of Agriculture</a:t>
            </a:r>
          </a:p>
        </p:txBody>
      </p:sp>
      <p:sp>
        <p:nvSpPr>
          <p:cNvPr id="3" name="Content Placeholder 2">
            <a:extLst>
              <a:ext uri="{FF2B5EF4-FFF2-40B4-BE49-F238E27FC236}">
                <a16:creationId xmlns:a16="http://schemas.microsoft.com/office/drawing/2014/main" id="{5E4244B9-D997-6896-0FC7-A4AD9A98C4C9}"/>
              </a:ext>
            </a:extLst>
          </p:cNvPr>
          <p:cNvSpPr>
            <a:spLocks noGrp="1"/>
          </p:cNvSpPr>
          <p:nvPr>
            <p:ph idx="1"/>
          </p:nvPr>
        </p:nvSpPr>
        <p:spPr/>
        <p:txBody>
          <a:bodyPr/>
          <a:lstStyle/>
          <a:p>
            <a:r>
              <a:rPr lang="en-US" dirty="0"/>
              <a:t>D. Autor, C. Goldin, and L. Katz, Extending the Race between Education and Technology” </a:t>
            </a:r>
            <a:r>
              <a:rPr lang="en-US" b="0" i="1" dirty="0"/>
              <a:t>AEA Papers and Proceedings 2020, 110: 347–351</a:t>
            </a:r>
          </a:p>
          <a:p>
            <a:r>
              <a:rPr lang="en-US" dirty="0"/>
              <a:t>Technology increase the demand for skilled workers tending into raise their wages.</a:t>
            </a:r>
          </a:p>
          <a:p>
            <a:r>
              <a:rPr lang="en-US" dirty="0"/>
              <a:t>Education increases the supply of skilled workers tending to lower their wages.</a:t>
            </a:r>
          </a:p>
          <a:p>
            <a:pPr marL="0" indent="0">
              <a:buNone/>
            </a:pPr>
            <a:r>
              <a:rPr lang="en-US" dirty="0"/>
              <a:t>Example:  Shift from agriculture to manufacturing in the late 19</a:t>
            </a:r>
            <a:r>
              <a:rPr lang="en-US" baseline="30000" dirty="0"/>
              <a:t>th</a:t>
            </a:r>
            <a:r>
              <a:rPr lang="en-US" dirty="0"/>
              <a:t> and early 20</a:t>
            </a:r>
            <a:r>
              <a:rPr lang="en-US" baseline="30000" dirty="0"/>
              <a:t>th</a:t>
            </a:r>
            <a:r>
              <a:rPr lang="en-US" dirty="0"/>
              <a:t> centuries:  Increasing demand for high school graduates</a:t>
            </a:r>
          </a:p>
        </p:txBody>
      </p:sp>
      <p:sp>
        <p:nvSpPr>
          <p:cNvPr id="4" name="Slide Number Placeholder 3">
            <a:extLst>
              <a:ext uri="{FF2B5EF4-FFF2-40B4-BE49-F238E27FC236}">
                <a16:creationId xmlns:a16="http://schemas.microsoft.com/office/drawing/2014/main" id="{BF8A5069-F3B9-C32A-5B94-045F36E6CD88}"/>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45015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D7FE-A347-9291-6D43-7C4E54DA4F32}"/>
              </a:ext>
            </a:extLst>
          </p:cNvPr>
          <p:cNvSpPr>
            <a:spLocks noGrp="1"/>
          </p:cNvSpPr>
          <p:nvPr>
            <p:ph type="title"/>
          </p:nvPr>
        </p:nvSpPr>
        <p:spPr/>
        <p:txBody>
          <a:bodyPr/>
          <a:lstStyle/>
          <a:p>
            <a:r>
              <a:rPr lang="en-US" dirty="0">
                <a:solidFill>
                  <a:schemeClr val="bg1"/>
                </a:solidFill>
              </a:rPr>
              <a:t>His</a:t>
            </a:r>
            <a:r>
              <a:rPr lang="en-US" dirty="0"/>
              <a:t>torical Returns to Education</a:t>
            </a:r>
          </a:p>
        </p:txBody>
      </p:sp>
      <p:pic>
        <p:nvPicPr>
          <p:cNvPr id="6" name="Content Placeholder 5">
            <a:extLst>
              <a:ext uri="{FF2B5EF4-FFF2-40B4-BE49-F238E27FC236}">
                <a16:creationId xmlns:a16="http://schemas.microsoft.com/office/drawing/2014/main" id="{3C36846B-3C76-3730-FD41-FCE50E9555D8}"/>
              </a:ext>
            </a:extLst>
          </p:cNvPr>
          <p:cNvPicPr>
            <a:picLocks noGrp="1" noChangeAspect="1"/>
          </p:cNvPicPr>
          <p:nvPr>
            <p:ph idx="1"/>
          </p:nvPr>
        </p:nvPicPr>
        <p:blipFill>
          <a:blip r:embed="rId2"/>
          <a:stretch>
            <a:fillRect/>
          </a:stretch>
        </p:blipFill>
        <p:spPr>
          <a:xfrm>
            <a:off x="1728061" y="1570038"/>
            <a:ext cx="8307092" cy="4351337"/>
          </a:xfrm>
        </p:spPr>
      </p:pic>
      <p:sp>
        <p:nvSpPr>
          <p:cNvPr id="4" name="Slide Number Placeholder 3">
            <a:extLst>
              <a:ext uri="{FF2B5EF4-FFF2-40B4-BE49-F238E27FC236}">
                <a16:creationId xmlns:a16="http://schemas.microsoft.com/office/drawing/2014/main" id="{08FD4EDB-0077-9339-23D4-840C15CD667F}"/>
              </a:ext>
            </a:extLst>
          </p:cNvPr>
          <p:cNvSpPr>
            <a:spLocks noGrp="1"/>
          </p:cNvSpPr>
          <p:nvPr>
            <p:ph type="sldNum" sz="quarter" idx="12"/>
          </p:nvPr>
        </p:nvSpPr>
        <p:spPr/>
        <p:txBody>
          <a:bodyPr/>
          <a:lstStyle/>
          <a:p>
            <a:fld id="{D9F085D5-EC86-4F6A-B501-C1359CB39116}" type="slidenum">
              <a:rPr lang="en-GB" smtClean="0"/>
              <a:t>6</a:t>
            </a:fld>
            <a:endParaRPr lang="en-GB"/>
          </a:p>
        </p:txBody>
      </p:sp>
      <p:sp>
        <p:nvSpPr>
          <p:cNvPr id="7" name="TextBox 6">
            <a:extLst>
              <a:ext uri="{FF2B5EF4-FFF2-40B4-BE49-F238E27FC236}">
                <a16:creationId xmlns:a16="http://schemas.microsoft.com/office/drawing/2014/main" id="{410C075B-D329-3D13-1844-4CF4C7E39FD0}"/>
              </a:ext>
            </a:extLst>
          </p:cNvPr>
          <p:cNvSpPr txBox="1"/>
          <p:nvPr/>
        </p:nvSpPr>
        <p:spPr>
          <a:xfrm>
            <a:off x="6827004" y="5835111"/>
            <a:ext cx="3386380" cy="369332"/>
          </a:xfrm>
          <a:prstGeom prst="rect">
            <a:avLst/>
          </a:prstGeom>
          <a:noFill/>
        </p:spPr>
        <p:txBody>
          <a:bodyPr wrap="square" rtlCol="0">
            <a:spAutoFit/>
          </a:bodyPr>
          <a:lstStyle/>
          <a:p>
            <a:r>
              <a:rPr lang="en-US" dirty="0"/>
              <a:t>Autor, Goldin and Katz</a:t>
            </a:r>
          </a:p>
        </p:txBody>
      </p:sp>
      <p:grpSp>
        <p:nvGrpSpPr>
          <p:cNvPr id="12" name="Group 11">
            <a:extLst>
              <a:ext uri="{FF2B5EF4-FFF2-40B4-BE49-F238E27FC236}">
                <a16:creationId xmlns:a16="http://schemas.microsoft.com/office/drawing/2014/main" id="{54212F84-181D-5FD7-1FAE-2CFA5C471DC0}"/>
              </a:ext>
            </a:extLst>
          </p:cNvPr>
          <p:cNvGrpSpPr/>
          <p:nvPr/>
        </p:nvGrpSpPr>
        <p:grpSpPr>
          <a:xfrm>
            <a:off x="4788976" y="2169763"/>
            <a:ext cx="2487478" cy="3262393"/>
            <a:chOff x="4788976" y="2169763"/>
            <a:chExt cx="2487478" cy="3262393"/>
          </a:xfrm>
        </p:grpSpPr>
        <p:cxnSp>
          <p:nvCxnSpPr>
            <p:cNvPr id="9" name="Straight Connector 8">
              <a:extLst>
                <a:ext uri="{FF2B5EF4-FFF2-40B4-BE49-F238E27FC236}">
                  <a16:creationId xmlns:a16="http://schemas.microsoft.com/office/drawing/2014/main" id="{56BD6AB1-EA48-ABA0-FB08-1C79DBD4B3D6}"/>
                </a:ext>
              </a:extLst>
            </p:cNvPr>
            <p:cNvCxnSpPr>
              <a:cxnSpLocks/>
            </p:cNvCxnSpPr>
            <p:nvPr/>
          </p:nvCxnSpPr>
          <p:spPr>
            <a:xfrm>
              <a:off x="5850610" y="2588217"/>
              <a:ext cx="0" cy="28439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2C260FB-E509-F396-50FA-3C1AE4472D00}"/>
                </a:ext>
              </a:extLst>
            </p:cNvPr>
            <p:cNvSpPr txBox="1"/>
            <p:nvPr/>
          </p:nvSpPr>
          <p:spPr>
            <a:xfrm>
              <a:off x="4788976" y="2169763"/>
              <a:ext cx="2487478" cy="369332"/>
            </a:xfrm>
            <a:prstGeom prst="rect">
              <a:avLst/>
            </a:prstGeom>
            <a:noFill/>
          </p:spPr>
          <p:txBody>
            <a:bodyPr wrap="square" rtlCol="0">
              <a:spAutoFit/>
            </a:bodyPr>
            <a:lstStyle/>
            <a:p>
              <a:r>
                <a:rPr lang="en-US" dirty="0"/>
                <a:t>High School Movement</a:t>
              </a:r>
            </a:p>
          </p:txBody>
        </p:sp>
      </p:grpSp>
    </p:spTree>
    <p:extLst>
      <p:ext uri="{BB962C8B-B14F-4D97-AF65-F5344CB8AC3E}">
        <p14:creationId xmlns:p14="http://schemas.microsoft.com/office/powerpoint/2010/main" val="8638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837F-11BF-0EC2-0604-E9E0D5488220}"/>
              </a:ext>
            </a:extLst>
          </p:cNvPr>
          <p:cNvSpPr>
            <a:spLocks noGrp="1"/>
          </p:cNvSpPr>
          <p:nvPr>
            <p:ph type="title"/>
          </p:nvPr>
        </p:nvSpPr>
        <p:spPr/>
        <p:txBody>
          <a:bodyPr/>
          <a:lstStyle/>
          <a:p>
            <a:r>
              <a:rPr lang="en-US" dirty="0">
                <a:solidFill>
                  <a:schemeClr val="bg1"/>
                </a:solidFill>
              </a:rPr>
              <a:t>Ear</a:t>
            </a:r>
            <a:r>
              <a:rPr lang="en-US" dirty="0"/>
              <a:t>ly 20</a:t>
            </a:r>
            <a:r>
              <a:rPr lang="en-US" baseline="30000" dirty="0"/>
              <a:t>th</a:t>
            </a:r>
            <a:r>
              <a:rPr lang="en-US" dirty="0"/>
              <a:t> Century Technology Adjustment</a:t>
            </a:r>
          </a:p>
        </p:txBody>
      </p:sp>
      <p:sp>
        <p:nvSpPr>
          <p:cNvPr id="3" name="Content Placeholder 2">
            <a:extLst>
              <a:ext uri="{FF2B5EF4-FFF2-40B4-BE49-F238E27FC236}">
                <a16:creationId xmlns:a16="http://schemas.microsoft.com/office/drawing/2014/main" id="{A055232F-D4DB-037F-610A-D4519309DABB}"/>
              </a:ext>
            </a:extLst>
          </p:cNvPr>
          <p:cNvSpPr>
            <a:spLocks noGrp="1"/>
          </p:cNvSpPr>
          <p:nvPr>
            <p:ph idx="1"/>
          </p:nvPr>
        </p:nvSpPr>
        <p:spPr/>
        <p:txBody>
          <a:bodyPr/>
          <a:lstStyle/>
          <a:p>
            <a:pPr marL="0" indent="0">
              <a:buNone/>
            </a:pPr>
            <a:r>
              <a:rPr lang="en-US" dirty="0"/>
              <a:t>Four Keys to Success:</a:t>
            </a:r>
          </a:p>
          <a:p>
            <a:pPr marL="514350" indent="-514350">
              <a:buFont typeface="+mj-lt"/>
              <a:buAutoNum type="arabicPeriod"/>
            </a:pPr>
            <a:r>
              <a:rPr lang="en-US" dirty="0"/>
              <a:t>New technology created jobs in new sectors (e.g., Model T).</a:t>
            </a:r>
          </a:p>
          <a:p>
            <a:pPr marL="514350" indent="-514350">
              <a:buFont typeface="+mj-lt"/>
              <a:buAutoNum type="arabicPeriod"/>
            </a:pPr>
            <a:r>
              <a:rPr lang="en-US" dirty="0"/>
              <a:t>Wealthier nation could afford the new schooling and afford to buy the new goods.</a:t>
            </a:r>
          </a:p>
          <a:p>
            <a:pPr marL="514350" indent="-514350">
              <a:buFont typeface="+mj-lt"/>
              <a:buAutoNum type="arabicPeriod"/>
            </a:pPr>
            <a:r>
              <a:rPr lang="en-US" dirty="0"/>
              <a:t>Farm workers were geographically mobile to move to the new jobs.</a:t>
            </a:r>
          </a:p>
          <a:p>
            <a:pPr marL="514350" indent="-514350">
              <a:buFont typeface="+mj-lt"/>
              <a:buAutoNum type="arabicPeriod"/>
            </a:pPr>
            <a:r>
              <a:rPr lang="en-US" dirty="0"/>
              <a:t>Increase in educational attainment increased the supply of workers for new jobs.</a:t>
            </a:r>
          </a:p>
        </p:txBody>
      </p:sp>
      <p:sp>
        <p:nvSpPr>
          <p:cNvPr id="4" name="Slide Number Placeholder 3">
            <a:extLst>
              <a:ext uri="{FF2B5EF4-FFF2-40B4-BE49-F238E27FC236}">
                <a16:creationId xmlns:a16="http://schemas.microsoft.com/office/drawing/2014/main" id="{DF67B941-4B43-743E-C33D-C80E9042B7A6}"/>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63426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1281-B71D-3D5F-6BF5-462B45548603}"/>
              </a:ext>
            </a:extLst>
          </p:cNvPr>
          <p:cNvSpPr>
            <a:spLocks noGrp="1"/>
          </p:cNvSpPr>
          <p:nvPr>
            <p:ph type="title"/>
          </p:nvPr>
        </p:nvSpPr>
        <p:spPr/>
        <p:txBody>
          <a:bodyPr/>
          <a:lstStyle/>
          <a:p>
            <a:r>
              <a:rPr lang="en-US" dirty="0">
                <a:solidFill>
                  <a:schemeClr val="bg1"/>
                </a:solidFill>
              </a:rPr>
              <a:t>The </a:t>
            </a:r>
            <a:r>
              <a:rPr lang="en-US" dirty="0">
                <a:solidFill>
                  <a:schemeClr val="accent5">
                    <a:lumMod val="50000"/>
                  </a:schemeClr>
                </a:solidFill>
              </a:rPr>
              <a:t>Second Major Change Wasn’t Handled Well</a:t>
            </a:r>
            <a:endParaRPr lang="en-US" dirty="0"/>
          </a:p>
        </p:txBody>
      </p:sp>
      <p:sp>
        <p:nvSpPr>
          <p:cNvPr id="3" name="Content Placeholder 2">
            <a:extLst>
              <a:ext uri="{FF2B5EF4-FFF2-40B4-BE49-F238E27FC236}">
                <a16:creationId xmlns:a16="http://schemas.microsoft.com/office/drawing/2014/main" id="{47AADE60-CD00-9E4B-C279-2F599296446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708D64D-E511-6256-FBA8-B50AF391716E}"/>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5">
            <a:extLst>
              <a:ext uri="{FF2B5EF4-FFF2-40B4-BE49-F238E27FC236}">
                <a16:creationId xmlns:a16="http://schemas.microsoft.com/office/drawing/2014/main" id="{E788237C-3477-8B23-D0B2-9D9FF5B730DC}"/>
              </a:ext>
            </a:extLst>
          </p:cNvPr>
          <p:cNvPicPr>
            <a:picLocks noChangeAspect="1"/>
          </p:cNvPicPr>
          <p:nvPr/>
        </p:nvPicPr>
        <p:blipFill>
          <a:blip r:embed="rId2"/>
          <a:stretch>
            <a:fillRect/>
          </a:stretch>
        </p:blipFill>
        <p:spPr>
          <a:xfrm>
            <a:off x="557783" y="1325563"/>
            <a:ext cx="11076433" cy="4663440"/>
          </a:xfrm>
          <a:prstGeom prst="rect">
            <a:avLst/>
          </a:prstGeom>
        </p:spPr>
      </p:pic>
    </p:spTree>
    <p:extLst>
      <p:ext uri="{BB962C8B-B14F-4D97-AF65-F5344CB8AC3E}">
        <p14:creationId xmlns:p14="http://schemas.microsoft.com/office/powerpoint/2010/main" val="11877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DC65-B148-840E-4723-ABC0E998B4B7}"/>
              </a:ext>
            </a:extLst>
          </p:cNvPr>
          <p:cNvSpPr>
            <a:spLocks noGrp="1"/>
          </p:cNvSpPr>
          <p:nvPr>
            <p:ph type="title"/>
          </p:nvPr>
        </p:nvSpPr>
        <p:spPr/>
        <p:txBody>
          <a:bodyPr/>
          <a:lstStyle/>
          <a:p>
            <a:r>
              <a:rPr lang="en-US" dirty="0">
                <a:solidFill>
                  <a:schemeClr val="bg1"/>
                </a:solidFill>
              </a:rPr>
              <a:t>Wh</a:t>
            </a:r>
            <a:r>
              <a:rPr lang="en-US" dirty="0"/>
              <a:t>at was Missing?</a:t>
            </a:r>
          </a:p>
        </p:txBody>
      </p:sp>
      <p:sp>
        <p:nvSpPr>
          <p:cNvPr id="3" name="Content Placeholder 2">
            <a:extLst>
              <a:ext uri="{FF2B5EF4-FFF2-40B4-BE49-F238E27FC236}">
                <a16:creationId xmlns:a16="http://schemas.microsoft.com/office/drawing/2014/main" id="{1A016FA8-7C4A-2BE9-7014-26A01B409059}"/>
              </a:ext>
            </a:extLst>
          </p:cNvPr>
          <p:cNvSpPr>
            <a:spLocks noGrp="1"/>
          </p:cNvSpPr>
          <p:nvPr>
            <p:ph idx="1"/>
          </p:nvPr>
        </p:nvSpPr>
        <p:spPr/>
        <p:txBody>
          <a:bodyPr/>
          <a:lstStyle/>
          <a:p>
            <a:pPr marL="514350" indent="-514350">
              <a:buFont typeface="+mj-lt"/>
              <a:buAutoNum type="arabicPeriod"/>
            </a:pPr>
            <a:r>
              <a:rPr lang="en-US" dirty="0"/>
              <a:t>New Jobs ?</a:t>
            </a:r>
          </a:p>
          <a:p>
            <a:pPr marL="514350" indent="-514350">
              <a:buFont typeface="+mj-lt"/>
              <a:buAutoNum type="arabicPeriod"/>
            </a:pPr>
            <a:r>
              <a:rPr lang="en-US" dirty="0"/>
              <a:t>Wealth, check.</a:t>
            </a:r>
          </a:p>
          <a:p>
            <a:pPr marL="514350" indent="-514350">
              <a:buFont typeface="+mj-lt"/>
              <a:buAutoNum type="arabicPeriod"/>
            </a:pPr>
            <a:r>
              <a:rPr lang="en-US" dirty="0"/>
              <a:t>Education, No</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83C353C-7F5A-F7DE-227B-1D6EDF049DBF}"/>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6" name="Picture 5">
            <a:extLst>
              <a:ext uri="{FF2B5EF4-FFF2-40B4-BE49-F238E27FC236}">
                <a16:creationId xmlns:a16="http://schemas.microsoft.com/office/drawing/2014/main" id="{D510854F-31C5-D66B-D56D-312D7C70973C}"/>
              </a:ext>
            </a:extLst>
          </p:cNvPr>
          <p:cNvPicPr>
            <a:picLocks noChangeAspect="1"/>
          </p:cNvPicPr>
          <p:nvPr/>
        </p:nvPicPr>
        <p:blipFill>
          <a:blip r:embed="rId2"/>
          <a:stretch>
            <a:fillRect/>
          </a:stretch>
        </p:blipFill>
        <p:spPr>
          <a:xfrm>
            <a:off x="3830229" y="1412707"/>
            <a:ext cx="6583679" cy="4663440"/>
          </a:xfrm>
          <a:prstGeom prst="rect">
            <a:avLst/>
          </a:prstGeom>
        </p:spPr>
      </p:pic>
      <p:sp>
        <p:nvSpPr>
          <p:cNvPr id="7" name="TextBox 6">
            <a:extLst>
              <a:ext uri="{FF2B5EF4-FFF2-40B4-BE49-F238E27FC236}">
                <a16:creationId xmlns:a16="http://schemas.microsoft.com/office/drawing/2014/main" id="{3BBC677D-716F-0B5F-BF3A-EFDC25E82A85}"/>
              </a:ext>
            </a:extLst>
          </p:cNvPr>
          <p:cNvSpPr txBox="1"/>
          <p:nvPr/>
        </p:nvSpPr>
        <p:spPr>
          <a:xfrm>
            <a:off x="6881247" y="6384305"/>
            <a:ext cx="4401519" cy="369332"/>
          </a:xfrm>
          <a:prstGeom prst="rect">
            <a:avLst/>
          </a:prstGeom>
          <a:noFill/>
        </p:spPr>
        <p:txBody>
          <a:bodyPr wrap="square" rtlCol="0">
            <a:spAutoFit/>
          </a:bodyPr>
          <a:lstStyle/>
          <a:p>
            <a:r>
              <a:rPr lang="en-US" dirty="0"/>
              <a:t>Autor, Goldin and Katz</a:t>
            </a:r>
          </a:p>
        </p:txBody>
      </p:sp>
      <p:sp>
        <p:nvSpPr>
          <p:cNvPr id="5" name="TextBox 4">
            <a:extLst>
              <a:ext uri="{FF2B5EF4-FFF2-40B4-BE49-F238E27FC236}">
                <a16:creationId xmlns:a16="http://schemas.microsoft.com/office/drawing/2014/main" id="{831C2042-0E6D-531D-3C6B-1A2712B35763}"/>
              </a:ext>
            </a:extLst>
          </p:cNvPr>
          <p:cNvSpPr txBox="1"/>
          <p:nvPr/>
        </p:nvSpPr>
        <p:spPr>
          <a:xfrm>
            <a:off x="3768966" y="802438"/>
            <a:ext cx="7108687" cy="1200329"/>
          </a:xfrm>
          <a:prstGeom prst="rect">
            <a:avLst/>
          </a:prstGeom>
          <a:solidFill>
            <a:schemeClr val="bg1"/>
          </a:solidFill>
        </p:spPr>
        <p:txBody>
          <a:bodyPr wrap="square" rtlCol="0">
            <a:spAutoFit/>
          </a:bodyPr>
          <a:lstStyle/>
          <a:p>
            <a:pPr algn="ctr"/>
            <a:endParaRPr lang="en-US" sz="2400" dirty="0"/>
          </a:p>
          <a:p>
            <a:pPr algn="ctr"/>
            <a:r>
              <a:rPr lang="en-US" sz="2400" dirty="0"/>
              <a:t>Mean Years of Schooling at Age 30 for the U.S. Born</a:t>
            </a:r>
          </a:p>
          <a:p>
            <a:pPr algn="ctr"/>
            <a:r>
              <a:rPr lang="en-US" sz="2400" dirty="0"/>
              <a:t>1876 to 1987 Birth Cohorts</a:t>
            </a:r>
          </a:p>
        </p:txBody>
      </p:sp>
    </p:spTree>
    <p:extLst>
      <p:ext uri="{BB962C8B-B14F-4D97-AF65-F5344CB8AC3E}">
        <p14:creationId xmlns:p14="http://schemas.microsoft.com/office/powerpoint/2010/main" val="17499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34503</TotalTime>
  <Words>1954</Words>
  <Application>Microsoft Office PowerPoint</Application>
  <PresentationFormat>Widescreen</PresentationFormat>
  <Paragraphs>242</Paragraphs>
  <Slides>46</Slides>
  <Notes>1</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Courier New</vt:lpstr>
      <vt:lpstr>Times New Roman</vt:lpstr>
      <vt:lpstr>TimesNewRomanPSMT</vt:lpstr>
      <vt:lpstr>Custom Design</vt:lpstr>
      <vt:lpstr>PowerPoint Presentation</vt:lpstr>
      <vt:lpstr>PowerPoint Presentation</vt:lpstr>
      <vt:lpstr>Outline</vt:lpstr>
      <vt:lpstr>TwoMajor Shifts in Employment</vt:lpstr>
      <vt:lpstr>Out of Agriculture</vt:lpstr>
      <vt:lpstr>Historical Returns to Education</vt:lpstr>
      <vt:lpstr>Early 20th Century Technology Adjustment</vt:lpstr>
      <vt:lpstr>The Second Major Change Wasn’t Handled Well</vt:lpstr>
      <vt:lpstr>What was Missing?</vt:lpstr>
      <vt:lpstr>Geographic Mobility?</vt:lpstr>
      <vt:lpstr>The Rust Belt and National Rank of Household Income (median) </vt:lpstr>
      <vt:lpstr>Consequence:  Worsening Inequality?</vt:lpstr>
      <vt:lpstr>Consequences: Matters of Life or Death</vt:lpstr>
      <vt:lpstr>The Coming Disruption?</vt:lpstr>
      <vt:lpstr>How Will We Adjust?</vt:lpstr>
      <vt:lpstr>Perceived Problems with Higher Education</vt:lpstr>
      <vt:lpstr>Confidence in Higher Education is Falling</vt:lpstr>
      <vt:lpstr>Tertiary Fall Enrollments</vt:lpstr>
      <vt:lpstr>Many Students, However, Don’t Complete  the BA</vt:lpstr>
      <vt:lpstr>Trends in BA Degrees</vt:lpstr>
      <vt:lpstr>Major Reason for Not Getting a Degree</vt:lpstr>
      <vt:lpstr>2. “Sticker” Price Had Been Rising</vt:lpstr>
      <vt:lpstr>Closer to Home</vt:lpstr>
      <vt:lpstr>3. Student Debt</vt:lpstr>
      <vt:lpstr>3. Student Debt Facts</vt:lpstr>
      <vt:lpstr>3. Student Debt Facts (Cont.)</vt:lpstr>
      <vt:lpstr>3.Break Down of Where There is a Debt Problem</vt:lpstr>
      <vt:lpstr>3.What is the Student Debt “Problem?”</vt:lpstr>
      <vt:lpstr>Solution (?):  Income-Based Repayment</vt:lpstr>
      <vt:lpstr>4.More People Think BA is a Bad “Investment”</vt:lpstr>
      <vt:lpstr>Calculating the Investment Value of a BA</vt:lpstr>
      <vt:lpstr>Estimates of the Cost of a Degree at 4Yr Public</vt:lpstr>
      <vt:lpstr>But, Aren’t Those Costs Trivial in Terms of  Future Income?</vt:lpstr>
      <vt:lpstr>But, Averages Aren’t Really Relevant</vt:lpstr>
      <vt:lpstr>Relevant Policy Question</vt:lpstr>
      <vt:lpstr>One Example of the Effects of Controls</vt:lpstr>
      <vt:lpstr>How about Controlling for Parent’s Income?</vt:lpstr>
      <vt:lpstr>Net Price by Family Income Public</vt:lpstr>
      <vt:lpstr>Most of the Literature:  Its Worth It as a Financial Investment</vt:lpstr>
      <vt:lpstr> But, College is a Risky Investment</vt:lpstr>
      <vt:lpstr>Education Matters for Broader Measures of Inequality</vt:lpstr>
      <vt:lpstr>Are Colleges Increasing Economic Mobility?</vt:lpstr>
      <vt:lpstr>Most Importantly</vt:lpstr>
      <vt:lpstr>5. I Agree, but…</vt:lpstr>
      <vt:lpstr>And, There Are No Guarantees That Education will Solve Our Adjustment Problems</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Woglom</cp:lastModifiedBy>
  <cp:revision>518</cp:revision>
  <cp:lastPrinted>2024-05-08T14:49:42Z</cp:lastPrinted>
  <dcterms:created xsi:type="dcterms:W3CDTF">2017-05-03T22:30:38Z</dcterms:created>
  <dcterms:modified xsi:type="dcterms:W3CDTF">2024-05-08T15:05:35Z</dcterms:modified>
</cp:coreProperties>
</file>