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7"/>
  </p:notesMasterIdLst>
  <p:sldIdLst>
    <p:sldId id="434" r:id="rId2"/>
    <p:sldId id="327" r:id="rId3"/>
    <p:sldId id="415" r:id="rId4"/>
    <p:sldId id="383" r:id="rId5"/>
    <p:sldId id="430" r:id="rId6"/>
    <p:sldId id="1113" r:id="rId7"/>
    <p:sldId id="400" r:id="rId8"/>
    <p:sldId id="1072" r:id="rId9"/>
    <p:sldId id="389" r:id="rId10"/>
    <p:sldId id="4087" r:id="rId11"/>
    <p:sldId id="1107" r:id="rId12"/>
    <p:sldId id="413" r:id="rId13"/>
    <p:sldId id="382" r:id="rId14"/>
    <p:sldId id="4094" r:id="rId15"/>
    <p:sldId id="1122" r:id="rId16"/>
    <p:sldId id="1108" r:id="rId17"/>
    <p:sldId id="4156" r:id="rId18"/>
    <p:sldId id="4086" r:id="rId19"/>
    <p:sldId id="4088" r:id="rId20"/>
    <p:sldId id="433" r:id="rId21"/>
    <p:sldId id="1120" r:id="rId22"/>
    <p:sldId id="1121" r:id="rId23"/>
    <p:sldId id="420" r:id="rId24"/>
    <p:sldId id="402" r:id="rId25"/>
    <p:sldId id="432" r:id="rId26"/>
    <p:sldId id="390" r:id="rId27"/>
    <p:sldId id="1110" r:id="rId28"/>
    <p:sldId id="1119" r:id="rId29"/>
    <p:sldId id="1116" r:id="rId30"/>
    <p:sldId id="1118" r:id="rId31"/>
    <p:sldId id="4095" r:id="rId32"/>
    <p:sldId id="394" r:id="rId33"/>
    <p:sldId id="4512" r:id="rId34"/>
    <p:sldId id="4090" r:id="rId35"/>
    <p:sldId id="4091" r:id="rId36"/>
    <p:sldId id="422" r:id="rId37"/>
    <p:sldId id="4153" r:id="rId38"/>
    <p:sldId id="4155" r:id="rId39"/>
    <p:sldId id="4092" r:id="rId40"/>
    <p:sldId id="4093" r:id="rId41"/>
    <p:sldId id="384" r:id="rId42"/>
    <p:sldId id="427" r:id="rId43"/>
    <p:sldId id="1076" r:id="rId44"/>
    <p:sldId id="450" r:id="rId45"/>
    <p:sldId id="449" r:id="rId46"/>
    <p:sldId id="438" r:id="rId47"/>
    <p:sldId id="4515" r:id="rId48"/>
    <p:sldId id="385" r:id="rId49"/>
    <p:sldId id="452" r:id="rId50"/>
    <p:sldId id="262" r:id="rId51"/>
    <p:sldId id="266" r:id="rId52"/>
    <p:sldId id="1090" r:id="rId53"/>
    <p:sldId id="1114" r:id="rId54"/>
    <p:sldId id="368" r:id="rId55"/>
    <p:sldId id="119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 autoAdjust="0"/>
    <p:restoredTop sz="88707" autoAdjust="0"/>
  </p:normalViewPr>
  <p:slideViewPr>
    <p:cSldViewPr snapToGrid="0" snapToObjects="1">
      <p:cViewPr varScale="1">
        <p:scale>
          <a:sx n="113" d="100"/>
          <a:sy n="113" d="100"/>
        </p:scale>
        <p:origin x="1312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https://www.eia.gov/outlooks/aeo/ - AEO 2023 Release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24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https://www.eia.gov/outlooks/aeo/ - AEO 2023 Release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19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https://ww2.arb.ca.gov/ghg-inventory-data “California Greenhouse Gas Emissions for 2000 to 2020, Trends of Emissions and Other Indicators”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New: https://showyourstripes.info/</a:t>
            </a:r>
          </a:p>
          <a:p>
            <a:r>
              <a:rPr lang="en-US" dirty="0"/>
              <a:t>Old: 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wyourstripes.inf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128031" y="5397601"/>
            <a:ext cx="7572482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Bainbridge Island Oatmeal Club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August 31, 2023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4F26B6C7-2FB2-4E04-980A-76DB6C86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26" y="961846"/>
            <a:ext cx="6993148" cy="52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288" y="1046672"/>
            <a:ext cx="5892800" cy="243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https://showyourstripes.info/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WA!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BF08B0-9DE8-43BB-87D7-FCAEFCE2A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688" y="1998747"/>
            <a:ext cx="8009350" cy="45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1"/>
            <a:ext cx="6184900" cy="461183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 for an avg driver.</a:t>
            </a:r>
          </a:p>
          <a:p>
            <a:r>
              <a:rPr lang="en-US" dirty="0"/>
              <a:t>But in 2022 they put forward a proposal to raise it to $190! </a:t>
            </a:r>
          </a:p>
          <a:p>
            <a:r>
              <a:rPr lang="en-US" dirty="0"/>
              <a:t>Cost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03A0-0777-4ED1-84BC-7A21D8FB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30" y="1541258"/>
            <a:ext cx="4530540" cy="52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52" y="250513"/>
            <a:ext cx="10515600" cy="14977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</a:t>
            </a:r>
            <a:r>
              <a:rPr lang="en-GB" dirty="0"/>
              <a:t>ergy Related Emissions Are Falling</a:t>
            </a:r>
            <a:br>
              <a:rPr lang="en-GB" dirty="0"/>
            </a:br>
            <a:r>
              <a:rPr lang="en-GB" dirty="0"/>
              <a:t>(though They Still Need to Fall Further)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ED995-CE8B-4F25-8F84-C2DB29418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31" y="1460740"/>
            <a:ext cx="10502738" cy="46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9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40465-03FD-4078-BA52-7544F6CDE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33" y="1124310"/>
            <a:ext cx="10990534" cy="50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39" y="172588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26" y="1249803"/>
            <a:ext cx="7602748" cy="55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56" y="23901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</a:t>
            </a:r>
            <a:r>
              <a:rPr lang="en-US" dirty="0"/>
              <a:t>sets and “Net Zero”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047"/>
            <a:ext cx="10515600" cy="529848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Carbon offsets are assets that can be purchased that correspond (theoretically) to reductions in emissions elsewhere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Either reduction / prevention of a carbon source or generation / prevention of loss of a carbon sink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Examples: capping landfills for methane leaks; forest protection</a:t>
            </a:r>
          </a:p>
          <a:p>
            <a:pPr>
              <a:spcAft>
                <a:spcPts val="1000"/>
              </a:spcAft>
            </a:pPr>
            <a:r>
              <a:rPr lang="en-US" dirty="0"/>
              <a:t>This lets global net emissions decline more than direct emissions do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Net zero emissions goal means new offsets must equal new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Can fit into any regulatory scheme to “count against” direct emissions (if the regulation allows them)</a:t>
            </a:r>
          </a:p>
          <a:p>
            <a:pPr>
              <a:spcAft>
                <a:spcPts val="1000"/>
              </a:spcAft>
            </a:pPr>
            <a:r>
              <a:rPr lang="en-US" dirty="0"/>
              <a:t>Concerns: verifiability, additionality, ethics / justice</a:t>
            </a:r>
          </a:p>
        </p:txBody>
      </p:sp>
    </p:spTree>
    <p:extLst>
      <p:ext uri="{BB962C8B-B14F-4D97-AF65-F5344CB8AC3E}">
        <p14:creationId xmlns:p14="http://schemas.microsoft.com/office/powerpoint/2010/main" val="1492049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760C6-2844-47E6-9B9D-7A7145017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1" y="984970"/>
            <a:ext cx="11202838" cy="529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0D610-11D1-4921-AE9C-F421743C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4" y="1498124"/>
            <a:ext cx="10254012" cy="4678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7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181840" y="1781364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613213" y="1541570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5208"/>
            <a:ext cx="10722429" cy="465686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Fortunately, a lot of action is happening – we need to double down!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15190</TotalTime>
  <Words>2444</Words>
  <Application>Microsoft Macintosh PowerPoint</Application>
  <PresentationFormat>Widescreen</PresentationFormat>
  <Paragraphs>333</Paragraphs>
  <Slides>55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Courier New</vt:lpstr>
      <vt:lpstr>Times New Roman</vt:lpstr>
      <vt:lpstr>Custom Design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2021</vt:lpstr>
      <vt:lpstr>Energy Related Emissions Are Falling (though They Still Need to Fall Further)</vt:lpstr>
      <vt:lpstr>US Electricity Sources</vt:lpstr>
      <vt:lpstr>Which Emissions Should We Cut?</vt:lpstr>
      <vt:lpstr>Example Abatement Cost Curve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Offsets and “Net Zero”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341</cp:revision>
  <cp:lastPrinted>2022-03-31T21:23:13Z</cp:lastPrinted>
  <dcterms:created xsi:type="dcterms:W3CDTF">2017-05-03T22:30:38Z</dcterms:created>
  <dcterms:modified xsi:type="dcterms:W3CDTF">2023-08-31T20:10:15Z</dcterms:modified>
</cp:coreProperties>
</file>