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49"/>
  </p:notesMasterIdLst>
  <p:sldIdLst>
    <p:sldId id="434" r:id="rId2"/>
    <p:sldId id="327" r:id="rId3"/>
    <p:sldId id="415" r:id="rId4"/>
    <p:sldId id="383" r:id="rId5"/>
    <p:sldId id="430" r:id="rId6"/>
    <p:sldId id="1113" r:id="rId7"/>
    <p:sldId id="400" r:id="rId8"/>
    <p:sldId id="1072" r:id="rId9"/>
    <p:sldId id="389" r:id="rId10"/>
    <p:sldId id="4087" r:id="rId11"/>
    <p:sldId id="413" r:id="rId12"/>
    <p:sldId id="4094" r:id="rId13"/>
    <p:sldId id="1108" r:id="rId14"/>
    <p:sldId id="4156" r:id="rId15"/>
    <p:sldId id="4086" r:id="rId16"/>
    <p:sldId id="4088" r:id="rId17"/>
    <p:sldId id="433" r:id="rId18"/>
    <p:sldId id="390" r:id="rId19"/>
    <p:sldId id="1110" r:id="rId20"/>
    <p:sldId id="1119" r:id="rId21"/>
    <p:sldId id="1116" r:id="rId22"/>
    <p:sldId id="1118" r:id="rId23"/>
    <p:sldId id="4095" r:id="rId24"/>
    <p:sldId id="394" r:id="rId25"/>
    <p:sldId id="4091" r:id="rId26"/>
    <p:sldId id="422" r:id="rId27"/>
    <p:sldId id="384" r:id="rId28"/>
    <p:sldId id="427" r:id="rId29"/>
    <p:sldId id="1076" r:id="rId30"/>
    <p:sldId id="450" r:id="rId31"/>
    <p:sldId id="449" r:id="rId32"/>
    <p:sldId id="1088" r:id="rId33"/>
    <p:sldId id="1077" r:id="rId34"/>
    <p:sldId id="438" r:id="rId35"/>
    <p:sldId id="359" r:id="rId36"/>
    <p:sldId id="385" r:id="rId37"/>
    <p:sldId id="452" r:id="rId38"/>
    <p:sldId id="329" r:id="rId39"/>
    <p:sldId id="330" r:id="rId40"/>
    <p:sldId id="331" r:id="rId41"/>
    <p:sldId id="1089" r:id="rId42"/>
    <p:sldId id="4157" r:id="rId43"/>
    <p:sldId id="4158" r:id="rId44"/>
    <p:sldId id="368" r:id="rId45"/>
    <p:sldId id="1197" r:id="rId46"/>
    <p:sldId id="382" r:id="rId47"/>
    <p:sldId id="1120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99" autoAdjust="0"/>
    <p:restoredTop sz="94770"/>
  </p:normalViewPr>
  <p:slideViewPr>
    <p:cSldViewPr snapToGrid="0" snapToObjects="1">
      <p:cViewPr varScale="1">
        <p:scale>
          <a:sx n="113" d="100"/>
          <a:sy n="113" d="100"/>
        </p:scale>
        <p:origin x="200" y="41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</c:numCache>
            </c:numRef>
          </c:xVal>
          <c:yVal>
            <c:numRef>
              <c:f>Sheet1!$B$2:$B$17</c:f>
              <c:numCache>
                <c:formatCode>General</c:formatCode>
                <c:ptCount val="16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35</c:v>
                </c:pt>
                <c:pt idx="11">
                  <c:v>40</c:v>
                </c:pt>
                <c:pt idx="12">
                  <c:v>45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9D8-CD45-A317-59513D81E0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4364440"/>
        <c:axId val="-2144360808"/>
      </c:scatterChart>
      <c:valAx>
        <c:axId val="-2144364440"/>
        <c:scaling>
          <c:orientation val="minMax"/>
          <c:max val="2023"/>
          <c:min val="2008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4360808"/>
        <c:crosses val="autoZero"/>
        <c:crossBetween val="midCat"/>
      </c:valAx>
      <c:valAx>
        <c:axId val="-2144360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100">
                    <a:solidFill>
                      <a:schemeClr val="tx1"/>
                    </a:solidFill>
                  </a:rPr>
                  <a:t>CAD per tonne of carbon</a:t>
                </a:r>
                <a:r>
                  <a:rPr lang="en-US" sz="2100" baseline="0">
                    <a:solidFill>
                      <a:schemeClr val="tx1"/>
                    </a:solidFill>
                  </a:rPr>
                  <a:t> dioxide equivalent</a:t>
                </a:r>
                <a:endParaRPr lang="en-US" sz="210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1211139886763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43644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9/15/22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81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54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53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5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https://www.ipcc.ch/report/ar6/wg3/ Summary for Policymakers Figure SPM.2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86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85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88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91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800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63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53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New Climate Economy Report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44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https://carbonpricingdashboard.worldbank.org/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685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143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 for slide: https://www2.gov.bc.ca/gov/content/environment/climate-change/planning-and-action/carbon-tax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071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http://www.env.gov.bc.ca/soe/indicators/sustainability/ghg-emissions.html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382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572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https://www.ipcc.ch/report/ar6/wg3/ Summary for Policymakers Figure SPM.1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355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Carleton et al. 2021: https://papers.ssrn.com/sol3/papers.cfm?abstract_id=3674927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14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17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8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02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56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http://berkeleyearth.lbl.gov/city-list/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40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86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18.07 </a:t>
            </a:r>
            <a:r>
              <a:rPr lang="en-US" dirty="0" err="1"/>
              <a:t>lbs</a:t>
            </a:r>
            <a:r>
              <a:rPr lang="en-US" dirty="0"/>
              <a:t>/mile</a:t>
            </a:r>
          </a:p>
          <a:p>
            <a:r>
              <a:rPr lang="en-US" dirty="0"/>
              <a:t>2204.62 </a:t>
            </a:r>
            <a:r>
              <a:rPr lang="en-US" dirty="0" err="1"/>
              <a:t>lbs</a:t>
            </a:r>
            <a:r>
              <a:rPr lang="en-US" dirty="0"/>
              <a:t>/metric ton</a:t>
            </a:r>
          </a:p>
          <a:p>
            <a:r>
              <a:rPr lang="en-US" dirty="0"/>
              <a:t>1.8 cents/mile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02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erkeleyearth.lbl.gov/city-lis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Jon </a:t>
            </a:r>
            <a:r>
              <a:rPr lang="en-US" sz="2400" dirty="0" err="1">
                <a:solidFill>
                  <a:schemeClr val="bg1"/>
                </a:solidFill>
              </a:rPr>
              <a:t>Haveman</a:t>
            </a:r>
            <a:r>
              <a:rPr lang="en-US" sz="2400" dirty="0">
                <a:solidFill>
                  <a:schemeClr val="bg1"/>
                </a:solidFill>
              </a:rPr>
              <a:t>, Ph.D.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NEED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Tiger 21, Vancouver BC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September 15, 2022</a:t>
            </a:r>
          </a:p>
        </p:txBody>
      </p:sp>
    </p:spTree>
    <p:extLst>
      <p:ext uri="{BB962C8B-B14F-4D97-AF65-F5344CB8AC3E}">
        <p14:creationId xmlns:p14="http://schemas.microsoft.com/office/powerpoint/2010/main" val="3216354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204316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BD52533-5DB5-4F91-8B41-8E5A1E8A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948599"/>
            <a:ext cx="8458201" cy="4960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C614C-9E01-46BB-8C88-77E54A4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 Atmospheric Greenhouse Effect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528E864-5EC9-4FE3-81BC-32618CBD8D1E}"/>
              </a:ext>
            </a:extLst>
          </p:cNvPr>
          <p:cNvSpPr/>
          <p:nvPr/>
        </p:nvSpPr>
        <p:spPr>
          <a:xfrm rot="18860827">
            <a:off x="4025544" y="3496746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634B6A97-0380-4929-83F5-7BDDB2C073AE}"/>
              </a:ext>
            </a:extLst>
          </p:cNvPr>
          <p:cNvSpPr/>
          <p:nvPr/>
        </p:nvSpPr>
        <p:spPr>
          <a:xfrm rot="17004740">
            <a:off x="4597511" y="2447799"/>
            <a:ext cx="574639" cy="748771"/>
          </a:xfrm>
          <a:prstGeom prst="downArrow">
            <a:avLst/>
          </a:prstGeom>
          <a:gradFill flip="none" rotWithShape="1"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17889729-BF3E-4D78-8B76-BCB42A0DE305}"/>
              </a:ext>
            </a:extLst>
          </p:cNvPr>
          <p:cNvSpPr/>
          <p:nvPr/>
        </p:nvSpPr>
        <p:spPr>
          <a:xfrm rot="20623483">
            <a:off x="3089693" y="4054463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D11BB17-9D6B-472B-B877-34465D18D27A}"/>
              </a:ext>
            </a:extLst>
          </p:cNvPr>
          <p:cNvCxnSpPr>
            <a:cxnSpLocks/>
          </p:cNvCxnSpPr>
          <p:nvPr/>
        </p:nvCxnSpPr>
        <p:spPr>
          <a:xfrm>
            <a:off x="4934498" y="4421922"/>
            <a:ext cx="553040" cy="4468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3AB0728-6780-475F-B7CB-7B4FF50EAC47}"/>
              </a:ext>
            </a:extLst>
          </p:cNvPr>
          <p:cNvCxnSpPr>
            <a:cxnSpLocks/>
          </p:cNvCxnSpPr>
          <p:nvPr/>
        </p:nvCxnSpPr>
        <p:spPr>
          <a:xfrm flipH="1" flipV="1">
            <a:off x="5305547" y="3706791"/>
            <a:ext cx="207391" cy="1045521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366DDD2-D58E-49BC-AD9B-65EE0F8CA774}"/>
              </a:ext>
            </a:extLst>
          </p:cNvPr>
          <p:cNvCxnSpPr>
            <a:cxnSpLocks/>
          </p:cNvCxnSpPr>
          <p:nvPr/>
        </p:nvCxnSpPr>
        <p:spPr>
          <a:xfrm>
            <a:off x="5305547" y="3668690"/>
            <a:ext cx="645214" cy="357466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A96270-8FDF-4C43-9726-D29973BF885E}"/>
              </a:ext>
            </a:extLst>
          </p:cNvPr>
          <p:cNvCxnSpPr>
            <a:cxnSpLocks/>
          </p:cNvCxnSpPr>
          <p:nvPr/>
        </p:nvCxnSpPr>
        <p:spPr>
          <a:xfrm flipV="1">
            <a:off x="5950761" y="2953757"/>
            <a:ext cx="34564" cy="1072398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212A04-6EC5-4D17-B052-F7B1EF720664}"/>
              </a:ext>
            </a:extLst>
          </p:cNvPr>
          <p:cNvCxnSpPr>
            <a:cxnSpLocks/>
          </p:cNvCxnSpPr>
          <p:nvPr/>
        </p:nvCxnSpPr>
        <p:spPr>
          <a:xfrm>
            <a:off x="5985325" y="2953757"/>
            <a:ext cx="714343" cy="44683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495D6D-BC15-43E5-8BAE-DF9D4CABCDF0}"/>
              </a:ext>
            </a:extLst>
          </p:cNvPr>
          <p:cNvCxnSpPr>
            <a:cxnSpLocks/>
          </p:cNvCxnSpPr>
          <p:nvPr/>
        </p:nvCxnSpPr>
        <p:spPr>
          <a:xfrm flipV="1">
            <a:off x="6699668" y="2455859"/>
            <a:ext cx="241956" cy="9447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5FDB7EA-08E1-4A5E-BDD1-3A94D3CE3A53}"/>
              </a:ext>
            </a:extLst>
          </p:cNvPr>
          <p:cNvCxnSpPr>
            <a:cxnSpLocks/>
          </p:cNvCxnSpPr>
          <p:nvPr/>
        </p:nvCxnSpPr>
        <p:spPr>
          <a:xfrm>
            <a:off x="6941624" y="2455859"/>
            <a:ext cx="1036949" cy="62276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5C090FA-3592-49B2-91AB-31D567751B80}"/>
              </a:ext>
            </a:extLst>
          </p:cNvPr>
          <p:cNvCxnSpPr>
            <a:cxnSpLocks/>
          </p:cNvCxnSpPr>
          <p:nvPr/>
        </p:nvCxnSpPr>
        <p:spPr>
          <a:xfrm flipH="1" flipV="1">
            <a:off x="3800098" y="4893972"/>
            <a:ext cx="1666761" cy="6876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>
                    <a:lumMod val="99000"/>
                  </a:srgbClr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041C95A-40AA-410E-AD91-C65758351EFB}"/>
              </a:ext>
            </a:extLst>
          </p:cNvPr>
          <p:cNvCxnSpPr>
            <a:cxnSpLocks/>
          </p:cNvCxnSpPr>
          <p:nvPr/>
        </p:nvCxnSpPr>
        <p:spPr>
          <a:xfrm flipH="1">
            <a:off x="4232366" y="5126173"/>
            <a:ext cx="1251441" cy="186056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/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64920F13-A927-4C88-BE16-8B1DA958885A}"/>
              </a:ext>
            </a:extLst>
          </p:cNvPr>
          <p:cNvSpPr txBox="1"/>
          <p:nvPr/>
        </p:nvSpPr>
        <p:spPr>
          <a:xfrm>
            <a:off x="7847462" y="2466762"/>
            <a:ext cx="109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Atmosphere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F263645-7A8C-4704-B100-7DB63FE53809}"/>
              </a:ext>
            </a:extLst>
          </p:cNvPr>
          <p:cNvSpPr txBox="1"/>
          <p:nvPr/>
        </p:nvSpPr>
        <p:spPr>
          <a:xfrm>
            <a:off x="2040684" y="4921343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into space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509613E-27C1-45B8-8FF1-7F8B6BD4977F}"/>
              </a:ext>
            </a:extLst>
          </p:cNvPr>
          <p:cNvSpPr txBox="1"/>
          <p:nvPr/>
        </p:nvSpPr>
        <p:spPr>
          <a:xfrm>
            <a:off x="7076621" y="3288202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onto earth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22ECA-E9D1-4AD7-A308-1D0FDA027F80}"/>
              </a:ext>
            </a:extLst>
          </p:cNvPr>
          <p:cNvSpPr txBox="1"/>
          <p:nvPr/>
        </p:nvSpPr>
        <p:spPr>
          <a:xfrm>
            <a:off x="2615869" y="1987239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174393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497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Atm</a:t>
            </a:r>
            <a:r>
              <a:rPr lang="en-GB" dirty="0"/>
              <a:t>ospheric CO</a:t>
            </a:r>
            <a:r>
              <a:rPr lang="en-GB" baseline="-25000" dirty="0"/>
              <a:t>2</a:t>
            </a:r>
            <a:r>
              <a:rPr lang="en-GB" dirty="0"/>
              <a:t> Concentrations Up To 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870E4-E48E-4589-93D5-23A7094D8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164" y="974674"/>
            <a:ext cx="7079672" cy="522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24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2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Greenhouse Gas Emissions </a:t>
            </a:r>
            <a:br>
              <a:rPr lang="en-US" dirty="0"/>
            </a:br>
            <a:r>
              <a:rPr lang="en-US" dirty="0"/>
              <a:t>Do to the Planet?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/ 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48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830" y="203473"/>
            <a:ext cx="10515600" cy="91181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se Changes Are Already Underway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0" y="1665980"/>
            <a:ext cx="4413405" cy="418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Use 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  <a:hlinkClick r:id="rId3"/>
              </a:rPr>
              <a:t>http://berkeleyearth.lbl.gov/city-list/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 to see the temperature history of an area!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Here’s </a:t>
            </a:r>
            <a:r>
              <a:rPr lang="en-US" dirty="0">
                <a:latin typeface="Calibri" panose="020F0502020204030204" pitchFamily="34" charset="0"/>
                <a:ea typeface="+mj-ea"/>
                <a:cs typeface="+mj-cs"/>
              </a:rPr>
              <a:t>British Columbia.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62A449-A529-BA45-9F4C-009612C991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16605" y="1665980"/>
            <a:ext cx="7302210" cy="41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36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006845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Climate Change Affects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1453857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Cost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142"/>
            <a:ext cx="6184900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expected cost of damages from each unit of greenhouse gas emissions.</a:t>
            </a:r>
          </a:p>
          <a:p>
            <a:pPr>
              <a:spcAft>
                <a:spcPts val="1000"/>
              </a:spcAft>
            </a:pPr>
            <a:r>
              <a:rPr lang="en-US" dirty="0"/>
              <a:t>Current EPA estimate: ~$51 per metric ton of CO</a:t>
            </a:r>
            <a:r>
              <a:rPr lang="en-US" baseline="-25000" dirty="0"/>
              <a:t>2</a:t>
            </a:r>
            <a:r>
              <a:rPr lang="en-US" dirty="0"/>
              <a:t> (but estimates vary a lot!)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About $230/car per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$42 Billion for all vehicles in the US.</a:t>
            </a:r>
          </a:p>
          <a:p>
            <a:r>
              <a:rPr lang="en-US" dirty="0"/>
              <a:t>Social cost of carbon will increase over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026E-61EC-4A7F-9DA1-FFC28919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905000"/>
            <a:ext cx="43307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7096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229144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</a:t>
            </a:r>
          </a:p>
          <a:p>
            <a:pPr lvl="1"/>
            <a:r>
              <a:rPr lang="en-US" sz="2800" dirty="0"/>
              <a:t>There may be other local impacts</a:t>
            </a:r>
          </a:p>
          <a:p>
            <a:r>
              <a:rPr lang="en-US" sz="3200" dirty="0"/>
              <a:t>Gross emissions (greenhouse gas sources): how much greenhouse gases (including CO2) we put out.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406345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060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094" y="24946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Sou</a:t>
            </a:r>
            <a:r>
              <a:rPr lang="en-US" dirty="0"/>
              <a:t>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50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945" y="24946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Sou</a:t>
            </a:r>
            <a:r>
              <a:rPr lang="en-US" dirty="0"/>
              <a:t>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0159A-5DD9-4DE0-94A5-52B3BBB2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9" y="937216"/>
            <a:ext cx="5719482" cy="5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15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94" y="24946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Sou</a:t>
            </a:r>
            <a:r>
              <a:rPr lang="en-US" dirty="0"/>
              <a:t>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4330-9DA9-4A17-ABF2-3DC5E818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1" y="886626"/>
            <a:ext cx="5786718" cy="5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16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25" y="26264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This Look Per Capita (Per Person)?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2C105-1A53-44E4-909F-30766EE69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35" y="953190"/>
            <a:ext cx="5597238" cy="5588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592FBB-0EB1-487C-B20B-711CD2CE9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308" y="2090737"/>
            <a:ext cx="2990850" cy="26765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1BD3C7D-F6C0-1E1E-1911-FFEEF0A5D6A7}"/>
              </a:ext>
            </a:extLst>
          </p:cNvPr>
          <p:cNvSpPr/>
          <p:nvPr/>
        </p:nvSpPr>
        <p:spPr>
          <a:xfrm>
            <a:off x="2430966" y="1773044"/>
            <a:ext cx="1282390" cy="31769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274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60611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US Greenhouse Gas Emissions </a:t>
            </a:r>
            <a:br>
              <a:rPr lang="en-GB" dirty="0"/>
            </a:br>
            <a:r>
              <a:rPr lang="en-GB" dirty="0"/>
              <a:t>by Economic Sector in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34996-3947-4284-AD0C-CCDAAE30C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906" y="1529143"/>
            <a:ext cx="4778188" cy="52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25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60611"/>
            <a:ext cx="10587182" cy="1569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Emissions Should We Cut?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541570"/>
            <a:ext cx="1103376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List all possible ways to reduce emissions</a:t>
            </a:r>
          </a:p>
          <a:p>
            <a:r>
              <a:rPr lang="en-US" sz="3200" dirty="0"/>
              <a:t>Figure out how much each can reduce in total</a:t>
            </a:r>
          </a:p>
          <a:p>
            <a:r>
              <a:rPr lang="en-US" sz="3200" dirty="0"/>
              <a:t>Figure out how much each costs per unit of emissions reduced</a:t>
            </a:r>
          </a:p>
          <a:p>
            <a:r>
              <a:rPr lang="en-US" sz="3200" dirty="0"/>
              <a:t>Line them up in order: cheapest to costliest (“marginal abatement cost curve”)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 Tackle first the cheapest ones!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2873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109327"/>
            <a:ext cx="10515600" cy="12394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Abatement Cost Curve</a:t>
            </a:r>
            <a:br>
              <a:rPr lang="en-GB" dirty="0"/>
            </a:br>
            <a:r>
              <a:rPr lang="en-GB" dirty="0"/>
              <a:t>         </a:t>
            </a:r>
            <a:r>
              <a:rPr lang="en-GB" sz="2800" dirty="0"/>
              <a:t>(Don’t trust these numbers, this is just to show the idea)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16" y="1181462"/>
            <a:ext cx="7769968" cy="5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88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3561962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1130026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72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23390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have may regressive impacts (low-income families bear costs that are a larger percent of their incomes vs hi-income families)</a:t>
            </a:r>
          </a:p>
          <a:p>
            <a:pPr lvl="2"/>
            <a:r>
              <a:rPr lang="en-US" dirty="0"/>
              <a:t>However, new evidence increasingly questions this.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E.g.: “carbon dividend”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44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 Building Blocks</a:t>
            </a:r>
          </a:p>
          <a:p>
            <a:r>
              <a:rPr lang="en-US" dirty="0"/>
              <a:t>Climate Change</a:t>
            </a:r>
          </a:p>
          <a:p>
            <a:r>
              <a:rPr lang="en-US" dirty="0"/>
              <a:t>Impacts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29760395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10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890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5B811-15B2-784C-BC9A-4A849ECCB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6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One</a:t>
            </a:r>
            <a:r>
              <a:rPr lang="en-US" sz="3800" dirty="0"/>
              <a:t> Thing: Cap and Trade vs. Carbon 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C1EB6-561C-3240-8B96-9A1DCEC26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6774"/>
            <a:ext cx="10515600" cy="47352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Emissions regulations and Cap and Trade can work at cross purposes.</a:t>
            </a:r>
          </a:p>
          <a:p>
            <a:pPr lvl="1"/>
            <a:r>
              <a:rPr lang="en-US" dirty="0"/>
              <a:t>Regulations that lower emissions from big polluters…</a:t>
            </a:r>
          </a:p>
          <a:p>
            <a:pPr lvl="2"/>
            <a:r>
              <a:rPr lang="en-US" dirty="0"/>
              <a:t>Lower the demand for permits</a:t>
            </a:r>
          </a:p>
          <a:p>
            <a:pPr lvl="2"/>
            <a:r>
              <a:rPr lang="en-US" dirty="0"/>
              <a:t>Lowers the price of permits</a:t>
            </a:r>
          </a:p>
          <a:p>
            <a:pPr lvl="2"/>
            <a:r>
              <a:rPr lang="en-US" dirty="0"/>
              <a:t>Reduces incentives for other industries to cut emissions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Regulations can undermine the effectiveness of Cap and Trade.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same is not true of a carbon tax.</a:t>
            </a:r>
          </a:p>
          <a:p>
            <a:pPr lvl="1"/>
            <a:r>
              <a:rPr lang="en-US" dirty="0"/>
              <a:t>Though regulations might cut tax revenue, revenue is not the goal of the carbon tax.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19018-4AF1-D242-AADA-D838945DA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409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F5F16-3993-A641-9880-4841211D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Effi</a:t>
            </a:r>
            <a:r>
              <a:rPr lang="en-US" dirty="0"/>
              <a:t>ciency: CAFÉ vs Carbon 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40E49-4E8F-B747-88BA-B6ACF9B20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13294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CAFÉ = Corporate Average Fuel Efficiency</a:t>
            </a:r>
          </a:p>
          <a:p>
            <a:pPr lvl="1"/>
            <a:r>
              <a:rPr lang="en-US" dirty="0"/>
              <a:t>A fuel economy standard mandating that an </a:t>
            </a:r>
            <a:r>
              <a:rPr lang="en-US"/>
              <a:t>auto‐maker’s </a:t>
            </a:r>
            <a:r>
              <a:rPr lang="en-US" dirty="0"/>
              <a:t>vehicle fleet must meet minimum fuel economy standards.</a:t>
            </a:r>
          </a:p>
          <a:p>
            <a:pPr lvl="1"/>
            <a:endParaRPr lang="en-US" dirty="0"/>
          </a:p>
          <a:p>
            <a:r>
              <a:rPr lang="en-US" dirty="0"/>
              <a:t>Horse Race</a:t>
            </a:r>
          </a:p>
          <a:p>
            <a:pPr lvl="1"/>
            <a:r>
              <a:rPr lang="en-US" dirty="0"/>
              <a:t>Tax on fuel applies to ALL vehicles, not just new.</a:t>
            </a:r>
          </a:p>
          <a:p>
            <a:pPr lvl="1"/>
            <a:r>
              <a:rPr lang="en-US" dirty="0"/>
              <a:t>Rebound Effect:   </a:t>
            </a:r>
          </a:p>
          <a:p>
            <a:pPr lvl="2"/>
            <a:r>
              <a:rPr lang="en-US" dirty="0"/>
              <a:t>Driving a more efficient vehicle lowers the cost per mile driven</a:t>
            </a:r>
          </a:p>
          <a:p>
            <a:pPr lvl="3"/>
            <a:r>
              <a:rPr lang="en-US" sz="2400" dirty="0"/>
              <a:t>leading to more miles driven.</a:t>
            </a:r>
          </a:p>
          <a:p>
            <a:pPr lvl="1"/>
            <a:r>
              <a:rPr lang="en-US" dirty="0"/>
              <a:t>Slower turnover of inefficient vehicles: higher cost of new.</a:t>
            </a:r>
          </a:p>
          <a:p>
            <a:pPr lvl="1"/>
            <a:endParaRPr lang="en-US" dirty="0"/>
          </a:p>
          <a:p>
            <a:r>
              <a:rPr lang="en-US" dirty="0"/>
              <a:t>Summary</a:t>
            </a:r>
          </a:p>
          <a:p>
            <a:pPr lvl="1"/>
            <a:r>
              <a:rPr lang="en-US" dirty="0"/>
              <a:t>A given level of emission reductions </a:t>
            </a:r>
            <a:r>
              <a:rPr lang="en-US" b="1" dirty="0"/>
              <a:t>costs 3-14 times more with CAFÉ </a:t>
            </a:r>
            <a:r>
              <a:rPr lang="en-US" dirty="0"/>
              <a:t>standards than under a comparable carbon tax.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F984A-9770-9E48-BE22-1A122BB5C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859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Research and development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(e.g.,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111675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9031" b="11687"/>
          <a:stretch/>
        </p:blipFill>
        <p:spPr>
          <a:xfrm>
            <a:off x="1484663" y="1779616"/>
            <a:ext cx="9279589" cy="44594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04C7F1-76DE-B445-8ABA-65E6EC918EB5}"/>
              </a:ext>
            </a:extLst>
          </p:cNvPr>
          <p:cNvSpPr txBox="1"/>
          <p:nvPr/>
        </p:nvSpPr>
        <p:spPr>
          <a:xfrm>
            <a:off x="3223572" y="6455165"/>
            <a:ext cx="4284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New Climate Economy Report, 2014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7DD0D7-9E1D-4216-99F4-14087A0A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054" y="238309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Atla</a:t>
            </a:r>
            <a:r>
              <a:rPr lang="en-GB" dirty="0"/>
              <a:t>nta and Barcelona Have Similar Populations </a:t>
            </a:r>
            <a:br>
              <a:rPr lang="en-GB" dirty="0"/>
            </a:br>
            <a:r>
              <a:rPr lang="en-GB" dirty="0"/>
              <a:t>but Very Different Carbon Productivity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27BD23-E6B4-4608-882B-099395257CCA}"/>
              </a:ext>
            </a:extLst>
          </p:cNvPr>
          <p:cNvSpPr/>
          <p:nvPr/>
        </p:nvSpPr>
        <p:spPr>
          <a:xfrm>
            <a:off x="1730967" y="1663222"/>
            <a:ext cx="4347615" cy="431609"/>
          </a:xfrm>
          <a:prstGeom prst="rect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Atlanta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6CBFBA-21C1-4C95-B0B0-D6C92E47D6C2}"/>
              </a:ext>
            </a:extLst>
          </p:cNvPr>
          <p:cNvSpPr/>
          <p:nvPr/>
        </p:nvSpPr>
        <p:spPr>
          <a:xfrm>
            <a:off x="6198458" y="1663222"/>
            <a:ext cx="4347615" cy="431609"/>
          </a:xfrm>
          <a:prstGeom prst="rect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Barcelona</a:t>
            </a:r>
          </a:p>
        </p:txBody>
      </p:sp>
    </p:spTree>
    <p:extLst>
      <p:ext uri="{BB962C8B-B14F-4D97-AF65-F5344CB8AC3E}">
        <p14:creationId xmlns:p14="http://schemas.microsoft.com/office/powerpoint/2010/main" val="36557812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518494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9CAB06-3FE1-4F29-A1D0-D09ED64F8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8936"/>
            <a:ext cx="12192000" cy="58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22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2ABF55E-5EDF-4DA0-A7EB-90593EC8528D}"/>
              </a:ext>
            </a:extLst>
          </p:cNvPr>
          <p:cNvGrpSpPr>
            <a:grpSpLocks/>
          </p:cNvGrpSpPr>
          <p:nvPr/>
        </p:nvGrpSpPr>
        <p:grpSpPr>
          <a:xfrm>
            <a:off x="1224212" y="1594540"/>
            <a:ext cx="9743576" cy="4629797"/>
            <a:chOff x="1929063" y="1594540"/>
            <a:chExt cx="9743576" cy="462979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A5816DE-EC43-4A41-979F-227B6CDD9809}"/>
                </a:ext>
              </a:extLst>
            </p:cNvPr>
            <p:cNvGrpSpPr>
              <a:grpSpLocks/>
            </p:cNvGrpSpPr>
            <p:nvPr/>
          </p:nvGrpSpPr>
          <p:grpSpPr>
            <a:xfrm>
              <a:off x="1929063" y="1594540"/>
              <a:ext cx="5787246" cy="4629797"/>
              <a:chOff x="0" y="355600"/>
              <a:chExt cx="8128000" cy="650240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CC88836-E774-A341-9C02-4C7604374E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355600"/>
                <a:ext cx="8128000" cy="6502400"/>
              </a:xfrm>
              <a:prstGeom prst="rect">
                <a:avLst/>
              </a:prstGeom>
            </p:spPr>
          </p:pic>
          <p:sp>
            <p:nvSpPr>
              <p:cNvPr id="7" name="Right Triangle 6">
                <a:extLst>
                  <a:ext uri="{FF2B5EF4-FFF2-40B4-BE49-F238E27FC236}">
                    <a16:creationId xmlns:a16="http://schemas.microsoft.com/office/drawing/2014/main" id="{728FDD3F-5413-1A48-AD97-A5934FD8FCCE}"/>
                  </a:ext>
                </a:extLst>
              </p:cNvPr>
              <p:cNvSpPr/>
              <p:nvPr/>
            </p:nvSpPr>
            <p:spPr>
              <a:xfrm>
                <a:off x="0" y="3929063"/>
                <a:ext cx="2843213" cy="292893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354237-F8DF-4E6B-B572-37ECE623E55E}"/>
                </a:ext>
              </a:extLst>
            </p:cNvPr>
            <p:cNvSpPr txBox="1">
              <a:spLocks/>
            </p:cNvSpPr>
            <p:nvPr/>
          </p:nvSpPr>
          <p:spPr>
            <a:xfrm>
              <a:off x="8129339" y="2052956"/>
              <a:ext cx="3543300" cy="3712964"/>
            </a:xfrm>
            <a:prstGeom prst="roundRect">
              <a:avLst/>
            </a:prstGeom>
            <a:solidFill>
              <a:schemeClr val="accent2"/>
            </a:solidFill>
            <a:ln w="38100">
              <a:noFill/>
            </a:ln>
          </p:spPr>
          <p:txBody>
            <a:bodyPr wrap="square" lIns="182880" bIns="274320" rtlCol="0">
              <a:spAutoFit/>
            </a:bodyPr>
            <a:lstStyle/>
            <a:p>
              <a:r>
                <a:rPr lang="en-US" sz="11500" dirty="0">
                  <a:solidFill>
                    <a:schemeClr val="bg1"/>
                  </a:solidFill>
                </a:rPr>
                <a:t>0.1%</a:t>
              </a:r>
            </a:p>
            <a:p>
              <a:r>
                <a:rPr lang="en-US" sz="2800" dirty="0">
                  <a:solidFill>
                    <a:schemeClr val="bg1"/>
                  </a:solidFill>
                </a:rPr>
                <a:t>of global greenhouse gas emissions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B4DA7A3-C366-4086-9D38-09C9B28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31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Bri</a:t>
            </a:r>
            <a:r>
              <a:rPr lang="en-GB" dirty="0">
                <a:solidFill>
                  <a:schemeClr val="bg1"/>
                </a:solidFill>
              </a:rPr>
              <a:t>t</a:t>
            </a:r>
            <a:r>
              <a:rPr lang="en-GB" dirty="0"/>
              <a:t>ish Columbia’s Carbon Tax Policy</a:t>
            </a:r>
          </a:p>
        </p:txBody>
      </p:sp>
    </p:spTree>
    <p:extLst>
      <p:ext uri="{BB962C8B-B14F-4D97-AF65-F5344CB8AC3E}">
        <p14:creationId xmlns:p14="http://schemas.microsoft.com/office/powerpoint/2010/main" val="36990094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66D7CD-80EF-994F-8406-40578677121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" contrast="-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93776"/>
            <a:ext cx="12192000" cy="73517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B9F24A-3CCB-4C40-BACD-754EC8FB698C}"/>
              </a:ext>
            </a:extLst>
          </p:cNvPr>
          <p:cNvSpPr txBox="1">
            <a:spLocks/>
          </p:cNvSpPr>
          <p:nvPr/>
        </p:nvSpPr>
        <p:spPr>
          <a:xfrm>
            <a:off x="1719446" y="997565"/>
            <a:ext cx="875310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C4C88"/>
                </a:solidFill>
              </a:rPr>
              <a:t>Tax the pollution we do not want, and return the money for what we do want — money in people’s pockets, jobs and investment.</a:t>
            </a:r>
          </a:p>
          <a:p>
            <a:r>
              <a:rPr lang="en-US" sz="4000" dirty="0">
                <a:solidFill>
                  <a:srgbClr val="0C4C88"/>
                </a:solidFill>
              </a:rPr>
              <a:t>- B.C. Government - Carbon Tax Brochure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B89FA8-D424-4C93-801E-1C874E88EAA8}"/>
              </a:ext>
            </a:extLst>
          </p:cNvPr>
          <p:cNvSpPr/>
          <p:nvPr/>
        </p:nvSpPr>
        <p:spPr>
          <a:xfrm>
            <a:off x="1055779" y="770018"/>
            <a:ext cx="8270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0" dirty="0">
                <a:solidFill>
                  <a:srgbClr val="0C4C88"/>
                </a:solidFill>
                <a:latin typeface="Arial Rounded MT Bold" panose="020F0704030504030204" pitchFamily="34" charset="0"/>
              </a:rPr>
              <a:t>“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49F739-7C76-4802-9B52-CA56B1F070A6}"/>
              </a:ext>
            </a:extLst>
          </p:cNvPr>
          <p:cNvSpPr/>
          <p:nvPr/>
        </p:nvSpPr>
        <p:spPr>
          <a:xfrm rot="10800000">
            <a:off x="7579279" y="3728052"/>
            <a:ext cx="8270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0" dirty="0">
                <a:solidFill>
                  <a:srgbClr val="0C4C88"/>
                </a:solidFill>
                <a:latin typeface="Arial Rounded MT Bold" panose="020F070403050403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139702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17102001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BF38DE7-7943-144A-B270-3A4652ADFF69}"/>
              </a:ext>
            </a:extLst>
          </p:cNvPr>
          <p:cNvGraphicFramePr>
            <a:graphicFrameLocks/>
          </p:cNvGraphicFramePr>
          <p:nvPr/>
        </p:nvGraphicFramePr>
        <p:xfrm>
          <a:off x="2186238" y="1394206"/>
          <a:ext cx="7819524" cy="4718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E3ED699-7883-434D-92AC-6DAD2EA28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3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Brit</a:t>
            </a:r>
            <a:r>
              <a:rPr lang="en-US" dirty="0"/>
              <a:t>ish Columbia's Tax on Carbon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35EB76-3E33-E189-0311-C9C25C69D4F2}"/>
              </a:ext>
            </a:extLst>
          </p:cNvPr>
          <p:cNvSpPr txBox="1"/>
          <p:nvPr/>
        </p:nvSpPr>
        <p:spPr>
          <a:xfrm>
            <a:off x="3921649" y="1684660"/>
            <a:ext cx="578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Covers 70% of the province’s GHG emissions.</a:t>
            </a:r>
          </a:p>
        </p:txBody>
      </p:sp>
    </p:spTree>
    <p:extLst>
      <p:ext uri="{BB962C8B-B14F-4D97-AF65-F5344CB8AC3E}">
        <p14:creationId xmlns:p14="http://schemas.microsoft.com/office/powerpoint/2010/main" val="22812847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6BFBAC4-0CB7-584A-93F2-95314E53FF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41015" y="1810895"/>
            <a:ext cx="10109969" cy="42169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FE7F26-4329-468D-8530-11594BA95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16" y="22965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Rela</a:t>
            </a:r>
            <a:r>
              <a:rPr lang="en-GB" dirty="0"/>
              <a:t>tive Greenhouse Gas Emissions, GDP &amp; Population Size: British Columbia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E222BD-6CBD-6547-AD14-AD276073001E}"/>
              </a:ext>
            </a:extLst>
          </p:cNvPr>
          <p:cNvCxnSpPr/>
          <p:nvPr/>
        </p:nvCxnSpPr>
        <p:spPr>
          <a:xfrm flipV="1">
            <a:off x="7521303" y="1942224"/>
            <a:ext cx="0" cy="372533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66E39D4-890A-BA46-9146-2D11BBA03D43}"/>
              </a:ext>
            </a:extLst>
          </p:cNvPr>
          <p:cNvSpPr txBox="1"/>
          <p:nvPr/>
        </p:nvSpPr>
        <p:spPr>
          <a:xfrm>
            <a:off x="6739582" y="1559323"/>
            <a:ext cx="1458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Carbon Tax -&gt;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312246-0FB3-7936-0AA7-E539B155B312}"/>
              </a:ext>
            </a:extLst>
          </p:cNvPr>
          <p:cNvSpPr txBox="1"/>
          <p:nvPr/>
        </p:nvSpPr>
        <p:spPr>
          <a:xfrm>
            <a:off x="6739582" y="6489845"/>
            <a:ext cx="4877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www.env.gov.bc.ca</a:t>
            </a:r>
            <a:r>
              <a:rPr lang="en-US" sz="1200" dirty="0"/>
              <a:t>/</a:t>
            </a:r>
            <a:r>
              <a:rPr lang="en-US" sz="1200" dirty="0" err="1"/>
              <a:t>soe</a:t>
            </a:r>
            <a:r>
              <a:rPr lang="en-US" sz="1200" dirty="0"/>
              <a:t>/indicators/sustainability/</a:t>
            </a:r>
            <a:r>
              <a:rPr lang="en-US" sz="1200" dirty="0" err="1"/>
              <a:t>ghg-emissions.html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461821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A22C2-13B8-98C4-C227-3B763F085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s it the Carbon Tax?  Maybe!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1FE5CE7A-088B-E1A1-CA85-84BC023A0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2549" y="1619984"/>
            <a:ext cx="10346902" cy="43158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42A5A-AEEA-D21B-6D84-2D50F82E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7C289A-30D1-0AC6-4E95-206857203781}"/>
              </a:ext>
            </a:extLst>
          </p:cNvPr>
          <p:cNvCxnSpPr>
            <a:cxnSpLocks/>
          </p:cNvCxnSpPr>
          <p:nvPr/>
        </p:nvCxnSpPr>
        <p:spPr>
          <a:xfrm flipV="1">
            <a:off x="7610512" y="1519424"/>
            <a:ext cx="0" cy="32756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9AFCB94-BA26-7719-CD4C-BBDA4DE8A7CA}"/>
              </a:ext>
            </a:extLst>
          </p:cNvPr>
          <p:cNvSpPr txBox="1"/>
          <p:nvPr/>
        </p:nvSpPr>
        <p:spPr>
          <a:xfrm>
            <a:off x="6828791" y="1136523"/>
            <a:ext cx="145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Carbon Tax -&gt;</a:t>
            </a:r>
          </a:p>
        </p:txBody>
      </p:sp>
    </p:spTree>
    <p:extLst>
      <p:ext uri="{BB962C8B-B14F-4D97-AF65-F5344CB8AC3E}">
        <p14:creationId xmlns:p14="http://schemas.microsoft.com/office/powerpoint/2010/main" val="3237671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6A8B9-3F7F-5F0A-B176-9A649038D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s it the Carbon Tax? Maybe Not…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4367D376-DBE9-F3E1-99BD-08C9F7B3A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3571" y="1569237"/>
            <a:ext cx="10590229" cy="44173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EEC39-5621-0C4C-EFD1-B5799D9A4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BB8A64-991A-3055-F011-35D9D7AC2F84}"/>
              </a:ext>
            </a:extLst>
          </p:cNvPr>
          <p:cNvCxnSpPr>
            <a:cxnSpLocks/>
          </p:cNvCxnSpPr>
          <p:nvPr/>
        </p:nvCxnSpPr>
        <p:spPr>
          <a:xfrm flipV="1">
            <a:off x="7599360" y="1463667"/>
            <a:ext cx="0" cy="4111943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6606692-CFEF-3D63-3632-270E828B7DD5}"/>
              </a:ext>
            </a:extLst>
          </p:cNvPr>
          <p:cNvSpPr txBox="1"/>
          <p:nvPr/>
        </p:nvSpPr>
        <p:spPr>
          <a:xfrm>
            <a:off x="6817639" y="1080766"/>
            <a:ext cx="145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Carbon Tax -&gt;</a:t>
            </a:r>
          </a:p>
        </p:txBody>
      </p:sp>
    </p:spTree>
    <p:extLst>
      <p:ext uri="{BB962C8B-B14F-4D97-AF65-F5344CB8AC3E}">
        <p14:creationId xmlns:p14="http://schemas.microsoft.com/office/powerpoint/2010/main" val="18728106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22429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8047777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43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43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Gre</a:t>
            </a:r>
            <a:r>
              <a:rPr lang="en-GB" dirty="0"/>
              <a:t>enhouse Gas Emissions 1990-2019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9F60B-ED6F-4219-8D4E-6179A4F8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2" y="1049909"/>
            <a:ext cx="8880764" cy="4758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C9C70-650B-47B3-894F-03A141400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287" y="1489364"/>
            <a:ext cx="2152614" cy="38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420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64" y="205299"/>
            <a:ext cx="10515600" cy="1460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Globally:</a:t>
            </a:r>
            <a:br>
              <a:rPr lang="en-US" dirty="0"/>
            </a:br>
            <a:r>
              <a:rPr lang="en-US" dirty="0"/>
              <a:t>Mortality as 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DD8E-2905-4579-87F5-AEF59885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" y="1519520"/>
            <a:ext cx="11428212" cy="45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62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2464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Help </a:t>
            </a:r>
            <a:br>
              <a:rPr lang="en-US" dirty="0"/>
            </a:br>
            <a:r>
              <a:rPr lang="en-US" dirty="0"/>
              <a:t>Fight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By measuring climate change damages and estimating the costs of fighting climate change.</a:t>
            </a:r>
          </a:p>
          <a:p>
            <a:r>
              <a:rPr lang="en-US" dirty="0"/>
              <a:t>By designing smart policies that minimize costs to society.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6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332" y="231247"/>
            <a:ext cx="10515600" cy="16889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 101: When Everything Is Simple, </a:t>
            </a:r>
            <a:br>
              <a:rPr lang="en-US" dirty="0"/>
            </a:br>
            <a:r>
              <a:rPr lang="en-US" dirty="0"/>
              <a:t>No Regulation Is Needed for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</a:t>
            </a:r>
          </a:p>
          <a:p>
            <a:pPr>
              <a:spcAft>
                <a:spcPts val="1000"/>
              </a:spcAft>
            </a:pPr>
            <a:r>
              <a:rPr lang="en-US" dirty="0"/>
              <a:t>They choose based on the costs &amp; benefits they feel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 (Maximizes social benefits)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192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103" y="18310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485900"/>
            <a:ext cx="6329317" cy="4709160"/>
          </a:xfrm>
        </p:spPr>
        <p:txBody>
          <a:bodyPr>
            <a:noAutofit/>
          </a:bodyPr>
          <a:lstStyle/>
          <a:p>
            <a:r>
              <a:rPr lang="en-US" dirty="0"/>
              <a:t>Pollution causes an EXTERNALITY: a side effect (here, a cost) that affects someone else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 Too much pollution is generated.</a:t>
            </a:r>
            <a:endParaRPr lang="en-US" dirty="0"/>
          </a:p>
          <a:p>
            <a:endParaRPr lang="en-US" b="1" i="1" dirty="0">
              <a:sym typeface="Wingdings" panose="05000000000000000000" pitchFamily="2" charset="2"/>
            </a:endParaRPr>
          </a:p>
          <a:p>
            <a:r>
              <a:rPr lang="en-US" b="1" i="1" dirty="0">
                <a:sym typeface="Wingdings" panose="05000000000000000000" pitchFamily="2" charset="2"/>
              </a:rPr>
              <a:t>The “</a:t>
            </a:r>
            <a:r>
              <a:rPr lang="en-US" i="1" dirty="0">
                <a:sym typeface="Wingdings" panose="05000000000000000000" pitchFamily="2" charset="2"/>
              </a:rPr>
              <a:t>e</a:t>
            </a:r>
            <a:r>
              <a:rPr lang="en-US" b="1" i="1" dirty="0">
                <a:sym typeface="Wingdings" panose="05000000000000000000" pitchFamily="2" charset="2"/>
              </a:rPr>
              <a:t>fficient” amount of pollution balances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783963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65252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085" y="246487"/>
            <a:ext cx="10515600" cy="16889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Cos</a:t>
            </a:r>
            <a:r>
              <a:rPr lang="en-US" dirty="0"/>
              <a:t>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 </a:t>
            </a: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sz="2800" dirty="0"/>
              <a:t>Damages estimated to be between: </a:t>
            </a:r>
            <a:r>
              <a:rPr lang="en-US" sz="2800" b="1" dirty="0">
                <a:solidFill>
                  <a:srgbClr val="C00000"/>
                </a:solidFill>
              </a:rPr>
              <a:t>7-20% of worldwide GDP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42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15112</TotalTime>
  <Words>2013</Words>
  <Application>Microsoft Macintosh PowerPoint</Application>
  <PresentationFormat>Widescreen</PresentationFormat>
  <Paragraphs>284</Paragraphs>
  <Slides>47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Arial Rounded MT Bold</vt:lpstr>
      <vt:lpstr>Calibri</vt:lpstr>
      <vt:lpstr>Courier New</vt:lpstr>
      <vt:lpstr>Custom Design</vt:lpstr>
      <vt:lpstr>Climate Change Economics Jon Haveman, Ph.D. NEED</vt:lpstr>
      <vt:lpstr>Credits and Disclaimer</vt:lpstr>
      <vt:lpstr>Outline</vt:lpstr>
      <vt:lpstr>Economic Building Blocks</vt:lpstr>
      <vt:lpstr> How Can Economists Help  Fight Climate Change?</vt:lpstr>
      <vt:lpstr>Econ 101: When Everything Is Simple,  No Regulation Is Needed for Efficiency</vt:lpstr>
      <vt:lpstr>When Our Decisions Affect Others,  We Need Regulation</vt:lpstr>
      <vt:lpstr> How Economists Decide How Much to Fight  Climate Change: Cost Benefit Analysis</vt:lpstr>
      <vt:lpstr>Cost-Benefit Analysis of  Fighting Climate Change</vt:lpstr>
      <vt:lpstr>Climate Change</vt:lpstr>
      <vt:lpstr>The Atmospheric Greenhouse Effect</vt:lpstr>
      <vt:lpstr> Atmospheric CO2 Concentrations Up To Now</vt:lpstr>
      <vt:lpstr>What Do Greenhouse Gas Emissions  Do to the Planet?</vt:lpstr>
      <vt:lpstr>These Changes Are Already Underway</vt:lpstr>
      <vt:lpstr>Impacts of Climate Change</vt:lpstr>
      <vt:lpstr>How Climate Change Affects Humans</vt:lpstr>
      <vt:lpstr>Social Cost of Carbon</vt:lpstr>
      <vt:lpstr>Reducing Emissions</vt:lpstr>
      <vt:lpstr>Global Net Emissions  Are What We Care About</vt:lpstr>
      <vt:lpstr> Sources of the Global Flow of Emissions</vt:lpstr>
      <vt:lpstr> Sources of the Global Stock of Emissions</vt:lpstr>
      <vt:lpstr> Sources of the Global Stock of Emissions</vt:lpstr>
      <vt:lpstr>How Does This Look Per Capita (Per Person)?</vt:lpstr>
      <vt:lpstr>Total US Greenhouse Gas Emissions  by Economic Sector in 2020</vt:lpstr>
      <vt:lpstr>Which Emissions Should We Cut?</vt:lpstr>
      <vt:lpstr>Example Abatement Cost Curve          (Don’t trust these numbers, this is just to show the idea)</vt:lpstr>
      <vt:lpstr>Climate Change Policy</vt:lpstr>
      <vt:lpstr>Policies That Reduce Emissions Directly</vt:lpstr>
      <vt:lpstr> Command and Control vs. Incentive-Based Regulation </vt:lpstr>
      <vt:lpstr>How Does a Carbon Tax Work?</vt:lpstr>
      <vt:lpstr>How Does Cap and Trade Work?</vt:lpstr>
      <vt:lpstr>One Thing: Cap and Trade vs. Carbon Tax</vt:lpstr>
      <vt:lpstr>Efficiency: CAFÉ vs Carbon Tax</vt:lpstr>
      <vt:lpstr>Examples of Other Policies that Reduce Emissions</vt:lpstr>
      <vt:lpstr>Atlanta and Barcelona Have Similar Populations  but Very Different Carbon Productivity</vt:lpstr>
      <vt:lpstr>Climate Change Policy in Action</vt:lpstr>
      <vt:lpstr>Incentive-Based Climate Policies Right Now</vt:lpstr>
      <vt:lpstr>British Columbia’s Carbon Tax Policy</vt:lpstr>
      <vt:lpstr>PowerPoint Presentation</vt:lpstr>
      <vt:lpstr>British Columbia's Tax on Carbon</vt:lpstr>
      <vt:lpstr>Relative Greenhouse Gas Emissions, GDP &amp; Population Size: British Columbia</vt:lpstr>
      <vt:lpstr>Was it the Carbon Tax?  Maybe!</vt:lpstr>
      <vt:lpstr>Was it the Carbon Tax? Maybe Not…</vt:lpstr>
      <vt:lpstr> Summary</vt:lpstr>
      <vt:lpstr> Thank you!</vt:lpstr>
      <vt:lpstr>Greenhouse Gas Emissions 1990-2019</vt:lpstr>
      <vt:lpstr>How Damages Will Vary Globally: Mortality as an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315</cp:revision>
  <cp:lastPrinted>2022-03-31T21:23:13Z</cp:lastPrinted>
  <dcterms:created xsi:type="dcterms:W3CDTF">2017-05-03T22:30:38Z</dcterms:created>
  <dcterms:modified xsi:type="dcterms:W3CDTF">2022-09-15T20:36:17Z</dcterms:modified>
</cp:coreProperties>
</file>